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03739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074793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6112188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8149590" algn="l" defTabSz="203739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0186989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2224385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4261781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6299178" algn="l" defTabSz="4074793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AC2B37"/>
    <a:srgbClr val="B53443"/>
    <a:srgbClr val="FAAA47"/>
    <a:srgbClr val="4B647B"/>
    <a:srgbClr val="496279"/>
    <a:srgbClr val="476077"/>
    <a:srgbClr val="455E75"/>
    <a:srgbClr val="292E36"/>
    <a:srgbClr val="2A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73" autoAdjust="0"/>
  </p:normalViewPr>
  <p:slideViewPr>
    <p:cSldViewPr snapToGrid="0" snapToObjects="1">
      <p:cViewPr>
        <p:scale>
          <a:sx n="30" d="100"/>
          <a:sy n="30" d="100"/>
        </p:scale>
        <p:origin x="1206" y="-85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1pPr>
    <a:lvl2pPr marL="203739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2pPr>
    <a:lvl3pPr marL="4074793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3pPr>
    <a:lvl4pPr marL="6112188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4pPr>
    <a:lvl5pPr marL="8149590" algn="l" defTabSz="2037398" rtl="0" eaLnBrk="0" fontAlgn="base" hangingPunct="0">
      <a:spcBef>
        <a:spcPct val="30000"/>
      </a:spcBef>
      <a:spcAft>
        <a:spcPct val="0"/>
      </a:spcAft>
      <a:defRPr sz="5386" kern="1200">
        <a:solidFill>
          <a:schemeClr val="tx1"/>
        </a:solidFill>
        <a:latin typeface="+mn-lt"/>
        <a:ea typeface="+mn-ea"/>
        <a:cs typeface="+mn-cs"/>
      </a:defRPr>
    </a:lvl5pPr>
    <a:lvl6pPr marL="10186989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6pPr>
    <a:lvl7pPr marL="12224385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7pPr>
    <a:lvl8pPr marL="14261781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8pPr>
    <a:lvl9pPr marL="16299178" algn="l" defTabSz="2037398" rtl="0" eaLnBrk="1" latinLnBrk="0" hangingPunct="1">
      <a:defRPr sz="53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7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9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5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3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0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txStyles>
    <p:titleStyle>
      <a:lvl1pPr algn="ctr" defTabSz="1234544" rtl="0" fontAlgn="base">
        <a:spcBef>
          <a:spcPct val="0"/>
        </a:spcBef>
        <a:spcAft>
          <a:spcPct val="0"/>
        </a:spcAft>
        <a:defRPr sz="1187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34544" rtl="0" fontAlgn="base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34544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69086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703630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938172" algn="ctr" defTabSz="1234544" rtl="0" eaLnBrk="1" fontAlgn="base" hangingPunct="1">
        <a:spcBef>
          <a:spcPct val="0"/>
        </a:spcBef>
        <a:spcAft>
          <a:spcPct val="0"/>
        </a:spcAft>
        <a:defRPr sz="1187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25907" indent="-925907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8663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006132" indent="-771590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7538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86357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•"/>
        <a:defRPr sz="652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320900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–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555445" indent="-617272" algn="l" defTabSz="1234544" rtl="0" fontAlgn="base">
        <a:spcBef>
          <a:spcPct val="20000"/>
        </a:spcBef>
        <a:spcAft>
          <a:spcPct val="0"/>
        </a:spcAft>
        <a:buFont typeface="Arial" charset="0"/>
        <a:buChar char="»"/>
        <a:defRPr sz="540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789987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6pPr>
      <a:lvl7pPr marL="8024530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7pPr>
      <a:lvl8pPr marL="9259074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8pPr>
      <a:lvl9pPr marL="10493616" indent="-617272" algn="l" defTabSz="1234544" rtl="0" eaLnBrk="1" latinLnBrk="0" hangingPunct="1">
        <a:spcBef>
          <a:spcPct val="20000"/>
        </a:spcBef>
        <a:buFont typeface="Arial"/>
        <a:buChar char="•"/>
        <a:defRPr sz="5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1pPr>
      <a:lvl2pPr marL="1234544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2pPr>
      <a:lvl3pPr marL="246908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3pPr>
      <a:lvl4pPr marL="3703630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4pPr>
      <a:lvl5pPr marL="493817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5pPr>
      <a:lvl6pPr marL="6172716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6pPr>
      <a:lvl7pPr marL="7407259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7pPr>
      <a:lvl8pPr marL="8641802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8pPr>
      <a:lvl9pPr marL="9876345" algn="l" defTabSz="1234544" rtl="0" eaLnBrk="1" latinLnBrk="0" hangingPunct="1">
        <a:defRPr sz="48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0" y="-57777"/>
            <a:ext cx="43891200" cy="3986675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5801448" y="4199579"/>
            <a:ext cx="12432742" cy="585882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Abstract</a:t>
            </a:r>
            <a:endParaRPr lang="en-US" sz="4400" b="1" dirty="0"/>
          </a:p>
          <a:p>
            <a:pPr algn="ctr"/>
            <a:endParaRPr lang="en-US" sz="3263" b="1" dirty="0"/>
          </a:p>
          <a:p>
            <a:pPr algn="just"/>
            <a:endParaRPr lang="en-US" sz="2363" b="1" dirty="0"/>
          </a:p>
          <a:p>
            <a:pPr lvl="1" algn="just"/>
            <a:endParaRPr lang="en-US" sz="2081" b="1" dirty="0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1687356" y="11929041"/>
            <a:ext cx="12301997" cy="6478838"/>
          </a:xfrm>
          <a:prstGeom prst="roundRect">
            <a:avLst>
              <a:gd name="adj" fmla="val 830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Tables</a:t>
            </a:r>
            <a:endParaRPr lang="en-US" sz="3600" b="1" dirty="0"/>
          </a:p>
          <a:p>
            <a:pPr algn="ctr"/>
            <a:endParaRPr lang="en-US" sz="618" b="1" dirty="0"/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687355" y="18641554"/>
            <a:ext cx="12301998" cy="4980841"/>
          </a:xfrm>
          <a:prstGeom prst="roundRect">
            <a:avLst>
              <a:gd name="adj" fmla="val 1059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Queries</a:t>
            </a:r>
            <a:endParaRPr lang="en-US" sz="4400" b="1" dirty="0"/>
          </a:p>
        </p:txBody>
      </p:sp>
      <p:sp>
        <p:nvSpPr>
          <p:cNvPr id="17" name="AutoShape 32"/>
          <p:cNvSpPr>
            <a:spLocks noChangeArrowheads="1"/>
          </p:cNvSpPr>
          <p:nvPr/>
        </p:nvSpPr>
        <p:spPr bwMode="auto">
          <a:xfrm>
            <a:off x="15628179" y="20993433"/>
            <a:ext cx="12432742" cy="5739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Testing Data</a:t>
            </a:r>
            <a:endParaRPr lang="en-US" sz="4400" b="1" dirty="0"/>
          </a:p>
        </p:txBody>
      </p:sp>
      <p:sp>
        <p:nvSpPr>
          <p:cNvPr id="20" name="AutoShape 36"/>
          <p:cNvSpPr>
            <a:spLocks noChangeArrowheads="1"/>
          </p:cNvSpPr>
          <p:nvPr/>
        </p:nvSpPr>
        <p:spPr bwMode="auto">
          <a:xfrm>
            <a:off x="29908147" y="11813598"/>
            <a:ext cx="12014811" cy="4188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Tables</a:t>
            </a:r>
            <a:endParaRPr lang="en-US" sz="4400" b="1" dirty="0"/>
          </a:p>
        </p:txBody>
      </p:sp>
      <p:sp>
        <p:nvSpPr>
          <p:cNvPr id="22" name="AutoShape 38"/>
          <p:cNvSpPr>
            <a:spLocks noChangeArrowheads="1"/>
          </p:cNvSpPr>
          <p:nvPr/>
        </p:nvSpPr>
        <p:spPr bwMode="auto">
          <a:xfrm>
            <a:off x="29800798" y="21761827"/>
            <a:ext cx="12014811" cy="53028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Normalization</a:t>
            </a:r>
            <a:endParaRPr lang="en-US" sz="4400" b="1" dirty="0"/>
          </a:p>
          <a:p>
            <a:pPr algn="ctr"/>
            <a:endParaRPr lang="en-US" sz="2251" dirty="0">
              <a:latin typeface="Times New Roman" pitchFamily="18" charset="0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29800797" y="16103558"/>
            <a:ext cx="12014812" cy="56083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Features</a:t>
            </a:r>
            <a:endParaRPr lang="en-US" sz="4400" b="1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530159" y="551222"/>
            <a:ext cx="36830882" cy="293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4" rIns="67508" bIns="33754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 smtClean="0"/>
              <a:t>Expanding the Functionality of MATTERS</a:t>
            </a:r>
            <a:endParaRPr lang="en-US" sz="6600" b="1" dirty="0"/>
          </a:p>
          <a:p>
            <a:pPr algn="ctr"/>
            <a:r>
              <a:rPr lang="en-US" sz="4400" b="1" dirty="0" err="1" smtClean="0"/>
              <a:t>Dmytro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Bogatov</a:t>
            </a:r>
            <a:r>
              <a:rPr lang="en-US" sz="4400" b="1" dirty="0" smtClean="0"/>
              <a:t> (Computer Science), Jillian Hennessy (Computer Science)</a:t>
            </a:r>
          </a:p>
          <a:p>
            <a:pPr algn="ctr"/>
            <a:r>
              <a:rPr lang="en-US" sz="4400" b="1" dirty="0" smtClean="0"/>
              <a:t>Advisor</a:t>
            </a:r>
            <a:r>
              <a:rPr lang="en-US" sz="4400" b="1" dirty="0"/>
              <a:t>: Professor </a:t>
            </a:r>
            <a:r>
              <a:rPr lang="en-US" sz="4400" b="1" dirty="0" smtClean="0"/>
              <a:t>Elke </a:t>
            </a:r>
            <a:r>
              <a:rPr lang="en-US" sz="4400" b="1" dirty="0" err="1" smtClean="0"/>
              <a:t>Rundensteiner</a:t>
            </a:r>
            <a:r>
              <a:rPr lang="en-US" sz="4400" b="1" dirty="0" smtClean="0"/>
              <a:t> (Computer Science)</a:t>
            </a:r>
            <a:endParaRPr lang="en-US" sz="4400" b="1" dirty="0"/>
          </a:p>
          <a:p>
            <a:pPr algn="ctr"/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36" y="-363808"/>
            <a:ext cx="5951311" cy="4598739"/>
          </a:xfrm>
          <a:prstGeom prst="rect">
            <a:avLst/>
          </a:prstGeom>
        </p:spPr>
      </p:pic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1788404" y="23863209"/>
            <a:ext cx="12301998" cy="74957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Motivation</a:t>
            </a:r>
            <a:endParaRPr lang="en-US" sz="4400" b="1" dirty="0"/>
          </a:p>
          <a:p>
            <a:pPr algn="ctr"/>
            <a:endParaRPr lang="en-US" sz="618" dirty="0"/>
          </a:p>
        </p:txBody>
      </p:sp>
      <p:sp>
        <p:nvSpPr>
          <p:cNvPr id="32" name="AutoShape 38"/>
          <p:cNvSpPr>
            <a:spLocks noChangeArrowheads="1"/>
          </p:cNvSpPr>
          <p:nvPr/>
        </p:nvSpPr>
        <p:spPr bwMode="auto">
          <a:xfrm>
            <a:off x="29945236" y="27171810"/>
            <a:ext cx="12014811" cy="53028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Motivation</a:t>
            </a:r>
            <a:endParaRPr lang="en-US" sz="4400" b="1" dirty="0"/>
          </a:p>
          <a:p>
            <a:pPr algn="ctr"/>
            <a:endParaRPr lang="en-US" sz="2251" dirty="0"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512" y="1182218"/>
            <a:ext cx="8640446" cy="16118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6762" y="10625723"/>
            <a:ext cx="14658569" cy="995396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35" y="4169713"/>
            <a:ext cx="11755638" cy="7298136"/>
          </a:xfrm>
          <a:prstGeom prst="rect">
            <a:avLst/>
          </a:prstGeom>
        </p:spPr>
      </p:pic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15938194" y="27171810"/>
            <a:ext cx="12014811" cy="418887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8" tIns="33754" rIns="67508" bIns="33754" anchor="t"/>
          <a:lstStyle/>
          <a:p>
            <a:pPr algn="ctr"/>
            <a:r>
              <a:rPr lang="en-US" sz="4400" b="1" dirty="0" smtClean="0"/>
              <a:t>Acknowledgements</a:t>
            </a:r>
            <a:endParaRPr lang="en-US" sz="4400" b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331" y="4169713"/>
            <a:ext cx="11096685" cy="493185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0606" y="5591460"/>
            <a:ext cx="11642009" cy="5665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97836" y="5181600"/>
            <a:ext cx="9572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goal of this project was to expand the functionality of the </a:t>
            </a:r>
            <a:r>
              <a:rPr lang="en-US" sz="2400" b="1" dirty="0" err="1" smtClean="0"/>
              <a:t>MassachusettsTechnology</a:t>
            </a:r>
            <a:r>
              <a:rPr lang="en-US" sz="2400" b="1" dirty="0"/>
              <a:t>, Talent, and Economic Reporting System (MATTERS) for the </a:t>
            </a:r>
            <a:r>
              <a:rPr lang="en-US" sz="2400" b="1" dirty="0" smtClean="0"/>
              <a:t>Massachusetts </a:t>
            </a:r>
            <a:r>
              <a:rPr lang="en-US" sz="2400" b="1" dirty="0"/>
              <a:t>High Technology Council (MHTC), a </a:t>
            </a:r>
            <a:r>
              <a:rPr lang="en-US" sz="2400" b="1" dirty="0" err="1"/>
              <a:t>protechnology</a:t>
            </a:r>
            <a:r>
              <a:rPr lang="en-US" sz="2400" b="1" dirty="0"/>
              <a:t> advocacy </a:t>
            </a:r>
            <a:r>
              <a:rPr lang="en-US" sz="2400" b="1" dirty="0" smtClean="0"/>
              <a:t>and lobbyist </a:t>
            </a:r>
            <a:r>
              <a:rPr lang="en-US" sz="2400" b="1" dirty="0"/>
              <a:t>organization, through the addition of two new features an Application Program </a:t>
            </a:r>
            <a:r>
              <a:rPr lang="en-US" sz="2400" b="1" dirty="0" smtClean="0"/>
              <a:t>Interface (API</a:t>
            </a:r>
            <a:r>
              <a:rPr lang="en-US" sz="2400" b="1" dirty="0"/>
              <a:t>) and the Metric Builder. This API defines a </a:t>
            </a:r>
            <a:r>
              <a:rPr lang="en-US" sz="2400" b="1" dirty="0" smtClean="0"/>
              <a:t>communication protocol </a:t>
            </a:r>
            <a:r>
              <a:rPr lang="en-US" sz="2400" b="1" dirty="0"/>
              <a:t>between </a:t>
            </a:r>
            <a:r>
              <a:rPr lang="en-US" sz="2400" b="1" dirty="0" smtClean="0"/>
              <a:t>MATTERS and </a:t>
            </a:r>
            <a:r>
              <a:rPr lang="en-US" sz="2400" b="1" dirty="0"/>
              <a:t>other computational-based systems. We also wrote extensive API </a:t>
            </a:r>
            <a:r>
              <a:rPr lang="en-US" sz="2400" b="1" dirty="0" smtClean="0"/>
              <a:t>documentation</a:t>
            </a:r>
            <a:r>
              <a:rPr lang="en-US" sz="2400" b="1" dirty="0"/>
              <a:t>. The Metric Builder is a tool that lets users create their own metrics </a:t>
            </a:r>
            <a:r>
              <a:rPr lang="en-US" sz="2400" b="1" dirty="0" smtClean="0"/>
              <a:t>with their </a:t>
            </a:r>
            <a:r>
              <a:rPr lang="en-US" sz="2400" b="1" dirty="0"/>
              <a:t>own rules out of existing MATTERS metrics. Users are now able to define </a:t>
            </a:r>
            <a:r>
              <a:rPr lang="en-US" sz="2400" b="1" dirty="0" smtClean="0"/>
              <a:t>their own </a:t>
            </a:r>
            <a:r>
              <a:rPr lang="en-US" sz="2400" b="1" dirty="0"/>
              <a:t>indexes and track individual states' performance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155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Cambria</vt:lpstr>
      <vt:lpstr>Times New Roman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Jillian Hennessy</cp:lastModifiedBy>
  <cp:revision>55</cp:revision>
  <dcterms:created xsi:type="dcterms:W3CDTF">2009-11-05T19:41:53Z</dcterms:created>
  <dcterms:modified xsi:type="dcterms:W3CDTF">2016-04-10T23:33:38Z</dcterms:modified>
</cp:coreProperties>
</file>