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24" d="100"/>
          <a:sy n="24" d="100"/>
        </p:scale>
        <p:origin x="2058" y="12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6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8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3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62950" y="605535"/>
            <a:ext cx="42995618" cy="31931415"/>
            <a:chOff x="579886" y="581949"/>
            <a:chExt cx="42995618" cy="31931415"/>
          </a:xfrm>
        </p:grpSpPr>
        <p:sp>
          <p:nvSpPr>
            <p:cNvPr id="22" name="Rectangle 21"/>
            <p:cNvSpPr/>
            <p:nvPr/>
          </p:nvSpPr>
          <p:spPr>
            <a:xfrm>
              <a:off x="579886" y="581949"/>
              <a:ext cx="42976800" cy="3193141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8704" y="3650361"/>
              <a:ext cx="42976800" cy="28863003"/>
            </a:xfrm>
            <a:prstGeom prst="rect">
              <a:avLst/>
            </a:prstGeom>
            <a:gradFill flip="none" rotWithShape="1">
              <a:gsLst>
                <a:gs pos="0">
                  <a:srgbClr val="800000">
                    <a:shade val="30000"/>
                    <a:satMod val="115000"/>
                  </a:srgbClr>
                </a:gs>
                <a:gs pos="50000">
                  <a:srgbClr val="800000">
                    <a:shade val="67500"/>
                    <a:satMod val="115000"/>
                  </a:srgbClr>
                </a:gs>
                <a:gs pos="100000">
                  <a:srgbClr val="8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29215618" y="23299921"/>
            <a:ext cx="13644418" cy="87239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889280" y="13716499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889280" y="4132423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870463" y="23299921"/>
            <a:ext cx="27812505" cy="8723966"/>
            <a:chOff x="15079650" y="23299921"/>
            <a:chExt cx="27812505" cy="8723966"/>
          </a:xfrm>
        </p:grpSpPr>
        <p:sp>
          <p:nvSpPr>
            <p:cNvPr id="134" name="Rounded Rectangle 133"/>
            <p:cNvSpPr/>
            <p:nvPr/>
          </p:nvSpPr>
          <p:spPr>
            <a:xfrm>
              <a:off x="15079650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9247737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29215618" y="13716497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29215618" y="4132421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15048381" y="13716498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15048381" y="4132422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048381" y="10817878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49393" y="2286000"/>
            <a:ext cx="35194016" cy="1371600"/>
          </a:xfrm>
        </p:spPr>
        <p:txBody>
          <a:bodyPr anchor="ctr">
            <a:noAutofit/>
          </a:bodyPr>
          <a:lstStyle/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Data  MATTERS:  </a:t>
            </a:r>
            <a: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  <a:t>Customizing Economic Indices to Measure State Competitiveness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Dmytro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Bogatov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Jillian Hennessy 	Advisor: Professor Elke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Rundensteiner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Department of Computer Science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200" b="1" dirty="0">
                <a:latin typeface="Calibri" panose="020F0502020204030204" pitchFamily="34" charset="0"/>
              </a:rPr>
              <a:t/>
            </a:r>
            <a:br>
              <a:rPr lang="en-US" sz="8200" b="1" dirty="0">
                <a:latin typeface="Calibri" panose="020F0502020204030204" pitchFamily="34" charset="0"/>
              </a:rPr>
            </a:b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2" b="24064"/>
          <a:stretch/>
        </p:blipFill>
        <p:spPr>
          <a:xfrm>
            <a:off x="1014269" y="457199"/>
            <a:ext cx="7238124" cy="305576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5118855" y="4132423"/>
            <a:ext cx="1367230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6430539" y="11808696"/>
            <a:ext cx="16487860" cy="2116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lnSpc>
                <a:spcPct val="170000"/>
              </a:lnSpc>
              <a:buNone/>
            </a:pPr>
            <a:endParaRPr lang="en-US" sz="88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326" y="30320058"/>
            <a:ext cx="5853002" cy="15097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98391" y="6819652"/>
            <a:ext cx="12344399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5906273" y="5274486"/>
            <a:ext cx="12059836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9280" y="13700095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CUSTOMIZED METRIC BUILDER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1812733" y="14839948"/>
            <a:ext cx="11918731" cy="2500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28583" y="4132423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6" t="27095" b="16833"/>
          <a:stretch/>
        </p:blipFill>
        <p:spPr>
          <a:xfrm>
            <a:off x="10058400" y="10824073"/>
            <a:ext cx="3949641" cy="1987077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280517" y="5792603"/>
            <a:ext cx="127923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600" b="1" dirty="0">
                <a:cs typeface="Times New Roman" panose="02020603050405020304" pitchFamily="18" charset="0"/>
              </a:rPr>
              <a:t>Data that impacts Massachusetts’ economic health </a:t>
            </a:r>
          </a:p>
          <a:p>
            <a:endParaRPr lang="en-US" sz="36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Incorporate data from across many diverse online sources into one platform for extraction, exploration, visualization and </a:t>
            </a:r>
            <a:r>
              <a:rPr lang="en-US" sz="3200" dirty="0" smtClean="0">
                <a:cs typeface="Times New Roman" panose="02020603050405020304" pitchFamily="18" charset="0"/>
              </a:rPr>
              <a:t>analytics</a:t>
            </a: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Provide access to </a:t>
            </a:r>
            <a:r>
              <a:rPr lang="en-US" sz="3200" dirty="0" smtClean="0">
                <a:cs typeface="Times New Roman" panose="02020603050405020304" pitchFamily="18" charset="0"/>
              </a:rPr>
              <a:t>pre-existing metrics and be able to use these metrics as a part of their own economic indicators</a:t>
            </a: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Help business leaders and policy makers evaluate 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     the competitive position of Massachusetts among 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     top technology states in the </a:t>
            </a:r>
            <a:r>
              <a:rPr lang="en-US" sz="3200" dirty="0" smtClean="0">
                <a:cs typeface="Times New Roman" panose="02020603050405020304" pitchFamily="18" charset="0"/>
              </a:rPr>
              <a:t>nation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512146" y="5272833"/>
            <a:ext cx="12361052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9215618" y="4132423"/>
            <a:ext cx="1364441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PUBLIC FACING API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30137285" y="5272275"/>
            <a:ext cx="11668308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889280" y="23318458"/>
            <a:ext cx="13630582" cy="1187391"/>
            <a:chOff x="964919" y="24271500"/>
            <a:chExt cx="13630582" cy="1187391"/>
          </a:xfrm>
        </p:grpSpPr>
        <p:sp>
          <p:nvSpPr>
            <p:cNvPr id="116" name="TextBox 11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>
                  <a:latin typeface="Arial" panose="020B0604020202020204" pitchFamily="34" charset="0"/>
                  <a:cs typeface="Arial" panose="020B0604020202020204" pitchFamily="34" charset="0"/>
                </a:rPr>
                <a:t>EVALUATION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30087310" y="24821534"/>
            <a:ext cx="1112133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Impact: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MATTERS usability extended key features to be deployed to public domain as MATTERS 2.0</a:t>
            </a:r>
          </a:p>
          <a:p>
            <a:pPr algn="just"/>
            <a:endParaRPr lang="en-US" sz="2800" b="1" dirty="0" smtClean="0"/>
          </a:p>
          <a:p>
            <a:pPr algn="just"/>
            <a:r>
              <a:rPr lang="en-US" sz="2800" b="1" dirty="0" smtClean="0"/>
              <a:t>Acknowledgements: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Massachusetts </a:t>
            </a:r>
            <a:r>
              <a:rPr lang="en-US" sz="2800" b="1" dirty="0"/>
              <a:t>High Technology Council </a:t>
            </a:r>
            <a:r>
              <a:rPr lang="en-US" sz="2800" dirty="0"/>
              <a:t>for making this project possible by bringing stakeholders together and working with Worcester Polytechnic Institute as technology partner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Professor Elke Rundensteiner </a:t>
            </a:r>
            <a:r>
              <a:rPr lang="en-US" sz="2800" dirty="0"/>
              <a:t>for her guidance throughout project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Caitlin Kuhlman </a:t>
            </a:r>
            <a:r>
              <a:rPr lang="en-US" sz="2800" dirty="0" smtClean="0"/>
              <a:t>PhD </a:t>
            </a:r>
            <a:r>
              <a:rPr lang="en-US" sz="2800" dirty="0"/>
              <a:t>student from WPI for her assistance on all aspects of the project</a:t>
            </a:r>
          </a:p>
        </p:txBody>
      </p:sp>
      <p:pic>
        <p:nvPicPr>
          <p:cNvPr id="12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7" t="17759" r="14057" b="12325"/>
          <a:stretch/>
        </p:blipFill>
        <p:spPr bwMode="auto">
          <a:xfrm>
            <a:off x="16075009" y="6003891"/>
            <a:ext cx="11722363" cy="699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5" name="Group 134"/>
          <p:cNvGrpSpPr/>
          <p:nvPr/>
        </p:nvGrpSpPr>
        <p:grpSpPr>
          <a:xfrm>
            <a:off x="29215618" y="23299921"/>
            <a:ext cx="13630582" cy="1187391"/>
            <a:chOff x="964919" y="24271500"/>
            <a:chExt cx="13630582" cy="1187391"/>
          </a:xfrm>
        </p:grpSpPr>
        <p:sp>
          <p:nvSpPr>
            <p:cNvPr id="136" name="TextBox 13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IMPACT &amp; ACKNOWLEDGEMENTS</a:t>
              </a:r>
              <a:endParaRPr lang="en-US" sz="5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/>
          <p:nvPr/>
        </p:nvSpPr>
        <p:spPr>
          <a:xfrm>
            <a:off x="15038550" y="18780566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/>
          <p:cNvGrpSpPr/>
          <p:nvPr/>
        </p:nvGrpSpPr>
        <p:grpSpPr>
          <a:xfrm>
            <a:off x="29215618" y="13716499"/>
            <a:ext cx="13630582" cy="1187391"/>
            <a:chOff x="964919" y="24271500"/>
            <a:chExt cx="13630582" cy="1187391"/>
          </a:xfrm>
        </p:grpSpPr>
        <p:sp>
          <p:nvSpPr>
            <p:cNvPr id="156" name="TextBox 15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>
                  <a:latin typeface="Arial" panose="020B0604020202020204" pitchFamily="34" charset="0"/>
                  <a:cs typeface="Arial" panose="020B0604020202020204" pitchFamily="34" charset="0"/>
                </a:rPr>
                <a:t>API DOCUMENTATION</a:t>
              </a: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2" t="10961" r="4568" b="4286"/>
          <a:stretch/>
        </p:blipFill>
        <p:spPr bwMode="auto">
          <a:xfrm>
            <a:off x="4530236" y="15203921"/>
            <a:ext cx="9201228" cy="678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5910" y="15113620"/>
            <a:ext cx="11560752" cy="7177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5" r="16116" b="-4615"/>
          <a:stretch/>
        </p:blipFill>
        <p:spPr>
          <a:xfrm>
            <a:off x="15215807" y="14515719"/>
            <a:ext cx="9985390" cy="7477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267387" y="5826210"/>
            <a:ext cx="116092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Application Program Interface </a:t>
            </a:r>
            <a:r>
              <a:rPr lang="en-US" sz="3200" dirty="0"/>
              <a:t>(API) </a:t>
            </a:r>
            <a:r>
              <a:rPr lang="en-US" sz="3200" dirty="0" smtClean="0"/>
              <a:t>- </a:t>
            </a:r>
            <a:r>
              <a:rPr lang="en-US" sz="3200" dirty="0"/>
              <a:t>code that allows two software programs to communicate with each other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Allows other software systems to make use of MATTERS data and analytics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API controller returns states and metrics information, as well as data for requested metrics, states and years.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End users are programmers – they can easily use MATTERS data in their software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7829"/>
          <a:stretch/>
        </p:blipFill>
        <p:spPr>
          <a:xfrm>
            <a:off x="19837544" y="17460483"/>
            <a:ext cx="8394700" cy="5669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5518968" y="14028253"/>
            <a:ext cx="466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Outputting extracted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75009" y="23831254"/>
            <a:ext cx="912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Visualizing custom made metrics in the Data Explorer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52474" y="13066012"/>
            <a:ext cx="1044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MATTERS </a:t>
            </a:r>
            <a:r>
              <a:rPr lang="en-US" sz="3200" dirty="0" smtClean="0"/>
              <a:t>custom quality index </a:t>
            </a:r>
            <a:r>
              <a:rPr lang="en-US" sz="3200" dirty="0"/>
              <a:t>displayed on home page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12146" y="24913183"/>
            <a:ext cx="127923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>
                <a:cs typeface="Times New Roman" panose="02020603050405020304" pitchFamily="18" charset="0"/>
              </a:rPr>
              <a:t>Metric Builder and API Documentation User Studies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14 WPI students took part in a user study to test both the Metric Builder and API Documentation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Students rated the ease of use of both features through a survey and provided additional feedback</a:t>
            </a:r>
          </a:p>
          <a:p>
            <a:endParaRPr lang="en-US" sz="3200" dirty="0" smtClean="0"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cs typeface="Times New Roman" panose="02020603050405020304" pitchFamily="18" charset="0"/>
              </a:rPr>
              <a:t>Results: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cs typeface="Times New Roman" panose="02020603050405020304" pitchFamily="18" charset="0"/>
              </a:rPr>
              <a:t>Overall, found to be very intuitive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cs typeface="Times New Roman" panose="02020603050405020304" pitchFamily="18" charset="0"/>
              </a:rPr>
              <a:t>API Documentation link was put in an easier to locate place at the footer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cs typeface="Times New Roman" panose="02020603050405020304" pitchFamily="18" charset="0"/>
              </a:rPr>
              <a:t>Edit feature of custom metric made easier to find from Explorer page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40582" y="24547809"/>
            <a:ext cx="11662726" cy="602589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76234" y="15154620"/>
            <a:ext cx="325400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Create custom indices using pre-existing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Assign weights to components and normalize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Edit or delete your </a:t>
            </a:r>
            <a:r>
              <a:rPr lang="en-US" sz="2800" dirty="0" smtClean="0"/>
              <a:t>metric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Save your 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Visualize your custom </a:t>
            </a:r>
            <a:r>
              <a:rPr lang="en-US" sz="2800" dirty="0" smtClean="0"/>
              <a:t>metric </a:t>
            </a:r>
            <a:r>
              <a:rPr lang="en-US" sz="2800" dirty="0"/>
              <a:t>seamlessly</a:t>
            </a:r>
          </a:p>
        </p:txBody>
      </p:sp>
    </p:spTree>
    <p:extLst>
      <p:ext uri="{BB962C8B-B14F-4D97-AF65-F5344CB8AC3E}">
        <p14:creationId xmlns:p14="http://schemas.microsoft.com/office/powerpoint/2010/main" val="402765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332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Data  MATTERS:   Customizing Economic Indices to Measure State Competitiveness           Dmytro Bogatov and Jillian Hennessy  Advisor: Professor Elke Rundensteiner Department of Computer Science  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MATTERS:  Massachusetts Technology, Talent, and Economic Reporting System Caitlin Kuhlman, Ramoza Ahsan, Rodica Neamtu, Alexis Espinoza (Computer Science) Undergraduate MQP Team: Alex Fortier, Long Nguyen Duc Hoang, Westley Russell, Kevin Mee Advisor: Professor Elke Rundensteiner(Computer Science)</dc:title>
  <dc:creator>john</dc:creator>
  <cp:lastModifiedBy>Jillian Hennessy</cp:lastModifiedBy>
  <cp:revision>128</cp:revision>
  <dcterms:created xsi:type="dcterms:W3CDTF">2014-12-02T02:31:18Z</dcterms:created>
  <dcterms:modified xsi:type="dcterms:W3CDTF">2016-04-14T19:33:25Z</dcterms:modified>
</cp:coreProperties>
</file>