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orient="horz" pos="3456">
          <p15:clr>
            <a:srgbClr val="A4A3A4"/>
          </p15:clr>
        </p15:guide>
        <p15:guide id="4" pos="175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24" d="100"/>
          <a:sy n="24" d="100"/>
        </p:scale>
        <p:origin x="2058" y="126"/>
      </p:cViewPr>
      <p:guideLst>
        <p:guide orient="horz" pos="10368"/>
        <p:guide pos="13824"/>
        <p:guide orient="horz" pos="3456"/>
        <p:guide pos="17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2950" y="605535"/>
            <a:ext cx="42995618" cy="31931415"/>
            <a:chOff x="579886" y="581949"/>
            <a:chExt cx="42995618" cy="31931415"/>
          </a:xfrm>
        </p:grpSpPr>
        <p:sp>
          <p:nvSpPr>
            <p:cNvPr id="22" name="Rectangle 21"/>
            <p:cNvSpPr/>
            <p:nvPr/>
          </p:nvSpPr>
          <p:spPr>
            <a:xfrm>
              <a:off x="579886" y="581949"/>
              <a:ext cx="42976800" cy="3193141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8704" y="3650361"/>
              <a:ext cx="42976800" cy="28863003"/>
            </a:xfrm>
            <a:prstGeom prst="rect">
              <a:avLst/>
            </a:pr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29215618" y="23299921"/>
            <a:ext cx="13644418" cy="8723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89280" y="13716499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889280" y="4132423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70463" y="23299921"/>
            <a:ext cx="27812505" cy="8723966"/>
            <a:chOff x="15079650" y="23299921"/>
            <a:chExt cx="27812505" cy="8723966"/>
          </a:xfrm>
        </p:grpSpPr>
        <p:sp>
          <p:nvSpPr>
            <p:cNvPr id="134" name="Rounded Rectangle 133"/>
            <p:cNvSpPr/>
            <p:nvPr/>
          </p:nvSpPr>
          <p:spPr>
            <a:xfrm>
              <a:off x="15079650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247737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9215618" y="13716497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9215618" y="4132421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5048381" y="13716498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15048381" y="4132422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48381" y="10817878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49393" y="2286000"/>
            <a:ext cx="35194016" cy="1371600"/>
          </a:xfrm>
        </p:spPr>
        <p:txBody>
          <a:bodyPr anchor="ctr">
            <a:no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Data  MATTERS:  </a:t>
            </a: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>Customizing Economic Indices to Measure State Competitiveness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Dmytro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Bogatov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Jillian Hennessy 	Advisor: Professor Elke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Rundensteiner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Department of Computer Science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200" b="1" dirty="0">
                <a:latin typeface="Calibri" panose="020F0502020204030204" pitchFamily="34" charset="0"/>
              </a:rPr>
              <a:t/>
            </a:r>
            <a:br>
              <a:rPr lang="en-US" sz="8200" b="1" dirty="0">
                <a:latin typeface="Calibri" panose="020F0502020204030204" pitchFamily="34" charset="0"/>
              </a:rPr>
            </a:b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 b="24064"/>
          <a:stretch/>
        </p:blipFill>
        <p:spPr>
          <a:xfrm>
            <a:off x="1014269" y="457199"/>
            <a:ext cx="7238124" cy="305576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5118855" y="4132423"/>
            <a:ext cx="1367230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6430539" y="11808696"/>
            <a:ext cx="16487860" cy="211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70000"/>
              </a:lnSpc>
              <a:buNone/>
            </a:pPr>
            <a:endParaRPr lang="en-US" sz="8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326" y="30320058"/>
            <a:ext cx="5853002" cy="1509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98391" y="6819652"/>
            <a:ext cx="1234439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06273" y="5274486"/>
            <a:ext cx="12059836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9280" y="13700095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CUSTOMIZED METRIC BUILDER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812733" y="14839948"/>
            <a:ext cx="11918731" cy="2500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28583" y="4132423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6" t="27095" b="16833"/>
          <a:stretch/>
        </p:blipFill>
        <p:spPr>
          <a:xfrm>
            <a:off x="10744200" y="10662202"/>
            <a:ext cx="3492441" cy="1757058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280517" y="5792603"/>
            <a:ext cx="1279237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600" b="1" dirty="0">
                <a:cs typeface="Times New Roman" panose="02020603050405020304" pitchFamily="18" charset="0"/>
              </a:rPr>
              <a:t>Data that impacts Massachusetts’ economic health </a:t>
            </a:r>
          </a:p>
          <a:p>
            <a:endParaRPr lang="en-US" sz="36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The Massachusetts Technology, Talent, and Economic Reporting System (MATTERS) </a:t>
            </a:r>
            <a:r>
              <a:rPr lang="en-US" sz="3200" dirty="0"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cs typeface="Times New Roman" panose="02020603050405020304" pitchFamily="18" charset="0"/>
              </a:rPr>
              <a:t>ncorporates </a:t>
            </a:r>
            <a:r>
              <a:rPr lang="en-US" sz="3200" dirty="0">
                <a:cs typeface="Times New Roman" panose="02020603050405020304" pitchFamily="18" charset="0"/>
              </a:rPr>
              <a:t>data from across many diverse online sources into one platform for extraction, exploration, </a:t>
            </a:r>
            <a:r>
              <a:rPr lang="en-US" sz="3200" dirty="0" smtClean="0">
                <a:cs typeface="Times New Roman" panose="02020603050405020304" pitchFamily="18" charset="0"/>
              </a:rPr>
              <a:t>and visualization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Metric Builder tool provides users with the ability to use pre-existing metrics in the system as a part of their own economic indicators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Access to rich collection of data and tools for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    exploration helps </a:t>
            </a:r>
            <a:r>
              <a:rPr lang="en-US" sz="3200" dirty="0">
                <a:cs typeface="Times New Roman" panose="02020603050405020304" pitchFamily="18" charset="0"/>
              </a:rPr>
              <a:t>business leaders and policy makers 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    evaluate the </a:t>
            </a:r>
            <a:r>
              <a:rPr lang="en-US" sz="3200" dirty="0">
                <a:cs typeface="Times New Roman" panose="02020603050405020304" pitchFamily="18" charset="0"/>
              </a:rPr>
              <a:t>competitive position of Massachusetts 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    among top </a:t>
            </a:r>
            <a:r>
              <a:rPr lang="en-US" sz="3200" dirty="0">
                <a:cs typeface="Times New Roman" panose="02020603050405020304" pitchFamily="18" charset="0"/>
              </a:rPr>
              <a:t>technology states in the </a:t>
            </a:r>
            <a:r>
              <a:rPr lang="en-US" sz="3200" dirty="0" smtClean="0">
                <a:cs typeface="Times New Roman" panose="02020603050405020304" pitchFamily="18" charset="0"/>
              </a:rPr>
              <a:t>nation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12146" y="5272833"/>
            <a:ext cx="12361052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215618" y="4132423"/>
            <a:ext cx="1364441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PUBLIC FACING API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0137285" y="5272275"/>
            <a:ext cx="11668308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889280" y="23318458"/>
            <a:ext cx="13630582" cy="1187391"/>
            <a:chOff x="964919" y="24271500"/>
            <a:chExt cx="13630582" cy="1187391"/>
          </a:xfrm>
        </p:grpSpPr>
        <p:sp>
          <p:nvSpPr>
            <p:cNvPr id="116" name="TextBox 11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0087310" y="24821534"/>
            <a:ext cx="1112133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Impact: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MATTERS usability extended key features to be deployed to public domain as MATTERS 2.0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Acknowledgements: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Massachusetts </a:t>
            </a:r>
            <a:r>
              <a:rPr lang="en-US" sz="2800" b="1" dirty="0"/>
              <a:t>High Technology Council </a:t>
            </a:r>
            <a:r>
              <a:rPr lang="en-US" sz="2800" dirty="0"/>
              <a:t>for making this project possible by bringing stakeholders together and working with Worcester Polytechnic Institute as technology partner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Professor Elke Rundensteiner </a:t>
            </a:r>
            <a:r>
              <a:rPr lang="en-US" sz="2800" dirty="0"/>
              <a:t>for her guidance throughout project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Caitlin Kuhlman </a:t>
            </a:r>
            <a:r>
              <a:rPr lang="en-US" sz="2800" dirty="0" smtClean="0"/>
              <a:t>PhD </a:t>
            </a:r>
            <a:r>
              <a:rPr lang="en-US" sz="2800" dirty="0"/>
              <a:t>student from WPI for her assistance on all aspects of the project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9215618" y="23299921"/>
            <a:ext cx="13630582" cy="1187391"/>
            <a:chOff x="964919" y="24271500"/>
            <a:chExt cx="13630582" cy="1187391"/>
          </a:xfrm>
        </p:grpSpPr>
        <p:sp>
          <p:nvSpPr>
            <p:cNvPr id="136" name="TextBox 13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 &amp; ACKNOWLEDGEMENTS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15038550" y="18780566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29215618" y="13716499"/>
            <a:ext cx="13630582" cy="1187391"/>
            <a:chOff x="964919" y="24271500"/>
            <a:chExt cx="13630582" cy="1187391"/>
          </a:xfrm>
        </p:grpSpPr>
        <p:sp>
          <p:nvSpPr>
            <p:cNvPr id="156" name="TextBox 15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API DOCUMENTATION</a:t>
              </a: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10961" r="4568" b="4286"/>
          <a:stretch/>
        </p:blipFill>
        <p:spPr bwMode="auto">
          <a:xfrm>
            <a:off x="4530236" y="15203921"/>
            <a:ext cx="9201228" cy="678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910" y="15113620"/>
            <a:ext cx="11560752" cy="71771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0136635" y="5792603"/>
            <a:ext cx="116092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600" b="1" dirty="0" smtClean="0">
                <a:cs typeface="Times New Roman" panose="02020603050405020304" pitchFamily="18" charset="0"/>
              </a:rPr>
              <a:t>Access to high fidelity </a:t>
            </a:r>
            <a:r>
              <a:rPr lang="en-US" sz="3600" b="1" smtClean="0">
                <a:cs typeface="Times New Roman" panose="02020603050405020304" pitchFamily="18" charset="0"/>
              </a:rPr>
              <a:t>data resource  </a:t>
            </a:r>
            <a:endParaRPr lang="en-US" sz="3600" b="1" dirty="0" smtClean="0">
              <a:cs typeface="Times New Roman" panose="02020603050405020304" pitchFamily="18" charset="0"/>
            </a:endParaRPr>
          </a:p>
          <a:p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Application Program Interface </a:t>
            </a:r>
            <a:r>
              <a:rPr lang="en-US" sz="3200" dirty="0"/>
              <a:t>(API) </a:t>
            </a:r>
            <a:r>
              <a:rPr lang="en-US" sz="3200" dirty="0" smtClean="0"/>
              <a:t>- </a:t>
            </a:r>
            <a:r>
              <a:rPr lang="en-US" sz="3200" dirty="0"/>
              <a:t>code that allows two software programs to communicate with each other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Allows other software systems to make use of MATTERS data and analytics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API controller returns states and metrics information, as well as data for requested metrics, states and years.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End users are programmers – they can easily use MATTERS data in their software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801976" y="5523165"/>
            <a:ext cx="11910555" cy="7874074"/>
            <a:chOff x="14902287" y="5688383"/>
            <a:chExt cx="12393475" cy="81933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65" r="16116" b="-4615"/>
            <a:stretch/>
          </p:blipFill>
          <p:spPr>
            <a:xfrm>
              <a:off x="14902287" y="5688383"/>
              <a:ext cx="9244385" cy="6922453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b="47829"/>
            <a:stretch/>
          </p:blipFill>
          <p:spPr>
            <a:xfrm>
              <a:off x="19524024" y="8633147"/>
              <a:ext cx="7771738" cy="5248569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5787955" y="13569431"/>
            <a:ext cx="12185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Outputting </a:t>
            </a:r>
            <a:r>
              <a:rPr lang="en-US" sz="3200" b="1" dirty="0" smtClean="0"/>
              <a:t>data extracted via the MATTERS API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942618" y="30782544"/>
            <a:ext cx="11769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Visualizing custom made metrics in the </a:t>
            </a:r>
            <a:r>
              <a:rPr lang="en-US" sz="3200" b="1" dirty="0" smtClean="0"/>
              <a:t>MATTERS Data </a:t>
            </a:r>
            <a:r>
              <a:rPr lang="en-US" sz="3200" b="1" dirty="0"/>
              <a:t>Explorer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75009" y="22413547"/>
            <a:ext cx="11722363" cy="58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MATTERS </a:t>
            </a:r>
            <a:r>
              <a:rPr lang="en-US" sz="3200" b="1" dirty="0"/>
              <a:t>custom </a:t>
            </a:r>
            <a:r>
              <a:rPr lang="en-US" sz="3200" b="1" dirty="0" smtClean="0"/>
              <a:t>quality </a:t>
            </a:r>
            <a:r>
              <a:rPr lang="en-US" sz="3200" b="1" dirty="0"/>
              <a:t>index displayed on home page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12146" y="24913183"/>
            <a:ext cx="127923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cs typeface="Times New Roman" panose="02020603050405020304" pitchFamily="18" charset="0"/>
              </a:rPr>
              <a:t>Metric Builder and API Documentation User Studies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14 WPI students took part in a user study to test both the Metric Builder and API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Students rated the ease of use of both features through a survey and provided additional feedback</a:t>
            </a: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cs typeface="Times New Roman" panose="02020603050405020304" pitchFamily="18" charset="0"/>
              </a:rPr>
              <a:t>Results: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Overall, found to be very intuitive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API Documentation link was put in an easier to locate place at the footer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Edit feature of custom metric made easier to find from Explorer page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/>
          <a:srcRect r="1675"/>
          <a:stretch/>
        </p:blipFill>
        <p:spPr>
          <a:xfrm>
            <a:off x="15942617" y="24025309"/>
            <a:ext cx="11722363" cy="6159895"/>
          </a:xfrm>
          <a:prstGeom prst="rect">
            <a:avLst/>
          </a:prstGeom>
          <a:ln w="28575"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276234" y="15154620"/>
            <a:ext cx="325400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custom indices using pre-existing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Assign weights to components and normalize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Edit or delete your </a:t>
            </a:r>
            <a:r>
              <a:rPr lang="en-US" sz="2800" dirty="0" smtClean="0"/>
              <a:t>metric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Save your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Visualize your custom </a:t>
            </a:r>
            <a:r>
              <a:rPr lang="en-US" sz="2800" dirty="0" smtClean="0"/>
              <a:t>metric </a:t>
            </a:r>
            <a:r>
              <a:rPr lang="en-US" sz="2800" dirty="0"/>
              <a:t>seamlessly</a:t>
            </a:r>
          </a:p>
        </p:txBody>
      </p:sp>
      <p:pic>
        <p:nvPicPr>
          <p:cNvPr id="127" name="Picture 5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17759" r="14057" b="12325"/>
          <a:stretch/>
        </p:blipFill>
        <p:spPr bwMode="auto">
          <a:xfrm>
            <a:off x="16009408" y="15098923"/>
            <a:ext cx="11722363" cy="69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369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Data  MATTERS:   Customizing Economic Indices to Measure State Competitiveness           Dmytro Bogatov and Jillian Hennessy  Advisor: Professor Elke Rundensteiner Department of Computer Science  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MATTERS:  Massachusetts Technology, Talent, and Economic Reporting System Caitlin Kuhlman, Ramoza Ahsan, Rodica Neamtu, Alexis Espinoza (Computer Science) Undergraduate MQP Team: Alex Fortier, Long Nguyen Duc Hoang, Westley Russell, Kevin Mee Advisor: Professor Elke Rundensteiner(Computer Science)</dc:title>
  <dc:creator>john</dc:creator>
  <cp:lastModifiedBy>Jillian Hennessy</cp:lastModifiedBy>
  <cp:revision>131</cp:revision>
  <dcterms:created xsi:type="dcterms:W3CDTF">2014-12-02T02:31:18Z</dcterms:created>
  <dcterms:modified xsi:type="dcterms:W3CDTF">2016-04-14T20:11:52Z</dcterms:modified>
</cp:coreProperties>
</file>