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1" autoAdjust="0"/>
    <p:restoredTop sz="94705" autoAdjust="0"/>
  </p:normalViewPr>
  <p:slideViewPr>
    <p:cSldViewPr snapToGrid="0" showGuides="1">
      <p:cViewPr varScale="1">
        <p:scale>
          <a:sx n="93" d="100"/>
          <a:sy n="93" d="100"/>
        </p:scale>
        <p:origin x="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David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Bohn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Information Dissemination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introduction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 smtClean="0"/>
              <a:t>Information Dissemination With Gossiping Using The </a:t>
            </a:r>
            <a:r>
              <a:rPr lang="en-US" dirty="0" err="1" smtClean="0"/>
              <a:t>IoT</a:t>
            </a:r>
            <a:r>
              <a:rPr lang="en-US" dirty="0" smtClean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This Talk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endParaRPr lang="de-DE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Thesis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de-DE" dirty="0" smtClean="0"/>
              <a:t>Roadmap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Communication protocol to distribute data in an ad-hoc network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Nodes are not aware of network topology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Suited for information dissemination in unreliable networks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Measuring the performance of algorithms using gossiping is difficult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Random decisions and redundancy make it very hard to observe the process of the algorithm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/>
              <a:t>, 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Node has three states: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Susceptible</a:t>
            </a:r>
            <a:r>
              <a:rPr lang="en-US" dirty="0" smtClean="0"/>
              <a:t> for new data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Infected</a:t>
            </a:r>
            <a:r>
              <a:rPr lang="en-US" dirty="0" smtClean="0"/>
              <a:t> with new data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Removed</a:t>
            </a:r>
            <a:r>
              <a:rPr lang="en-US" dirty="0" smtClean="0"/>
              <a:t> from dissemination</a:t>
            </a:r>
          </a:p>
          <a:p>
            <a:pPr marL="6413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Node P randomly chooses neighbor node Q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Three strategies of data exchange: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Push</a:t>
            </a:r>
            <a:r>
              <a:rPr lang="en-US" dirty="0" smtClean="0"/>
              <a:t>: P sends it data unsolicited to Q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Pull</a:t>
            </a:r>
            <a:r>
              <a:rPr lang="en-US" dirty="0" smtClean="0"/>
              <a:t>: P asks Q for its data</a:t>
            </a:r>
          </a:p>
          <a:p>
            <a:pPr marL="641350" lvl="1" indent="-285750">
              <a:buFont typeface="Arial" charset="0"/>
              <a:buChar char="•"/>
            </a:pPr>
            <a:r>
              <a:rPr lang="en-US" b="1" dirty="0" smtClean="0"/>
              <a:t>Push/Pull</a:t>
            </a:r>
            <a:r>
              <a:rPr lang="en-US" dirty="0" smtClean="0"/>
              <a:t>: P pushes data to Q and Q responds with its own 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Gossiping</a:t>
            </a:r>
            <a:r>
              <a:rPr lang="de-DE" dirty="0" smtClean="0"/>
              <a:t> – Design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3193328"/>
          </a:xfrm>
        </p:spPr>
        <p:txBody>
          <a:bodyPr/>
          <a:lstStyle/>
          <a:p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(∆t time 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units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p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RandomPeer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 err="1">
                <a:solidFill>
                  <a:schemeClr val="accent5">
                    <a:lumMod val="2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PrepareMsg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de-DE" sz="2000" b="1" dirty="0" smtClean="0">
                <a:latin typeface="Source Code Pro" charset="0"/>
                <a:ea typeface="Source Code Pro" charset="0"/>
                <a:cs typeface="Source Code Pro" charset="0"/>
              </a:rPr>
              <a:t>send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;</a:t>
            </a:r>
          </a:p>
          <a:p>
            <a:endParaRPr lang="de-DE" sz="20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b="1" dirty="0" err="1" smtClean="0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2000" b="1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 smtClean="0">
                <a:latin typeface="Source Code Pro" charset="0"/>
                <a:ea typeface="Source Code Pro" charset="0"/>
                <a:cs typeface="Source Code Pro" charset="0"/>
              </a:rPr>
              <a:t>until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receive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Update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σ,σp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); </a:t>
            </a:r>
          </a:p>
          <a:p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3193328"/>
          </a:xfrm>
        </p:spPr>
        <p:txBody>
          <a:bodyPr/>
          <a:lstStyle/>
          <a:p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wait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until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receive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 err="1">
                <a:solidFill>
                  <a:schemeClr val="accent5">
                    <a:lumMod val="2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PrepareMsg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();</a:t>
            </a:r>
          </a:p>
          <a:p>
            <a:r>
              <a:rPr lang="de-DE" sz="2000" b="1" dirty="0" smtClean="0">
                <a:latin typeface="Source Code Pro" charset="0"/>
                <a:ea typeface="Source Code Pro" charset="0"/>
                <a:cs typeface="Source Code Pro" charset="0"/>
              </a:rPr>
              <a:t>send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b="1" dirty="0" err="1">
                <a:latin typeface="Source Code Pro" charset="0"/>
                <a:ea typeface="Source Code Pro" charset="0"/>
                <a:cs typeface="Source Code Pro" charset="0"/>
              </a:rPr>
              <a:t>to</a:t>
            </a:r>
            <a:r>
              <a:rPr lang="de-DE" sz="2000" b="1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sender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);</a:t>
            </a:r>
          </a:p>
          <a:p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← 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Update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de-DE" sz="2000" dirty="0" err="1">
                <a:latin typeface="Source Code Pro" charset="0"/>
                <a:ea typeface="Source Code Pro" charset="0"/>
                <a:cs typeface="Source Code Pro" charset="0"/>
              </a:rPr>
              <a:t>σ</a:t>
            </a:r>
            <a:r>
              <a:rPr lang="de-DE" sz="20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de-DE" sz="2000" dirty="0" err="1" smtClean="0">
                <a:latin typeface="Source Code Pro" charset="0"/>
                <a:ea typeface="Source Code Pro" charset="0"/>
                <a:cs typeface="Source Code Pro" charset="0"/>
              </a:rPr>
              <a:t>σp</a:t>
            </a:r>
            <a:r>
              <a:rPr lang="de-DE" sz="2000" dirty="0" smtClean="0">
                <a:latin typeface="Source Code Pro" charset="0"/>
                <a:ea typeface="Source Code Pro" charset="0"/>
                <a:cs typeface="Source Code Pro" charset="0"/>
              </a:rPr>
              <a:t>); </a:t>
            </a:r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  <a:p>
            <a:endParaRPr lang="de-DE" sz="20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 smtClean="0"/>
              <a:t>05/29/2015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607718" y="51261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 thread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915324" y="512618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passive </a:t>
            </a:r>
            <a:r>
              <a:rPr lang="de-DE" dirty="0" err="1" smtClean="0"/>
              <a:t>thread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6400" y="6119336"/>
            <a:ext cx="88921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smtClean="0"/>
              <a:t>Source: </a:t>
            </a:r>
            <a:r>
              <a:rPr lang="de-DE" sz="1700" dirty="0" err="1"/>
              <a:t>Bakhshi</a:t>
            </a:r>
            <a:r>
              <a:rPr lang="de-DE" sz="1700" dirty="0"/>
              <a:t> </a:t>
            </a:r>
            <a:r>
              <a:rPr lang="de-DE" sz="1700" dirty="0" smtClean="0"/>
              <a:t>et al., 2011: </a:t>
            </a:r>
            <a:r>
              <a:rPr lang="de-DE" sz="1700" dirty="0"/>
              <a:t>A Modeling Framework </a:t>
            </a:r>
            <a:r>
              <a:rPr lang="de-DE" sz="1700" dirty="0" err="1"/>
              <a:t>for</a:t>
            </a:r>
            <a:r>
              <a:rPr lang="de-DE" sz="1700" dirty="0"/>
              <a:t> </a:t>
            </a:r>
            <a:r>
              <a:rPr lang="de-DE" sz="1700" dirty="0" err="1"/>
              <a:t>Gossip-based</a:t>
            </a:r>
            <a:r>
              <a:rPr lang="de-DE" sz="1700" dirty="0"/>
              <a:t> Information </a:t>
            </a:r>
            <a:r>
              <a:rPr lang="de-DE" sz="1700" dirty="0" err="1" smtClean="0"/>
              <a:t>Spread</a:t>
            </a:r>
            <a:endParaRPr lang="de-DE" sz="1700" dirty="0"/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3239294" y="2005457"/>
            <a:ext cx="3183154" cy="1496890"/>
          </a:xfrm>
          <a:prstGeom prst="wedgeRoundRectCallout">
            <a:avLst>
              <a:gd name="adj1" fmla="val -65163"/>
              <a:gd name="adj2" fmla="val -30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Randomly selects a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neighbor in the set of all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neighbors of the node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Abgerundete rechteckige Legende 9"/>
          <p:cNvSpPr/>
          <p:nvPr/>
        </p:nvSpPr>
        <p:spPr bwMode="auto">
          <a:xfrm>
            <a:off x="3239294" y="2438845"/>
            <a:ext cx="3183154" cy="1188193"/>
          </a:xfrm>
          <a:prstGeom prst="wedgeRoundRectCallout">
            <a:avLst>
              <a:gd name="adj1" fmla="val -65163"/>
              <a:gd name="adj2" fmla="val -30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Select a data item from the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cache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be distributed to 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Abgerundete rechteckige Legende 10"/>
          <p:cNvSpPr/>
          <p:nvPr/>
        </p:nvSpPr>
        <p:spPr bwMode="auto">
          <a:xfrm>
            <a:off x="3239294" y="3935735"/>
            <a:ext cx="3183154" cy="1496890"/>
          </a:xfrm>
          <a:prstGeom prst="wedgeRoundRectCallout">
            <a:avLst>
              <a:gd name="adj1" fmla="val -65163"/>
              <a:gd name="adj2" fmla="val -30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Decide whether to keep the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own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 set or the received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lang="en-US" baseline="0" dirty="0" smtClean="0"/>
              <a:t>one.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Abgerundete rechteckige Legende 11"/>
          <p:cNvSpPr/>
          <p:nvPr/>
        </p:nvSpPr>
        <p:spPr bwMode="auto">
          <a:xfrm>
            <a:off x="3239294" y="1729987"/>
            <a:ext cx="3183154" cy="1168334"/>
          </a:xfrm>
          <a:prstGeom prst="wedgeRoundRectCallout">
            <a:avLst>
              <a:gd name="adj1" fmla="val -65163"/>
              <a:gd name="adj2" fmla="val -30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Each node is only allowed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3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gossip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every t time units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IoT</a:t>
            </a:r>
            <a:r>
              <a:rPr lang="de-DE" dirty="0" smtClean="0"/>
              <a:t>-Lab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Network of sensor nodes useable to test wireless communication protocols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 err="1" smtClean="0"/>
              <a:t>testbeds</a:t>
            </a:r>
            <a:r>
              <a:rPr lang="en-US" sz="1800" dirty="0" smtClean="0"/>
              <a:t> across France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Web frontend offers control and deployment </a:t>
            </a:r>
            <a:r>
              <a:rPr lang="en-US" sz="1800" dirty="0" smtClean="0"/>
              <a:t>facilities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800" dirty="0" smtClean="0"/>
              <a:t>Nodes can be reserved for specific time frames and used freely for scientific experiments</a:t>
            </a:r>
            <a:endParaRPr lang="en-US" sz="1800" dirty="0" smtClean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48176"/>
            <a:ext cx="4244975" cy="2828474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3" y="719137"/>
            <a:ext cx="882650" cy="88265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639608" y="56836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 M3 Sensor </a:t>
            </a:r>
            <a:r>
              <a:rPr lang="de-DE" dirty="0" err="1" smtClean="0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Thesis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Implementation of a framework to test gossip strategies in the </a:t>
            </a:r>
            <a:r>
              <a:rPr lang="en-US" dirty="0" err="1" smtClean="0"/>
              <a:t>IoT</a:t>
            </a:r>
            <a:r>
              <a:rPr lang="en-US" dirty="0" smtClean="0"/>
              <a:t>-Lab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Collecting usable metrics like round duration, time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Provide tools to visualize the collected data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Test the framework with common gossiping </a:t>
            </a:r>
            <a:r>
              <a:rPr lang="en-US" dirty="0" smtClean="0"/>
              <a:t>strategies to distribute (large) data sets</a:t>
            </a:r>
          </a:p>
          <a:p>
            <a:pPr marL="6413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Evaluate the possibilities and types of data that can be recorded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Collecting information about gossiping and deciding for relevant metrics (1 – 2 weeks)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Get in touch with the </a:t>
            </a:r>
            <a:r>
              <a:rPr lang="en-US" dirty="0" err="1" smtClean="0"/>
              <a:t>IoT</a:t>
            </a:r>
            <a:r>
              <a:rPr lang="en-US" dirty="0" smtClean="0"/>
              <a:t>-Lab (1 week)</a:t>
            </a:r>
          </a:p>
          <a:p>
            <a:pPr marL="6985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Especially the topology and how to distribute information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Implement the gossiping framework (3 – 4 weeks)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Run tests (1 week)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Write the thesis (4 weeks)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Information Dissemination With Gossiping Using The </a:t>
            </a:r>
            <a:r>
              <a:rPr lang="en-US" dirty="0" err="1"/>
              <a:t>IoT</a:t>
            </a:r>
            <a:r>
              <a:rPr lang="en-US" dirty="0"/>
              <a:t>-Lab</a:t>
            </a:r>
            <a:r>
              <a:rPr lang="de-DE" dirty="0" smtClean="0"/>
              <a:t>, </a:t>
            </a:r>
            <a:r>
              <a:rPr lang="de-DE" dirty="0"/>
              <a:t>05/29/2015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478</Words>
  <Application>Microsoft Macintosh PowerPoint</Application>
  <PresentationFormat>Bildschirmpräsentation (4:3)</PresentationFormat>
  <Paragraphs>77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Source Code Pro</vt:lpstr>
      <vt:lpstr>Times New Roman</vt:lpstr>
      <vt:lpstr>Verdana</vt:lpstr>
      <vt:lpstr>Arial</vt:lpstr>
      <vt:lpstr>FU_Standard-Vorlage_B</vt:lpstr>
      <vt:lpstr>Information Dissemination With Gossiping Using The IoT-Lab</vt:lpstr>
      <vt:lpstr>Structure Of This Talk</vt:lpstr>
      <vt:lpstr>Why Gossiping?</vt:lpstr>
      <vt:lpstr>Principles of Gossiping</vt:lpstr>
      <vt:lpstr>Principles of Gossiping – Design of a Node</vt:lpstr>
      <vt:lpstr>The IoT-Lab</vt:lpstr>
      <vt:lpstr>Scope of the Thesis</vt:lpstr>
      <vt:lpstr>Roadmap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gossip information dissemination strategies using the IOT-Lab</dc:title>
  <dc:subject/>
  <dc:creator>David Bohn</dc:creator>
  <cp:keywords/>
  <dc:description>Version 0.9, 10.11.2005</dc:description>
  <cp:lastModifiedBy>Ein Microsoft Office-Anwender</cp:lastModifiedBy>
  <cp:revision>41</cp:revision>
  <cp:lastPrinted>2002-06-26T11:04:16Z</cp:lastPrinted>
  <dcterms:created xsi:type="dcterms:W3CDTF">2015-05-22T15:53:50Z</dcterms:created>
  <dcterms:modified xsi:type="dcterms:W3CDTF">2015-05-28T22:32:33Z</dcterms:modified>
  <cp:category/>
</cp:coreProperties>
</file>