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CCD6E0"/>
    <a:srgbClr val="FFCC00"/>
    <a:srgbClr val="8C0000"/>
    <a:srgbClr val="626000"/>
    <a:srgbClr val="FF9933"/>
    <a:srgbClr val="8080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1" autoAdjust="0"/>
    <p:restoredTop sz="94705" autoAdjust="0"/>
  </p:normalViewPr>
  <p:slideViewPr>
    <p:cSldViewPr snapToGrid="0" showGuides="1">
      <p:cViewPr varScale="1">
        <p:scale>
          <a:sx n="93" d="100"/>
          <a:sy n="93" d="100"/>
        </p:scale>
        <p:origin x="7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4386300B-C214-4045-B513-2B6B1E7482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BCA902-51D0-4602-B06E-7B2FCFF5FAD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4616450"/>
            <a:ext cx="6467475" cy="1057275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 smtClean="0"/>
              <a:t>Master-Untertitelformat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2579688"/>
            <a:ext cx="6477000" cy="1470025"/>
          </a:xfrm>
        </p:spPr>
        <p:txBody>
          <a:bodyPr lIns="36000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de-DE" smtClean="0"/>
              <a:t>Mastertitelformat bearbeiten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Fachbereich, Titel, Datum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0350" y="295275"/>
            <a:ext cx="43211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David</a:t>
            </a:r>
            <a:r>
              <a:rPr lang="de-DE" sz="1000" b="1" baseline="0" dirty="0" smtClean="0">
                <a:solidFill>
                  <a:srgbClr val="5F5F5F"/>
                </a:solidFill>
                <a:cs typeface="Arial" charset="0"/>
              </a:rPr>
              <a:t> Bohn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Institut für Informatik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</p:txBody>
      </p:sp>
      <p:pic>
        <p:nvPicPr>
          <p:cNvPr id="45064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838200"/>
            <a:ext cx="2160587" cy="5478463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838200"/>
            <a:ext cx="6329363" cy="5478463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19250"/>
            <a:ext cx="8642350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946150"/>
            <a:ext cx="86423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10475" y="6627813"/>
            <a:ext cx="122713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53965218-A59B-4292-9C98-79B58A46A890}" type="slidenum">
              <a:rPr lang="de-DE" sz="1000" b="1">
                <a:solidFill>
                  <a:srgbClr val="5F5F5F"/>
                </a:solidFill>
              </a:rPr>
              <a:pPr algn="r">
                <a:defRPr/>
              </a:pPr>
              <a:t>‹Nr.›</a:t>
            </a:fld>
            <a:endParaRPr lang="de-DE" sz="1000" b="1" dirty="0">
              <a:solidFill>
                <a:srgbClr val="5F5F5F"/>
              </a:solidFill>
            </a:endParaRP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Titel, Datum, …</a:t>
            </a:r>
            <a:endParaRPr lang="de-DE" dirty="0"/>
          </a:p>
        </p:txBody>
      </p:sp>
      <p:pic>
        <p:nvPicPr>
          <p:cNvPr id="2056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3" r:id="rId8"/>
    <p:sldLayoutId id="2147483682" r:id="rId9"/>
    <p:sldLayoutId id="2147483681" r:id="rId10"/>
    <p:sldLayoutId id="2147483680" r:id="rId11"/>
  </p:sldLayoutIdLst>
  <p:transition spd="slow"/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Information Dissemination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Gossiping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The </a:t>
            </a:r>
            <a:r>
              <a:rPr lang="de-DE" dirty="0" err="1" smtClean="0"/>
              <a:t>IoT</a:t>
            </a:r>
            <a:r>
              <a:rPr lang="de-DE" dirty="0" smtClean="0"/>
              <a:t>-Lab</a:t>
            </a:r>
            <a:endParaRPr lang="de-DE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An </a:t>
            </a:r>
            <a:r>
              <a:rPr lang="de-DE" dirty="0" err="1" smtClean="0"/>
              <a:t>introduction</a:t>
            </a:r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 smtClean="0"/>
              <a:t>Information Dissemination With Gossiping Using The </a:t>
            </a:r>
            <a:r>
              <a:rPr lang="en-US" dirty="0" err="1" smtClean="0"/>
              <a:t>IoT</a:t>
            </a:r>
            <a:r>
              <a:rPr lang="en-US" dirty="0" smtClean="0"/>
              <a:t>-Lab</a:t>
            </a:r>
            <a:r>
              <a:rPr lang="de-DE" dirty="0" smtClean="0"/>
              <a:t>, </a:t>
            </a:r>
            <a:r>
              <a:rPr lang="de-DE" dirty="0"/>
              <a:t>05/29/2015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This Talk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de-DE" dirty="0" err="1" smtClean="0"/>
              <a:t>Principles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Gossiping</a:t>
            </a:r>
            <a:endParaRPr lang="de-DE" dirty="0" smtClean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de-DE" dirty="0" smtClean="0"/>
              <a:t>The </a:t>
            </a:r>
            <a:r>
              <a:rPr lang="de-DE" dirty="0" err="1" smtClean="0"/>
              <a:t>IoT</a:t>
            </a:r>
            <a:r>
              <a:rPr lang="de-DE" dirty="0" smtClean="0"/>
              <a:t>-Lab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de-DE" dirty="0" err="1" smtClean="0"/>
              <a:t>Scope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Thesis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de-DE" dirty="0" smtClean="0"/>
              <a:t>Roadmap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Principles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Gossiping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Node has three states:</a:t>
            </a:r>
          </a:p>
          <a:p>
            <a:pPr marL="641350" lvl="1" indent="-285750">
              <a:buFont typeface="Arial" charset="0"/>
              <a:buChar char="•"/>
            </a:pPr>
            <a:r>
              <a:rPr lang="en-US" b="1" dirty="0" smtClean="0"/>
              <a:t>Susceptible</a:t>
            </a:r>
            <a:r>
              <a:rPr lang="en-US" dirty="0" smtClean="0"/>
              <a:t> for new data</a:t>
            </a:r>
          </a:p>
          <a:p>
            <a:pPr marL="641350" lvl="1" indent="-285750">
              <a:buFont typeface="Arial" charset="0"/>
              <a:buChar char="•"/>
            </a:pPr>
            <a:r>
              <a:rPr lang="en-US" b="1" dirty="0" smtClean="0"/>
              <a:t>Infected</a:t>
            </a:r>
            <a:r>
              <a:rPr lang="en-US" dirty="0" smtClean="0"/>
              <a:t> with new data</a:t>
            </a:r>
          </a:p>
          <a:p>
            <a:pPr marL="641350" lvl="1" indent="-285750">
              <a:buFont typeface="Arial" charset="0"/>
              <a:buChar char="•"/>
            </a:pPr>
            <a:r>
              <a:rPr lang="en-US" b="1" dirty="0" smtClean="0"/>
              <a:t>Removed</a:t>
            </a:r>
            <a:r>
              <a:rPr lang="en-US" dirty="0" smtClean="0"/>
              <a:t> from dissemination</a:t>
            </a:r>
          </a:p>
          <a:p>
            <a:pPr marL="641350" lvl="1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Node P randomly chooses neighbor node Q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Three strategies of data exchange:</a:t>
            </a:r>
          </a:p>
          <a:p>
            <a:pPr marL="641350" lvl="1" indent="-285750">
              <a:buFont typeface="Arial" charset="0"/>
              <a:buChar char="•"/>
            </a:pPr>
            <a:r>
              <a:rPr lang="en-US" b="1" dirty="0" smtClean="0"/>
              <a:t>Push</a:t>
            </a:r>
            <a:r>
              <a:rPr lang="en-US" dirty="0" smtClean="0"/>
              <a:t>: P sends it data unsolicited to Q</a:t>
            </a:r>
          </a:p>
          <a:p>
            <a:pPr marL="641350" lvl="1" indent="-285750">
              <a:buFont typeface="Arial" charset="0"/>
              <a:buChar char="•"/>
            </a:pPr>
            <a:r>
              <a:rPr lang="en-US" b="1" dirty="0" smtClean="0"/>
              <a:t>Pull</a:t>
            </a:r>
            <a:r>
              <a:rPr lang="en-US" dirty="0" smtClean="0"/>
              <a:t>: P asks Q for its data</a:t>
            </a:r>
          </a:p>
          <a:p>
            <a:pPr marL="641350" lvl="1" indent="-285750">
              <a:buFont typeface="Arial" charset="0"/>
              <a:buChar char="•"/>
            </a:pPr>
            <a:r>
              <a:rPr lang="en-US" b="1" dirty="0" smtClean="0"/>
              <a:t>Push/Pull</a:t>
            </a:r>
            <a:r>
              <a:rPr lang="en-US" dirty="0" smtClean="0"/>
              <a:t>: P pushes data to Q and Q responds with its own data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Information Dissemination With Gossiping Using The </a:t>
            </a:r>
            <a:r>
              <a:rPr lang="en-US" dirty="0" err="1"/>
              <a:t>IoT</a:t>
            </a:r>
            <a:r>
              <a:rPr lang="en-US" dirty="0"/>
              <a:t>-Lab</a:t>
            </a:r>
            <a:r>
              <a:rPr lang="de-DE" dirty="0" smtClean="0"/>
              <a:t>, </a:t>
            </a:r>
            <a:r>
              <a:rPr lang="de-DE" dirty="0"/>
              <a:t>05/29/2015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6153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Principles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Gossiping</a:t>
            </a:r>
            <a:r>
              <a:rPr lang="de-DE" dirty="0" smtClean="0"/>
              <a:t> – Design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Node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250825" y="1808163"/>
            <a:ext cx="4244975" cy="3193328"/>
          </a:xfrm>
        </p:spPr>
        <p:txBody>
          <a:bodyPr/>
          <a:lstStyle/>
          <a:p>
            <a:r>
              <a:rPr lang="de-DE" sz="2000" b="1" dirty="0" err="1">
                <a:latin typeface="Source Code Pro" charset="0"/>
                <a:ea typeface="Source Code Pro" charset="0"/>
                <a:cs typeface="Source Code Pro" charset="0"/>
              </a:rPr>
              <a:t>wait</a:t>
            </a:r>
            <a:r>
              <a:rPr lang="de-DE" sz="2000" b="1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000" dirty="0">
                <a:latin typeface="Source Code Pro" charset="0"/>
                <a:ea typeface="Source Code Pro" charset="0"/>
                <a:cs typeface="Source Code Pro" charset="0"/>
              </a:rPr>
              <a:t>(∆t time </a:t>
            </a:r>
            <a:r>
              <a:rPr lang="de-DE" sz="2000" dirty="0" err="1" smtClean="0">
                <a:latin typeface="Source Code Pro" charset="0"/>
                <a:ea typeface="Source Code Pro" charset="0"/>
                <a:cs typeface="Source Code Pro" charset="0"/>
              </a:rPr>
              <a:t>units</a:t>
            </a:r>
            <a:r>
              <a:rPr lang="de-DE" sz="2000" dirty="0" smtClean="0">
                <a:latin typeface="Source Code Pro" charset="0"/>
                <a:ea typeface="Source Code Pro" charset="0"/>
                <a:cs typeface="Source Code Pro" charset="0"/>
              </a:rPr>
              <a:t>)</a:t>
            </a:r>
          </a:p>
          <a:p>
            <a:r>
              <a:rPr lang="de-DE" sz="2000" dirty="0" smtClean="0">
                <a:latin typeface="Source Code Pro" charset="0"/>
                <a:ea typeface="Source Code Pro" charset="0"/>
                <a:cs typeface="Source Code Pro" charset="0"/>
              </a:rPr>
              <a:t>p </a:t>
            </a:r>
            <a:r>
              <a:rPr lang="de-DE" sz="2000" dirty="0">
                <a:latin typeface="Source Code Pro" charset="0"/>
                <a:ea typeface="Source Code Pro" charset="0"/>
                <a:cs typeface="Source Code Pro" charset="0"/>
              </a:rPr>
              <a:t>← </a:t>
            </a:r>
            <a:r>
              <a:rPr lang="de-DE" sz="2000" b="1" dirty="0" err="1">
                <a:solidFill>
                  <a:schemeClr val="accent2">
                    <a:lumMod val="7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RandomPeer</a:t>
            </a:r>
            <a:r>
              <a:rPr lang="de-DE" sz="2000" dirty="0" smtClean="0">
                <a:latin typeface="Source Code Pro" charset="0"/>
                <a:ea typeface="Source Code Pro" charset="0"/>
                <a:cs typeface="Source Code Pro" charset="0"/>
              </a:rPr>
              <a:t>();</a:t>
            </a:r>
          </a:p>
          <a:p>
            <a:r>
              <a:rPr lang="de-DE" sz="2000" dirty="0" err="1" smtClean="0">
                <a:latin typeface="Source Code Pro" charset="0"/>
                <a:ea typeface="Source Code Pro" charset="0"/>
                <a:cs typeface="Source Code Pro" charset="0"/>
              </a:rPr>
              <a:t>σ</a:t>
            </a:r>
            <a:r>
              <a:rPr lang="de-DE" sz="2000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000" dirty="0">
                <a:latin typeface="Source Code Pro" charset="0"/>
                <a:ea typeface="Source Code Pro" charset="0"/>
                <a:cs typeface="Source Code Pro" charset="0"/>
              </a:rPr>
              <a:t>← </a:t>
            </a:r>
            <a:r>
              <a:rPr lang="de-DE" sz="2000" b="1" dirty="0" err="1">
                <a:solidFill>
                  <a:schemeClr val="accent5">
                    <a:lumMod val="2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PrepareMsg</a:t>
            </a:r>
            <a:r>
              <a:rPr lang="de-DE" sz="2000" dirty="0" smtClean="0">
                <a:latin typeface="Source Code Pro" charset="0"/>
                <a:ea typeface="Source Code Pro" charset="0"/>
                <a:cs typeface="Source Code Pro" charset="0"/>
              </a:rPr>
              <a:t>();</a:t>
            </a:r>
          </a:p>
          <a:p>
            <a:r>
              <a:rPr lang="de-DE" sz="2000" b="1" dirty="0" smtClean="0">
                <a:latin typeface="Source Code Pro" charset="0"/>
                <a:ea typeface="Source Code Pro" charset="0"/>
                <a:cs typeface="Source Code Pro" charset="0"/>
              </a:rPr>
              <a:t>send </a:t>
            </a:r>
            <a:r>
              <a:rPr lang="de-DE" sz="2000" dirty="0" err="1">
                <a:latin typeface="Source Code Pro" charset="0"/>
                <a:ea typeface="Source Code Pro" charset="0"/>
                <a:cs typeface="Source Code Pro" charset="0"/>
              </a:rPr>
              <a:t>σ</a:t>
            </a:r>
            <a:r>
              <a:rPr lang="de-DE" sz="2000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000" b="1" dirty="0" err="1">
                <a:latin typeface="Source Code Pro" charset="0"/>
                <a:ea typeface="Source Code Pro" charset="0"/>
                <a:cs typeface="Source Code Pro" charset="0"/>
              </a:rPr>
              <a:t>to</a:t>
            </a:r>
            <a:r>
              <a:rPr lang="de-DE" sz="2000" b="1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000" dirty="0">
                <a:latin typeface="Source Code Pro" charset="0"/>
                <a:ea typeface="Source Code Pro" charset="0"/>
                <a:cs typeface="Source Code Pro" charset="0"/>
              </a:rPr>
              <a:t>p</a:t>
            </a:r>
            <a:r>
              <a:rPr lang="de-DE" sz="2000" dirty="0" smtClean="0">
                <a:latin typeface="Source Code Pro" charset="0"/>
                <a:ea typeface="Source Code Pro" charset="0"/>
                <a:cs typeface="Source Code Pro" charset="0"/>
              </a:rPr>
              <a:t>;</a:t>
            </a:r>
          </a:p>
          <a:p>
            <a:endParaRPr lang="de-DE" sz="2000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2000" b="1" dirty="0" err="1" smtClean="0">
                <a:latin typeface="Source Code Pro" charset="0"/>
                <a:ea typeface="Source Code Pro" charset="0"/>
                <a:cs typeface="Source Code Pro" charset="0"/>
              </a:rPr>
              <a:t>wait</a:t>
            </a:r>
            <a:r>
              <a:rPr lang="de-DE" sz="2000" b="1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000" b="1" dirty="0" err="1" smtClean="0">
                <a:latin typeface="Source Code Pro" charset="0"/>
                <a:ea typeface="Source Code Pro" charset="0"/>
                <a:cs typeface="Source Code Pro" charset="0"/>
              </a:rPr>
              <a:t>until</a:t>
            </a:r>
            <a:r>
              <a:rPr lang="de-DE" sz="2000" b="1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000" dirty="0" err="1" smtClean="0">
                <a:latin typeface="Source Code Pro" charset="0"/>
                <a:ea typeface="Source Code Pro" charset="0"/>
                <a:cs typeface="Source Code Pro" charset="0"/>
              </a:rPr>
              <a:t>receive</a:t>
            </a:r>
            <a:r>
              <a:rPr lang="de-DE" sz="2000" dirty="0" smtClean="0"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de-DE" sz="2000" dirty="0" err="1" smtClean="0">
                <a:latin typeface="Source Code Pro" charset="0"/>
                <a:ea typeface="Source Code Pro" charset="0"/>
                <a:cs typeface="Source Code Pro" charset="0"/>
              </a:rPr>
              <a:t>σp</a:t>
            </a:r>
            <a:r>
              <a:rPr lang="de-DE" sz="2000" dirty="0" smtClean="0">
                <a:latin typeface="Source Code Pro" charset="0"/>
                <a:ea typeface="Source Code Pro" charset="0"/>
                <a:cs typeface="Source Code Pro" charset="0"/>
              </a:rPr>
              <a:t>)</a:t>
            </a:r>
          </a:p>
          <a:p>
            <a:r>
              <a:rPr lang="de-DE" sz="2000" dirty="0" err="1" smtClean="0">
                <a:latin typeface="Source Code Pro" charset="0"/>
                <a:ea typeface="Source Code Pro" charset="0"/>
                <a:cs typeface="Source Code Pro" charset="0"/>
              </a:rPr>
              <a:t>σ</a:t>
            </a:r>
            <a:r>
              <a:rPr lang="de-DE" sz="2000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000" dirty="0">
                <a:latin typeface="Source Code Pro" charset="0"/>
                <a:ea typeface="Source Code Pro" charset="0"/>
                <a:cs typeface="Source Code Pro" charset="0"/>
              </a:rPr>
              <a:t>← </a:t>
            </a:r>
            <a:r>
              <a:rPr lang="de-DE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Update</a:t>
            </a:r>
            <a:r>
              <a:rPr lang="de-DE" sz="2000" dirty="0"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de-DE" sz="2000" dirty="0" err="1">
                <a:latin typeface="Source Code Pro" charset="0"/>
                <a:ea typeface="Source Code Pro" charset="0"/>
                <a:cs typeface="Source Code Pro" charset="0"/>
              </a:rPr>
              <a:t>σ,σp</a:t>
            </a:r>
            <a:r>
              <a:rPr lang="de-DE" sz="2000" dirty="0">
                <a:latin typeface="Source Code Pro" charset="0"/>
                <a:ea typeface="Source Code Pro" charset="0"/>
                <a:cs typeface="Source Code Pro" charset="0"/>
              </a:rPr>
              <a:t>); </a:t>
            </a:r>
          </a:p>
          <a:p>
            <a:endParaRPr lang="de-DE" sz="2000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648200" y="1808163"/>
            <a:ext cx="4244975" cy="3193328"/>
          </a:xfrm>
        </p:spPr>
        <p:txBody>
          <a:bodyPr/>
          <a:lstStyle/>
          <a:p>
            <a:r>
              <a:rPr lang="de-DE" sz="2000" b="1" dirty="0" err="1">
                <a:latin typeface="Source Code Pro" charset="0"/>
                <a:ea typeface="Source Code Pro" charset="0"/>
                <a:cs typeface="Source Code Pro" charset="0"/>
              </a:rPr>
              <a:t>wait</a:t>
            </a:r>
            <a:r>
              <a:rPr lang="de-DE" sz="2000" b="1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000" b="1" dirty="0" err="1">
                <a:latin typeface="Source Code Pro" charset="0"/>
                <a:ea typeface="Source Code Pro" charset="0"/>
                <a:cs typeface="Source Code Pro" charset="0"/>
              </a:rPr>
              <a:t>until</a:t>
            </a:r>
            <a:r>
              <a:rPr lang="de-DE" sz="2000" b="1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000" dirty="0" err="1">
                <a:latin typeface="Source Code Pro" charset="0"/>
                <a:ea typeface="Source Code Pro" charset="0"/>
                <a:cs typeface="Source Code Pro" charset="0"/>
              </a:rPr>
              <a:t>receive</a:t>
            </a:r>
            <a:r>
              <a:rPr lang="de-DE" sz="2000" dirty="0"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de-DE" sz="2000" dirty="0" err="1">
                <a:latin typeface="Source Code Pro" charset="0"/>
                <a:ea typeface="Source Code Pro" charset="0"/>
                <a:cs typeface="Source Code Pro" charset="0"/>
              </a:rPr>
              <a:t>σp</a:t>
            </a:r>
            <a:r>
              <a:rPr lang="de-DE" sz="2000" dirty="0" smtClean="0">
                <a:latin typeface="Source Code Pro" charset="0"/>
                <a:ea typeface="Source Code Pro" charset="0"/>
                <a:cs typeface="Source Code Pro" charset="0"/>
              </a:rPr>
              <a:t>)</a:t>
            </a:r>
          </a:p>
          <a:p>
            <a:r>
              <a:rPr lang="de-DE" sz="2000" dirty="0" err="1" smtClean="0">
                <a:latin typeface="Source Code Pro" charset="0"/>
                <a:ea typeface="Source Code Pro" charset="0"/>
                <a:cs typeface="Source Code Pro" charset="0"/>
              </a:rPr>
              <a:t>σ</a:t>
            </a:r>
            <a:r>
              <a:rPr lang="de-DE" sz="2000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000" dirty="0">
                <a:latin typeface="Source Code Pro" charset="0"/>
                <a:ea typeface="Source Code Pro" charset="0"/>
                <a:cs typeface="Source Code Pro" charset="0"/>
              </a:rPr>
              <a:t>← </a:t>
            </a:r>
            <a:r>
              <a:rPr lang="de-DE" sz="2000" b="1" dirty="0" err="1">
                <a:solidFill>
                  <a:schemeClr val="accent5">
                    <a:lumMod val="2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PrepareMsg</a:t>
            </a:r>
            <a:r>
              <a:rPr lang="de-DE" sz="2000" dirty="0" smtClean="0">
                <a:latin typeface="Source Code Pro" charset="0"/>
                <a:ea typeface="Source Code Pro" charset="0"/>
                <a:cs typeface="Source Code Pro" charset="0"/>
              </a:rPr>
              <a:t>();</a:t>
            </a:r>
          </a:p>
          <a:p>
            <a:r>
              <a:rPr lang="de-DE" sz="2000" b="1" dirty="0" smtClean="0">
                <a:latin typeface="Source Code Pro" charset="0"/>
                <a:ea typeface="Source Code Pro" charset="0"/>
                <a:cs typeface="Source Code Pro" charset="0"/>
              </a:rPr>
              <a:t>send </a:t>
            </a:r>
            <a:r>
              <a:rPr lang="de-DE" sz="2000" dirty="0" err="1">
                <a:latin typeface="Source Code Pro" charset="0"/>
                <a:ea typeface="Source Code Pro" charset="0"/>
                <a:cs typeface="Source Code Pro" charset="0"/>
              </a:rPr>
              <a:t>σ</a:t>
            </a:r>
            <a:r>
              <a:rPr lang="de-DE" sz="2000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000" b="1" dirty="0" err="1">
                <a:latin typeface="Source Code Pro" charset="0"/>
                <a:ea typeface="Source Code Pro" charset="0"/>
                <a:cs typeface="Source Code Pro" charset="0"/>
              </a:rPr>
              <a:t>to</a:t>
            </a:r>
            <a:r>
              <a:rPr lang="de-DE" sz="2000" b="1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000" dirty="0" err="1">
                <a:latin typeface="Source Code Pro" charset="0"/>
                <a:ea typeface="Source Code Pro" charset="0"/>
                <a:cs typeface="Source Code Pro" charset="0"/>
              </a:rPr>
              <a:t>sender</a:t>
            </a:r>
            <a:r>
              <a:rPr lang="de-DE" sz="2000" dirty="0"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de-DE" sz="2000" dirty="0" err="1">
                <a:latin typeface="Source Code Pro" charset="0"/>
                <a:ea typeface="Source Code Pro" charset="0"/>
                <a:cs typeface="Source Code Pro" charset="0"/>
              </a:rPr>
              <a:t>σp</a:t>
            </a:r>
            <a:r>
              <a:rPr lang="de-DE" sz="2000" dirty="0" smtClean="0">
                <a:latin typeface="Source Code Pro" charset="0"/>
                <a:ea typeface="Source Code Pro" charset="0"/>
                <a:cs typeface="Source Code Pro" charset="0"/>
              </a:rPr>
              <a:t>);</a:t>
            </a:r>
          </a:p>
          <a:p>
            <a:endParaRPr lang="de-DE" sz="2000" dirty="0"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2000" dirty="0" err="1" smtClean="0">
                <a:latin typeface="Source Code Pro" charset="0"/>
                <a:ea typeface="Source Code Pro" charset="0"/>
                <a:cs typeface="Source Code Pro" charset="0"/>
              </a:rPr>
              <a:t>σ</a:t>
            </a:r>
            <a:r>
              <a:rPr lang="de-DE" sz="2000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000" dirty="0">
                <a:latin typeface="Source Code Pro" charset="0"/>
                <a:ea typeface="Source Code Pro" charset="0"/>
                <a:cs typeface="Source Code Pro" charset="0"/>
              </a:rPr>
              <a:t>← </a:t>
            </a:r>
            <a:r>
              <a:rPr lang="de-DE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Update</a:t>
            </a:r>
            <a:r>
              <a:rPr lang="de-DE" sz="2000" dirty="0"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de-DE" sz="2000" dirty="0" err="1">
                <a:latin typeface="Source Code Pro" charset="0"/>
                <a:ea typeface="Source Code Pro" charset="0"/>
                <a:cs typeface="Source Code Pro" charset="0"/>
              </a:rPr>
              <a:t>σ</a:t>
            </a:r>
            <a:r>
              <a:rPr lang="de-DE" sz="2000" dirty="0">
                <a:latin typeface="Source Code Pro" charset="0"/>
                <a:ea typeface="Source Code Pro" charset="0"/>
                <a:cs typeface="Source Code Pro" charset="0"/>
              </a:rPr>
              <a:t>, </a:t>
            </a:r>
            <a:r>
              <a:rPr lang="de-DE" sz="2000" dirty="0" err="1" smtClean="0">
                <a:latin typeface="Source Code Pro" charset="0"/>
                <a:ea typeface="Source Code Pro" charset="0"/>
                <a:cs typeface="Source Code Pro" charset="0"/>
              </a:rPr>
              <a:t>σp</a:t>
            </a:r>
            <a:r>
              <a:rPr lang="de-DE" sz="2000" dirty="0" smtClean="0">
                <a:latin typeface="Source Code Pro" charset="0"/>
                <a:ea typeface="Source Code Pro" charset="0"/>
                <a:cs typeface="Source Code Pro" charset="0"/>
              </a:rPr>
              <a:t>); </a:t>
            </a:r>
            <a:endParaRPr lang="de-DE" sz="2000" dirty="0">
              <a:latin typeface="Source Code Pro" charset="0"/>
              <a:ea typeface="Source Code Pro" charset="0"/>
              <a:cs typeface="Source Code Pro" charset="0"/>
            </a:endParaRPr>
          </a:p>
          <a:p>
            <a:endParaRPr lang="de-DE" sz="2000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Information Dissemination With Gossiping Using The </a:t>
            </a:r>
            <a:r>
              <a:rPr lang="en-US" dirty="0" err="1"/>
              <a:t>IoT</a:t>
            </a:r>
            <a:r>
              <a:rPr lang="en-US" dirty="0"/>
              <a:t>-Lab</a:t>
            </a:r>
            <a:r>
              <a:rPr lang="de-DE" dirty="0" smtClean="0"/>
              <a:t>, </a:t>
            </a:r>
            <a:r>
              <a:rPr lang="de-DE" dirty="0" smtClean="0"/>
              <a:t>05/29/2015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607718" y="512618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active thread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5915324" y="5126182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passive </a:t>
            </a:r>
            <a:r>
              <a:rPr lang="de-DE" dirty="0" err="1" smtClean="0"/>
              <a:t>thread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6400" y="6119336"/>
            <a:ext cx="889211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700" dirty="0" smtClean="0"/>
              <a:t>Source: </a:t>
            </a:r>
            <a:r>
              <a:rPr lang="de-DE" sz="1700" dirty="0" err="1"/>
              <a:t>Bakhshi</a:t>
            </a:r>
            <a:r>
              <a:rPr lang="de-DE" sz="1700" dirty="0"/>
              <a:t> </a:t>
            </a:r>
            <a:r>
              <a:rPr lang="de-DE" sz="1700" dirty="0" smtClean="0"/>
              <a:t>et al., 2011: </a:t>
            </a:r>
            <a:r>
              <a:rPr lang="de-DE" sz="1700" dirty="0"/>
              <a:t>A Modeling Framework </a:t>
            </a:r>
            <a:r>
              <a:rPr lang="de-DE" sz="1700" dirty="0" err="1"/>
              <a:t>for</a:t>
            </a:r>
            <a:r>
              <a:rPr lang="de-DE" sz="1700" dirty="0"/>
              <a:t> </a:t>
            </a:r>
            <a:r>
              <a:rPr lang="de-DE" sz="1700" dirty="0" err="1"/>
              <a:t>Gossip-based</a:t>
            </a:r>
            <a:r>
              <a:rPr lang="de-DE" sz="1700" dirty="0"/>
              <a:t> Information </a:t>
            </a:r>
            <a:r>
              <a:rPr lang="de-DE" sz="1700" dirty="0" err="1" smtClean="0"/>
              <a:t>Spread</a:t>
            </a:r>
            <a:endParaRPr lang="de-DE" sz="1700" dirty="0"/>
          </a:p>
        </p:txBody>
      </p:sp>
    </p:spTree>
    <p:extLst>
      <p:ext uri="{BB962C8B-B14F-4D97-AF65-F5344CB8AC3E}">
        <p14:creationId xmlns:p14="http://schemas.microsoft.com/office/powerpoint/2010/main" val="9152561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IoT</a:t>
            </a:r>
            <a:r>
              <a:rPr lang="de-DE" dirty="0" smtClean="0"/>
              <a:t>-Lab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1800" dirty="0" smtClean="0"/>
              <a:t>Network of sensor nodes useable to test wireless communication protocols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1800" dirty="0" smtClean="0"/>
              <a:t>Six </a:t>
            </a:r>
            <a:r>
              <a:rPr lang="en-US" sz="1800" dirty="0" err="1" smtClean="0"/>
              <a:t>testbeds</a:t>
            </a:r>
            <a:r>
              <a:rPr lang="en-US" sz="1800" dirty="0" smtClean="0"/>
              <a:t> across France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1800" dirty="0" smtClean="0"/>
              <a:t>Web frontend offers control and deployment </a:t>
            </a:r>
            <a:r>
              <a:rPr lang="en-US" sz="1800" dirty="0" smtClean="0"/>
              <a:t>facilities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1800" dirty="0" smtClean="0"/>
              <a:t>Nodes can be reserved for specific time frames and used freely for scientific experiments</a:t>
            </a:r>
            <a:endParaRPr lang="en-US" sz="1800" dirty="0" smtClean="0"/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648176"/>
            <a:ext cx="4244975" cy="2828474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Information Dissemination With Gossiping Using The </a:t>
            </a:r>
            <a:r>
              <a:rPr lang="en-US" dirty="0" err="1"/>
              <a:t>IoT</a:t>
            </a:r>
            <a:r>
              <a:rPr lang="en-US" dirty="0"/>
              <a:t>-Lab</a:t>
            </a:r>
            <a:r>
              <a:rPr lang="de-DE" dirty="0" smtClean="0"/>
              <a:t>, </a:t>
            </a:r>
            <a:r>
              <a:rPr lang="de-DE" dirty="0"/>
              <a:t>05/29/2015</a:t>
            </a:r>
            <a:endParaRPr lang="de-DE" dirty="0"/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563" y="719137"/>
            <a:ext cx="882650" cy="88265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5639608" y="568369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 M3 Sensor </a:t>
            </a:r>
            <a:r>
              <a:rPr lang="de-DE" dirty="0" err="1" smtClean="0"/>
              <a:t>Node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26706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Thesis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Implementation of a framework to test gossip strategies in the </a:t>
            </a:r>
            <a:r>
              <a:rPr lang="en-US" dirty="0" err="1" smtClean="0"/>
              <a:t>IoT</a:t>
            </a:r>
            <a:r>
              <a:rPr lang="en-US" dirty="0" smtClean="0"/>
              <a:t>-Lab</a:t>
            </a:r>
          </a:p>
          <a:p>
            <a:pPr marL="641350" lvl="1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Collecting usable metrics like round duration, time</a:t>
            </a:r>
          </a:p>
          <a:p>
            <a:pPr marL="641350" lvl="1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Provide tools to visualize the collected data</a:t>
            </a:r>
          </a:p>
          <a:p>
            <a:pPr marL="641350" lvl="1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Test the framework with common gossiping </a:t>
            </a:r>
            <a:r>
              <a:rPr lang="en-US" dirty="0" smtClean="0"/>
              <a:t>strategies to distribute (large) data sets</a:t>
            </a:r>
          </a:p>
          <a:p>
            <a:pPr marL="641350" lvl="1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Evaluate the possibilities and types of data that can be recorded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Information Dissemination With Gossiping Using The </a:t>
            </a:r>
            <a:r>
              <a:rPr lang="en-US" dirty="0" err="1"/>
              <a:t>IoT</a:t>
            </a:r>
            <a:r>
              <a:rPr lang="en-US" dirty="0"/>
              <a:t>-Lab</a:t>
            </a:r>
            <a:r>
              <a:rPr lang="de-DE" dirty="0" smtClean="0"/>
              <a:t>, </a:t>
            </a:r>
            <a:r>
              <a:rPr lang="de-DE" dirty="0"/>
              <a:t>05/29/2015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691818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Roadmap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Collecting information about gossiping and deciding for relevant metrics (1 – 2 weeks)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Get in touch with the </a:t>
            </a:r>
            <a:r>
              <a:rPr lang="en-US" dirty="0" err="1" smtClean="0"/>
              <a:t>IoT</a:t>
            </a:r>
            <a:r>
              <a:rPr lang="en-US" dirty="0" smtClean="0"/>
              <a:t>-Lab (1 week)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Implement the gossiping framework (3 – 4 weeks)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Run tests (1 week)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Write the thesis (4 weeks)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Information Dissemination With Gossiping Using The </a:t>
            </a:r>
            <a:r>
              <a:rPr lang="en-US" dirty="0" err="1"/>
              <a:t>IoT</a:t>
            </a:r>
            <a:r>
              <a:rPr lang="en-US" dirty="0"/>
              <a:t>-Lab</a:t>
            </a:r>
            <a:r>
              <a:rPr lang="de-DE" dirty="0" smtClean="0"/>
              <a:t>, </a:t>
            </a:r>
            <a:r>
              <a:rPr lang="de-DE" dirty="0"/>
              <a:t>05/29/2015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9959708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FU_Standard-Vorlage_B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PowerPoint_Praesentation</Template>
  <TotalTime>0</TotalTime>
  <Words>359</Words>
  <Application>Microsoft Macintosh PowerPoint</Application>
  <PresentationFormat>Bildschirmpräsentation (4:3)</PresentationFormat>
  <Paragraphs>58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Source Code Pro</vt:lpstr>
      <vt:lpstr>Times New Roman</vt:lpstr>
      <vt:lpstr>Verdana</vt:lpstr>
      <vt:lpstr>Arial</vt:lpstr>
      <vt:lpstr>FU_Standard-Vorlage_B</vt:lpstr>
      <vt:lpstr>Information Dissemination With Gossiping Using The IoT-Lab</vt:lpstr>
      <vt:lpstr>Structure Of This Talk</vt:lpstr>
      <vt:lpstr>Principles of Gossiping</vt:lpstr>
      <vt:lpstr>Principles of Gossiping – Design of a Node</vt:lpstr>
      <vt:lpstr>The IoT-Lab</vt:lpstr>
      <vt:lpstr>Scope of the Thesis</vt:lpstr>
      <vt:lpstr>Roadmap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gossip information dissemination strategies using the IOT-Lab</dc:title>
  <dc:subject/>
  <dc:creator>David Bohn</dc:creator>
  <cp:keywords/>
  <dc:description>Version 0.9, 10.11.2005</dc:description>
  <cp:lastModifiedBy>Ein Microsoft Office-Anwender</cp:lastModifiedBy>
  <cp:revision>31</cp:revision>
  <cp:lastPrinted>2002-06-26T11:04:16Z</cp:lastPrinted>
  <dcterms:created xsi:type="dcterms:W3CDTF">2015-05-22T15:53:50Z</dcterms:created>
  <dcterms:modified xsi:type="dcterms:W3CDTF">2015-05-28T21:42:31Z</dcterms:modified>
  <cp:category/>
</cp:coreProperties>
</file>