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9" r:id="rId4"/>
    <p:sldId id="260" r:id="rId5"/>
    <p:sldId id="261" r:id="rId6"/>
    <p:sldId id="262" r:id="rId7"/>
    <p:sldId id="263" r:id="rId8"/>
    <p:sldId id="264" r:id="rId9"/>
    <p:sldId id="265" r:id="rId10"/>
    <p:sldId id="266"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6" autoAdjust="0"/>
    <p:restoredTop sz="94660"/>
  </p:normalViewPr>
  <p:slideViewPr>
    <p:cSldViewPr snapToGrid="0">
      <p:cViewPr varScale="1">
        <p:scale>
          <a:sx n="72" d="100"/>
          <a:sy n="72"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eps\python\Kaggle\Turo\figur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Ridge model coefficients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Sheet1!$C$21</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Sheet1!$B$22:$B$27</c:f>
              <c:strCache>
                <c:ptCount val="6"/>
                <c:pt idx="0">
                  <c:v>technology</c:v>
                </c:pt>
                <c:pt idx="1">
                  <c:v>actual_price</c:v>
                </c:pt>
                <c:pt idx="2">
                  <c:v>recommended_price</c:v>
                </c:pt>
                <c:pt idx="3">
                  <c:v>num_images</c:v>
                </c:pt>
                <c:pt idx="4">
                  <c:v>street_parked</c:v>
                </c:pt>
                <c:pt idx="5">
                  <c:v>description</c:v>
                </c:pt>
              </c:strCache>
            </c:strRef>
          </c:cat>
          <c:val>
            <c:numRef>
              <c:f>Sheet1!$C$22:$C$27</c:f>
              <c:numCache>
                <c:formatCode>0.00</c:formatCode>
                <c:ptCount val="6"/>
                <c:pt idx="0">
                  <c:v>0.876859799</c:v>
                </c:pt>
                <c:pt idx="1">
                  <c:v>-6.5862996100000001E-2</c:v>
                </c:pt>
                <c:pt idx="2">
                  <c:v>9.0654747199999997E-2</c:v>
                </c:pt>
                <c:pt idx="3">
                  <c:v>0.68100510299999995</c:v>
                </c:pt>
                <c:pt idx="4">
                  <c:v>-0.150565064</c:v>
                </c:pt>
                <c:pt idx="5">
                  <c:v>1.21377659E-4</c:v>
                </c:pt>
              </c:numCache>
            </c:numRef>
          </c:val>
          <c:extLst>
            <c:ext xmlns:c16="http://schemas.microsoft.com/office/drawing/2014/chart" uri="{C3380CC4-5D6E-409C-BE32-E72D297353CC}">
              <c16:uniqueId val="{00000000-5C37-4675-BB7E-B7653498DFB8}"/>
            </c:ext>
          </c:extLst>
        </c:ser>
        <c:dLbls>
          <c:showLegendKey val="0"/>
          <c:showVal val="0"/>
          <c:showCatName val="0"/>
          <c:showSerName val="0"/>
          <c:showPercent val="0"/>
          <c:showBubbleSize val="0"/>
        </c:dLbls>
        <c:gapWidth val="219"/>
        <c:overlap val="-27"/>
        <c:axId val="448621712"/>
        <c:axId val="448624008"/>
      </c:barChart>
      <c:catAx>
        <c:axId val="44862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8624008"/>
        <c:crosses val="autoZero"/>
        <c:auto val="1"/>
        <c:lblAlgn val="ctr"/>
        <c:lblOffset val="100"/>
        <c:noMultiLvlLbl val="0"/>
      </c:catAx>
      <c:valAx>
        <c:axId val="448624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621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(2)'!$C$55</c:f>
              <c:strCache>
                <c:ptCount val="1"/>
                <c:pt idx="0">
                  <c:v>mean squared error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(2)'!$B$56:$B$60</c:f>
              <c:strCache>
                <c:ptCount val="4"/>
                <c:pt idx="0">
                  <c:v>Linear regression</c:v>
                </c:pt>
                <c:pt idx="1">
                  <c:v>Ridge regression</c:v>
                </c:pt>
                <c:pt idx="2">
                  <c:v>Decision tree </c:v>
                </c:pt>
                <c:pt idx="3">
                  <c:v>Random Forest </c:v>
                </c:pt>
              </c:strCache>
            </c:strRef>
          </c:cat>
          <c:val>
            <c:numRef>
              <c:f>'Sheet1 (2)'!$C$56:$C$60</c:f>
              <c:numCache>
                <c:formatCode>0.00</c:formatCode>
                <c:ptCount val="5"/>
                <c:pt idx="0">
                  <c:v>10.18</c:v>
                </c:pt>
                <c:pt idx="1">
                  <c:v>10.1816</c:v>
                </c:pt>
                <c:pt idx="2">
                  <c:v>7.1689999999999996</c:v>
                </c:pt>
                <c:pt idx="3">
                  <c:v>5.6833</c:v>
                </c:pt>
              </c:numCache>
            </c:numRef>
          </c:val>
          <c:extLst>
            <c:ext xmlns:c16="http://schemas.microsoft.com/office/drawing/2014/chart" uri="{C3380CC4-5D6E-409C-BE32-E72D297353CC}">
              <c16:uniqueId val="{00000000-F38C-43C7-911E-800ACF8B4224}"/>
            </c:ext>
          </c:extLst>
        </c:ser>
        <c:dLbls>
          <c:showLegendKey val="0"/>
          <c:showVal val="0"/>
          <c:showCatName val="0"/>
          <c:showSerName val="0"/>
          <c:showPercent val="0"/>
          <c:showBubbleSize val="0"/>
        </c:dLbls>
        <c:gapWidth val="219"/>
        <c:overlap val="-27"/>
        <c:axId val="495791160"/>
        <c:axId val="495788208"/>
      </c:barChart>
      <c:catAx>
        <c:axId val="49579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495788208"/>
        <c:crosses val="autoZero"/>
        <c:auto val="1"/>
        <c:lblAlgn val="ctr"/>
        <c:lblOffset val="100"/>
        <c:noMultiLvlLbl val="0"/>
      </c:catAx>
      <c:valAx>
        <c:axId val="49578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95791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(2)'!$C$47</c:f>
              <c:strCache>
                <c:ptCount val="1"/>
                <c:pt idx="0">
                  <c:v>R-squared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(2)'!$B$48:$B$52</c:f>
              <c:strCache>
                <c:ptCount val="4"/>
                <c:pt idx="0">
                  <c:v>Linear regression</c:v>
                </c:pt>
                <c:pt idx="1">
                  <c:v>Ridge regression</c:v>
                </c:pt>
                <c:pt idx="2">
                  <c:v>Decision tree </c:v>
                </c:pt>
                <c:pt idx="3">
                  <c:v>Random Forest </c:v>
                </c:pt>
              </c:strCache>
            </c:strRef>
          </c:cat>
          <c:val>
            <c:numRef>
              <c:f>'Sheet1 (2)'!$C$48:$C$52</c:f>
              <c:numCache>
                <c:formatCode>0.00</c:formatCode>
                <c:ptCount val="5"/>
                <c:pt idx="0">
                  <c:v>0.56899999999999995</c:v>
                </c:pt>
                <c:pt idx="1">
                  <c:v>0.56872</c:v>
                </c:pt>
                <c:pt idx="2">
                  <c:v>0.69633109999999998</c:v>
                </c:pt>
                <c:pt idx="3">
                  <c:v>0.75919999999999999</c:v>
                </c:pt>
              </c:numCache>
            </c:numRef>
          </c:val>
          <c:extLst>
            <c:ext xmlns:c16="http://schemas.microsoft.com/office/drawing/2014/chart" uri="{C3380CC4-5D6E-409C-BE32-E72D297353CC}">
              <c16:uniqueId val="{00000000-D4C7-4A59-90CD-5D4823572265}"/>
            </c:ext>
          </c:extLst>
        </c:ser>
        <c:dLbls>
          <c:showLegendKey val="0"/>
          <c:showVal val="0"/>
          <c:showCatName val="0"/>
          <c:showSerName val="0"/>
          <c:showPercent val="0"/>
          <c:showBubbleSize val="0"/>
        </c:dLbls>
        <c:gapWidth val="219"/>
        <c:overlap val="-27"/>
        <c:axId val="449798968"/>
        <c:axId val="495790504"/>
      </c:barChart>
      <c:catAx>
        <c:axId val="44979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495790504"/>
        <c:crosses val="autoZero"/>
        <c:auto val="1"/>
        <c:lblAlgn val="ctr"/>
        <c:lblOffset val="100"/>
        <c:noMultiLvlLbl val="0"/>
      </c:catAx>
      <c:valAx>
        <c:axId val="495790504"/>
        <c:scaling>
          <c:orientation val="minMax"/>
          <c:max val="0.8"/>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449798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Decision Tree Model feature importance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Sheet1!$C$30</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Sheet1!$B$31:$B$36</c:f>
              <c:strCache>
                <c:ptCount val="6"/>
                <c:pt idx="0">
                  <c:v>technology</c:v>
                </c:pt>
                <c:pt idx="1">
                  <c:v>actual_price</c:v>
                </c:pt>
                <c:pt idx="2">
                  <c:v>recommended_price</c:v>
                </c:pt>
                <c:pt idx="3">
                  <c:v>num_images</c:v>
                </c:pt>
                <c:pt idx="4">
                  <c:v>street_parked</c:v>
                </c:pt>
                <c:pt idx="5">
                  <c:v>description</c:v>
                </c:pt>
              </c:strCache>
            </c:strRef>
          </c:cat>
          <c:val>
            <c:numRef>
              <c:f>Sheet1!$C$31:$C$36</c:f>
              <c:numCache>
                <c:formatCode>0%</c:formatCode>
                <c:ptCount val="6"/>
                <c:pt idx="0">
                  <c:v>1.9290370000000001E-2</c:v>
                </c:pt>
                <c:pt idx="1">
                  <c:v>0.48749129000000002</c:v>
                </c:pt>
                <c:pt idx="2">
                  <c:v>0.28003810000000001</c:v>
                </c:pt>
                <c:pt idx="3">
                  <c:v>0.18645132</c:v>
                </c:pt>
                <c:pt idx="4">
                  <c:v>5.4934299999999997E-3</c:v>
                </c:pt>
                <c:pt idx="5">
                  <c:v>2.1235489999999999E-2</c:v>
                </c:pt>
              </c:numCache>
            </c:numRef>
          </c:val>
          <c:extLst>
            <c:ext xmlns:c16="http://schemas.microsoft.com/office/drawing/2014/chart" uri="{C3380CC4-5D6E-409C-BE32-E72D297353CC}">
              <c16:uniqueId val="{00000000-408F-416D-92FD-9BA2DED6C463}"/>
            </c:ext>
          </c:extLst>
        </c:ser>
        <c:dLbls>
          <c:showLegendKey val="0"/>
          <c:showVal val="0"/>
          <c:showCatName val="0"/>
          <c:showSerName val="0"/>
          <c:showPercent val="0"/>
          <c:showBubbleSize val="0"/>
        </c:dLbls>
        <c:gapWidth val="219"/>
        <c:overlap val="-27"/>
        <c:axId val="445196776"/>
        <c:axId val="445197104"/>
      </c:barChart>
      <c:catAx>
        <c:axId val="44519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45197104"/>
        <c:crosses val="autoZero"/>
        <c:auto val="1"/>
        <c:lblAlgn val="ctr"/>
        <c:lblOffset val="100"/>
        <c:noMultiLvlLbl val="0"/>
      </c:catAx>
      <c:valAx>
        <c:axId val="445197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19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Random Forest Model feature</a:t>
            </a:r>
            <a:r>
              <a:rPr lang="en-US" b="1" baseline="0" dirty="0"/>
              <a:t> importance</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Sheet1!$C$12</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Sheet1!$B$13:$B$18</c:f>
              <c:strCache>
                <c:ptCount val="6"/>
                <c:pt idx="0">
                  <c:v>technology</c:v>
                </c:pt>
                <c:pt idx="1">
                  <c:v>actual_price</c:v>
                </c:pt>
                <c:pt idx="2">
                  <c:v>recommended_price</c:v>
                </c:pt>
                <c:pt idx="3">
                  <c:v>num_images</c:v>
                </c:pt>
                <c:pt idx="4">
                  <c:v>street_parked</c:v>
                </c:pt>
                <c:pt idx="5">
                  <c:v>description</c:v>
                </c:pt>
              </c:strCache>
            </c:strRef>
          </c:cat>
          <c:val>
            <c:numRef>
              <c:f>Sheet1!$C$13:$C$18</c:f>
              <c:numCache>
                <c:formatCode>0%</c:formatCode>
                <c:ptCount val="6"/>
                <c:pt idx="0">
                  <c:v>8.4043899999999994E-3</c:v>
                </c:pt>
                <c:pt idx="1">
                  <c:v>0.42210192000000002</c:v>
                </c:pt>
                <c:pt idx="2">
                  <c:v>0.33831274</c:v>
                </c:pt>
                <c:pt idx="3">
                  <c:v>0.14825909000000001</c:v>
                </c:pt>
                <c:pt idx="4">
                  <c:v>1.0898700000000001E-2</c:v>
                </c:pt>
                <c:pt idx="5">
                  <c:v>7.2023160000000003E-2</c:v>
                </c:pt>
              </c:numCache>
            </c:numRef>
          </c:val>
          <c:extLst>
            <c:ext xmlns:c16="http://schemas.microsoft.com/office/drawing/2014/chart" uri="{C3380CC4-5D6E-409C-BE32-E72D297353CC}">
              <c16:uniqueId val="{00000000-C6D6-4D69-A3A3-197304D81D33}"/>
            </c:ext>
          </c:extLst>
        </c:ser>
        <c:dLbls>
          <c:showLegendKey val="0"/>
          <c:showVal val="0"/>
          <c:showCatName val="0"/>
          <c:showSerName val="0"/>
          <c:showPercent val="0"/>
          <c:showBubbleSize val="0"/>
        </c:dLbls>
        <c:gapWidth val="219"/>
        <c:overlap val="-27"/>
        <c:axId val="451672928"/>
        <c:axId val="451672272"/>
      </c:barChart>
      <c:catAx>
        <c:axId val="45167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1672272"/>
        <c:crosses val="autoZero"/>
        <c:auto val="1"/>
        <c:lblAlgn val="ctr"/>
        <c:lblOffset val="100"/>
        <c:noMultiLvlLbl val="0"/>
      </c:catAx>
      <c:valAx>
        <c:axId val="451672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672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Mean squared error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Sheet1!$C$46</c:f>
              <c:strCache>
                <c:ptCount val="1"/>
                <c:pt idx="0">
                  <c:v>mean squared error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Sheet1!$B$47:$B$51</c:f>
              <c:strCache>
                <c:ptCount val="5"/>
                <c:pt idx="0">
                  <c:v>Linear regression</c:v>
                </c:pt>
                <c:pt idx="1">
                  <c:v>Ridge regression</c:v>
                </c:pt>
                <c:pt idx="2">
                  <c:v>Decision tree </c:v>
                </c:pt>
                <c:pt idx="3">
                  <c:v>Random Forest </c:v>
                </c:pt>
                <c:pt idx="4">
                  <c:v>Gradient Boosting</c:v>
                </c:pt>
              </c:strCache>
            </c:strRef>
          </c:cat>
          <c:val>
            <c:numRef>
              <c:f>Sheet1!$C$47:$C$51</c:f>
              <c:numCache>
                <c:formatCode>0.00</c:formatCode>
                <c:ptCount val="5"/>
                <c:pt idx="0">
                  <c:v>19.098700000000001</c:v>
                </c:pt>
                <c:pt idx="1">
                  <c:v>19.094999999999999</c:v>
                </c:pt>
                <c:pt idx="2">
                  <c:v>16.110900000000001</c:v>
                </c:pt>
                <c:pt idx="3">
                  <c:v>14.702</c:v>
                </c:pt>
                <c:pt idx="4">
                  <c:v>9.74</c:v>
                </c:pt>
              </c:numCache>
            </c:numRef>
          </c:val>
          <c:extLst>
            <c:ext xmlns:c16="http://schemas.microsoft.com/office/drawing/2014/chart" uri="{C3380CC4-5D6E-409C-BE32-E72D297353CC}">
              <c16:uniqueId val="{00000000-D816-4F9C-8D92-224EC2A4C975}"/>
            </c:ext>
          </c:extLst>
        </c:ser>
        <c:dLbls>
          <c:showLegendKey val="0"/>
          <c:showVal val="0"/>
          <c:showCatName val="0"/>
          <c:showSerName val="0"/>
          <c:showPercent val="0"/>
          <c:showBubbleSize val="0"/>
        </c:dLbls>
        <c:gapWidth val="219"/>
        <c:overlap val="-27"/>
        <c:axId val="495791160"/>
        <c:axId val="495788208"/>
      </c:barChart>
      <c:catAx>
        <c:axId val="49579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495788208"/>
        <c:crosses val="autoZero"/>
        <c:auto val="1"/>
        <c:lblAlgn val="ctr"/>
        <c:lblOffset val="100"/>
        <c:noMultiLvlLbl val="0"/>
      </c:catAx>
      <c:valAx>
        <c:axId val="49578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495791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Sheet1!$C$38</c:f>
              <c:strCache>
                <c:ptCount val="1"/>
                <c:pt idx="0">
                  <c:v>R-squared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Sheet1!$B$39:$B$43</c:f>
              <c:strCache>
                <c:ptCount val="5"/>
                <c:pt idx="0">
                  <c:v>Linear regression</c:v>
                </c:pt>
                <c:pt idx="1">
                  <c:v>Ridge regression</c:v>
                </c:pt>
                <c:pt idx="2">
                  <c:v>Decision tree </c:v>
                </c:pt>
                <c:pt idx="3">
                  <c:v>Random Forest </c:v>
                </c:pt>
                <c:pt idx="4">
                  <c:v>Gradient Boosting</c:v>
                </c:pt>
              </c:strCache>
            </c:strRef>
          </c:cat>
          <c:val>
            <c:numRef>
              <c:f>Sheet1!$C$39:$C$43</c:f>
              <c:numCache>
                <c:formatCode>0.00</c:formatCode>
                <c:ptCount val="5"/>
                <c:pt idx="0">
                  <c:v>0.191</c:v>
                </c:pt>
                <c:pt idx="1">
                  <c:v>0.19120000000000001</c:v>
                </c:pt>
                <c:pt idx="2">
                  <c:v>0.31757999999999997</c:v>
                </c:pt>
                <c:pt idx="3">
                  <c:v>0.37725799999999998</c:v>
                </c:pt>
                <c:pt idx="4">
                  <c:v>0.57999999999999996</c:v>
                </c:pt>
              </c:numCache>
            </c:numRef>
          </c:val>
          <c:extLst>
            <c:ext xmlns:c16="http://schemas.microsoft.com/office/drawing/2014/chart" uri="{C3380CC4-5D6E-409C-BE32-E72D297353CC}">
              <c16:uniqueId val="{00000000-078E-4907-A608-5D71FBC140EA}"/>
            </c:ext>
          </c:extLst>
        </c:ser>
        <c:dLbls>
          <c:showLegendKey val="0"/>
          <c:showVal val="0"/>
          <c:showCatName val="0"/>
          <c:showSerName val="0"/>
          <c:showPercent val="0"/>
          <c:showBubbleSize val="0"/>
        </c:dLbls>
        <c:gapWidth val="219"/>
        <c:overlap val="-27"/>
        <c:axId val="449798968"/>
        <c:axId val="495790504"/>
      </c:barChart>
      <c:catAx>
        <c:axId val="44979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495790504"/>
        <c:crosses val="autoZero"/>
        <c:auto val="1"/>
        <c:lblAlgn val="ctr"/>
        <c:lblOffset val="100"/>
        <c:noMultiLvlLbl val="0"/>
      </c:catAx>
      <c:valAx>
        <c:axId val="495790504"/>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449798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GBM Model</a:t>
            </a:r>
            <a:r>
              <a:rPr lang="en-US" sz="1400" b="1" baseline="0" dirty="0"/>
              <a:t> feature importance</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Sheet1!$C$3</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Sheet1!$B$4:$B$9</c:f>
              <c:strCache>
                <c:ptCount val="6"/>
                <c:pt idx="0">
                  <c:v>technology</c:v>
                </c:pt>
                <c:pt idx="1">
                  <c:v>actual_price</c:v>
                </c:pt>
                <c:pt idx="2">
                  <c:v>recommended_price</c:v>
                </c:pt>
                <c:pt idx="3">
                  <c:v>num_images</c:v>
                </c:pt>
                <c:pt idx="4">
                  <c:v>street_parked</c:v>
                </c:pt>
                <c:pt idx="5">
                  <c:v>description</c:v>
                </c:pt>
              </c:strCache>
            </c:strRef>
          </c:cat>
          <c:val>
            <c:numRef>
              <c:f>Sheet1!$C$4:$C$9</c:f>
              <c:numCache>
                <c:formatCode>0%</c:formatCode>
                <c:ptCount val="6"/>
                <c:pt idx="0">
                  <c:v>2.7589820000000001E-2</c:v>
                </c:pt>
                <c:pt idx="1">
                  <c:v>0.44213883999999998</c:v>
                </c:pt>
                <c:pt idx="2">
                  <c:v>0.25794563999999998</c:v>
                </c:pt>
                <c:pt idx="3">
                  <c:v>8.1322249999999999E-2</c:v>
                </c:pt>
                <c:pt idx="4">
                  <c:v>1.5041509999999999E-2</c:v>
                </c:pt>
                <c:pt idx="5">
                  <c:v>0.17596195000000001</c:v>
                </c:pt>
              </c:numCache>
            </c:numRef>
          </c:val>
          <c:extLst>
            <c:ext xmlns:c16="http://schemas.microsoft.com/office/drawing/2014/chart" uri="{C3380CC4-5D6E-409C-BE32-E72D297353CC}">
              <c16:uniqueId val="{00000000-33F4-4B8B-A523-5EF875C7C551}"/>
            </c:ext>
          </c:extLst>
        </c:ser>
        <c:dLbls>
          <c:showLegendKey val="0"/>
          <c:showVal val="0"/>
          <c:showCatName val="0"/>
          <c:showSerName val="0"/>
          <c:showPercent val="0"/>
          <c:showBubbleSize val="0"/>
        </c:dLbls>
        <c:gapWidth val="219"/>
        <c:overlap val="-27"/>
        <c:axId val="444447016"/>
        <c:axId val="444442424"/>
      </c:barChart>
      <c:catAx>
        <c:axId val="444447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44442424"/>
        <c:crosses val="autoZero"/>
        <c:auto val="1"/>
        <c:lblAlgn val="ctr"/>
        <c:lblOffset val="100"/>
        <c:noMultiLvlLbl val="0"/>
      </c:catAx>
      <c:valAx>
        <c:axId val="444442424"/>
        <c:scaling>
          <c:orientation val="minMax"/>
          <c:max val="0.70000000000000007"/>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44447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Ridge model coefficients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(2)'!$C$24</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(2)'!$B$25:$B$33</c:f>
              <c:strCache>
                <c:ptCount val="9"/>
                <c:pt idx="0">
                  <c:v>technology</c:v>
                </c:pt>
                <c:pt idx="1">
                  <c:v>actual_price</c:v>
                </c:pt>
                <c:pt idx="2">
                  <c:v>recommended_price</c:v>
                </c:pt>
                <c:pt idx="3">
                  <c:v>num_images</c:v>
                </c:pt>
                <c:pt idx="4">
                  <c:v>street_parked</c:v>
                </c:pt>
                <c:pt idx="5">
                  <c:v>description</c:v>
                </c:pt>
                <c:pt idx="6">
                  <c:v>hourly</c:v>
                </c:pt>
                <c:pt idx="7">
                  <c:v>daily</c:v>
                </c:pt>
                <c:pt idx="8">
                  <c:v>weekly</c:v>
                </c:pt>
              </c:strCache>
            </c:strRef>
          </c:cat>
          <c:val>
            <c:numRef>
              <c:f>'Sheet1 (2)'!$C$25:$C$33</c:f>
              <c:numCache>
                <c:formatCode>0.00</c:formatCode>
                <c:ptCount val="9"/>
                <c:pt idx="0">
                  <c:v>1.0356262000000001</c:v>
                </c:pt>
                <c:pt idx="1">
                  <c:v>-5.92117276E-2</c:v>
                </c:pt>
                <c:pt idx="2">
                  <c:v>8.5571369300000005E-2</c:v>
                </c:pt>
                <c:pt idx="3">
                  <c:v>0.285720209</c:v>
                </c:pt>
                <c:pt idx="4">
                  <c:v>-5.3930959100000002E-2</c:v>
                </c:pt>
                <c:pt idx="5">
                  <c:v>-7.5571987499999997E-5</c:v>
                </c:pt>
                <c:pt idx="6">
                  <c:v>3.3843239299999999</c:v>
                </c:pt>
                <c:pt idx="7">
                  <c:v>3.15382505</c:v>
                </c:pt>
                <c:pt idx="8">
                  <c:v>3.0920931299999999</c:v>
                </c:pt>
              </c:numCache>
            </c:numRef>
          </c:val>
          <c:extLst>
            <c:ext xmlns:c16="http://schemas.microsoft.com/office/drawing/2014/chart" uri="{C3380CC4-5D6E-409C-BE32-E72D297353CC}">
              <c16:uniqueId val="{00000000-2553-4C0C-80EC-E1AF7C86E28F}"/>
            </c:ext>
          </c:extLst>
        </c:ser>
        <c:dLbls>
          <c:showLegendKey val="0"/>
          <c:showVal val="0"/>
          <c:showCatName val="0"/>
          <c:showSerName val="0"/>
          <c:showPercent val="0"/>
          <c:showBubbleSize val="0"/>
        </c:dLbls>
        <c:gapWidth val="219"/>
        <c:overlap val="-27"/>
        <c:axId val="448621712"/>
        <c:axId val="448624008"/>
      </c:barChart>
      <c:catAx>
        <c:axId val="44862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624008"/>
        <c:crosses val="autoZero"/>
        <c:auto val="1"/>
        <c:lblAlgn val="ctr"/>
        <c:lblOffset val="100"/>
        <c:noMultiLvlLbl val="0"/>
      </c:catAx>
      <c:valAx>
        <c:axId val="448624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621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Decision Tree model coeffcients importance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(2)'!$C$36</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(2)'!$B$37:$B$45</c:f>
              <c:strCache>
                <c:ptCount val="9"/>
                <c:pt idx="0">
                  <c:v>technology</c:v>
                </c:pt>
                <c:pt idx="1">
                  <c:v>actual_price</c:v>
                </c:pt>
                <c:pt idx="2">
                  <c:v>recommended_price</c:v>
                </c:pt>
                <c:pt idx="3">
                  <c:v>num_images</c:v>
                </c:pt>
                <c:pt idx="4">
                  <c:v>street_parked</c:v>
                </c:pt>
                <c:pt idx="5">
                  <c:v>description</c:v>
                </c:pt>
                <c:pt idx="6">
                  <c:v>hourly</c:v>
                </c:pt>
                <c:pt idx="7">
                  <c:v>daily</c:v>
                </c:pt>
                <c:pt idx="8">
                  <c:v>weekly</c:v>
                </c:pt>
              </c:strCache>
            </c:strRef>
          </c:cat>
          <c:val>
            <c:numRef>
              <c:f>'Sheet1 (2)'!$C$37:$C$45</c:f>
              <c:numCache>
                <c:formatCode>0%</c:formatCode>
                <c:ptCount val="9"/>
                <c:pt idx="0">
                  <c:v>0</c:v>
                </c:pt>
                <c:pt idx="1">
                  <c:v>0.12670774000000001</c:v>
                </c:pt>
                <c:pt idx="2">
                  <c:v>6.9539630000000005E-2</c:v>
                </c:pt>
                <c:pt idx="3">
                  <c:v>2.2323579999999999E-2</c:v>
                </c:pt>
                <c:pt idx="4">
                  <c:v>8.4681000000000003E-4</c:v>
                </c:pt>
                <c:pt idx="5">
                  <c:v>1.7831130000000001E-2</c:v>
                </c:pt>
                <c:pt idx="6">
                  <c:v>0.42469187000000003</c:v>
                </c:pt>
                <c:pt idx="7">
                  <c:v>0.16113906</c:v>
                </c:pt>
                <c:pt idx="8">
                  <c:v>0.17692019</c:v>
                </c:pt>
              </c:numCache>
            </c:numRef>
          </c:val>
          <c:extLst>
            <c:ext xmlns:c16="http://schemas.microsoft.com/office/drawing/2014/chart" uri="{C3380CC4-5D6E-409C-BE32-E72D297353CC}">
              <c16:uniqueId val="{00000000-4260-4756-A599-58A5778610A8}"/>
            </c:ext>
          </c:extLst>
        </c:ser>
        <c:dLbls>
          <c:showLegendKey val="0"/>
          <c:showVal val="0"/>
          <c:showCatName val="0"/>
          <c:showSerName val="0"/>
          <c:showPercent val="0"/>
          <c:showBubbleSize val="0"/>
        </c:dLbls>
        <c:gapWidth val="219"/>
        <c:overlap val="-27"/>
        <c:axId val="445196776"/>
        <c:axId val="445197104"/>
      </c:barChart>
      <c:catAx>
        <c:axId val="44519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197104"/>
        <c:crosses val="autoZero"/>
        <c:auto val="1"/>
        <c:lblAlgn val="ctr"/>
        <c:lblOffset val="100"/>
        <c:noMultiLvlLbl val="0"/>
      </c:catAx>
      <c:valAx>
        <c:axId val="445197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19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Random Forest Model coefficients</a:t>
            </a:r>
            <a:r>
              <a:rPr lang="en-US" b="1" baseline="0"/>
              <a:t> importance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 (2)'!$C$12</c:f>
              <c:strCache>
                <c:ptCount val="1"/>
                <c:pt idx="0">
                  <c:v>Values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(2)'!$B$13:$B$21</c:f>
              <c:strCache>
                <c:ptCount val="9"/>
                <c:pt idx="0">
                  <c:v>technology</c:v>
                </c:pt>
                <c:pt idx="1">
                  <c:v>actual_price</c:v>
                </c:pt>
                <c:pt idx="2">
                  <c:v>recommended_price</c:v>
                </c:pt>
                <c:pt idx="3">
                  <c:v>num_images</c:v>
                </c:pt>
                <c:pt idx="4">
                  <c:v>street_parked</c:v>
                </c:pt>
                <c:pt idx="5">
                  <c:v>description</c:v>
                </c:pt>
                <c:pt idx="6">
                  <c:v>hourly</c:v>
                </c:pt>
                <c:pt idx="7">
                  <c:v>daily</c:v>
                </c:pt>
                <c:pt idx="8">
                  <c:v>weekly</c:v>
                </c:pt>
              </c:strCache>
            </c:strRef>
          </c:cat>
          <c:val>
            <c:numRef>
              <c:f>'Sheet1 (2)'!$C$13:$C$21</c:f>
              <c:numCache>
                <c:formatCode>0%</c:formatCode>
                <c:ptCount val="9"/>
                <c:pt idx="0">
                  <c:v>4.0835899999999998E-3</c:v>
                </c:pt>
                <c:pt idx="1">
                  <c:v>0.14354997999999999</c:v>
                </c:pt>
                <c:pt idx="2">
                  <c:v>8.8195789999999996E-2</c:v>
                </c:pt>
                <c:pt idx="3">
                  <c:v>3.0245620000000001E-2</c:v>
                </c:pt>
                <c:pt idx="4">
                  <c:v>6.0358699999999996E-3</c:v>
                </c:pt>
                <c:pt idx="5">
                  <c:v>3.656529E-2</c:v>
                </c:pt>
                <c:pt idx="6">
                  <c:v>0.35021011000000002</c:v>
                </c:pt>
                <c:pt idx="7">
                  <c:v>0.17110156000000001</c:v>
                </c:pt>
                <c:pt idx="8">
                  <c:v>0.17001219000000001</c:v>
                </c:pt>
              </c:numCache>
            </c:numRef>
          </c:val>
          <c:extLst>
            <c:ext xmlns:c16="http://schemas.microsoft.com/office/drawing/2014/chart" uri="{C3380CC4-5D6E-409C-BE32-E72D297353CC}">
              <c16:uniqueId val="{00000000-1C79-413D-A77D-716E1754B8E3}"/>
            </c:ext>
          </c:extLst>
        </c:ser>
        <c:dLbls>
          <c:showLegendKey val="0"/>
          <c:showVal val="0"/>
          <c:showCatName val="0"/>
          <c:showSerName val="0"/>
          <c:showPercent val="0"/>
          <c:showBubbleSize val="0"/>
        </c:dLbls>
        <c:gapWidth val="219"/>
        <c:overlap val="-27"/>
        <c:axId val="451672928"/>
        <c:axId val="451672272"/>
      </c:barChart>
      <c:catAx>
        <c:axId val="45167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672272"/>
        <c:crosses val="autoZero"/>
        <c:auto val="1"/>
        <c:lblAlgn val="ctr"/>
        <c:lblOffset val="100"/>
        <c:noMultiLvlLbl val="0"/>
      </c:catAx>
      <c:valAx>
        <c:axId val="451672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672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3-24T17:07:57.840"/>
    </inkml:context>
    <inkml:brush xml:id="br0">
      <inkml:brushProperty name="width" value="0.04" units="cm"/>
      <inkml:brushProperty name="height" value="0.04" units="cm"/>
      <inkml:brushProperty name="ignorePressure" value="1"/>
    </inkml:brush>
  </inkml:definitions>
  <inkml:trace contextRef="#ctx0" brushRef="#br0">10204 1379</inkml:trace>
  <inkml:trace contextRef="#ctx0" brushRef="#br0" timeOffset="-51266">2584 3065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3-24T17:07:58.589"/>
    </inkml:context>
    <inkml:brush xml:id="br0">
      <inkml:brushProperty name="width" value="0.04" units="cm"/>
      <inkml:brushProperty name="height" value="0.04" units="cm"/>
      <inkml:brushProperty name="ignorePressure" value="1"/>
    </inkml:brush>
  </inkml:definitions>
  <inkml:trace contextRef="#ctx0" brushRef="#br0">3799 2357</inkml:trace>
  <inkml:trace contextRef="#ctx0" brushRef="#br0" timeOffset="1477">4581 964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3-24T17:07:59.398"/>
    </inkml:context>
    <inkml:brush xml:id="br0">
      <inkml:brushProperty name="width" value="0.04" units="cm"/>
      <inkml:brushProperty name="height" value="0.04" units="cm"/>
      <inkml:brushProperty name="ignorePressure" value="1"/>
    </inkml:brush>
  </inkml:definitions>
  <inkml:trace contextRef="#ctx0" brushRef="#br0">6217 1379</inkml:trace>
  <inkml:trace contextRef="#ctx0" brushRef="#br0" timeOffset="1771">7121 1233</inkml:trace>
  <inkml:trace contextRef="#ctx0" brushRef="#br0" timeOffset="1497">7121 1233</inkml:trace>
  <inkml:trace contextRef="#ctx0" brushRef="#br0" timeOffset="1410">7121 1233</inkml:trace>
  <inkml:trace contextRef="#ctx0" brushRef="#br0" timeOffset="2468">7121 1233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AA4B5F-5171-4B49-BCE6-8056AEDF430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31848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A4B5F-5171-4B49-BCE6-8056AEDF430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300390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A4B5F-5171-4B49-BCE6-8056AEDF430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48932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A4B5F-5171-4B49-BCE6-8056AEDF430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198598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AA4B5F-5171-4B49-BCE6-8056AEDF430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25078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AA4B5F-5171-4B49-BCE6-8056AEDF430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38202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AA4B5F-5171-4B49-BCE6-8056AEDF430A}"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163370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A4B5F-5171-4B49-BCE6-8056AEDF430A}"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257019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A4B5F-5171-4B49-BCE6-8056AEDF430A}"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18137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AA4B5F-5171-4B49-BCE6-8056AEDF430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221721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AA4B5F-5171-4B49-BCE6-8056AEDF430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35590-5CCD-4F27-81D1-FF868C95763B}" type="slidenum">
              <a:rPr lang="en-US" smtClean="0"/>
              <a:t>‹#›</a:t>
            </a:fld>
            <a:endParaRPr lang="en-US"/>
          </a:p>
        </p:txBody>
      </p:sp>
    </p:spTree>
    <p:extLst>
      <p:ext uri="{BB962C8B-B14F-4D97-AF65-F5344CB8AC3E}">
        <p14:creationId xmlns:p14="http://schemas.microsoft.com/office/powerpoint/2010/main" val="135781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A4B5F-5171-4B49-BCE6-8056AEDF430A}" type="datetimeFigureOut">
              <a:rPr lang="en-US" smtClean="0"/>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35590-5CCD-4F27-81D1-FF868C95763B}" type="slidenum">
              <a:rPr lang="en-US" smtClean="0"/>
              <a:t>‹#›</a:t>
            </a:fld>
            <a:endParaRPr lang="en-US"/>
          </a:p>
        </p:txBody>
      </p:sp>
    </p:spTree>
    <p:extLst>
      <p:ext uri="{BB962C8B-B14F-4D97-AF65-F5344CB8AC3E}">
        <p14:creationId xmlns:p14="http://schemas.microsoft.com/office/powerpoint/2010/main" val="907830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82890"/>
            <a:ext cx="6198577" cy="461665"/>
          </a:xfrm>
          <a:prstGeom prst="rect">
            <a:avLst/>
          </a:prstGeom>
          <a:noFill/>
        </p:spPr>
        <p:txBody>
          <a:bodyPr wrap="square" rtlCol="0">
            <a:spAutoFit/>
          </a:bodyPr>
          <a:lstStyle/>
          <a:p>
            <a:r>
              <a:rPr lang="en-US" sz="2400" b="1" dirty="0"/>
              <a:t>DATA PROCESSING </a:t>
            </a:r>
          </a:p>
        </p:txBody>
      </p:sp>
      <p:graphicFrame>
        <p:nvGraphicFramePr>
          <p:cNvPr id="8" name="Table 7"/>
          <p:cNvGraphicFramePr>
            <a:graphicFrameLocks noGrp="1"/>
          </p:cNvGraphicFramePr>
          <p:nvPr>
            <p:extLst>
              <p:ext uri="{D42A27DB-BD31-4B8C-83A1-F6EECF244321}">
                <p14:modId xmlns:p14="http://schemas.microsoft.com/office/powerpoint/2010/main" val="932336677"/>
              </p:ext>
            </p:extLst>
          </p:nvPr>
        </p:nvGraphicFramePr>
        <p:xfrm>
          <a:off x="1274885" y="3303917"/>
          <a:ext cx="9768255" cy="2447899"/>
        </p:xfrm>
        <a:graphic>
          <a:graphicData uri="http://schemas.openxmlformats.org/drawingml/2006/table">
            <a:tbl>
              <a:tblPr>
                <a:tableStyleId>{5C22544A-7EE6-4342-B048-85BDC9FD1C3A}</a:tableStyleId>
              </a:tblPr>
              <a:tblGrid>
                <a:gridCol w="437685">
                  <a:extLst>
                    <a:ext uri="{9D8B030D-6E8A-4147-A177-3AD203B41FA5}">
                      <a16:colId xmlns:a16="http://schemas.microsoft.com/office/drawing/2014/main" val="3472933767"/>
                    </a:ext>
                  </a:extLst>
                </a:gridCol>
                <a:gridCol w="812299">
                  <a:extLst>
                    <a:ext uri="{9D8B030D-6E8A-4147-A177-3AD203B41FA5}">
                      <a16:colId xmlns:a16="http://schemas.microsoft.com/office/drawing/2014/main" val="2238787587"/>
                    </a:ext>
                  </a:extLst>
                </a:gridCol>
                <a:gridCol w="871020">
                  <a:extLst>
                    <a:ext uri="{9D8B030D-6E8A-4147-A177-3AD203B41FA5}">
                      <a16:colId xmlns:a16="http://schemas.microsoft.com/office/drawing/2014/main" val="268017344"/>
                    </a:ext>
                  </a:extLst>
                </a:gridCol>
                <a:gridCol w="833505">
                  <a:extLst>
                    <a:ext uri="{9D8B030D-6E8A-4147-A177-3AD203B41FA5}">
                      <a16:colId xmlns:a16="http://schemas.microsoft.com/office/drawing/2014/main" val="432552632"/>
                    </a:ext>
                  </a:extLst>
                </a:gridCol>
                <a:gridCol w="1371230">
                  <a:extLst>
                    <a:ext uri="{9D8B030D-6E8A-4147-A177-3AD203B41FA5}">
                      <a16:colId xmlns:a16="http://schemas.microsoft.com/office/drawing/2014/main" val="4026858033"/>
                    </a:ext>
                  </a:extLst>
                </a:gridCol>
                <a:gridCol w="966169">
                  <a:extLst>
                    <a:ext uri="{9D8B030D-6E8A-4147-A177-3AD203B41FA5}">
                      <a16:colId xmlns:a16="http://schemas.microsoft.com/office/drawing/2014/main" val="4109243068"/>
                    </a:ext>
                  </a:extLst>
                </a:gridCol>
                <a:gridCol w="978675">
                  <a:extLst>
                    <a:ext uri="{9D8B030D-6E8A-4147-A177-3AD203B41FA5}">
                      <a16:colId xmlns:a16="http://schemas.microsoft.com/office/drawing/2014/main" val="3940019658"/>
                    </a:ext>
                  </a:extLst>
                </a:gridCol>
                <a:gridCol w="812299">
                  <a:extLst>
                    <a:ext uri="{9D8B030D-6E8A-4147-A177-3AD203B41FA5}">
                      <a16:colId xmlns:a16="http://schemas.microsoft.com/office/drawing/2014/main" val="1254043298"/>
                    </a:ext>
                  </a:extLst>
                </a:gridCol>
                <a:gridCol w="626352">
                  <a:extLst>
                    <a:ext uri="{9D8B030D-6E8A-4147-A177-3AD203B41FA5}">
                      <a16:colId xmlns:a16="http://schemas.microsoft.com/office/drawing/2014/main" val="1495073793"/>
                    </a:ext>
                  </a:extLst>
                </a:gridCol>
                <a:gridCol w="479550">
                  <a:extLst>
                    <a:ext uri="{9D8B030D-6E8A-4147-A177-3AD203B41FA5}">
                      <a16:colId xmlns:a16="http://schemas.microsoft.com/office/drawing/2014/main" val="195851969"/>
                    </a:ext>
                  </a:extLst>
                </a:gridCol>
                <a:gridCol w="577418">
                  <a:extLst>
                    <a:ext uri="{9D8B030D-6E8A-4147-A177-3AD203B41FA5}">
                      <a16:colId xmlns:a16="http://schemas.microsoft.com/office/drawing/2014/main" val="3633055980"/>
                    </a:ext>
                  </a:extLst>
                </a:gridCol>
                <a:gridCol w="1002053">
                  <a:extLst>
                    <a:ext uri="{9D8B030D-6E8A-4147-A177-3AD203B41FA5}">
                      <a16:colId xmlns:a16="http://schemas.microsoft.com/office/drawing/2014/main" val="3464678095"/>
                    </a:ext>
                  </a:extLst>
                </a:gridCol>
              </a:tblGrid>
              <a:tr h="535478">
                <a:tc>
                  <a:txBody>
                    <a:bodyPr/>
                    <a:lstStyle/>
                    <a:p>
                      <a:pPr algn="ctr" fontAlgn="b"/>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vehicle_id</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a:effectLst/>
                        </a:rPr>
                        <a:t>technology</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actual_price</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recommended_price</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num_images</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street_parked</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a:effectLst/>
                        </a:rPr>
                        <a:t>hourly</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a:effectLst/>
                        </a:rPr>
                        <a:t>daily</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a:effectLst/>
                        </a:rPr>
                        <a:t>weekly</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b"/>
                      <a:r>
                        <a:rPr lang="en-US" sz="1200" b="1" u="none" strike="noStrike" dirty="0" err="1">
                          <a:effectLst/>
                        </a:rPr>
                        <a:t>total_rentals</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678503917"/>
                  </a:ext>
                </a:extLst>
              </a:tr>
              <a:tr h="273203">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67.85</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59</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3411905027"/>
                  </a:ext>
                </a:extLst>
              </a:tr>
              <a:tr h="273203">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100.7</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224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2203524478"/>
                  </a:ext>
                </a:extLst>
              </a:tr>
              <a:tr h="273203">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74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74</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4026435844"/>
                  </a:ext>
                </a:extLst>
              </a:tr>
              <a:tr h="273203">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135</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184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3873892517"/>
                  </a:ext>
                </a:extLst>
              </a:tr>
              <a:tr h="273203">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59.36</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1832714242"/>
                  </a:ext>
                </a:extLst>
              </a:tr>
              <a:tr h="273203">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82.15</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44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2669510589"/>
                  </a:ext>
                </a:extLst>
              </a:tr>
              <a:tr h="273203">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a:effectLst/>
                        </a:rPr>
                        <a:t>165.17</a:t>
                      </a:r>
                      <a:endParaRPr lang="en-US" sz="1200" b="0" i="0" u="none" strike="noStrike">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83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32</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5">
                        <a:lumMod val="20000"/>
                        <a:lumOff val="80000"/>
                      </a:schemeClr>
                    </a:solidFill>
                  </a:tcPr>
                </a:tc>
                <a:extLst>
                  <a:ext uri="{0D108BD9-81ED-4DB2-BD59-A6C34878D82A}">
                    <a16:rowId xmlns:a16="http://schemas.microsoft.com/office/drawing/2014/main" val="330435383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3085898" y="3692484"/>
              <a:ext cx="2743488" cy="607104"/>
            </p14:xfrm>
          </p:contentPart>
        </mc:Choice>
        <mc:Fallback xmlns="">
          <p:pic>
            <p:nvPicPr>
              <p:cNvPr id="10" name="Ink 9"/>
              <p:cNvPicPr/>
              <p:nvPr/>
            </p:nvPicPr>
            <p:blipFill/>
            <p:spPr/>
          </p:pic>
        </mc:Fallback>
      </mc:AlternateContent>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4835498" y="2778084"/>
              <a:ext cx="281880" cy="501840"/>
            </p14:xfrm>
          </p:contentPart>
        </mc:Choice>
        <mc:Fallback xmlns="">
          <p:pic>
            <p:nvPicPr>
              <p:cNvPr id="16" name="Ink 15"/>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20" name="Ink 19"/>
              <p14:cNvContentPartPr/>
              <p14:nvPr/>
            </p14:nvContentPartPr>
            <p14:xfrm>
              <a:off x="5705978" y="2874852"/>
              <a:ext cx="325584" cy="52848"/>
            </p14:xfrm>
          </p:contentPart>
        </mc:Choice>
        <mc:Fallback xmlns="">
          <p:pic>
            <p:nvPicPr>
              <p:cNvPr id="20" name="Ink 19"/>
              <p:cNvPicPr/>
              <p:nvPr/>
            </p:nvPicPr>
            <p:blipFill/>
            <p:spPr/>
          </p:pic>
        </mc:Fallback>
      </mc:AlternateContent>
      <p:sp>
        <p:nvSpPr>
          <p:cNvPr id="9" name="Arrow: Chevron 8"/>
          <p:cNvSpPr/>
          <p:nvPr/>
        </p:nvSpPr>
        <p:spPr>
          <a:xfrm>
            <a:off x="685800" y="6260123"/>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PROCESSING</a:t>
            </a:r>
          </a:p>
        </p:txBody>
      </p:sp>
      <p:sp>
        <p:nvSpPr>
          <p:cNvPr id="13" name="Arrow: Chevron 12"/>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4" name="Arrow: Chevron 13"/>
          <p:cNvSpPr/>
          <p:nvPr/>
        </p:nvSpPr>
        <p:spPr>
          <a:xfrm>
            <a:off x="4955932" y="6257190"/>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5" name="Arrow: Chevron 14"/>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7" name="Arrow: Chevron 16"/>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
        <p:nvSpPr>
          <p:cNvPr id="11" name="Rectangle 10"/>
          <p:cNvSpPr/>
          <p:nvPr/>
        </p:nvSpPr>
        <p:spPr>
          <a:xfrm>
            <a:off x="1266093" y="753357"/>
            <a:ext cx="9777047" cy="24382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dirty="0">
                <a:solidFill>
                  <a:schemeClr val="tx1"/>
                </a:solidFill>
              </a:rPr>
              <a:t>The total number of reservations made for each vehicle  id are computed from ‘reservations’ dataset</a:t>
            </a:r>
          </a:p>
          <a:p>
            <a:pPr marL="285750" indent="-285750">
              <a:lnSpc>
                <a:spcPct val="150000"/>
              </a:lnSpc>
              <a:buFont typeface="Arial" panose="020B0604020202020204" pitchFamily="34" charset="0"/>
              <a:buChar char="•"/>
            </a:pPr>
            <a:r>
              <a:rPr lang="en-US" dirty="0">
                <a:solidFill>
                  <a:schemeClr val="tx1"/>
                </a:solidFill>
              </a:rPr>
              <a:t>This data is merged with ‘vehicles’ dataset using </a:t>
            </a:r>
            <a:r>
              <a:rPr lang="en-US" dirty="0" err="1">
                <a:solidFill>
                  <a:schemeClr val="tx1"/>
                </a:solidFill>
              </a:rPr>
              <a:t>vehicle_id</a:t>
            </a:r>
            <a:endParaRPr lang="en-US" dirty="0">
              <a:solidFill>
                <a:schemeClr val="tx1"/>
              </a:solidFill>
            </a:endParaRPr>
          </a:p>
          <a:p>
            <a:pPr marL="285750" indent="-285750">
              <a:lnSpc>
                <a:spcPct val="150000"/>
              </a:lnSpc>
              <a:buFont typeface="Arial" panose="020B0604020202020204" pitchFamily="34" charset="0"/>
              <a:buChar char="•"/>
            </a:pPr>
            <a:r>
              <a:rPr lang="en-US" dirty="0">
                <a:solidFill>
                  <a:schemeClr val="tx1"/>
                </a:solidFill>
              </a:rPr>
              <a:t>Assumption: The </a:t>
            </a:r>
            <a:r>
              <a:rPr lang="en-US" dirty="0" err="1">
                <a:solidFill>
                  <a:schemeClr val="tx1"/>
                </a:solidFill>
              </a:rPr>
              <a:t>vehicle_ids</a:t>
            </a:r>
            <a:r>
              <a:rPr lang="en-US" dirty="0">
                <a:solidFill>
                  <a:schemeClr val="tx1"/>
                </a:solidFill>
              </a:rPr>
              <a:t> which are missing are from reservations are replaced with 0 assuming these vehicles haven’t been reserved during the timeframe mentioned</a:t>
            </a:r>
          </a:p>
          <a:p>
            <a:pPr marL="285750" indent="-285750">
              <a:lnSpc>
                <a:spcPct val="150000"/>
              </a:lnSpc>
              <a:buFont typeface="Arial" panose="020B0604020202020204" pitchFamily="34" charset="0"/>
              <a:buChar char="•"/>
            </a:pPr>
            <a:r>
              <a:rPr lang="en-US" dirty="0">
                <a:solidFill>
                  <a:schemeClr val="tx1"/>
                </a:solidFill>
              </a:rPr>
              <a:t>The final merged data frame is of the form :</a:t>
            </a:r>
          </a:p>
        </p:txBody>
      </p:sp>
    </p:spTree>
    <p:extLst>
      <p:ext uri="{BB962C8B-B14F-4D97-AF65-F5344CB8AC3E}">
        <p14:creationId xmlns:p14="http://schemas.microsoft.com/office/powerpoint/2010/main" val="3652969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30726"/>
            <a:ext cx="6392008" cy="461665"/>
          </a:xfrm>
          <a:prstGeom prst="rect">
            <a:avLst/>
          </a:prstGeom>
          <a:noFill/>
        </p:spPr>
        <p:txBody>
          <a:bodyPr wrap="square" rtlCol="0">
            <a:spAutoFit/>
          </a:bodyPr>
          <a:lstStyle/>
          <a:p>
            <a:r>
              <a:rPr lang="en-US" sz="2400" b="1" dirty="0"/>
              <a:t>MODEL SELECTION</a:t>
            </a:r>
          </a:p>
        </p:txBody>
      </p:sp>
      <p:sp>
        <p:nvSpPr>
          <p:cNvPr id="7" name="TextBox 6"/>
          <p:cNvSpPr txBox="1"/>
          <p:nvPr/>
        </p:nvSpPr>
        <p:spPr>
          <a:xfrm>
            <a:off x="6057898" y="801184"/>
            <a:ext cx="5398477" cy="2308324"/>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R-square value which is the measure of fit or goodness of fit is more for decision tree and random forest which suggests that the underlying data is non-linear</a:t>
            </a:r>
          </a:p>
          <a:p>
            <a:pPr marL="285750" indent="-285750">
              <a:buFont typeface="Arial" panose="020B0604020202020204" pitchFamily="34" charset="0"/>
              <a:buChar char="•"/>
            </a:pPr>
            <a:r>
              <a:rPr lang="en-US" dirty="0"/>
              <a:t>Selecting </a:t>
            </a:r>
            <a:r>
              <a:rPr lang="en-US" b="1" dirty="0"/>
              <a:t>Gradient Boosting model </a:t>
            </a:r>
            <a:r>
              <a:rPr lang="en-US" dirty="0"/>
              <a:t>because of high R-square value and less mean squared error value </a:t>
            </a:r>
          </a:p>
          <a:p>
            <a:pPr marL="285750" indent="-285750">
              <a:buFont typeface="Arial" panose="020B0604020202020204" pitchFamily="34" charset="0"/>
              <a:buChar char="•"/>
            </a:pPr>
            <a:r>
              <a:rPr lang="en-US" dirty="0"/>
              <a:t>The feature importance of the gradient boosting model is given as follows:</a:t>
            </a:r>
          </a:p>
        </p:txBody>
      </p:sp>
      <p:graphicFrame>
        <p:nvGraphicFramePr>
          <p:cNvPr id="11" name="Chart 10">
            <a:extLst>
              <a:ext uri="{FF2B5EF4-FFF2-40B4-BE49-F238E27FC236}">
                <a16:creationId xmlns:a16="http://schemas.microsoft.com/office/drawing/2014/main" id="{DC8C1B2A-2101-44EE-B424-F65A911AB43C}"/>
              </a:ext>
            </a:extLst>
          </p:cNvPr>
          <p:cNvGraphicFramePr>
            <a:graphicFrameLocks/>
          </p:cNvGraphicFramePr>
          <p:nvPr>
            <p:extLst>
              <p:ext uri="{D42A27DB-BD31-4B8C-83A1-F6EECF244321}">
                <p14:modId xmlns:p14="http://schemas.microsoft.com/office/powerpoint/2010/main" val="552309714"/>
              </p:ext>
            </p:extLst>
          </p:nvPr>
        </p:nvGraphicFramePr>
        <p:xfrm>
          <a:off x="826477" y="3494819"/>
          <a:ext cx="494127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14F4D7B0-5839-4D2B-B62F-475C3A9F314F}"/>
              </a:ext>
            </a:extLst>
          </p:cNvPr>
          <p:cNvGraphicFramePr>
            <a:graphicFrameLocks/>
          </p:cNvGraphicFramePr>
          <p:nvPr>
            <p:extLst>
              <p:ext uri="{D42A27DB-BD31-4B8C-83A1-F6EECF244321}">
                <p14:modId xmlns:p14="http://schemas.microsoft.com/office/powerpoint/2010/main" val="2935669210"/>
              </p:ext>
            </p:extLst>
          </p:nvPr>
        </p:nvGraphicFramePr>
        <p:xfrm>
          <a:off x="826476" y="783613"/>
          <a:ext cx="4941277" cy="2746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8CBFADF8-9FEE-40BF-B5ED-3959A988B48F}"/>
              </a:ext>
            </a:extLst>
          </p:cNvPr>
          <p:cNvGraphicFramePr>
            <a:graphicFrameLocks/>
          </p:cNvGraphicFramePr>
          <p:nvPr>
            <p:extLst>
              <p:ext uri="{D42A27DB-BD31-4B8C-83A1-F6EECF244321}">
                <p14:modId xmlns:p14="http://schemas.microsoft.com/office/powerpoint/2010/main" val="2112194926"/>
              </p:ext>
            </p:extLst>
          </p:nvPr>
        </p:nvGraphicFramePr>
        <p:xfrm>
          <a:off x="6374420" y="3060169"/>
          <a:ext cx="5486403" cy="3177849"/>
        </p:xfrm>
        <a:graphic>
          <a:graphicData uri="http://schemas.openxmlformats.org/drawingml/2006/chart">
            <c:chart xmlns:c="http://schemas.openxmlformats.org/drawingml/2006/chart" xmlns:r="http://schemas.openxmlformats.org/officeDocument/2006/relationships" r:id="rId4"/>
          </a:graphicData>
        </a:graphic>
      </p:graphicFrame>
      <p:sp>
        <p:nvSpPr>
          <p:cNvPr id="15" name="Arrow: Chevron 14"/>
          <p:cNvSpPr/>
          <p:nvPr/>
        </p:nvSpPr>
        <p:spPr>
          <a:xfrm>
            <a:off x="685800" y="626012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6" name="Arrow: Chevron 15"/>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7" name="Arrow: Chevron 16"/>
          <p:cNvSpPr/>
          <p:nvPr/>
        </p:nvSpPr>
        <p:spPr>
          <a:xfrm>
            <a:off x="4955932" y="6257190"/>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8" name="Arrow: Chevron 17"/>
          <p:cNvSpPr/>
          <p:nvPr/>
        </p:nvSpPr>
        <p:spPr>
          <a:xfrm>
            <a:off x="7095393" y="6260121"/>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SELECTION</a:t>
            </a:r>
          </a:p>
        </p:txBody>
      </p:sp>
      <p:sp>
        <p:nvSpPr>
          <p:cNvPr id="19" name="Arrow: Chevron 18"/>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129029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986" y="4210881"/>
            <a:ext cx="5495193" cy="461665"/>
          </a:xfrm>
          <a:prstGeom prst="rect">
            <a:avLst/>
          </a:prstGeom>
          <a:noFill/>
        </p:spPr>
        <p:txBody>
          <a:bodyPr wrap="square" rtlCol="0">
            <a:spAutoFit/>
          </a:bodyPr>
          <a:lstStyle/>
          <a:p>
            <a:r>
              <a:rPr lang="en-US" sz="2400" b="1" dirty="0"/>
              <a:t>SIGNIFICANCE OF TECHNOLOGY VARIABLE</a:t>
            </a:r>
          </a:p>
        </p:txBody>
      </p:sp>
      <p:sp>
        <p:nvSpPr>
          <p:cNvPr id="5" name="TextBox 4"/>
          <p:cNvSpPr txBox="1"/>
          <p:nvPr/>
        </p:nvSpPr>
        <p:spPr>
          <a:xfrm>
            <a:off x="504096" y="292053"/>
            <a:ext cx="10855988" cy="425758"/>
          </a:xfrm>
          <a:prstGeom prst="rect">
            <a:avLst/>
          </a:prstGeom>
          <a:noFill/>
        </p:spPr>
        <p:txBody>
          <a:bodyPr wrap="square" rtlCol="0">
            <a:spAutoFit/>
          </a:bodyPr>
          <a:lstStyle/>
          <a:p>
            <a:pPr>
              <a:lnSpc>
                <a:spcPts val="2600"/>
              </a:lnSpc>
            </a:pPr>
            <a:r>
              <a:rPr lang="en-US" sz="2400" b="1" dirty="0"/>
              <a:t>MOST SIGNIFICANCE VARIABLES</a:t>
            </a:r>
          </a:p>
        </p:txBody>
      </p:sp>
      <p:sp>
        <p:nvSpPr>
          <p:cNvPr id="9" name="Arrow: Chevron 8"/>
          <p:cNvSpPr/>
          <p:nvPr/>
        </p:nvSpPr>
        <p:spPr>
          <a:xfrm>
            <a:off x="685800" y="626012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0" name="Arrow: Chevron 9"/>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1" name="Arrow: Chevron 10"/>
          <p:cNvSpPr/>
          <p:nvPr/>
        </p:nvSpPr>
        <p:spPr>
          <a:xfrm>
            <a:off x="4955932" y="6257190"/>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2" name="Arrow: Chevron 11"/>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3" name="Arrow: Chevron 12"/>
          <p:cNvSpPr/>
          <p:nvPr/>
        </p:nvSpPr>
        <p:spPr>
          <a:xfrm>
            <a:off x="9231924" y="6268914"/>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RESULTS</a:t>
            </a:r>
          </a:p>
        </p:txBody>
      </p:sp>
      <p:sp>
        <p:nvSpPr>
          <p:cNvPr id="17" name="Rectangle 16"/>
          <p:cNvSpPr/>
          <p:nvPr/>
        </p:nvSpPr>
        <p:spPr>
          <a:xfrm>
            <a:off x="624254" y="663989"/>
            <a:ext cx="11087100" cy="36002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600"/>
              </a:lnSpc>
              <a:buFont typeface="Arial" panose="020B0604020202020204" pitchFamily="34" charset="0"/>
              <a:buChar char="•"/>
            </a:pPr>
            <a:r>
              <a:rPr lang="en-US" dirty="0">
                <a:solidFill>
                  <a:schemeClr val="tx1"/>
                </a:solidFill>
              </a:rPr>
              <a:t>The models Random forest and Gradient boosting are preferred as they explain the non-linear behavior of the data more accurately than the other models</a:t>
            </a:r>
          </a:p>
          <a:p>
            <a:pPr marL="285750" indent="-285750">
              <a:lnSpc>
                <a:spcPts val="2600"/>
              </a:lnSpc>
              <a:buFont typeface="Arial" panose="020B0604020202020204" pitchFamily="34" charset="0"/>
              <a:buChar char="•"/>
            </a:pPr>
            <a:r>
              <a:rPr lang="en-US" dirty="0">
                <a:solidFill>
                  <a:schemeClr val="tx1"/>
                </a:solidFill>
              </a:rPr>
              <a:t>The variables ‘</a:t>
            </a:r>
            <a:r>
              <a:rPr lang="en-US" dirty="0" err="1">
                <a:solidFill>
                  <a:schemeClr val="tx1"/>
                </a:solidFill>
              </a:rPr>
              <a:t>actual_price</a:t>
            </a:r>
            <a:r>
              <a:rPr lang="en-US" dirty="0">
                <a:solidFill>
                  <a:schemeClr val="tx1"/>
                </a:solidFill>
              </a:rPr>
              <a:t>’ and ‘</a:t>
            </a:r>
            <a:r>
              <a:rPr lang="en-US" dirty="0" err="1">
                <a:solidFill>
                  <a:schemeClr val="tx1"/>
                </a:solidFill>
              </a:rPr>
              <a:t>recommended_price</a:t>
            </a:r>
            <a:r>
              <a:rPr lang="en-US" dirty="0">
                <a:solidFill>
                  <a:schemeClr val="tx1"/>
                </a:solidFill>
              </a:rPr>
              <a:t>’ are most important features(feature importance metric sum is 70%) followed by variables ‘</a:t>
            </a:r>
            <a:r>
              <a:rPr lang="en-US" dirty="0" err="1">
                <a:solidFill>
                  <a:schemeClr val="tx1"/>
                </a:solidFill>
              </a:rPr>
              <a:t>num_images</a:t>
            </a:r>
            <a:r>
              <a:rPr lang="en-US" dirty="0">
                <a:solidFill>
                  <a:schemeClr val="tx1"/>
                </a:solidFill>
              </a:rPr>
              <a:t>’ and ‘description’(25% is feature importance metric sum).The higher the feature importance metric, the more important is the feature</a:t>
            </a:r>
          </a:p>
          <a:p>
            <a:pPr marL="285750" indent="-285750">
              <a:lnSpc>
                <a:spcPts val="2600"/>
              </a:lnSpc>
              <a:buFont typeface="Arial" panose="020B0604020202020204" pitchFamily="34" charset="0"/>
              <a:buChar char="•"/>
            </a:pPr>
            <a:r>
              <a:rPr lang="en-US" dirty="0">
                <a:solidFill>
                  <a:schemeClr val="tx1"/>
                </a:solidFill>
              </a:rPr>
              <a:t>The ‘</a:t>
            </a:r>
            <a:r>
              <a:rPr lang="en-US" dirty="0" err="1">
                <a:solidFill>
                  <a:schemeClr val="tx1"/>
                </a:solidFill>
              </a:rPr>
              <a:t>street_parking</a:t>
            </a:r>
            <a:r>
              <a:rPr lang="en-US" dirty="0">
                <a:solidFill>
                  <a:schemeClr val="tx1"/>
                </a:solidFill>
              </a:rPr>
              <a:t>’ variable is not significant in any of the models and it doesn’t help in predicting the response</a:t>
            </a:r>
          </a:p>
          <a:p>
            <a:pPr marL="285750" indent="-285750">
              <a:lnSpc>
                <a:spcPts val="2600"/>
              </a:lnSpc>
              <a:buFont typeface="Arial" panose="020B0604020202020204" pitchFamily="34" charset="0"/>
              <a:buChar char="•"/>
            </a:pPr>
            <a:r>
              <a:rPr lang="en-US" dirty="0">
                <a:solidFill>
                  <a:schemeClr val="tx1"/>
                </a:solidFill>
              </a:rPr>
              <a:t>Hence, the order of ranking of variables significance in predicting the total number of car rentals (according to random forest and  gradient boosting models)is given as :</a:t>
            </a:r>
          </a:p>
          <a:p>
            <a:pPr marL="800100" lvl="1" indent="-342900">
              <a:lnSpc>
                <a:spcPts val="2600"/>
              </a:lnSpc>
              <a:buAutoNum type="arabicPeriod"/>
            </a:pPr>
            <a:r>
              <a:rPr lang="en-US" dirty="0">
                <a:solidFill>
                  <a:schemeClr val="tx1"/>
                </a:solidFill>
              </a:rPr>
              <a:t>Actual price (42% - 44% important)</a:t>
            </a:r>
          </a:p>
          <a:p>
            <a:pPr marL="800100" lvl="1" indent="-342900">
              <a:lnSpc>
                <a:spcPts val="2600"/>
              </a:lnSpc>
              <a:buAutoNum type="arabicPeriod"/>
            </a:pPr>
            <a:r>
              <a:rPr lang="en-US" dirty="0">
                <a:solidFill>
                  <a:schemeClr val="tx1"/>
                </a:solidFill>
              </a:rPr>
              <a:t>Recommended Price (26% - 34% important)</a:t>
            </a:r>
          </a:p>
          <a:p>
            <a:pPr marL="800100" lvl="1" indent="-342900">
              <a:lnSpc>
                <a:spcPts val="2600"/>
              </a:lnSpc>
              <a:buAutoNum type="arabicPeriod"/>
            </a:pPr>
            <a:r>
              <a:rPr lang="en-US" dirty="0">
                <a:solidFill>
                  <a:schemeClr val="tx1"/>
                </a:solidFill>
              </a:rPr>
              <a:t>Number of images and description length of car (8% - 18% important)-less important</a:t>
            </a:r>
          </a:p>
        </p:txBody>
      </p:sp>
      <p:sp>
        <p:nvSpPr>
          <p:cNvPr id="18" name="Rectangle 17"/>
          <p:cNvSpPr/>
          <p:nvPr/>
        </p:nvSpPr>
        <p:spPr>
          <a:xfrm>
            <a:off x="624254" y="4621821"/>
            <a:ext cx="11087100" cy="155623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600"/>
              </a:lnSpc>
              <a:buFont typeface="Arial" panose="020B0604020202020204" pitchFamily="34" charset="0"/>
              <a:buChar char="•"/>
            </a:pPr>
            <a:r>
              <a:rPr lang="en-US" dirty="0">
                <a:solidFill>
                  <a:schemeClr val="tx1"/>
                </a:solidFill>
              </a:rPr>
              <a:t>When the decision tree was trained with response variable as hourly, weekly, daily (one at a time) using all predictors, the models showed the importance of technology variable as 5%, 0% and 3% respectively</a:t>
            </a:r>
          </a:p>
          <a:p>
            <a:pPr marL="285750" indent="-285750">
              <a:lnSpc>
                <a:spcPts val="2600"/>
              </a:lnSpc>
              <a:buFont typeface="Arial" panose="020B0604020202020204" pitchFamily="34" charset="0"/>
              <a:buChar char="•"/>
            </a:pPr>
            <a:r>
              <a:rPr lang="en-US" dirty="0">
                <a:solidFill>
                  <a:schemeClr val="tx1"/>
                </a:solidFill>
              </a:rPr>
              <a:t>This indicates that this is not a significant variable for predicting either total number of rentals or hourly/weekly/daily rentals </a:t>
            </a:r>
          </a:p>
          <a:p>
            <a:pPr marL="285750" indent="-285750">
              <a:lnSpc>
                <a:spcPts val="2600"/>
              </a:lnSpc>
              <a:buFont typeface="Arial" panose="020B0604020202020204" pitchFamily="34" charset="0"/>
              <a:buChar char="•"/>
            </a:pPr>
            <a:r>
              <a:rPr lang="en-US" dirty="0">
                <a:solidFill>
                  <a:schemeClr val="tx1"/>
                </a:solidFill>
              </a:rPr>
              <a:t>However, it has an effect to very little extent while predicting hourly rentals (5%)</a:t>
            </a:r>
          </a:p>
        </p:txBody>
      </p:sp>
    </p:spTree>
    <p:extLst>
      <p:ext uri="{BB962C8B-B14F-4D97-AF65-F5344CB8AC3E}">
        <p14:creationId xmlns:p14="http://schemas.microsoft.com/office/powerpoint/2010/main" val="231589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747" y="263768"/>
            <a:ext cx="5715000" cy="461665"/>
          </a:xfrm>
          <a:prstGeom prst="rect">
            <a:avLst/>
          </a:prstGeom>
          <a:noFill/>
        </p:spPr>
        <p:txBody>
          <a:bodyPr wrap="square" rtlCol="0">
            <a:spAutoFit/>
          </a:bodyPr>
          <a:lstStyle/>
          <a:p>
            <a:r>
              <a:rPr lang="en-US" sz="2400" b="1" dirty="0"/>
              <a:t>FEATURE ENGINEERING</a:t>
            </a:r>
          </a:p>
        </p:txBody>
      </p:sp>
      <p:sp>
        <p:nvSpPr>
          <p:cNvPr id="5" name="TextBox 4"/>
          <p:cNvSpPr txBox="1"/>
          <p:nvPr/>
        </p:nvSpPr>
        <p:spPr>
          <a:xfrm>
            <a:off x="633046" y="729761"/>
            <a:ext cx="11025554"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Adding following features to the data has improved the performance of the random forest model significantly</a:t>
            </a:r>
          </a:p>
          <a:p>
            <a:pPr marL="742950" lvl="1" indent="-285750">
              <a:buFont typeface="Arial" panose="020B0604020202020204" pitchFamily="34" charset="0"/>
              <a:buChar char="•"/>
            </a:pPr>
            <a:r>
              <a:rPr lang="en-US" dirty="0"/>
              <a:t>Hourly – 1 if the car has ever been rented on an hourly basis </a:t>
            </a:r>
          </a:p>
          <a:p>
            <a:pPr marL="742950" lvl="1" indent="-285750">
              <a:buFont typeface="Arial" panose="020B0604020202020204" pitchFamily="34" charset="0"/>
              <a:buChar char="•"/>
            </a:pPr>
            <a:r>
              <a:rPr lang="en-US" dirty="0"/>
              <a:t>Daily - 1 if the car has ever been rented on a daily basis </a:t>
            </a:r>
          </a:p>
          <a:p>
            <a:pPr marL="742950" lvl="1" indent="-285750">
              <a:buFont typeface="Arial" panose="020B0604020202020204" pitchFamily="34" charset="0"/>
              <a:buChar char="•"/>
            </a:pPr>
            <a:r>
              <a:rPr lang="en-US" dirty="0"/>
              <a:t>Weekly – 1 if the car has ever been rented on a weekly basis </a:t>
            </a:r>
          </a:p>
          <a:p>
            <a:pPr marL="285750" indent="-285750">
              <a:buFont typeface="Arial" panose="020B0604020202020204" pitchFamily="34" charset="0"/>
              <a:buChar char="•"/>
            </a:pPr>
            <a:r>
              <a:rPr lang="en-US" dirty="0"/>
              <a:t>For any car that hasn’t ever been rented on weekly basis, its value will be 0. Similarly, for hourly/daily basis </a:t>
            </a:r>
          </a:p>
          <a:p>
            <a:pPr marL="285750" indent="-285750">
              <a:buFont typeface="Arial" panose="020B0604020202020204" pitchFamily="34" charset="0"/>
              <a:buChar char="•"/>
            </a:pPr>
            <a:r>
              <a:rPr lang="en-US" dirty="0"/>
              <a:t>In this case, the results of the regression models will be as follows:</a:t>
            </a:r>
          </a:p>
        </p:txBody>
      </p:sp>
      <p:graphicFrame>
        <p:nvGraphicFramePr>
          <p:cNvPr id="6" name="Chart 5">
            <a:extLst>
              <a:ext uri="{FF2B5EF4-FFF2-40B4-BE49-F238E27FC236}">
                <a16:creationId xmlns:a16="http://schemas.microsoft.com/office/drawing/2014/main" id="{85A686CE-0B1E-40D9-82B1-68C4CCC663F9}"/>
              </a:ext>
            </a:extLst>
          </p:cNvPr>
          <p:cNvGraphicFramePr>
            <a:graphicFrameLocks/>
          </p:cNvGraphicFramePr>
          <p:nvPr>
            <p:extLst>
              <p:ext uri="{D42A27DB-BD31-4B8C-83A1-F6EECF244321}">
                <p14:modId xmlns:p14="http://schemas.microsoft.com/office/powerpoint/2010/main" val="1638744951"/>
              </p:ext>
            </p:extLst>
          </p:nvPr>
        </p:nvGraphicFramePr>
        <p:xfrm>
          <a:off x="518747" y="2497210"/>
          <a:ext cx="4572000" cy="3800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0DE98CF-405B-49E2-84D5-97FC40B392F5}"/>
              </a:ext>
            </a:extLst>
          </p:cNvPr>
          <p:cNvGraphicFramePr>
            <a:graphicFrameLocks/>
          </p:cNvGraphicFramePr>
          <p:nvPr>
            <p:extLst>
              <p:ext uri="{D42A27DB-BD31-4B8C-83A1-F6EECF244321}">
                <p14:modId xmlns:p14="http://schemas.microsoft.com/office/powerpoint/2010/main" val="2439070052"/>
              </p:ext>
            </p:extLst>
          </p:nvPr>
        </p:nvGraphicFramePr>
        <p:xfrm>
          <a:off x="6233747" y="2506002"/>
          <a:ext cx="4572000" cy="3800475"/>
        </p:xfrm>
        <a:graphic>
          <a:graphicData uri="http://schemas.openxmlformats.org/drawingml/2006/chart">
            <c:chart xmlns:c="http://schemas.openxmlformats.org/drawingml/2006/chart" xmlns:r="http://schemas.openxmlformats.org/officeDocument/2006/relationships" r:id="rId3"/>
          </a:graphicData>
        </a:graphic>
      </p:graphicFrame>
      <p:sp>
        <p:nvSpPr>
          <p:cNvPr id="9" name="Arrow: Chevron 8"/>
          <p:cNvSpPr/>
          <p:nvPr/>
        </p:nvSpPr>
        <p:spPr>
          <a:xfrm>
            <a:off x="685800" y="626012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0" name="Arrow: Chevron 9"/>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1" name="Arrow: Chevron 10"/>
          <p:cNvSpPr/>
          <p:nvPr/>
        </p:nvSpPr>
        <p:spPr>
          <a:xfrm>
            <a:off x="4955932" y="6257190"/>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2" name="Arrow: Chevron 11"/>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3" name="Arrow: Chevron 12"/>
          <p:cNvSpPr/>
          <p:nvPr/>
        </p:nvSpPr>
        <p:spPr>
          <a:xfrm>
            <a:off x="9231924" y="6268914"/>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RESULTS</a:t>
            </a:r>
          </a:p>
        </p:txBody>
      </p:sp>
    </p:spTree>
    <p:extLst>
      <p:ext uri="{BB962C8B-B14F-4D97-AF65-F5344CB8AC3E}">
        <p14:creationId xmlns:p14="http://schemas.microsoft.com/office/powerpoint/2010/main" val="381635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0E3FBE6-954F-4E26-87E6-CE336D2E4F99}"/>
              </a:ext>
            </a:extLst>
          </p:cNvPr>
          <p:cNvGraphicFramePr>
            <a:graphicFrameLocks/>
          </p:cNvGraphicFramePr>
          <p:nvPr>
            <p:extLst>
              <p:ext uri="{D42A27DB-BD31-4B8C-83A1-F6EECF244321}">
                <p14:modId xmlns:p14="http://schemas.microsoft.com/office/powerpoint/2010/main" val="3505092777"/>
              </p:ext>
            </p:extLst>
          </p:nvPr>
        </p:nvGraphicFramePr>
        <p:xfrm>
          <a:off x="243840" y="258127"/>
          <a:ext cx="4572000" cy="3047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D64BA38-9338-4FC1-B64F-8C4779D4594B}"/>
              </a:ext>
            </a:extLst>
          </p:cNvPr>
          <p:cNvGraphicFramePr>
            <a:graphicFrameLocks/>
          </p:cNvGraphicFramePr>
          <p:nvPr>
            <p:extLst>
              <p:ext uri="{D42A27DB-BD31-4B8C-83A1-F6EECF244321}">
                <p14:modId xmlns:p14="http://schemas.microsoft.com/office/powerpoint/2010/main" val="1334093416"/>
              </p:ext>
            </p:extLst>
          </p:nvPr>
        </p:nvGraphicFramePr>
        <p:xfrm>
          <a:off x="6096586" y="258127"/>
          <a:ext cx="4572000" cy="3047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8069863-719B-44BC-BAC6-8AA7B63E0EB1}"/>
              </a:ext>
            </a:extLst>
          </p:cNvPr>
          <p:cNvGraphicFramePr>
            <a:graphicFrameLocks/>
          </p:cNvGraphicFramePr>
          <p:nvPr>
            <p:extLst>
              <p:ext uri="{D42A27DB-BD31-4B8C-83A1-F6EECF244321}">
                <p14:modId xmlns:p14="http://schemas.microsoft.com/office/powerpoint/2010/main" val="14716382"/>
              </p:ext>
            </p:extLst>
          </p:nvPr>
        </p:nvGraphicFramePr>
        <p:xfrm>
          <a:off x="354623" y="3172435"/>
          <a:ext cx="4572000" cy="305251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5222631" y="3552094"/>
            <a:ext cx="6374423" cy="2585323"/>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The random forest model outperforms others with respect to the quality of fit to the data(R-squared value is more and mean square value is less) , hence, this model is selected for analysis </a:t>
            </a:r>
          </a:p>
          <a:p>
            <a:pPr marL="285750" indent="-285750">
              <a:buFont typeface="Arial" panose="020B0604020202020204" pitchFamily="34" charset="0"/>
              <a:buChar char="•"/>
            </a:pPr>
            <a:r>
              <a:rPr lang="en-US" dirty="0"/>
              <a:t>The most significant coefficients will be as follows in the order of their importance:</a:t>
            </a:r>
          </a:p>
          <a:p>
            <a:pPr marL="742950" lvl="1" indent="-285750">
              <a:buFont typeface="Arial" panose="020B0604020202020204" pitchFamily="34" charset="0"/>
              <a:buChar char="•"/>
            </a:pPr>
            <a:r>
              <a:rPr lang="en-US" dirty="0"/>
              <a:t>Hourly, daily, weekly</a:t>
            </a:r>
          </a:p>
          <a:p>
            <a:pPr marL="742950" lvl="1" indent="-285750">
              <a:buFont typeface="Arial" panose="020B0604020202020204" pitchFamily="34" charset="0"/>
              <a:buChar char="•"/>
            </a:pPr>
            <a:r>
              <a:rPr lang="en-US" dirty="0" err="1"/>
              <a:t>Actual_price</a:t>
            </a:r>
            <a:r>
              <a:rPr lang="en-US" dirty="0"/>
              <a:t> </a:t>
            </a:r>
          </a:p>
          <a:p>
            <a:pPr marL="742950" lvl="1" indent="-285750">
              <a:buFont typeface="Arial" panose="020B0604020202020204" pitchFamily="34" charset="0"/>
              <a:buChar char="•"/>
            </a:pPr>
            <a:r>
              <a:rPr lang="en-US" dirty="0" err="1"/>
              <a:t>Recommended_price</a:t>
            </a:r>
            <a:endParaRPr lang="en-US" dirty="0"/>
          </a:p>
          <a:p>
            <a:pPr marL="742950" lvl="1" indent="-285750">
              <a:buFont typeface="Arial" panose="020B0604020202020204" pitchFamily="34" charset="0"/>
              <a:buChar char="•"/>
            </a:pPr>
            <a:r>
              <a:rPr lang="en-US" dirty="0" err="1"/>
              <a:t>Num_images</a:t>
            </a:r>
            <a:r>
              <a:rPr lang="en-US" dirty="0"/>
              <a:t>, description (have very little importance)</a:t>
            </a:r>
          </a:p>
        </p:txBody>
      </p:sp>
      <p:sp>
        <p:nvSpPr>
          <p:cNvPr id="9" name="Arrow: Chevron 8"/>
          <p:cNvSpPr/>
          <p:nvPr/>
        </p:nvSpPr>
        <p:spPr>
          <a:xfrm>
            <a:off x="685800" y="626012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0" name="Arrow: Chevron 9"/>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1" name="Arrow: Chevron 10"/>
          <p:cNvSpPr/>
          <p:nvPr/>
        </p:nvSpPr>
        <p:spPr>
          <a:xfrm>
            <a:off x="4955932" y="6257190"/>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2" name="Arrow: Chevron 11"/>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3" name="Arrow: Chevron 12"/>
          <p:cNvSpPr/>
          <p:nvPr/>
        </p:nvSpPr>
        <p:spPr>
          <a:xfrm>
            <a:off x="9231924" y="6268914"/>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RESULTS</a:t>
            </a:r>
          </a:p>
        </p:txBody>
      </p:sp>
    </p:spTree>
    <p:extLst>
      <p:ext uri="{BB962C8B-B14F-4D97-AF65-F5344CB8AC3E}">
        <p14:creationId xmlns:p14="http://schemas.microsoft.com/office/powerpoint/2010/main" val="76940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100" y="284285"/>
            <a:ext cx="5596932" cy="461665"/>
          </a:xfrm>
          <a:prstGeom prst="rect">
            <a:avLst/>
          </a:prstGeom>
          <a:noFill/>
        </p:spPr>
        <p:txBody>
          <a:bodyPr wrap="square" rtlCol="0">
            <a:spAutoFit/>
          </a:bodyPr>
          <a:lstStyle/>
          <a:p>
            <a:r>
              <a:rPr lang="en-US" sz="2400" b="1" dirty="0"/>
              <a:t>DATA EXPLORATION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392" y="902446"/>
            <a:ext cx="2048161" cy="47145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681" y="902446"/>
            <a:ext cx="1997927" cy="4714581"/>
          </a:xfrm>
          <a:prstGeom prst="rect">
            <a:avLst/>
          </a:prstGeom>
        </p:spPr>
      </p:pic>
      <p:sp>
        <p:nvSpPr>
          <p:cNvPr id="7" name="TextBox 6"/>
          <p:cNvSpPr txBox="1"/>
          <p:nvPr/>
        </p:nvSpPr>
        <p:spPr>
          <a:xfrm>
            <a:off x="6290268" y="2006810"/>
            <a:ext cx="5596932" cy="2542363"/>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On an average, total number of reservations is more when technology is installed in the vehicle rather than when it is not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But the boxplots do not show much significant variation in total rentals with respect to technology</a:t>
            </a:r>
          </a:p>
        </p:txBody>
      </p:sp>
      <p:sp>
        <p:nvSpPr>
          <p:cNvPr id="8" name="Rectangle 7"/>
          <p:cNvSpPr/>
          <p:nvPr/>
        </p:nvSpPr>
        <p:spPr>
          <a:xfrm>
            <a:off x="3928905" y="1266092"/>
            <a:ext cx="1808704" cy="18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hevron 14"/>
          <p:cNvSpPr/>
          <p:nvPr/>
        </p:nvSpPr>
        <p:spPr>
          <a:xfrm>
            <a:off x="697523" y="6192716"/>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6" name="Arrow: Chevron 15"/>
          <p:cNvSpPr/>
          <p:nvPr/>
        </p:nvSpPr>
        <p:spPr>
          <a:xfrm>
            <a:off x="2836983" y="6195646"/>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DATA EXPLORATION</a:t>
            </a:r>
          </a:p>
        </p:txBody>
      </p:sp>
      <p:sp>
        <p:nvSpPr>
          <p:cNvPr id="17" name="Arrow: Chevron 16"/>
          <p:cNvSpPr/>
          <p:nvPr/>
        </p:nvSpPr>
        <p:spPr>
          <a:xfrm>
            <a:off x="4967655" y="618978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18" name="Arrow: Chevron 17"/>
          <p:cNvSpPr/>
          <p:nvPr/>
        </p:nvSpPr>
        <p:spPr>
          <a:xfrm>
            <a:off x="7107116" y="61927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9" name="Arrow: Chevron 18"/>
          <p:cNvSpPr/>
          <p:nvPr/>
        </p:nvSpPr>
        <p:spPr>
          <a:xfrm>
            <a:off x="9243647" y="6201507"/>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171860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726" y="282889"/>
            <a:ext cx="5231423" cy="461665"/>
          </a:xfrm>
          <a:prstGeom prst="rect">
            <a:avLst/>
          </a:prstGeom>
          <a:noFill/>
        </p:spPr>
        <p:txBody>
          <a:bodyPr wrap="square" rtlCol="0">
            <a:spAutoFit/>
          </a:bodyPr>
          <a:lstStyle/>
          <a:p>
            <a:r>
              <a:rPr lang="en-US" sz="2400" b="1" dirty="0"/>
              <a:t>DATA EXPLORATION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57" y="1031212"/>
            <a:ext cx="4905697" cy="3743011"/>
          </a:xfrm>
          <a:prstGeom prst="rect">
            <a:avLst/>
          </a:prstGeom>
        </p:spPr>
      </p:pic>
      <p:sp>
        <p:nvSpPr>
          <p:cNvPr id="13" name="TextBox 12"/>
          <p:cNvSpPr txBox="1"/>
          <p:nvPr/>
        </p:nvSpPr>
        <p:spPr>
          <a:xfrm>
            <a:off x="1139230" y="1031212"/>
            <a:ext cx="3956539" cy="369332"/>
          </a:xfrm>
          <a:prstGeom prst="rect">
            <a:avLst/>
          </a:prstGeom>
          <a:noFill/>
        </p:spPr>
        <p:txBody>
          <a:bodyPr wrap="square" rtlCol="0">
            <a:spAutoFit/>
          </a:bodyPr>
          <a:lstStyle/>
          <a:p>
            <a:r>
              <a:rPr lang="en-US" dirty="0"/>
              <a:t>Total rentals vs actual price</a:t>
            </a:r>
          </a:p>
        </p:txBody>
      </p:sp>
      <p:sp>
        <p:nvSpPr>
          <p:cNvPr id="15" name="TextBox 14"/>
          <p:cNvSpPr txBox="1"/>
          <p:nvPr/>
        </p:nvSpPr>
        <p:spPr>
          <a:xfrm>
            <a:off x="993531" y="4906108"/>
            <a:ext cx="4325815" cy="923330"/>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There appears to be negative correlation between actual price and total number of rentals</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316" y="972805"/>
            <a:ext cx="5249023" cy="3859824"/>
          </a:xfrm>
          <a:prstGeom prst="rect">
            <a:avLst/>
          </a:prstGeom>
        </p:spPr>
      </p:pic>
      <p:sp>
        <p:nvSpPr>
          <p:cNvPr id="20" name="TextBox 19"/>
          <p:cNvSpPr txBox="1"/>
          <p:nvPr/>
        </p:nvSpPr>
        <p:spPr>
          <a:xfrm>
            <a:off x="6702251" y="4906111"/>
            <a:ext cx="4847088" cy="923330"/>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There is a strong positive correlation between the variables actual price and recommended price</a:t>
            </a:r>
          </a:p>
        </p:txBody>
      </p:sp>
      <p:sp>
        <p:nvSpPr>
          <p:cNvPr id="21" name="TextBox 20"/>
          <p:cNvSpPr txBox="1"/>
          <p:nvPr/>
        </p:nvSpPr>
        <p:spPr>
          <a:xfrm>
            <a:off x="6868478" y="992700"/>
            <a:ext cx="3956539" cy="369332"/>
          </a:xfrm>
          <a:prstGeom prst="rect">
            <a:avLst/>
          </a:prstGeom>
          <a:noFill/>
        </p:spPr>
        <p:txBody>
          <a:bodyPr wrap="square" rtlCol="0">
            <a:spAutoFit/>
          </a:bodyPr>
          <a:lstStyle/>
          <a:p>
            <a:r>
              <a:rPr lang="en-US" dirty="0"/>
              <a:t>Actual price vs recommended price</a:t>
            </a:r>
          </a:p>
        </p:txBody>
      </p:sp>
      <p:sp>
        <p:nvSpPr>
          <p:cNvPr id="28" name="Arrow: Chevron 27"/>
          <p:cNvSpPr/>
          <p:nvPr/>
        </p:nvSpPr>
        <p:spPr>
          <a:xfrm>
            <a:off x="697523" y="6192716"/>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29" name="Arrow: Chevron 28"/>
          <p:cNvSpPr/>
          <p:nvPr/>
        </p:nvSpPr>
        <p:spPr>
          <a:xfrm>
            <a:off x="2836983" y="6195646"/>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DATA EXPLORATION</a:t>
            </a:r>
          </a:p>
        </p:txBody>
      </p:sp>
      <p:sp>
        <p:nvSpPr>
          <p:cNvPr id="30" name="Arrow: Chevron 29"/>
          <p:cNvSpPr/>
          <p:nvPr/>
        </p:nvSpPr>
        <p:spPr>
          <a:xfrm>
            <a:off x="4967655" y="618978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31" name="Arrow: Chevron 30"/>
          <p:cNvSpPr/>
          <p:nvPr/>
        </p:nvSpPr>
        <p:spPr>
          <a:xfrm>
            <a:off x="7107116" y="61927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32" name="Arrow: Chevron 31"/>
          <p:cNvSpPr/>
          <p:nvPr/>
        </p:nvSpPr>
        <p:spPr>
          <a:xfrm>
            <a:off x="9243647" y="6201507"/>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23983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85" y="808892"/>
            <a:ext cx="5491423" cy="3762098"/>
          </a:xfrm>
          <a:prstGeom prst="rect">
            <a:avLst/>
          </a:prstGeom>
        </p:spPr>
      </p:pic>
      <p:sp>
        <p:nvSpPr>
          <p:cNvPr id="5" name="TextBox 4"/>
          <p:cNvSpPr txBox="1"/>
          <p:nvPr/>
        </p:nvSpPr>
        <p:spPr>
          <a:xfrm>
            <a:off x="620485" y="282889"/>
            <a:ext cx="5231423" cy="461665"/>
          </a:xfrm>
          <a:prstGeom prst="rect">
            <a:avLst/>
          </a:prstGeom>
          <a:noFill/>
        </p:spPr>
        <p:txBody>
          <a:bodyPr wrap="square" rtlCol="0">
            <a:spAutoFit/>
          </a:bodyPr>
          <a:lstStyle/>
          <a:p>
            <a:r>
              <a:rPr lang="en-US" sz="2400" b="1" dirty="0"/>
              <a:t>DATA EXPLORATION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255" y="808893"/>
            <a:ext cx="5499804" cy="3762098"/>
          </a:xfrm>
          <a:prstGeom prst="rect">
            <a:avLst/>
          </a:prstGeom>
        </p:spPr>
      </p:pic>
      <p:sp>
        <p:nvSpPr>
          <p:cNvPr id="10" name="TextBox 9"/>
          <p:cNvSpPr txBox="1"/>
          <p:nvPr/>
        </p:nvSpPr>
        <p:spPr>
          <a:xfrm>
            <a:off x="861253" y="4395144"/>
            <a:ext cx="4481957" cy="1754326"/>
          </a:xfrm>
          <a:prstGeom prst="rect">
            <a:avLst/>
          </a:prstGeom>
          <a:no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The median of total number of rentals increases as the number of images of the car increases </a:t>
            </a:r>
          </a:p>
          <a:p>
            <a:pPr marL="285750" indent="-285750" algn="just">
              <a:buFont typeface="Arial" panose="020B0604020202020204" pitchFamily="34" charset="0"/>
              <a:buChar char="•"/>
            </a:pPr>
            <a:r>
              <a:rPr lang="en-US" dirty="0"/>
              <a:t> There appears to be a positive relationship between total number of rentals and number of images of car</a:t>
            </a:r>
          </a:p>
        </p:txBody>
      </p:sp>
      <p:sp>
        <p:nvSpPr>
          <p:cNvPr id="11" name="TextBox 10"/>
          <p:cNvSpPr txBox="1"/>
          <p:nvPr/>
        </p:nvSpPr>
        <p:spPr>
          <a:xfrm>
            <a:off x="6702251" y="4411228"/>
            <a:ext cx="4873450" cy="1338828"/>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The two boxplots look identical suggesting that street parking might not be useful in predicting total number of rentals</a:t>
            </a:r>
          </a:p>
        </p:txBody>
      </p:sp>
      <p:sp>
        <p:nvSpPr>
          <p:cNvPr id="18" name="Arrow: Chevron 17"/>
          <p:cNvSpPr/>
          <p:nvPr/>
        </p:nvSpPr>
        <p:spPr>
          <a:xfrm>
            <a:off x="697523" y="6192716"/>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9" name="Arrow: Chevron 18"/>
          <p:cNvSpPr/>
          <p:nvPr/>
        </p:nvSpPr>
        <p:spPr>
          <a:xfrm>
            <a:off x="2836983" y="6195646"/>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DATA EXPLORATION</a:t>
            </a:r>
          </a:p>
        </p:txBody>
      </p:sp>
      <p:sp>
        <p:nvSpPr>
          <p:cNvPr id="20" name="Arrow: Chevron 19"/>
          <p:cNvSpPr/>
          <p:nvPr/>
        </p:nvSpPr>
        <p:spPr>
          <a:xfrm>
            <a:off x="4967655" y="618978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21" name="Arrow: Chevron 20"/>
          <p:cNvSpPr/>
          <p:nvPr/>
        </p:nvSpPr>
        <p:spPr>
          <a:xfrm>
            <a:off x="7107116" y="61927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22" name="Arrow: Chevron 21"/>
          <p:cNvSpPr/>
          <p:nvPr/>
        </p:nvSpPr>
        <p:spPr>
          <a:xfrm>
            <a:off x="9243647" y="6201507"/>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408823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32" y="3492002"/>
            <a:ext cx="4875964" cy="2902805"/>
          </a:xfrm>
          <a:prstGeom prst="rect">
            <a:avLst/>
          </a:prstGeom>
        </p:spPr>
      </p:pic>
      <p:sp>
        <p:nvSpPr>
          <p:cNvPr id="5" name="TextBox 4"/>
          <p:cNvSpPr txBox="1"/>
          <p:nvPr/>
        </p:nvSpPr>
        <p:spPr>
          <a:xfrm>
            <a:off x="315265" y="278196"/>
            <a:ext cx="5231423" cy="461665"/>
          </a:xfrm>
          <a:prstGeom prst="rect">
            <a:avLst/>
          </a:prstGeom>
          <a:noFill/>
        </p:spPr>
        <p:txBody>
          <a:bodyPr wrap="square" rtlCol="0">
            <a:spAutoFit/>
          </a:bodyPr>
          <a:lstStyle/>
          <a:p>
            <a:r>
              <a:rPr lang="en-US" sz="2400" b="1" dirty="0"/>
              <a:t>DATA EXPLORATION</a:t>
            </a:r>
          </a:p>
        </p:txBody>
      </p:sp>
      <p:sp>
        <p:nvSpPr>
          <p:cNvPr id="6" name="TextBox 5"/>
          <p:cNvSpPr txBox="1"/>
          <p:nvPr/>
        </p:nvSpPr>
        <p:spPr>
          <a:xfrm>
            <a:off x="315265" y="3472770"/>
            <a:ext cx="3956539" cy="369332"/>
          </a:xfrm>
          <a:prstGeom prst="rect">
            <a:avLst/>
          </a:prstGeom>
          <a:noFill/>
        </p:spPr>
        <p:txBody>
          <a:bodyPr wrap="square" rtlCol="0">
            <a:spAutoFit/>
          </a:bodyPr>
          <a:lstStyle/>
          <a:p>
            <a:r>
              <a:rPr lang="en-US" dirty="0"/>
              <a:t>Total rentals vs description length</a:t>
            </a:r>
          </a:p>
        </p:txBody>
      </p:sp>
      <p:sp>
        <p:nvSpPr>
          <p:cNvPr id="7" name="TextBox 6"/>
          <p:cNvSpPr txBox="1"/>
          <p:nvPr/>
        </p:nvSpPr>
        <p:spPr>
          <a:xfrm>
            <a:off x="4729001" y="3823472"/>
            <a:ext cx="6914522" cy="2031325"/>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The boxplots suggest that the </a:t>
            </a:r>
            <a:r>
              <a:rPr lang="en-US" b="1" dirty="0"/>
              <a:t>total number of hourly rentals is more when the car has technology</a:t>
            </a:r>
            <a:r>
              <a:rPr lang="en-US" dirty="0"/>
              <a:t> </a:t>
            </a:r>
            <a:r>
              <a:rPr lang="en-US" b="1" dirty="0"/>
              <a:t>installed</a:t>
            </a:r>
            <a:r>
              <a:rPr lang="en-US" dirty="0"/>
              <a:t> than when it doesn’t while the weekly and daily rentals appear to have almost same distributions of rentals</a:t>
            </a:r>
          </a:p>
          <a:p>
            <a:endParaRPr lang="en-US" dirty="0"/>
          </a:p>
          <a:p>
            <a:pPr marL="285750" indent="-285750">
              <a:buFont typeface="Arial" panose="020B0604020202020204" pitchFamily="34" charset="0"/>
              <a:buChar char="•"/>
            </a:pPr>
            <a:r>
              <a:rPr lang="en-US" dirty="0"/>
              <a:t>The scatter plot shows that description length might not be useful in predicting the response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432" y="609307"/>
            <a:ext cx="4313361" cy="302323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1" y="609307"/>
            <a:ext cx="4365178" cy="293531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139" y="602905"/>
            <a:ext cx="4255173" cy="3029638"/>
          </a:xfrm>
          <a:prstGeom prst="rect">
            <a:avLst/>
          </a:prstGeom>
        </p:spPr>
      </p:pic>
      <p:sp>
        <p:nvSpPr>
          <p:cNvPr id="20" name="Arrow: Chevron 19"/>
          <p:cNvSpPr/>
          <p:nvPr/>
        </p:nvSpPr>
        <p:spPr>
          <a:xfrm>
            <a:off x="759067" y="6342186"/>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21" name="Arrow: Chevron 20"/>
          <p:cNvSpPr/>
          <p:nvPr/>
        </p:nvSpPr>
        <p:spPr>
          <a:xfrm>
            <a:off x="2898527" y="6345116"/>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DATA EXPLORATION</a:t>
            </a:r>
          </a:p>
        </p:txBody>
      </p:sp>
      <p:sp>
        <p:nvSpPr>
          <p:cNvPr id="22" name="Arrow: Chevron 21"/>
          <p:cNvSpPr/>
          <p:nvPr/>
        </p:nvSpPr>
        <p:spPr>
          <a:xfrm>
            <a:off x="5029199" y="63392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BUILDING</a:t>
            </a:r>
          </a:p>
        </p:txBody>
      </p:sp>
      <p:sp>
        <p:nvSpPr>
          <p:cNvPr id="23" name="Arrow: Chevron 22"/>
          <p:cNvSpPr/>
          <p:nvPr/>
        </p:nvSpPr>
        <p:spPr>
          <a:xfrm>
            <a:off x="7168660" y="634218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24" name="Arrow: Chevron 23"/>
          <p:cNvSpPr/>
          <p:nvPr/>
        </p:nvSpPr>
        <p:spPr>
          <a:xfrm>
            <a:off x="9305191" y="6350977"/>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155199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369" y="285686"/>
            <a:ext cx="5231423" cy="461665"/>
          </a:xfrm>
          <a:prstGeom prst="rect">
            <a:avLst/>
          </a:prstGeom>
          <a:noFill/>
        </p:spPr>
        <p:txBody>
          <a:bodyPr wrap="square" rtlCol="0">
            <a:spAutoFit/>
          </a:bodyPr>
          <a:lstStyle/>
          <a:p>
            <a:r>
              <a:rPr lang="en-US" sz="2400" b="1" dirty="0"/>
              <a:t>LEAST SQUARES REGRESSION MODEL</a:t>
            </a:r>
          </a:p>
        </p:txBody>
      </p:sp>
      <p:sp>
        <p:nvSpPr>
          <p:cNvPr id="5" name="TextBox 4"/>
          <p:cNvSpPr txBox="1"/>
          <p:nvPr/>
        </p:nvSpPr>
        <p:spPr>
          <a:xfrm>
            <a:off x="679937" y="1010103"/>
            <a:ext cx="11101755" cy="923330"/>
          </a:xfrm>
          <a:prstGeom prst="rect">
            <a:avLst/>
          </a:prstGeom>
          <a:noFill/>
          <a:ln w="1905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Assuming underlying data is linear, linear regression and ridge regression are fitted on the data</a:t>
            </a:r>
          </a:p>
          <a:p>
            <a:pPr marL="285750" indent="-285750">
              <a:lnSpc>
                <a:spcPct val="150000"/>
              </a:lnSpc>
              <a:buFont typeface="Arial" panose="020B0604020202020204" pitchFamily="34" charset="0"/>
              <a:buChar char="•"/>
            </a:pPr>
            <a:r>
              <a:rPr lang="en-US" dirty="0"/>
              <a:t>The results of Ordinary Least squares regression model is as follows: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67" y="1997273"/>
            <a:ext cx="6180356" cy="3693319"/>
          </a:xfrm>
          <a:prstGeom prst="rect">
            <a:avLst/>
          </a:prstGeom>
        </p:spPr>
      </p:pic>
      <p:sp>
        <p:nvSpPr>
          <p:cNvPr id="9" name="TextBox 8"/>
          <p:cNvSpPr txBox="1"/>
          <p:nvPr/>
        </p:nvSpPr>
        <p:spPr>
          <a:xfrm>
            <a:off x="7484767" y="2096166"/>
            <a:ext cx="3898760" cy="3970318"/>
          </a:xfrm>
          <a:prstGeom prst="rect">
            <a:avLst/>
          </a:prstGeom>
          <a:noFill/>
          <a:ln w="19050">
            <a:solidFill>
              <a:schemeClr val="tx1"/>
            </a:solidFill>
          </a:ln>
        </p:spPr>
        <p:txBody>
          <a:bodyPr wrap="square" rtlCol="0">
            <a:spAutoFit/>
          </a:bodyPr>
          <a:lstStyle/>
          <a:p>
            <a:pPr marL="285750" indent="-285750" algn="just">
              <a:buFont typeface="Arial" panose="020B0604020202020204" pitchFamily="34" charset="0"/>
              <a:buChar char="•"/>
            </a:pPr>
            <a:r>
              <a:rPr lang="en-US" dirty="0"/>
              <a:t>R-square : 0.191 </a:t>
            </a:r>
          </a:p>
          <a:p>
            <a:pPr marL="285750" indent="-285750" algn="just">
              <a:buFont typeface="Arial" panose="020B0604020202020204" pitchFamily="34" charset="0"/>
              <a:buChar char="•"/>
            </a:pPr>
            <a:r>
              <a:rPr lang="en-US" dirty="0"/>
              <a:t>Adjusted R-square : 0.188 </a:t>
            </a:r>
          </a:p>
          <a:p>
            <a:pPr marL="285750" indent="-285750" algn="just">
              <a:buFont typeface="Arial" panose="020B0604020202020204" pitchFamily="34" charset="0"/>
              <a:buChar char="•"/>
            </a:pPr>
            <a:r>
              <a:rPr lang="en-US" dirty="0"/>
              <a:t>F-statistic : 58.74 </a:t>
            </a:r>
          </a:p>
          <a:p>
            <a:pPr marL="285750" indent="-285750" algn="just">
              <a:buFont typeface="Arial" panose="020B0604020202020204" pitchFamily="34" charset="0"/>
              <a:buChar char="•"/>
            </a:pPr>
            <a:r>
              <a:rPr lang="en-US" dirty="0"/>
              <a:t>Mean squared error is 19.099</a:t>
            </a:r>
          </a:p>
          <a:p>
            <a:pPr marL="285750" indent="-285750" algn="just">
              <a:buFont typeface="Arial" panose="020B0604020202020204" pitchFamily="34" charset="0"/>
              <a:buChar char="•"/>
            </a:pPr>
            <a:r>
              <a:rPr lang="en-US" dirty="0"/>
              <a:t>Significant variables: </a:t>
            </a:r>
            <a:r>
              <a:rPr lang="en-US" dirty="0" err="1"/>
              <a:t>actual_price</a:t>
            </a:r>
            <a:r>
              <a:rPr lang="en-US" dirty="0"/>
              <a:t>, </a:t>
            </a:r>
            <a:r>
              <a:rPr lang="en-US" dirty="0" err="1"/>
              <a:t>recommended_price</a:t>
            </a:r>
            <a:r>
              <a:rPr lang="en-US" dirty="0"/>
              <a:t>, </a:t>
            </a:r>
            <a:r>
              <a:rPr lang="en-US" dirty="0" err="1"/>
              <a:t>num_images</a:t>
            </a:r>
            <a:r>
              <a:rPr lang="en-US" dirty="0"/>
              <a:t>, technology </a:t>
            </a:r>
          </a:p>
          <a:p>
            <a:pPr marL="285750" indent="-285750" algn="just">
              <a:buFont typeface="Arial" panose="020B0604020202020204" pitchFamily="34" charset="0"/>
              <a:buChar char="•"/>
            </a:pPr>
            <a:r>
              <a:rPr lang="en-US" dirty="0"/>
              <a:t>The coefficient of technology in this model suggests that if the car has technology installed, keeping all other variables constant, on average total number of rentals will be 0.8348 more than that without technology</a:t>
            </a:r>
          </a:p>
        </p:txBody>
      </p:sp>
      <p:sp>
        <p:nvSpPr>
          <p:cNvPr id="11" name="Arrow: Chevron 10"/>
          <p:cNvSpPr/>
          <p:nvPr/>
        </p:nvSpPr>
        <p:spPr>
          <a:xfrm>
            <a:off x="685800" y="6260123"/>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2" name="Arrow: Chevron 11"/>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3" name="Arrow: Chevron 12"/>
          <p:cNvSpPr/>
          <p:nvPr/>
        </p:nvSpPr>
        <p:spPr>
          <a:xfrm>
            <a:off x="4955932" y="6257190"/>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BUILDING</a:t>
            </a:r>
          </a:p>
        </p:txBody>
      </p:sp>
      <p:sp>
        <p:nvSpPr>
          <p:cNvPr id="14" name="Arrow: Chevron 13"/>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5" name="Arrow: Chevron 14"/>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102130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949" y="282889"/>
            <a:ext cx="3617407" cy="461665"/>
          </a:xfrm>
          <a:prstGeom prst="rect">
            <a:avLst/>
          </a:prstGeom>
          <a:noFill/>
        </p:spPr>
        <p:txBody>
          <a:bodyPr wrap="square" rtlCol="0">
            <a:spAutoFit/>
          </a:bodyPr>
          <a:lstStyle/>
          <a:p>
            <a:r>
              <a:rPr lang="en-US" sz="2400" b="1" dirty="0"/>
              <a:t>RIDGE REGRESSION</a:t>
            </a:r>
          </a:p>
        </p:txBody>
      </p:sp>
      <p:sp>
        <p:nvSpPr>
          <p:cNvPr id="5" name="TextBox 4"/>
          <p:cNvSpPr txBox="1"/>
          <p:nvPr/>
        </p:nvSpPr>
        <p:spPr>
          <a:xfrm>
            <a:off x="723481" y="964642"/>
            <a:ext cx="11190096" cy="923330"/>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Leave-One-Out Cross Validation is performed and alpha parameter is selected from the data (0.01)</a:t>
            </a:r>
          </a:p>
          <a:p>
            <a:pPr marL="285750" indent="-285750">
              <a:buFont typeface="Arial" panose="020B0604020202020204" pitchFamily="34" charset="0"/>
              <a:buChar char="•"/>
            </a:pPr>
            <a:r>
              <a:rPr lang="en-US" dirty="0"/>
              <a:t>R-square value of this model is 0.1912 while mean squared error is 19.096</a:t>
            </a:r>
          </a:p>
          <a:p>
            <a:pPr marL="285750" indent="-285750">
              <a:buFont typeface="Arial" panose="020B0604020202020204" pitchFamily="34" charset="0"/>
              <a:buChar char="•"/>
            </a:pPr>
            <a:r>
              <a:rPr lang="en-US" dirty="0"/>
              <a:t>The coefficients of this model are given as follows(after normalizing </a:t>
            </a:r>
            <a:r>
              <a:rPr lang="en-US" dirty="0" err="1"/>
              <a:t>regressors</a:t>
            </a:r>
            <a:r>
              <a:rPr lang="en-US" dirty="0"/>
              <a:t>) : </a:t>
            </a:r>
          </a:p>
        </p:txBody>
      </p:sp>
      <p:sp>
        <p:nvSpPr>
          <p:cNvPr id="7" name="TextBox 6"/>
          <p:cNvSpPr txBox="1"/>
          <p:nvPr/>
        </p:nvSpPr>
        <p:spPr>
          <a:xfrm>
            <a:off x="723481" y="5292858"/>
            <a:ext cx="11190096" cy="646331"/>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Technology and number of images variables seem to carry more weightage than others in this model </a:t>
            </a:r>
          </a:p>
          <a:p>
            <a:pPr marL="285750" indent="-285750">
              <a:buFont typeface="Arial" panose="020B0604020202020204" pitchFamily="34" charset="0"/>
              <a:buChar char="•"/>
            </a:pPr>
            <a:r>
              <a:rPr lang="en-US" dirty="0"/>
              <a:t>As actual price increases the response variable decreases</a:t>
            </a:r>
          </a:p>
        </p:txBody>
      </p:sp>
      <p:graphicFrame>
        <p:nvGraphicFramePr>
          <p:cNvPr id="8" name="Chart 7">
            <a:extLst>
              <a:ext uri="{FF2B5EF4-FFF2-40B4-BE49-F238E27FC236}">
                <a16:creationId xmlns:a16="http://schemas.microsoft.com/office/drawing/2014/main" id="{975C7A65-06E2-4D2E-BC67-FB771E9BFE7D}"/>
              </a:ext>
            </a:extLst>
          </p:cNvPr>
          <p:cNvGraphicFramePr>
            <a:graphicFrameLocks/>
          </p:cNvGraphicFramePr>
          <p:nvPr>
            <p:extLst>
              <p:ext uri="{D42A27DB-BD31-4B8C-83A1-F6EECF244321}">
                <p14:modId xmlns:p14="http://schemas.microsoft.com/office/powerpoint/2010/main" val="1092128847"/>
              </p:ext>
            </p:extLst>
          </p:nvPr>
        </p:nvGraphicFramePr>
        <p:xfrm>
          <a:off x="1050470" y="1911837"/>
          <a:ext cx="7047245" cy="3372228"/>
        </p:xfrm>
        <a:graphic>
          <a:graphicData uri="http://schemas.openxmlformats.org/drawingml/2006/chart">
            <c:chart xmlns:c="http://schemas.openxmlformats.org/drawingml/2006/chart" xmlns:r="http://schemas.openxmlformats.org/officeDocument/2006/relationships" r:id="rId2"/>
          </a:graphicData>
        </a:graphic>
      </p:graphicFrame>
      <p:sp>
        <p:nvSpPr>
          <p:cNvPr id="10" name="Arrow: Chevron 9"/>
          <p:cNvSpPr/>
          <p:nvPr/>
        </p:nvSpPr>
        <p:spPr>
          <a:xfrm>
            <a:off x="685800" y="6260123"/>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1" name="Arrow: Chevron 10"/>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2" name="Arrow: Chevron 11"/>
          <p:cNvSpPr/>
          <p:nvPr/>
        </p:nvSpPr>
        <p:spPr>
          <a:xfrm>
            <a:off x="4955932" y="6257190"/>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BUILDING</a:t>
            </a:r>
          </a:p>
        </p:txBody>
      </p:sp>
      <p:sp>
        <p:nvSpPr>
          <p:cNvPr id="13" name="Arrow: Chevron 12"/>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4" name="Arrow: Chevron 13"/>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40847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8554" y="282889"/>
            <a:ext cx="5064369" cy="461665"/>
          </a:xfrm>
          <a:prstGeom prst="rect">
            <a:avLst/>
          </a:prstGeom>
          <a:noFill/>
        </p:spPr>
        <p:txBody>
          <a:bodyPr wrap="square" rtlCol="0">
            <a:spAutoFit/>
          </a:bodyPr>
          <a:lstStyle/>
          <a:p>
            <a:r>
              <a:rPr lang="en-US" sz="2400" b="1" dirty="0"/>
              <a:t>DECISION TREE</a:t>
            </a:r>
          </a:p>
        </p:txBody>
      </p:sp>
      <p:sp>
        <p:nvSpPr>
          <p:cNvPr id="6" name="TextBox 5"/>
          <p:cNvSpPr txBox="1"/>
          <p:nvPr/>
        </p:nvSpPr>
        <p:spPr>
          <a:xfrm>
            <a:off x="808892" y="949570"/>
            <a:ext cx="10040815" cy="2308324"/>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Leave-One-Out Cross Validation is performed and following parameters are obtained after tuning the decision tree model </a:t>
            </a:r>
          </a:p>
          <a:p>
            <a:pPr marL="742950" lvl="1" indent="-285750">
              <a:buFont typeface="Arial" panose="020B0604020202020204" pitchFamily="34" charset="0"/>
              <a:buChar char="•"/>
            </a:pPr>
            <a:r>
              <a:rPr lang="en-US" dirty="0" err="1"/>
              <a:t>max_depth</a:t>
            </a:r>
            <a:r>
              <a:rPr lang="en-US" dirty="0"/>
              <a:t>=5</a:t>
            </a:r>
          </a:p>
          <a:p>
            <a:pPr marL="742950" lvl="1" indent="-285750">
              <a:buFont typeface="Arial" panose="020B0604020202020204" pitchFamily="34" charset="0"/>
              <a:buChar char="•"/>
            </a:pPr>
            <a:r>
              <a:rPr lang="en-US" dirty="0" err="1"/>
              <a:t>min_samples_split</a:t>
            </a:r>
            <a:r>
              <a:rPr lang="en-US" dirty="0"/>
              <a:t>=2</a:t>
            </a:r>
          </a:p>
          <a:p>
            <a:pPr marL="742950" lvl="1" indent="-285750">
              <a:buFont typeface="Arial" panose="020B0604020202020204" pitchFamily="34" charset="0"/>
              <a:buChar char="•"/>
            </a:pPr>
            <a:r>
              <a:rPr lang="en-US" dirty="0" err="1"/>
              <a:t>min_samples_leaf</a:t>
            </a:r>
            <a:r>
              <a:rPr lang="en-US" dirty="0"/>
              <a:t>=19</a:t>
            </a:r>
          </a:p>
          <a:p>
            <a:pPr marL="285750" indent="-285750">
              <a:buFont typeface="Arial" panose="020B0604020202020204" pitchFamily="34" charset="0"/>
              <a:buChar char="•"/>
            </a:pPr>
            <a:r>
              <a:rPr lang="en-US" dirty="0"/>
              <a:t>The R-squared value of this model is 0.31758 while mean squared error is 16.1109, an improvement over previous two models </a:t>
            </a:r>
          </a:p>
          <a:p>
            <a:pPr marL="285750" indent="-285750">
              <a:buFont typeface="Arial" panose="020B0604020202020204" pitchFamily="34" charset="0"/>
              <a:buChar char="•"/>
            </a:pPr>
            <a:r>
              <a:rPr lang="en-US" dirty="0"/>
              <a:t>The importance of coefficients is given as follows:</a:t>
            </a:r>
          </a:p>
        </p:txBody>
      </p:sp>
      <p:sp>
        <p:nvSpPr>
          <p:cNvPr id="8" name="TextBox 7"/>
          <p:cNvSpPr txBox="1"/>
          <p:nvPr/>
        </p:nvSpPr>
        <p:spPr>
          <a:xfrm>
            <a:off x="7974624" y="3516923"/>
            <a:ext cx="3015762" cy="1754326"/>
          </a:xfrm>
          <a:prstGeom prst="rect">
            <a:avLst/>
          </a:prstGeom>
          <a:noFill/>
          <a:ln w="19050">
            <a:solidFill>
              <a:schemeClr val="tx1"/>
            </a:solidFill>
          </a:ln>
        </p:spPr>
        <p:txBody>
          <a:bodyPr wrap="square" rtlCol="0">
            <a:spAutoFit/>
          </a:bodyPr>
          <a:lstStyle/>
          <a:p>
            <a:r>
              <a:rPr lang="en-US" dirty="0"/>
              <a:t>In this model, we see that technology is not a significant predictor while </a:t>
            </a:r>
            <a:r>
              <a:rPr lang="en-US" dirty="0" err="1"/>
              <a:t>actual_price</a:t>
            </a:r>
            <a:r>
              <a:rPr lang="en-US" dirty="0"/>
              <a:t>, </a:t>
            </a:r>
            <a:r>
              <a:rPr lang="en-US" dirty="0" err="1"/>
              <a:t>recommended_price</a:t>
            </a:r>
            <a:r>
              <a:rPr lang="en-US" dirty="0"/>
              <a:t> and </a:t>
            </a:r>
            <a:r>
              <a:rPr lang="en-US" dirty="0" err="1"/>
              <a:t>num_images</a:t>
            </a:r>
            <a:r>
              <a:rPr lang="en-US" dirty="0"/>
              <a:t> are the most significant variables </a:t>
            </a:r>
          </a:p>
        </p:txBody>
      </p:sp>
      <p:graphicFrame>
        <p:nvGraphicFramePr>
          <p:cNvPr id="9" name="Chart 8">
            <a:extLst>
              <a:ext uri="{FF2B5EF4-FFF2-40B4-BE49-F238E27FC236}">
                <a16:creationId xmlns:a16="http://schemas.microsoft.com/office/drawing/2014/main" id="{BC5161CE-D0F2-422F-8DCC-A1A412A619AD}"/>
              </a:ext>
            </a:extLst>
          </p:cNvPr>
          <p:cNvGraphicFramePr>
            <a:graphicFrameLocks/>
          </p:cNvGraphicFramePr>
          <p:nvPr>
            <p:extLst>
              <p:ext uri="{D42A27DB-BD31-4B8C-83A1-F6EECF244321}">
                <p14:modId xmlns:p14="http://schemas.microsoft.com/office/powerpoint/2010/main" val="2840312992"/>
              </p:ext>
            </p:extLst>
          </p:nvPr>
        </p:nvGraphicFramePr>
        <p:xfrm>
          <a:off x="808892" y="3209333"/>
          <a:ext cx="6787662" cy="3150247"/>
        </p:xfrm>
        <a:graphic>
          <a:graphicData uri="http://schemas.openxmlformats.org/drawingml/2006/chart">
            <c:chart xmlns:c="http://schemas.openxmlformats.org/drawingml/2006/chart" xmlns:r="http://schemas.openxmlformats.org/officeDocument/2006/relationships" r:id="rId2"/>
          </a:graphicData>
        </a:graphic>
      </p:graphicFrame>
      <p:sp>
        <p:nvSpPr>
          <p:cNvPr id="11" name="Arrow: Chevron 10"/>
          <p:cNvSpPr/>
          <p:nvPr/>
        </p:nvSpPr>
        <p:spPr>
          <a:xfrm>
            <a:off x="685800" y="6260123"/>
            <a:ext cx="2338754" cy="483577"/>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2" name="Arrow: Chevron 11"/>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3" name="Arrow: Chevron 12"/>
          <p:cNvSpPr/>
          <p:nvPr/>
        </p:nvSpPr>
        <p:spPr>
          <a:xfrm>
            <a:off x="4955932" y="6257190"/>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BUILDING</a:t>
            </a:r>
          </a:p>
        </p:txBody>
      </p:sp>
      <p:sp>
        <p:nvSpPr>
          <p:cNvPr id="14" name="Arrow: Chevron 13"/>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5" name="Arrow: Chevron 14"/>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429254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12553"/>
            <a:ext cx="4422531" cy="461665"/>
          </a:xfrm>
          <a:prstGeom prst="rect">
            <a:avLst/>
          </a:prstGeom>
          <a:noFill/>
        </p:spPr>
        <p:txBody>
          <a:bodyPr wrap="square" rtlCol="0">
            <a:spAutoFit/>
          </a:bodyPr>
          <a:lstStyle/>
          <a:p>
            <a:r>
              <a:rPr lang="en-US" sz="2400" b="1" dirty="0"/>
              <a:t>RANDOM FOREST</a:t>
            </a:r>
          </a:p>
        </p:txBody>
      </p:sp>
      <p:sp>
        <p:nvSpPr>
          <p:cNvPr id="8" name="TextBox 7"/>
          <p:cNvSpPr txBox="1"/>
          <p:nvPr/>
        </p:nvSpPr>
        <p:spPr>
          <a:xfrm>
            <a:off x="7989484" y="3604844"/>
            <a:ext cx="3607569" cy="1754326"/>
          </a:xfrm>
          <a:prstGeom prst="rect">
            <a:avLst/>
          </a:prstGeom>
          <a:noFill/>
          <a:ln w="19050">
            <a:solidFill>
              <a:schemeClr val="tx1"/>
            </a:solidFill>
          </a:ln>
        </p:spPr>
        <p:txBody>
          <a:bodyPr wrap="square" rtlCol="0">
            <a:spAutoFit/>
          </a:bodyPr>
          <a:lstStyle/>
          <a:p>
            <a:r>
              <a:rPr lang="en-US" dirty="0"/>
              <a:t>In this model, we see that technology is not a significant predictor while </a:t>
            </a:r>
            <a:r>
              <a:rPr lang="en-US" dirty="0" err="1"/>
              <a:t>actual_price</a:t>
            </a:r>
            <a:r>
              <a:rPr lang="en-US" dirty="0"/>
              <a:t>, </a:t>
            </a:r>
            <a:r>
              <a:rPr lang="en-US" dirty="0" err="1"/>
              <a:t>recommended_price</a:t>
            </a:r>
            <a:r>
              <a:rPr lang="en-US" dirty="0"/>
              <a:t> and </a:t>
            </a:r>
            <a:r>
              <a:rPr lang="en-US" dirty="0" err="1"/>
              <a:t>num_images</a:t>
            </a:r>
            <a:r>
              <a:rPr lang="en-US" dirty="0"/>
              <a:t> are the most significant variables </a:t>
            </a:r>
          </a:p>
        </p:txBody>
      </p:sp>
      <p:sp>
        <p:nvSpPr>
          <p:cNvPr id="6" name="TextBox 5"/>
          <p:cNvSpPr txBox="1"/>
          <p:nvPr/>
        </p:nvSpPr>
        <p:spPr>
          <a:xfrm>
            <a:off x="782516" y="756730"/>
            <a:ext cx="10788162" cy="2585323"/>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Leave-One-Out Cross Validation is performed and following parameters are obtained after tuning the random forest model</a:t>
            </a:r>
          </a:p>
          <a:p>
            <a:pPr marL="742950" lvl="1" indent="-285750">
              <a:buFont typeface="Arial" panose="020B0604020202020204" pitchFamily="34" charset="0"/>
              <a:buChar char="•"/>
            </a:pPr>
            <a:r>
              <a:rPr lang="en-US" dirty="0" err="1"/>
              <a:t>max_depth</a:t>
            </a:r>
            <a:r>
              <a:rPr lang="en-US" dirty="0"/>
              <a:t> of tree=5</a:t>
            </a:r>
          </a:p>
          <a:p>
            <a:pPr marL="742950" lvl="1" indent="-285750">
              <a:buFont typeface="Arial" panose="020B0604020202020204" pitchFamily="34" charset="0"/>
              <a:buChar char="•"/>
            </a:pPr>
            <a:r>
              <a:rPr lang="en-US" dirty="0" err="1"/>
              <a:t>min_samples_split</a:t>
            </a:r>
            <a:r>
              <a:rPr lang="en-US" dirty="0"/>
              <a:t>=16</a:t>
            </a:r>
          </a:p>
          <a:p>
            <a:pPr marL="742950" lvl="1" indent="-285750">
              <a:buFont typeface="Arial" panose="020B0604020202020204" pitchFamily="34" charset="0"/>
              <a:buChar char="•"/>
            </a:pPr>
            <a:r>
              <a:rPr lang="en-US" dirty="0" err="1"/>
              <a:t>min_samples_leaf</a:t>
            </a:r>
            <a:r>
              <a:rPr lang="en-US" dirty="0"/>
              <a:t>=7</a:t>
            </a:r>
          </a:p>
          <a:p>
            <a:pPr marL="742950" lvl="1" indent="-285750">
              <a:buFont typeface="Arial" panose="020B0604020202020204" pitchFamily="34" charset="0"/>
              <a:buChar char="•"/>
            </a:pPr>
            <a:r>
              <a:rPr lang="en-US" dirty="0" err="1"/>
              <a:t>max_features</a:t>
            </a:r>
            <a:r>
              <a:rPr lang="en-US" dirty="0"/>
              <a:t> = ‘auto’</a:t>
            </a:r>
          </a:p>
          <a:p>
            <a:pPr marL="285750" indent="-285750">
              <a:buFont typeface="Arial" panose="020B0604020202020204" pitchFamily="34" charset="0"/>
              <a:buChar char="•"/>
            </a:pPr>
            <a:r>
              <a:rPr lang="en-US" dirty="0"/>
              <a:t>The R-squared value of this model is </a:t>
            </a:r>
            <a:r>
              <a:rPr lang="en-US" b="1" dirty="0"/>
              <a:t>0.377258 </a:t>
            </a:r>
            <a:r>
              <a:rPr lang="en-US" dirty="0"/>
              <a:t>while mean squared error is 14.702, an improvement over previous models </a:t>
            </a:r>
          </a:p>
          <a:p>
            <a:pPr marL="285750" indent="-285750">
              <a:buFont typeface="Arial" panose="020B0604020202020204" pitchFamily="34" charset="0"/>
              <a:buChar char="•"/>
            </a:pPr>
            <a:r>
              <a:rPr lang="en-US" dirty="0"/>
              <a:t>The importance of coefficients is given as follows:</a:t>
            </a:r>
          </a:p>
        </p:txBody>
      </p:sp>
      <p:graphicFrame>
        <p:nvGraphicFramePr>
          <p:cNvPr id="10" name="Chart 9">
            <a:extLst>
              <a:ext uri="{FF2B5EF4-FFF2-40B4-BE49-F238E27FC236}">
                <a16:creationId xmlns:a16="http://schemas.microsoft.com/office/drawing/2014/main" id="{20D0B0CB-097C-4687-BCDE-EBA4E92E470D}"/>
              </a:ext>
            </a:extLst>
          </p:cNvPr>
          <p:cNvGraphicFramePr>
            <a:graphicFrameLocks/>
          </p:cNvGraphicFramePr>
          <p:nvPr>
            <p:extLst>
              <p:ext uri="{D42A27DB-BD31-4B8C-83A1-F6EECF244321}">
                <p14:modId xmlns:p14="http://schemas.microsoft.com/office/powerpoint/2010/main" val="3064997867"/>
              </p:ext>
            </p:extLst>
          </p:nvPr>
        </p:nvGraphicFramePr>
        <p:xfrm>
          <a:off x="1012789" y="3244361"/>
          <a:ext cx="6891495" cy="3095031"/>
        </p:xfrm>
        <a:graphic>
          <a:graphicData uri="http://schemas.openxmlformats.org/drawingml/2006/chart">
            <c:chart xmlns:c="http://schemas.openxmlformats.org/drawingml/2006/chart" xmlns:r="http://schemas.openxmlformats.org/officeDocument/2006/relationships" r:id="rId2"/>
          </a:graphicData>
        </a:graphic>
      </p:graphicFrame>
      <p:sp>
        <p:nvSpPr>
          <p:cNvPr id="12" name="Arrow: Chevron 11"/>
          <p:cNvSpPr/>
          <p:nvPr/>
        </p:nvSpPr>
        <p:spPr>
          <a:xfrm>
            <a:off x="685800" y="626012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PROCESSING</a:t>
            </a:r>
          </a:p>
        </p:txBody>
      </p:sp>
      <p:sp>
        <p:nvSpPr>
          <p:cNvPr id="13" name="Arrow: Chevron 12"/>
          <p:cNvSpPr/>
          <p:nvPr/>
        </p:nvSpPr>
        <p:spPr>
          <a:xfrm>
            <a:off x="2825260" y="6263053"/>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EXPLORATION</a:t>
            </a:r>
          </a:p>
        </p:txBody>
      </p:sp>
      <p:sp>
        <p:nvSpPr>
          <p:cNvPr id="14" name="Arrow: Chevron 13"/>
          <p:cNvSpPr/>
          <p:nvPr/>
        </p:nvSpPr>
        <p:spPr>
          <a:xfrm>
            <a:off x="4955932" y="6257190"/>
            <a:ext cx="2338754" cy="48357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BUILDING</a:t>
            </a:r>
          </a:p>
        </p:txBody>
      </p:sp>
      <p:sp>
        <p:nvSpPr>
          <p:cNvPr id="15" name="Arrow: Chevron 14"/>
          <p:cNvSpPr/>
          <p:nvPr/>
        </p:nvSpPr>
        <p:spPr>
          <a:xfrm>
            <a:off x="7095393" y="6260121"/>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MODEL SELECTION</a:t>
            </a:r>
          </a:p>
        </p:txBody>
      </p:sp>
      <p:sp>
        <p:nvSpPr>
          <p:cNvPr id="16" name="Arrow: Chevron 15"/>
          <p:cNvSpPr/>
          <p:nvPr/>
        </p:nvSpPr>
        <p:spPr>
          <a:xfrm>
            <a:off x="9231924" y="6268914"/>
            <a:ext cx="2338754" cy="483577"/>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RESULTS</a:t>
            </a:r>
          </a:p>
        </p:txBody>
      </p:sp>
    </p:spTree>
    <p:extLst>
      <p:ext uri="{BB962C8B-B14F-4D97-AF65-F5344CB8AC3E}">
        <p14:creationId xmlns:p14="http://schemas.microsoft.com/office/powerpoint/2010/main" val="184635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1392</Words>
  <Application>Microsoft Office PowerPoint</Application>
  <PresentationFormat>Widescreen</PresentationFormat>
  <Paragraphs>255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dbollavaram@gmail.com</dc:creator>
  <cp:lastModifiedBy>deepu</cp:lastModifiedBy>
  <cp:revision>142</cp:revision>
  <dcterms:created xsi:type="dcterms:W3CDTF">2017-03-24T17:03:48Z</dcterms:created>
  <dcterms:modified xsi:type="dcterms:W3CDTF">2017-05-04T07:14:49Z</dcterms:modified>
</cp:coreProperties>
</file>