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058" r:id="rId2"/>
    <p:sldId id="1061" r:id="rId3"/>
    <p:sldId id="1052" r:id="rId4"/>
    <p:sldId id="1053" r:id="rId5"/>
    <p:sldId id="1069" r:id="rId6"/>
    <p:sldId id="10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22" autoAdjust="0"/>
    <p:restoredTop sz="94660"/>
  </p:normalViewPr>
  <p:slideViewPr>
    <p:cSldViewPr snapToGrid="0">
      <p:cViewPr>
        <p:scale>
          <a:sx n="160" d="100"/>
          <a:sy n="160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EF255-91AC-4920-826C-72EE82647F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0C0BC-0652-4DAE-AF6C-F4B65711B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48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CE8F5-1341-475C-BF40-2E24D91E8058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0657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CE8F5-1341-475C-BF40-2E24D91E8058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87418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CE8F5-1341-475C-BF40-2E24D91E8058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23991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361A-ADB5-4C4F-8C9D-9FCF4123F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55B20-3290-4469-99C4-851F5BB01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869F3-DBA2-4A3C-B26A-BA46EA13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EB9E-3113-4722-907D-669BBCA4DED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C6BD6-A873-4DE1-913B-7DB6F81F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C39C9-6A0D-4618-A915-1F6E9CE0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A1BB-1E21-436E-98BC-C8566AA0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061D-300A-4F30-AF83-45E37C89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980BA-B2D8-42A9-8667-398655CD9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873B4-FE3D-42F0-A795-02FC2046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EB9E-3113-4722-907D-669BBCA4DED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7A1CF-9800-45D2-B79B-8898282F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6B1AA-D65B-4983-8A05-555B1E48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A1BB-1E21-436E-98BC-C8566AA0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4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63B7C9-F774-405B-9D36-B2B31C439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4DD6A-C29A-4EEB-9055-DB0D91F32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B2096-0A67-49A2-A0BC-D51541FBE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EB9E-3113-4722-907D-669BBCA4DED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241E4-6115-474C-803C-0B2E3B8F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FD577-B1DC-43C2-8B96-B264325D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A1BB-1E21-436E-98BC-C8566AA0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11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518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2D68-C0A1-40FB-9466-C7F9B1D1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2A78D-9389-467E-B892-DC7C4E02B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0A519-A15D-4F92-9BAD-D6C05061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EB9E-3113-4722-907D-669BBCA4DED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9CF00-5204-442A-9EF1-80AE6339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58B6-0D77-443E-A529-0F8D8EDB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A1BB-1E21-436E-98BC-C8566AA0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8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08F80-4B9F-4C3E-AA2B-B552C0497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6A8EE-8208-4308-AE30-6020B6C3A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23955-9D1A-4DCE-866F-EA8EE795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EB9E-3113-4722-907D-669BBCA4DED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1DFA5-F935-4437-B22A-2DBF39BD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E37B6-9797-4499-9405-E3879F7B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A1BB-1E21-436E-98BC-C8566AA0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6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E7D1E-D426-4989-8415-25EC0A42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85257-409A-475D-989D-8D09CDC1D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DF304-3EDE-478E-9685-73DA3D7F9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4A25F-8880-45EE-ADA9-17CA668E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EB9E-3113-4722-907D-669BBCA4DED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BB6EE-0312-4E49-B2DB-7E67FEF4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42A79-9746-4FA2-8061-311BFEF8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A1BB-1E21-436E-98BC-C8566AA0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D8EA-3E06-4CF5-B608-0A56F0C4E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83634-392D-4F3D-B4D4-5933B62CF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63668-A620-467A-86C5-6A2AE3CFF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91F4A-2A4A-4E82-8A20-8A3233D1D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DBB4F-47A3-4DC4-A801-EA2735C98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5E2FA-6C19-4003-BAE0-1EAE57F1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EB9E-3113-4722-907D-669BBCA4DED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AEB66-BBB2-4883-8D36-A2C9A1355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BA362-D5E5-4D50-8AA8-04DE61A3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A1BB-1E21-436E-98BC-C8566AA0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3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4A7E-348F-4BFD-806B-0D703804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DB193C-FCE3-4147-9CD7-942F3CC2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EB9E-3113-4722-907D-669BBCA4DED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4BA66-D041-4E01-8283-D77AC246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649BF-3ABD-42D3-9558-D551400C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A1BB-1E21-436E-98BC-C8566AA0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6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6C23D-FD64-494A-BCF7-1152D560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EB9E-3113-4722-907D-669BBCA4DED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2084B-134A-41CC-B1F9-1B4F0D17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6309B-B5F2-4F3B-8726-4D986DCC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A1BB-1E21-436E-98BC-C8566AA0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1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CF54-64A4-4B90-8FDA-B46829C4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2660E-82E9-4E80-BFEF-D0975A330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37616-950F-4253-A700-0C08A5A93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C492B-760D-49D4-A990-4EB429AB6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EB9E-3113-4722-907D-669BBCA4DED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B4343-26B8-4B14-BF1A-C1EBAD71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29E58-E3D8-4E6D-9C9F-894E922E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A1BB-1E21-436E-98BC-C8566AA0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5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E0828-0864-466B-9C91-9CACD7F6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E04319-C1CA-4534-9B6E-12AE40F78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32EAF-7E81-4B34-8F77-C4BD89776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A3CEB-280E-44C9-A94E-21ABF96D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EB9E-3113-4722-907D-669BBCA4DED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67FE7-4275-4241-9FFC-6C908AAD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AFDA8-56D7-4E07-9960-B06477E5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A1BB-1E21-436E-98BC-C8566AA0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8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EA53F-EB36-4B4B-B3B9-DF5C92B3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3A310-9394-4629-B72F-5715EF6D7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529AC-1215-4970-8B13-546C86158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DEB9E-3113-4722-907D-669BBCA4DED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AADFB-34BE-4BF9-B671-93D90DC5C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473DA-1395-4A9D-9168-291F979E0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2A1BB-1E21-436E-98BC-C8566AA0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3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image" Target="../media/image1.tiff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image" Target="../media/image8.PNG"/><Relationship Id="rId12" Type="http://schemas.openxmlformats.org/officeDocument/2006/relationships/image" Target="../media/image32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1.png"/><Relationship Id="rId5" Type="http://schemas.openxmlformats.org/officeDocument/2006/relationships/image" Target="../media/image10.png"/><Relationship Id="rId15" Type="http://schemas.openxmlformats.org/officeDocument/2006/relationships/image" Target="../media/image13.PNG"/><Relationship Id="rId10" Type="http://schemas.openxmlformats.org/officeDocument/2006/relationships/image" Target="../media/image30.png"/><Relationship Id="rId4" Type="http://schemas.openxmlformats.org/officeDocument/2006/relationships/image" Target="../media/image9.png"/><Relationship Id="rId9" Type="http://schemas.openxmlformats.org/officeDocument/2006/relationships/image" Target="../media/image29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5.png"/><Relationship Id="rId7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D8BF21DE-BAA9-414D-B67D-B6DCBCC802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518" y="4934702"/>
            <a:ext cx="1551058" cy="16131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50EF857-9BFD-4035-9B0B-C43C41F77773}"/>
              </a:ext>
            </a:extLst>
          </p:cNvPr>
          <p:cNvSpPr/>
          <p:nvPr/>
        </p:nvSpPr>
        <p:spPr>
          <a:xfrm>
            <a:off x="4191657" y="1869409"/>
            <a:ext cx="3331928" cy="470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9D83AC-67DC-42CB-AD65-20F2245A4E22}"/>
              </a:ext>
            </a:extLst>
          </p:cNvPr>
          <p:cNvSpPr/>
          <p:nvPr/>
        </p:nvSpPr>
        <p:spPr>
          <a:xfrm>
            <a:off x="8070880" y="1868904"/>
            <a:ext cx="3328414" cy="470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2F8A4-B817-4635-A80B-6C10DAC9F48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48690" y="6695333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>
                <a:latin typeface="Helvetica" panose="020B0604020202020204" pitchFamily="34" charset="0"/>
                <a:cs typeface="Helvetica" panose="020B0604020202020204" pitchFamily="34" charset="0"/>
              </a:rPr>
              <a:pPr/>
              <a:t>1</a:t>
            </a:fld>
            <a:endParaRPr lang="en-US" noProof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0BCFA-6D52-49C5-B046-DE2587A154FC}"/>
              </a:ext>
            </a:extLst>
          </p:cNvPr>
          <p:cNvSpPr txBox="1"/>
          <p:nvPr/>
        </p:nvSpPr>
        <p:spPr>
          <a:xfrm>
            <a:off x="4766842" y="2878206"/>
            <a:ext cx="9630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Helvetica" panose="020B0604020202020204" pitchFamily="34" charset="0"/>
                <a:cs typeface="Helvetica" panose="020B0604020202020204" pitchFamily="34" charset="0"/>
              </a:rPr>
              <a:t>Numerical command</a:t>
            </a:r>
          </a:p>
        </p:txBody>
      </p:sp>
      <p:pic>
        <p:nvPicPr>
          <p:cNvPr id="18" name="Picture 2" descr="product image">
            <a:extLst>
              <a:ext uri="{FF2B5EF4-FFF2-40B4-BE49-F238E27FC236}">
                <a16:creationId xmlns:a16="http://schemas.microsoft.com/office/drawing/2014/main" id="{8D066EE5-886A-4A1D-B509-8B5A472FC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7593" y="5300046"/>
            <a:ext cx="1277017" cy="133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18" descr="Computer">
            <a:extLst>
              <a:ext uri="{FF2B5EF4-FFF2-40B4-BE49-F238E27FC236}">
                <a16:creationId xmlns:a16="http://schemas.microsoft.com/office/drawing/2014/main" id="{976B0715-59DD-4410-BEE1-EEFA088DBC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50034" y="1684290"/>
            <a:ext cx="1121692" cy="11216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76CBA6A-5A69-496D-AB19-22C9D29B830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4004" y="3680826"/>
            <a:ext cx="1682039" cy="1120238"/>
          </a:xfrm>
          <a:prstGeom prst="rect">
            <a:avLst/>
          </a:prstGeom>
        </p:spPr>
      </p:pic>
      <p:pic>
        <p:nvPicPr>
          <p:cNvPr id="23" name="Graphic 22" descr="Computer">
            <a:extLst>
              <a:ext uri="{FF2B5EF4-FFF2-40B4-BE49-F238E27FC236}">
                <a16:creationId xmlns:a16="http://schemas.microsoft.com/office/drawing/2014/main" id="{9EDF54CF-64D4-4184-A6D1-8ED7A1A543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29787" y="1698490"/>
            <a:ext cx="1121692" cy="11216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3164E45-C134-463E-8D6D-07574DD744D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59614" y="3595718"/>
            <a:ext cx="1253067" cy="8210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E96AA35-CEFF-4E68-AAC8-66F5ABE050A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5618" y="5457607"/>
            <a:ext cx="821763" cy="79898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01A2CD9-EB9F-48F8-BEEA-5D42F5B01A5D}"/>
              </a:ext>
            </a:extLst>
          </p:cNvPr>
          <p:cNvSpPr txBox="1"/>
          <p:nvPr/>
        </p:nvSpPr>
        <p:spPr>
          <a:xfrm>
            <a:off x="348396" y="1559069"/>
            <a:ext cx="3829704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FLIR SC8000 HS Series, for 2.5~5.0 µm WL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30F4E9-22E8-4357-95B6-2C8B52435097}"/>
              </a:ext>
            </a:extLst>
          </p:cNvPr>
          <p:cNvSpPr txBox="1"/>
          <p:nvPr/>
        </p:nvSpPr>
        <p:spPr>
          <a:xfrm>
            <a:off x="4191656" y="1561632"/>
            <a:ext cx="3328416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FLIR A6261, for 0.6~1.7 µm WL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6EF9AA-EB22-4AB9-A128-C05586A910A3}"/>
              </a:ext>
            </a:extLst>
          </p:cNvPr>
          <p:cNvSpPr txBox="1"/>
          <p:nvPr/>
        </p:nvSpPr>
        <p:spPr>
          <a:xfrm>
            <a:off x="8070878" y="1560081"/>
            <a:ext cx="3328416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Raspberry Pi Camera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7A51253-C194-4091-8E50-BBE137CD556B}"/>
              </a:ext>
            </a:extLst>
          </p:cNvPr>
          <p:cNvCxnSpPr>
            <a:stCxn id="18" idx="3"/>
            <a:endCxn id="19" idx="3"/>
          </p:cNvCxnSpPr>
          <p:nvPr/>
        </p:nvCxnSpPr>
        <p:spPr>
          <a:xfrm flipH="1" flipV="1">
            <a:off x="5371726" y="2245136"/>
            <a:ext cx="52884" cy="3720023"/>
          </a:xfrm>
          <a:prstGeom prst="bentConnector3">
            <a:avLst>
              <a:gd name="adj1" fmla="val -1036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23A75F9-5DA0-41AD-8AC9-542CB5BE79FB}"/>
              </a:ext>
            </a:extLst>
          </p:cNvPr>
          <p:cNvCxnSpPr>
            <a:stCxn id="19" idx="2"/>
          </p:cNvCxnSpPr>
          <p:nvPr/>
        </p:nvCxnSpPr>
        <p:spPr>
          <a:xfrm>
            <a:off x="4810880" y="2805982"/>
            <a:ext cx="0" cy="66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53C90A-ED3D-4F1C-9632-397E38CFA9BF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786102" y="4725984"/>
            <a:ext cx="0" cy="574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0E70EE8-9D60-4193-8EBF-254E5ED6FC8A}"/>
              </a:ext>
            </a:extLst>
          </p:cNvPr>
          <p:cNvSpPr/>
          <p:nvPr/>
        </p:nvSpPr>
        <p:spPr>
          <a:xfrm>
            <a:off x="4549955" y="4045321"/>
            <a:ext cx="921150" cy="336755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Relay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041CD0F-0805-4447-9531-5465BD3CF229}"/>
              </a:ext>
            </a:extLst>
          </p:cNvPr>
          <p:cNvSpPr/>
          <p:nvPr/>
        </p:nvSpPr>
        <p:spPr>
          <a:xfrm>
            <a:off x="4430696" y="6211047"/>
            <a:ext cx="1031563" cy="336755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Camera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0D9BA01-6986-49B9-B638-8BBE775483AC}"/>
              </a:ext>
            </a:extLst>
          </p:cNvPr>
          <p:cNvSpPr/>
          <p:nvPr/>
        </p:nvSpPr>
        <p:spPr>
          <a:xfrm>
            <a:off x="4222922" y="1998841"/>
            <a:ext cx="808178" cy="336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MATLAB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5A9E49-E548-443B-9858-33A80F0765FF}"/>
              </a:ext>
            </a:extLst>
          </p:cNvPr>
          <p:cNvSpPr txBox="1"/>
          <p:nvPr/>
        </p:nvSpPr>
        <p:spPr>
          <a:xfrm>
            <a:off x="4781331" y="4880315"/>
            <a:ext cx="6897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Helvetica" panose="020B0604020202020204" pitchFamily="34" charset="0"/>
                <a:cs typeface="Helvetica" panose="020B0604020202020204" pitchFamily="34" charset="0"/>
              </a:rPr>
              <a:t>TTL signal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CA3C53-67BC-4CB5-8F33-9FE2A42E164C}"/>
              </a:ext>
            </a:extLst>
          </p:cNvPr>
          <p:cNvSpPr txBox="1"/>
          <p:nvPr/>
        </p:nvSpPr>
        <p:spPr>
          <a:xfrm>
            <a:off x="5975416" y="5511162"/>
            <a:ext cx="6897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Helvetica" panose="020B0604020202020204" pitchFamily="34" charset="0"/>
                <a:cs typeface="Helvetica" panose="020B0604020202020204" pitchFamily="34" charset="0"/>
              </a:rPr>
              <a:t>Save image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188EB6-C6B6-42CB-9A5D-0C5347391B03}"/>
              </a:ext>
            </a:extLst>
          </p:cNvPr>
          <p:cNvSpPr txBox="1"/>
          <p:nvPr/>
        </p:nvSpPr>
        <p:spPr>
          <a:xfrm>
            <a:off x="5937026" y="1924554"/>
            <a:ext cx="123780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Helvetica" panose="020B0604020202020204" pitchFamily="34" charset="0"/>
                <a:cs typeface="Helvetica" panose="020B0604020202020204" pitchFamily="34" charset="0"/>
              </a:rPr>
              <a:t>Import and display image in GUI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03C1B35-34C2-4EB4-B48C-B3BDB2CAA50D}"/>
              </a:ext>
            </a:extLst>
          </p:cNvPr>
          <p:cNvSpPr/>
          <p:nvPr/>
        </p:nvSpPr>
        <p:spPr>
          <a:xfrm>
            <a:off x="358440" y="1869409"/>
            <a:ext cx="3121790" cy="470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55CE4B-A8C5-443D-BC29-5302E09C554E}"/>
              </a:ext>
            </a:extLst>
          </p:cNvPr>
          <p:cNvSpPr txBox="1"/>
          <p:nvPr/>
        </p:nvSpPr>
        <p:spPr>
          <a:xfrm>
            <a:off x="1093997" y="2878206"/>
            <a:ext cx="9630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Helvetica" panose="020B0604020202020204" pitchFamily="34" charset="0"/>
                <a:cs typeface="Helvetica" panose="020B0604020202020204" pitchFamily="34" charset="0"/>
              </a:rPr>
              <a:t>Numerical command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3CDE093-0C0F-4F35-BA73-84715564EAE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166" y="3504124"/>
            <a:ext cx="1682039" cy="1120238"/>
          </a:xfrm>
          <a:prstGeom prst="rect">
            <a:avLst/>
          </a:prstGeom>
        </p:spPr>
      </p:pic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45B89AE-B653-442E-A9AE-763B521764AD}"/>
              </a:ext>
            </a:extLst>
          </p:cNvPr>
          <p:cNvCxnSpPr>
            <a:cxnSpLocks/>
            <a:stCxn id="62" idx="3"/>
          </p:cNvCxnSpPr>
          <p:nvPr/>
        </p:nvCxnSpPr>
        <p:spPr>
          <a:xfrm flipH="1" flipV="1">
            <a:off x="1730506" y="2392026"/>
            <a:ext cx="366070" cy="3349226"/>
          </a:xfrm>
          <a:prstGeom prst="bentConnector4">
            <a:avLst>
              <a:gd name="adj1" fmla="val -36382"/>
              <a:gd name="adj2" fmla="val 1069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4C1657-BEA6-413F-B1C0-CA54E9236379}"/>
              </a:ext>
            </a:extLst>
          </p:cNvPr>
          <p:cNvCxnSpPr/>
          <p:nvPr/>
        </p:nvCxnSpPr>
        <p:spPr>
          <a:xfrm>
            <a:off x="1138035" y="2805982"/>
            <a:ext cx="0" cy="66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E7BFAC-53A8-4EA6-AD47-B5B3B46D2589}"/>
              </a:ext>
            </a:extLst>
          </p:cNvPr>
          <p:cNvCxnSpPr>
            <a:cxnSpLocks/>
          </p:cNvCxnSpPr>
          <p:nvPr/>
        </p:nvCxnSpPr>
        <p:spPr>
          <a:xfrm>
            <a:off x="1138035" y="4438953"/>
            <a:ext cx="0" cy="574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152B3B0-A8A9-4B6A-9930-9A40CF55AC93}"/>
              </a:ext>
            </a:extLst>
          </p:cNvPr>
          <p:cNvSpPr/>
          <p:nvPr/>
        </p:nvSpPr>
        <p:spPr>
          <a:xfrm>
            <a:off x="790774" y="3869522"/>
            <a:ext cx="921150" cy="336755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Relay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ED8916-3FCD-413D-AA71-9C65A7B5D868}"/>
              </a:ext>
            </a:extLst>
          </p:cNvPr>
          <p:cNvSpPr/>
          <p:nvPr/>
        </p:nvSpPr>
        <p:spPr>
          <a:xfrm>
            <a:off x="755152" y="5786106"/>
            <a:ext cx="1031563" cy="336755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Camera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3B42B43-E6CE-4003-8CD0-7B94108C7758}"/>
              </a:ext>
            </a:extLst>
          </p:cNvPr>
          <p:cNvSpPr/>
          <p:nvPr/>
        </p:nvSpPr>
        <p:spPr>
          <a:xfrm>
            <a:off x="550077" y="1998841"/>
            <a:ext cx="808178" cy="336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MATLAB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474A29-8EC9-4FE1-86C9-DC1BEE7D3768}"/>
              </a:ext>
            </a:extLst>
          </p:cNvPr>
          <p:cNvSpPr txBox="1"/>
          <p:nvPr/>
        </p:nvSpPr>
        <p:spPr>
          <a:xfrm>
            <a:off x="1148748" y="4579489"/>
            <a:ext cx="6897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Helvetica" panose="020B0604020202020204" pitchFamily="34" charset="0"/>
                <a:cs typeface="Helvetica" panose="020B0604020202020204" pitchFamily="34" charset="0"/>
              </a:rPr>
              <a:t>TTL signal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A1377F-2456-4B28-A352-3B5B02F3E018}"/>
              </a:ext>
            </a:extLst>
          </p:cNvPr>
          <p:cNvSpPr txBox="1"/>
          <p:nvPr/>
        </p:nvSpPr>
        <p:spPr>
          <a:xfrm>
            <a:off x="2302571" y="5511162"/>
            <a:ext cx="6897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Helvetica" panose="020B0604020202020204" pitchFamily="34" charset="0"/>
                <a:cs typeface="Helvetica" panose="020B0604020202020204" pitchFamily="34" charset="0"/>
              </a:rPr>
              <a:t>Save image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66A37A-A317-4426-9004-F21B2D92C0E8}"/>
              </a:ext>
            </a:extLst>
          </p:cNvPr>
          <p:cNvSpPr txBox="1"/>
          <p:nvPr/>
        </p:nvSpPr>
        <p:spPr>
          <a:xfrm>
            <a:off x="2264181" y="1924554"/>
            <a:ext cx="136217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Helvetica" panose="020B0604020202020204" pitchFamily="34" charset="0"/>
                <a:cs typeface="Helvetica" panose="020B0604020202020204" pitchFamily="34" charset="0"/>
              </a:rPr>
              <a:t>Import and display image in GUI</a:t>
            </a:r>
          </a:p>
        </p:txBody>
      </p:sp>
      <p:pic>
        <p:nvPicPr>
          <p:cNvPr id="63" name="Graphic 62" descr="Computer">
            <a:extLst>
              <a:ext uri="{FF2B5EF4-FFF2-40B4-BE49-F238E27FC236}">
                <a16:creationId xmlns:a16="http://schemas.microsoft.com/office/drawing/2014/main" id="{581614AB-BE09-46A9-9A81-3823C5869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2697" y="1615155"/>
            <a:ext cx="1275563" cy="1275563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F3AB5CF-7547-4FBB-A941-DB445EAA713D}"/>
              </a:ext>
            </a:extLst>
          </p:cNvPr>
          <p:cNvCxnSpPr/>
          <p:nvPr/>
        </p:nvCxnSpPr>
        <p:spPr>
          <a:xfrm>
            <a:off x="9297738" y="2895491"/>
            <a:ext cx="0" cy="596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142B922-BFCE-4B5D-9735-0F4A445BB4E8}"/>
              </a:ext>
            </a:extLst>
          </p:cNvPr>
          <p:cNvCxnSpPr>
            <a:cxnSpLocks/>
          </p:cNvCxnSpPr>
          <p:nvPr/>
        </p:nvCxnSpPr>
        <p:spPr>
          <a:xfrm flipV="1">
            <a:off x="9486147" y="2895491"/>
            <a:ext cx="0" cy="58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B5D30EB-378B-4A9D-86F1-DA44238721F0}"/>
              </a:ext>
            </a:extLst>
          </p:cNvPr>
          <p:cNvCxnSpPr/>
          <p:nvPr/>
        </p:nvCxnSpPr>
        <p:spPr>
          <a:xfrm>
            <a:off x="9360928" y="4639962"/>
            <a:ext cx="0" cy="596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9C97FA7-7909-43F4-B8CF-FCF3D10888DD}"/>
              </a:ext>
            </a:extLst>
          </p:cNvPr>
          <p:cNvCxnSpPr>
            <a:cxnSpLocks/>
          </p:cNvCxnSpPr>
          <p:nvPr/>
        </p:nvCxnSpPr>
        <p:spPr>
          <a:xfrm flipV="1">
            <a:off x="9549337" y="4639962"/>
            <a:ext cx="0" cy="58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0FDF050-3733-4190-B1AB-3311A1208A72}"/>
              </a:ext>
            </a:extLst>
          </p:cNvPr>
          <p:cNvSpPr/>
          <p:nvPr/>
        </p:nvSpPr>
        <p:spPr>
          <a:xfrm>
            <a:off x="8863127" y="3727197"/>
            <a:ext cx="1372420" cy="52613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Raspberry Pi Computer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0AE1080-4379-43F6-81BF-A81B70B6D01C}"/>
              </a:ext>
            </a:extLst>
          </p:cNvPr>
          <p:cNvSpPr/>
          <p:nvPr/>
        </p:nvSpPr>
        <p:spPr>
          <a:xfrm>
            <a:off x="9075469" y="6219011"/>
            <a:ext cx="976009" cy="336755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Camera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436D036-F878-4159-83CC-0BA0492672A8}"/>
              </a:ext>
            </a:extLst>
          </p:cNvPr>
          <p:cNvSpPr/>
          <p:nvPr/>
        </p:nvSpPr>
        <p:spPr>
          <a:xfrm>
            <a:off x="8976947" y="2016126"/>
            <a:ext cx="683941" cy="336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MATLAB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F203426-21EC-49BF-A969-B2175F4EAB1E}"/>
              </a:ext>
            </a:extLst>
          </p:cNvPr>
          <p:cNvSpPr txBox="1"/>
          <p:nvPr/>
        </p:nvSpPr>
        <p:spPr>
          <a:xfrm>
            <a:off x="9523854" y="2958591"/>
            <a:ext cx="9630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Helvetica" panose="020B0604020202020204" pitchFamily="34" charset="0"/>
                <a:cs typeface="Helvetica" panose="020B0604020202020204" pitchFamily="34" charset="0"/>
              </a:rPr>
              <a:t>Display image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0B1F490-36F8-45DF-8F31-1D53ED5E0811}"/>
              </a:ext>
            </a:extLst>
          </p:cNvPr>
          <p:cNvSpPr txBox="1"/>
          <p:nvPr/>
        </p:nvSpPr>
        <p:spPr>
          <a:xfrm>
            <a:off x="9631161" y="4695338"/>
            <a:ext cx="9630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Helvetica" panose="020B0604020202020204" pitchFamily="34" charset="0"/>
                <a:cs typeface="Helvetica" panose="020B0604020202020204" pitchFamily="34" charset="0"/>
              </a:rPr>
              <a:t>Capture image</a:t>
            </a:r>
          </a:p>
        </p:txBody>
      </p:sp>
    </p:spTree>
    <p:extLst>
      <p:ext uri="{BB962C8B-B14F-4D97-AF65-F5344CB8AC3E}">
        <p14:creationId xmlns:p14="http://schemas.microsoft.com/office/powerpoint/2010/main" val="212022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273EC7-3EA7-4ADA-AE99-538A9C42F7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2867" y="2383705"/>
            <a:ext cx="1371600" cy="1426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D655DD-FF50-4425-9B4F-1B0CAF176D48}"/>
              </a:ext>
            </a:extLst>
          </p:cNvPr>
          <p:cNvSpPr txBox="1"/>
          <p:nvPr/>
        </p:nvSpPr>
        <p:spPr>
          <a:xfrm>
            <a:off x="4571690" y="2563525"/>
            <a:ext cx="1080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Numerical command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D3E3E-E687-4F5D-9FB1-9B49F1309C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6868" y="2640194"/>
            <a:ext cx="1371600" cy="91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C5D164-7445-47CD-BD77-7ED06DEA4353}"/>
              </a:ext>
            </a:extLst>
          </p:cNvPr>
          <p:cNvSpPr txBox="1"/>
          <p:nvPr/>
        </p:nvSpPr>
        <p:spPr>
          <a:xfrm>
            <a:off x="6813691" y="2573717"/>
            <a:ext cx="1034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TTL-level signal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150F63-3E1B-4324-A51A-A920E4F990C4}"/>
              </a:ext>
            </a:extLst>
          </p:cNvPr>
          <p:cNvSpPr txBox="1"/>
          <p:nvPr/>
        </p:nvSpPr>
        <p:spPr>
          <a:xfrm>
            <a:off x="7247747" y="3812027"/>
            <a:ext cx="1196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Save image</a:t>
            </a:r>
          </a:p>
        </p:txBody>
      </p:sp>
      <p:pic>
        <p:nvPicPr>
          <p:cNvPr id="15" name="Graphic 14" descr="Computer">
            <a:extLst>
              <a:ext uri="{FF2B5EF4-FFF2-40B4-BE49-F238E27FC236}">
                <a16:creationId xmlns:a16="http://schemas.microsoft.com/office/drawing/2014/main" id="{FFB20673-E063-4FDB-83D2-DAEE3691B0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2269" y="2296837"/>
            <a:ext cx="1600200" cy="1600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D05C90-A815-4FD1-ACDC-19786F8BB2D1}"/>
              </a:ext>
            </a:extLst>
          </p:cNvPr>
          <p:cNvCxnSpPr>
            <a:stCxn id="15" idx="3"/>
            <a:endCxn id="5" idx="1"/>
          </p:cNvCxnSpPr>
          <p:nvPr/>
        </p:nvCxnSpPr>
        <p:spPr>
          <a:xfrm>
            <a:off x="4592469" y="3096937"/>
            <a:ext cx="914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038355-9034-4766-95B1-1814B77EA0EE}"/>
              </a:ext>
            </a:extLst>
          </p:cNvPr>
          <p:cNvCxnSpPr>
            <a:stCxn id="5" idx="3"/>
            <a:endCxn id="2" idx="1"/>
          </p:cNvCxnSpPr>
          <p:nvPr/>
        </p:nvCxnSpPr>
        <p:spPr>
          <a:xfrm>
            <a:off x="6878468" y="3096937"/>
            <a:ext cx="914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9AE685E-57E9-492C-97A1-E9BB651FB13F}"/>
              </a:ext>
            </a:extLst>
          </p:cNvPr>
          <p:cNvCxnSpPr>
            <a:cxnSpLocks/>
          </p:cNvCxnSpPr>
          <p:nvPr/>
        </p:nvCxnSpPr>
        <p:spPr>
          <a:xfrm rot="5400000">
            <a:off x="6086239" y="1510454"/>
            <a:ext cx="86868" cy="4686298"/>
          </a:xfrm>
          <a:prstGeom prst="bentConnector3">
            <a:avLst>
              <a:gd name="adj1" fmla="val 3631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8623830-0389-48E8-883C-B0C2BA5E12C5}"/>
              </a:ext>
            </a:extLst>
          </p:cNvPr>
          <p:cNvSpPr txBox="1"/>
          <p:nvPr/>
        </p:nvSpPr>
        <p:spPr>
          <a:xfrm>
            <a:off x="3752329" y="3640543"/>
            <a:ext cx="2063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Import image, calculate spectral properties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FBCD2B-D7EA-4BDC-A82A-6E2A60163D33}"/>
              </a:ext>
            </a:extLst>
          </p:cNvPr>
          <p:cNvSpPr txBox="1"/>
          <p:nvPr/>
        </p:nvSpPr>
        <p:spPr>
          <a:xfrm>
            <a:off x="5768131" y="2384288"/>
            <a:ext cx="6191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Relay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7E016B-B7A8-4670-BE44-D056598FCE05}"/>
              </a:ext>
            </a:extLst>
          </p:cNvPr>
          <p:cNvSpPr txBox="1"/>
          <p:nvPr/>
        </p:nvSpPr>
        <p:spPr>
          <a:xfrm>
            <a:off x="7666417" y="2381847"/>
            <a:ext cx="14347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IR camera</a:t>
            </a:r>
          </a:p>
        </p:txBody>
      </p:sp>
    </p:spTree>
    <p:extLst>
      <p:ext uri="{BB962C8B-B14F-4D97-AF65-F5344CB8AC3E}">
        <p14:creationId xmlns:p14="http://schemas.microsoft.com/office/powerpoint/2010/main" val="213726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2FB7C6E5-4FD1-46EF-BC14-98CA3FC9F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" y="722666"/>
            <a:ext cx="2156488" cy="8363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110914F-45A1-4803-B3CD-A87F479D5009}"/>
                  </a:ext>
                </a:extLst>
              </p:cNvPr>
              <p:cNvSpPr txBox="1"/>
              <p:nvPr/>
            </p:nvSpPr>
            <p:spPr>
              <a:xfrm>
                <a:off x="1435838" y="332624"/>
                <a:ext cx="986158" cy="5770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+mj-lt"/>
                  </a:rPr>
                  <a:t>WL: 3.10 µm</a:t>
                </a:r>
              </a:p>
              <a:p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050" dirty="0">
                    <a:latin typeface="+mj-lt"/>
                  </a:rPr>
                  <a:t>2.45 mm</a:t>
                </a:r>
              </a:p>
              <a:p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050" dirty="0">
                    <a:latin typeface="+mj-lt"/>
                  </a:rPr>
                  <a:t> = 16.3%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110914F-45A1-4803-B3CD-A87F479D5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838" y="332624"/>
                <a:ext cx="986158" cy="577081"/>
              </a:xfrm>
              <a:prstGeom prst="rect">
                <a:avLst/>
              </a:prstGeom>
              <a:blipFill>
                <a:blip r:embed="rId4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852D502-ED9D-4BDA-A796-08CACEAF860E}"/>
                  </a:ext>
                </a:extLst>
              </p:cNvPr>
              <p:cNvSpPr txBox="1"/>
              <p:nvPr/>
            </p:nvSpPr>
            <p:spPr>
              <a:xfrm>
                <a:off x="3727412" y="250368"/>
                <a:ext cx="943486" cy="5770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+mj-lt"/>
                  </a:rPr>
                  <a:t>WL: 3.37 µm</a:t>
                </a:r>
              </a:p>
              <a:p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050" dirty="0">
                    <a:latin typeface="+mj-lt"/>
                  </a:rPr>
                  <a:t>3.38 mm</a:t>
                </a:r>
              </a:p>
              <a:p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050" dirty="0">
                    <a:latin typeface="+mj-lt"/>
                  </a:rPr>
                  <a:t> = 22.5%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852D502-ED9D-4BDA-A796-08CACEAF8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412" y="250368"/>
                <a:ext cx="943486" cy="577081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728ED24-10F2-448B-AECC-6B519F114CDD}"/>
                  </a:ext>
                </a:extLst>
              </p:cNvPr>
              <p:cNvSpPr txBox="1"/>
              <p:nvPr/>
            </p:nvSpPr>
            <p:spPr>
              <a:xfrm>
                <a:off x="60124" y="2919875"/>
                <a:ext cx="943486" cy="5770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+mj-lt"/>
                  </a:rPr>
                  <a:t>WL: 3.50 µm</a:t>
                </a:r>
              </a:p>
              <a:p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050" dirty="0">
                    <a:latin typeface="+mj-lt"/>
                  </a:rPr>
                  <a:t>3.75 mm</a:t>
                </a:r>
              </a:p>
              <a:p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050" dirty="0">
                    <a:latin typeface="+mj-lt"/>
                  </a:rPr>
                  <a:t> = 25.0%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728ED24-10F2-448B-AECC-6B519F114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4" y="2919875"/>
                <a:ext cx="943486" cy="577081"/>
              </a:xfrm>
              <a:prstGeom prst="rect">
                <a:avLst/>
              </a:prstGeom>
              <a:blipFill>
                <a:blip r:embed="rId9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D9CA8F-F074-46BB-892A-F64BC4534631}"/>
                  </a:ext>
                </a:extLst>
              </p:cNvPr>
              <p:cNvSpPr txBox="1"/>
              <p:nvPr/>
            </p:nvSpPr>
            <p:spPr>
              <a:xfrm>
                <a:off x="60124" y="3892078"/>
                <a:ext cx="943486" cy="5770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+mj-lt"/>
                  </a:rPr>
                  <a:t>WL: 3.60 µm</a:t>
                </a:r>
              </a:p>
              <a:p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050" dirty="0">
                    <a:latin typeface="+mj-lt"/>
                  </a:rPr>
                  <a:t>4.32 mm</a:t>
                </a:r>
              </a:p>
              <a:p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050" dirty="0">
                    <a:latin typeface="+mj-lt"/>
                  </a:rPr>
                  <a:t> = 28.8%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D9CA8F-F074-46BB-892A-F64BC4534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4" y="3892078"/>
                <a:ext cx="943486" cy="577081"/>
              </a:xfrm>
              <a:prstGeom prst="rect">
                <a:avLst/>
              </a:prstGeom>
              <a:blipFill>
                <a:blip r:embed="rId10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6EEE8E7-1FC9-46F0-A9C4-B30A14BEB6B2}"/>
                  </a:ext>
                </a:extLst>
              </p:cNvPr>
              <p:cNvSpPr txBox="1"/>
              <p:nvPr/>
            </p:nvSpPr>
            <p:spPr>
              <a:xfrm>
                <a:off x="60124" y="4886983"/>
                <a:ext cx="943486" cy="5770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+mj-lt"/>
                  </a:rPr>
                  <a:t>WL: 4.50 µm</a:t>
                </a:r>
              </a:p>
              <a:p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050" dirty="0">
                    <a:latin typeface="+mj-lt"/>
                  </a:rPr>
                  <a:t>7.70 mm</a:t>
                </a:r>
              </a:p>
              <a:p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050" dirty="0">
                    <a:latin typeface="+mj-lt"/>
                  </a:rPr>
                  <a:t> = 51.3%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6EEE8E7-1FC9-46F0-A9C4-B30A14BEB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4" y="4886983"/>
                <a:ext cx="943486" cy="577081"/>
              </a:xfrm>
              <a:prstGeom prst="rect">
                <a:avLst/>
              </a:prstGeom>
              <a:blipFill>
                <a:blip r:embed="rId11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C469C22-99FF-4286-85D8-6729ED28C5A4}"/>
                  </a:ext>
                </a:extLst>
              </p:cNvPr>
              <p:cNvSpPr txBox="1"/>
              <p:nvPr/>
            </p:nvSpPr>
            <p:spPr>
              <a:xfrm>
                <a:off x="102796" y="5892751"/>
                <a:ext cx="943486" cy="5770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+mj-lt"/>
                  </a:rPr>
                  <a:t>WL: 4.70 µm</a:t>
                </a:r>
              </a:p>
              <a:p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050" dirty="0">
                    <a:latin typeface="+mj-lt"/>
                  </a:rPr>
                  <a:t>8.45 mm</a:t>
                </a:r>
              </a:p>
              <a:p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050" dirty="0">
                    <a:latin typeface="+mj-lt"/>
                  </a:rPr>
                  <a:t> = 56.3%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C469C22-99FF-4286-85D8-6729ED28C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96" y="5892751"/>
                <a:ext cx="943486" cy="577081"/>
              </a:xfrm>
              <a:prstGeom prst="rect">
                <a:avLst/>
              </a:prstGeom>
              <a:blipFill>
                <a:blip r:embed="rId12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DE69C78-6DCE-4C9C-875E-3EE4367E45E6}"/>
              </a:ext>
            </a:extLst>
          </p:cNvPr>
          <p:cNvSpPr/>
          <p:nvPr/>
        </p:nvSpPr>
        <p:spPr>
          <a:xfrm>
            <a:off x="1213405" y="6331264"/>
            <a:ext cx="997844" cy="19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B1A568C-B27E-4BCB-A5B8-3CD88092D080}"/>
              </a:ext>
            </a:extLst>
          </p:cNvPr>
          <p:cNvSpPr/>
          <p:nvPr/>
        </p:nvSpPr>
        <p:spPr>
          <a:xfrm>
            <a:off x="1213405" y="5368452"/>
            <a:ext cx="997844" cy="19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7C0D9E5-6DC0-42B5-8E1A-3D50F825D387}"/>
              </a:ext>
            </a:extLst>
          </p:cNvPr>
          <p:cNvSpPr/>
          <p:nvPr/>
        </p:nvSpPr>
        <p:spPr>
          <a:xfrm>
            <a:off x="1181877" y="4405640"/>
            <a:ext cx="997844" cy="19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C6BF850-B633-48B7-A80E-03242A245FEB}"/>
              </a:ext>
            </a:extLst>
          </p:cNvPr>
          <p:cNvSpPr/>
          <p:nvPr/>
        </p:nvSpPr>
        <p:spPr>
          <a:xfrm>
            <a:off x="1204476" y="3401344"/>
            <a:ext cx="997844" cy="19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37700FF-84E6-4A88-8374-AE4CABBE9242}"/>
              </a:ext>
            </a:extLst>
          </p:cNvPr>
          <p:cNvSpPr/>
          <p:nvPr/>
        </p:nvSpPr>
        <p:spPr>
          <a:xfrm>
            <a:off x="1204476" y="2492660"/>
            <a:ext cx="997844" cy="19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9C17927-6DCB-42DB-A56F-2AEE53CEEFCA}"/>
              </a:ext>
            </a:extLst>
          </p:cNvPr>
          <p:cNvSpPr/>
          <p:nvPr/>
        </p:nvSpPr>
        <p:spPr>
          <a:xfrm>
            <a:off x="1287920" y="1434236"/>
            <a:ext cx="914400" cy="19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drawing, meter, light&#10;&#10;Description automatically generated">
            <a:extLst>
              <a:ext uri="{FF2B5EF4-FFF2-40B4-BE49-F238E27FC236}">
                <a16:creationId xmlns:a16="http://schemas.microsoft.com/office/drawing/2014/main" id="{8F945CB6-061D-45E7-A8DA-A5DEEEC8276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513" y="827449"/>
            <a:ext cx="2088743" cy="920844"/>
          </a:xfrm>
          <a:prstGeom prst="rect">
            <a:avLst/>
          </a:prstGeom>
        </p:spPr>
      </p:pic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364C90D1-D290-4461-870B-851A9C4FB0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527" y="2731433"/>
            <a:ext cx="2217612" cy="861135"/>
          </a:xfrm>
          <a:prstGeom prst="rect">
            <a:avLst/>
          </a:prstGeom>
        </p:spPr>
      </p:pic>
      <p:pic>
        <p:nvPicPr>
          <p:cNvPr id="10" name="Picture 9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3E0987BF-CF47-441E-A0CA-591C22963BB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693462"/>
            <a:ext cx="2187130" cy="807790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163D74E-74EE-4370-92F3-FDE0615DC08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067" y="4850247"/>
            <a:ext cx="1859441" cy="518205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9489C39C-BFE3-43A4-817A-0A52ECD4489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527" y="5785092"/>
            <a:ext cx="1836579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3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95527FB-2492-4158-86AD-B240EDB0A97E}"/>
              </a:ext>
            </a:extLst>
          </p:cNvPr>
          <p:cNvSpPr txBox="1"/>
          <p:nvPr/>
        </p:nvSpPr>
        <p:spPr>
          <a:xfrm>
            <a:off x="7665572" y="1862742"/>
            <a:ext cx="4118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model predicts the 5 µm wavelength to be at 9.6 mm (63.8 % of full length).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model predicts the 2.5 um wavelength to be at 0.09 mm, so essentially 0% of the full length.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37DEA83-50D8-468E-864D-4C4F38AA8D06}"/>
              </a:ext>
            </a:extLst>
          </p:cNvPr>
          <p:cNvSpPr txBox="1">
            <a:spLocks/>
          </p:cNvSpPr>
          <p:nvPr/>
        </p:nvSpPr>
        <p:spPr>
          <a:xfrm>
            <a:off x="2432980" y="365127"/>
            <a:ext cx="892081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Linear Model Based on July 22 LVF Verification Test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847C6B6-405D-4F9D-B367-959A8E26E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667" y="1757463"/>
            <a:ext cx="5091424" cy="3818567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2EB1C8-108A-4F96-88B9-11FA31EFDD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9" y="23077"/>
            <a:ext cx="2372857" cy="6623467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BDF095-9981-40E5-8B14-22E0470BDC3D}"/>
                  </a:ext>
                </a:extLst>
              </p:cNvPr>
              <p:cNvSpPr txBox="1"/>
              <p:nvPr/>
            </p:nvSpPr>
            <p:spPr>
              <a:xfrm>
                <a:off x="60124" y="983093"/>
                <a:ext cx="943486" cy="5770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WL: 3.10 µm</a:t>
                </a:r>
              </a:p>
              <a:p>
                <a14:m>
                  <m:oMath xmlns:m="http://schemas.openxmlformats.org/officeDocument/2006/math">
                    <m:r>
                      <a:rPr lang="en-US" sz="105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05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0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2.45 mm</a:t>
                </a:r>
              </a:p>
              <a:p>
                <a14:m>
                  <m:oMath xmlns:m="http://schemas.openxmlformats.org/officeDocument/2006/math">
                    <m:r>
                      <a:rPr lang="en-US" sz="105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05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05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0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= 16.3%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BDF095-9981-40E5-8B14-22E0470BD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4" y="983093"/>
                <a:ext cx="943486" cy="577081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B06CD4-3DE4-4571-89B9-7F1210BDDE14}"/>
                  </a:ext>
                </a:extLst>
              </p:cNvPr>
              <p:cNvSpPr txBox="1"/>
              <p:nvPr/>
            </p:nvSpPr>
            <p:spPr>
              <a:xfrm>
                <a:off x="60124" y="1945287"/>
                <a:ext cx="943486" cy="5770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WL: 3.37 µm</a:t>
                </a:r>
              </a:p>
              <a:p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0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3.38 mm</a:t>
                </a:r>
              </a:p>
              <a:p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0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= 22.5%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B06CD4-3DE4-4571-89B9-7F1210BDD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4" y="1945287"/>
                <a:ext cx="943486" cy="577081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74CDAE-174E-4761-B652-38D48F0EBAFB}"/>
                  </a:ext>
                </a:extLst>
              </p:cNvPr>
              <p:cNvSpPr txBox="1"/>
              <p:nvPr/>
            </p:nvSpPr>
            <p:spPr>
              <a:xfrm>
                <a:off x="60124" y="2919875"/>
                <a:ext cx="943486" cy="5770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WL: 3.50 µm</a:t>
                </a:r>
              </a:p>
              <a:p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0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3.75 mm</a:t>
                </a:r>
              </a:p>
              <a:p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0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= 25.0%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74CDAE-174E-4761-B652-38D48F0EB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4" y="2919875"/>
                <a:ext cx="943486" cy="577081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0D86B1-9126-4D0E-AAE5-03914EE892AE}"/>
                  </a:ext>
                </a:extLst>
              </p:cNvPr>
              <p:cNvSpPr txBox="1"/>
              <p:nvPr/>
            </p:nvSpPr>
            <p:spPr>
              <a:xfrm>
                <a:off x="60124" y="3892078"/>
                <a:ext cx="943486" cy="5770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WL: 3.60 µm</a:t>
                </a:r>
              </a:p>
              <a:p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0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4.32 mm</a:t>
                </a:r>
              </a:p>
              <a:p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0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= 28.8%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0D86B1-9126-4D0E-AAE5-03914EE89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4" y="3892078"/>
                <a:ext cx="943486" cy="577081"/>
              </a:xfrm>
              <a:prstGeom prst="rect">
                <a:avLst/>
              </a:prstGeom>
              <a:blipFill>
                <a:blip r:embed="rId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5BBDEA-B57B-47A1-9314-02283B9AE2E7}"/>
                  </a:ext>
                </a:extLst>
              </p:cNvPr>
              <p:cNvSpPr txBox="1"/>
              <p:nvPr/>
            </p:nvSpPr>
            <p:spPr>
              <a:xfrm>
                <a:off x="60124" y="4886983"/>
                <a:ext cx="943486" cy="5770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WL: 4.50 µm</a:t>
                </a:r>
              </a:p>
              <a:p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0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7.70 mm</a:t>
                </a:r>
              </a:p>
              <a:p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0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= 51.3%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5BBDEA-B57B-47A1-9314-02283B9AE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4" y="4886983"/>
                <a:ext cx="943486" cy="577081"/>
              </a:xfrm>
              <a:prstGeom prst="rect">
                <a:avLst/>
              </a:prstGeom>
              <a:blipFill>
                <a:blip r:embed="rId9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8C1969-1698-46D0-B11E-C0B9E69419B6}"/>
                  </a:ext>
                </a:extLst>
              </p:cNvPr>
              <p:cNvSpPr txBox="1"/>
              <p:nvPr/>
            </p:nvSpPr>
            <p:spPr>
              <a:xfrm>
                <a:off x="102796" y="5892751"/>
                <a:ext cx="943486" cy="5770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WL: 4.70 µm</a:t>
                </a:r>
              </a:p>
              <a:p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0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8.45 mm</a:t>
                </a:r>
              </a:p>
              <a:p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0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= 56.3%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8C1969-1698-46D0-B11E-C0B9E6941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96" y="5892751"/>
                <a:ext cx="943486" cy="577081"/>
              </a:xfrm>
              <a:prstGeom prst="rect">
                <a:avLst/>
              </a:prstGeom>
              <a:blipFill>
                <a:blip r:embed="rId10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B5904CF9-D2CB-4FA0-B490-FC55F1243090}"/>
              </a:ext>
            </a:extLst>
          </p:cNvPr>
          <p:cNvSpPr/>
          <p:nvPr/>
        </p:nvSpPr>
        <p:spPr>
          <a:xfrm>
            <a:off x="1232786" y="1399848"/>
            <a:ext cx="943486" cy="246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1F5C85-094D-4221-82FA-25394EC310DF}"/>
              </a:ext>
            </a:extLst>
          </p:cNvPr>
          <p:cNvSpPr/>
          <p:nvPr/>
        </p:nvSpPr>
        <p:spPr>
          <a:xfrm>
            <a:off x="1232786" y="2487737"/>
            <a:ext cx="943486" cy="246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5270F4-8CB9-4550-B8C4-D98630D3AE6E}"/>
              </a:ext>
            </a:extLst>
          </p:cNvPr>
          <p:cNvSpPr/>
          <p:nvPr/>
        </p:nvSpPr>
        <p:spPr>
          <a:xfrm>
            <a:off x="1218135" y="3420674"/>
            <a:ext cx="943486" cy="246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BD00F6-54D9-4357-8C57-92711C902546}"/>
              </a:ext>
            </a:extLst>
          </p:cNvPr>
          <p:cNvSpPr/>
          <p:nvPr/>
        </p:nvSpPr>
        <p:spPr>
          <a:xfrm>
            <a:off x="1236531" y="4385527"/>
            <a:ext cx="943486" cy="246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3366CF-1308-4108-A6B0-8A8372F4600A}"/>
              </a:ext>
            </a:extLst>
          </p:cNvPr>
          <p:cNvSpPr/>
          <p:nvPr/>
        </p:nvSpPr>
        <p:spPr>
          <a:xfrm>
            <a:off x="1232786" y="5373403"/>
            <a:ext cx="943486" cy="246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69398A-F340-4D5C-BCA1-F6DA57F969A5}"/>
              </a:ext>
            </a:extLst>
          </p:cNvPr>
          <p:cNvSpPr/>
          <p:nvPr/>
        </p:nvSpPr>
        <p:spPr>
          <a:xfrm>
            <a:off x="1232786" y="6338256"/>
            <a:ext cx="943486" cy="246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1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, light&#10;&#10;Description automatically generated">
            <a:extLst>
              <a:ext uri="{FF2B5EF4-FFF2-40B4-BE49-F238E27FC236}">
                <a16:creationId xmlns:a16="http://schemas.microsoft.com/office/drawing/2014/main" id="{168613E7-0D85-465A-A608-11E3F7C30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55" y="273728"/>
            <a:ext cx="2286000" cy="4754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4DE612EE-5EA2-45CF-AC52-EE11962AF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55" y="808554"/>
            <a:ext cx="2286000" cy="4571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2D4D251-AFF4-4282-B9DB-B84786A5D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55" y="1325092"/>
            <a:ext cx="2286000" cy="5303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picture containing food, light&#10;&#10;Description automatically generated">
            <a:extLst>
              <a:ext uri="{FF2B5EF4-FFF2-40B4-BE49-F238E27FC236}">
                <a16:creationId xmlns:a16="http://schemas.microsoft.com/office/drawing/2014/main" id="{0403B860-982E-4EA3-9649-03571CBD6F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55" y="1914782"/>
            <a:ext cx="2286000" cy="5120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A picture containing light&#10;&#10;Description automatically generated">
            <a:extLst>
              <a:ext uri="{FF2B5EF4-FFF2-40B4-BE49-F238E27FC236}">
                <a16:creationId xmlns:a16="http://schemas.microsoft.com/office/drawing/2014/main" id="{C8D1A013-43FB-4569-A749-BD66D87261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55" y="2486184"/>
            <a:ext cx="2286000" cy="5303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picture containing light&#10;&#10;Description automatically generated">
            <a:extLst>
              <a:ext uri="{FF2B5EF4-FFF2-40B4-BE49-F238E27FC236}">
                <a16:creationId xmlns:a16="http://schemas.microsoft.com/office/drawing/2014/main" id="{39FD01FC-0FA5-46E0-8B82-3C6449D709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55" y="3663342"/>
            <a:ext cx="2286000" cy="5120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 descr="A picture containing light&#10;&#10;Description automatically generated">
            <a:extLst>
              <a:ext uri="{FF2B5EF4-FFF2-40B4-BE49-F238E27FC236}">
                <a16:creationId xmlns:a16="http://schemas.microsoft.com/office/drawing/2014/main" id="{BD44769B-C904-4BE0-9AFB-1902BE1FA6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55" y="3074763"/>
            <a:ext cx="2286000" cy="530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112A595-802A-4E3B-8ABD-22D7E5E55DB4}"/>
              </a:ext>
            </a:extLst>
          </p:cNvPr>
          <p:cNvSpPr txBox="1"/>
          <p:nvPr/>
        </p:nvSpPr>
        <p:spPr>
          <a:xfrm>
            <a:off x="2588255" y="326805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3.10 µm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ECB1D2-1368-4A3A-A853-0597F1BEEEC8}"/>
              </a:ext>
            </a:extLst>
          </p:cNvPr>
          <p:cNvSpPr txBox="1"/>
          <p:nvPr/>
        </p:nvSpPr>
        <p:spPr>
          <a:xfrm>
            <a:off x="2588255" y="860521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3.37 µm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716A50-FDFE-4E13-BDFA-95D62AF6D626}"/>
              </a:ext>
            </a:extLst>
          </p:cNvPr>
          <p:cNvSpPr txBox="1"/>
          <p:nvPr/>
        </p:nvSpPr>
        <p:spPr>
          <a:xfrm>
            <a:off x="2588255" y="1398297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3.50 µm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A233A7-8D3E-4EA0-8A8C-E12D19AB449A}"/>
              </a:ext>
            </a:extLst>
          </p:cNvPr>
          <p:cNvSpPr txBox="1"/>
          <p:nvPr/>
        </p:nvSpPr>
        <p:spPr>
          <a:xfrm>
            <a:off x="2567659" y="1980411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3.60 µm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0FE60F-6CBA-48E3-B188-3B906E6AC09C}"/>
              </a:ext>
            </a:extLst>
          </p:cNvPr>
          <p:cNvSpPr txBox="1"/>
          <p:nvPr/>
        </p:nvSpPr>
        <p:spPr>
          <a:xfrm>
            <a:off x="2588255" y="2580871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4.26 µm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27E1EB-AE39-46ED-8142-A6DFE23EB7A9}"/>
              </a:ext>
            </a:extLst>
          </p:cNvPr>
          <p:cNvSpPr txBox="1"/>
          <p:nvPr/>
        </p:nvSpPr>
        <p:spPr>
          <a:xfrm>
            <a:off x="2588255" y="3143907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4.60 µm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7F66C9-3335-42B0-AC70-B4E52DE8A2AC}"/>
              </a:ext>
            </a:extLst>
          </p:cNvPr>
          <p:cNvSpPr txBox="1"/>
          <p:nvPr/>
        </p:nvSpPr>
        <p:spPr>
          <a:xfrm>
            <a:off x="2588255" y="3716419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4.70 µm</a:t>
            </a:r>
          </a:p>
        </p:txBody>
      </p:sp>
    </p:spTree>
    <p:extLst>
      <p:ext uri="{BB962C8B-B14F-4D97-AF65-F5344CB8AC3E}">
        <p14:creationId xmlns:p14="http://schemas.microsoft.com/office/powerpoint/2010/main" val="173204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omputer">
            <a:extLst>
              <a:ext uri="{FF2B5EF4-FFF2-40B4-BE49-F238E27FC236}">
                <a16:creationId xmlns:a16="http://schemas.microsoft.com/office/drawing/2014/main" id="{A32FDD19-6507-4447-A905-4A9F2E067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8752" y="2127313"/>
            <a:ext cx="1600200" cy="1600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6A77864-AE91-48DA-A7B3-FD7D0000F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042" y="3172016"/>
            <a:ext cx="1600200" cy="8481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A picture containing monitor, electronics, screen, small&#10;&#10;Description automatically generated">
            <a:extLst>
              <a:ext uri="{FF2B5EF4-FFF2-40B4-BE49-F238E27FC236}">
                <a16:creationId xmlns:a16="http://schemas.microsoft.com/office/drawing/2014/main" id="{A18A402D-C996-456F-9103-3ADE1BEA5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554" y="2156270"/>
            <a:ext cx="1600200" cy="848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448675A-CFCB-4C02-AC50-7F4CF6CFC926}"/>
              </a:ext>
            </a:extLst>
          </p:cNvPr>
          <p:cNvSpPr/>
          <p:nvPr/>
        </p:nvSpPr>
        <p:spPr>
          <a:xfrm>
            <a:off x="6327648" y="2233232"/>
            <a:ext cx="1600200" cy="685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Laser Power Supply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E7898F-25E4-4D17-BF5F-8AAAB5A03208}"/>
              </a:ext>
            </a:extLst>
          </p:cNvPr>
          <p:cNvSpPr/>
          <p:nvPr/>
        </p:nvSpPr>
        <p:spPr>
          <a:xfrm>
            <a:off x="6327648" y="3253169"/>
            <a:ext cx="1600200" cy="685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Laser Head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94D9442-CBF9-4AC4-A942-E8F87A49C06B}"/>
              </a:ext>
            </a:extLst>
          </p:cNvPr>
          <p:cNvCxnSpPr>
            <a:stCxn id="3" idx="3"/>
            <a:endCxn id="9" idx="1"/>
          </p:cNvCxnSpPr>
          <p:nvPr/>
        </p:nvCxnSpPr>
        <p:spPr>
          <a:xfrm>
            <a:off x="2708952" y="2927413"/>
            <a:ext cx="1329090" cy="668656"/>
          </a:xfrm>
          <a:prstGeom prst="bentConnector3">
            <a:avLst>
              <a:gd name="adj1" fmla="val 715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D688C3E-B626-44D5-B2A4-3FBD5AE07593}"/>
              </a:ext>
            </a:extLst>
          </p:cNvPr>
          <p:cNvCxnSpPr>
            <a:stCxn id="3" idx="3"/>
            <a:endCxn id="11" idx="1"/>
          </p:cNvCxnSpPr>
          <p:nvPr/>
        </p:nvCxnSpPr>
        <p:spPr>
          <a:xfrm flipV="1">
            <a:off x="2708952" y="2580323"/>
            <a:ext cx="1328602" cy="347090"/>
          </a:xfrm>
          <a:prstGeom prst="bentConnector3">
            <a:avLst>
              <a:gd name="adj1" fmla="val 715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247FBF2-8187-412E-A8E2-EA72ED0E94A0}"/>
              </a:ext>
            </a:extLst>
          </p:cNvPr>
          <p:cNvCxnSpPr>
            <a:stCxn id="3" idx="3"/>
            <a:endCxn id="12" idx="0"/>
          </p:cNvCxnSpPr>
          <p:nvPr/>
        </p:nvCxnSpPr>
        <p:spPr>
          <a:xfrm flipV="1">
            <a:off x="2708952" y="2233232"/>
            <a:ext cx="4418796" cy="694181"/>
          </a:xfrm>
          <a:prstGeom prst="bentConnector4">
            <a:avLst>
              <a:gd name="adj1" fmla="val 7838"/>
              <a:gd name="adj2" fmla="val 1481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EE627C-D9EA-4D8C-9C19-98059912EFCA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7127748" y="2919032"/>
            <a:ext cx="0" cy="334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1072F6-6D04-479B-9D9E-3CC2A6488D95}"/>
              </a:ext>
            </a:extLst>
          </p:cNvPr>
          <p:cNvSpPr txBox="1"/>
          <p:nvPr/>
        </p:nvSpPr>
        <p:spPr>
          <a:xfrm>
            <a:off x="4370832" y="1620964"/>
            <a:ext cx="1725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Power settings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7FEC9A-A089-479C-ABDD-64C247F8C92D}"/>
              </a:ext>
            </a:extLst>
          </p:cNvPr>
          <p:cNvSpPr txBox="1"/>
          <p:nvPr/>
        </p:nvSpPr>
        <p:spPr>
          <a:xfrm>
            <a:off x="5659414" y="2296889"/>
            <a:ext cx="915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Pulse timing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0D3739-A9FB-486F-9A31-82F8F143879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927848" y="3596069"/>
            <a:ext cx="710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E01EAF0-DD95-4BEE-83E3-13B60100A7B7}"/>
              </a:ext>
            </a:extLst>
          </p:cNvPr>
          <p:cNvSpPr txBox="1"/>
          <p:nvPr/>
        </p:nvSpPr>
        <p:spPr>
          <a:xfrm>
            <a:off x="7895291" y="3107304"/>
            <a:ext cx="865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Laser output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A5955C-C0D2-4F34-88BC-A7757F437715}"/>
              </a:ext>
            </a:extLst>
          </p:cNvPr>
          <p:cNvSpPr txBox="1"/>
          <p:nvPr/>
        </p:nvSpPr>
        <p:spPr>
          <a:xfrm>
            <a:off x="2652010" y="2927413"/>
            <a:ext cx="1184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Instrument settings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81AA391-8B39-4FB9-80EF-B5874335E644}"/>
              </a:ext>
            </a:extLst>
          </p:cNvPr>
          <p:cNvSpPr txBox="1"/>
          <p:nvPr/>
        </p:nvSpPr>
        <p:spPr>
          <a:xfrm>
            <a:off x="4037555" y="3743122"/>
            <a:ext cx="1600199" cy="27699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Oscilloscope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326435C-E851-458C-9EF9-C0002C5A0CF5}"/>
              </a:ext>
            </a:extLst>
          </p:cNvPr>
          <p:cNvSpPr txBox="1"/>
          <p:nvPr/>
        </p:nvSpPr>
        <p:spPr>
          <a:xfrm>
            <a:off x="4015894" y="2734101"/>
            <a:ext cx="1725709" cy="27699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Waveform Generator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0F36D5A8-3334-4B49-9419-44FDA7CFE3E8}"/>
              </a:ext>
            </a:extLst>
          </p:cNvPr>
          <p:cNvCxnSpPr>
            <a:stCxn id="13" idx="3"/>
            <a:endCxn id="9" idx="2"/>
          </p:cNvCxnSpPr>
          <p:nvPr/>
        </p:nvCxnSpPr>
        <p:spPr>
          <a:xfrm flipH="1">
            <a:off x="4838142" y="3596069"/>
            <a:ext cx="3089706" cy="424052"/>
          </a:xfrm>
          <a:prstGeom prst="bentConnector4">
            <a:avLst>
              <a:gd name="adj1" fmla="val -7399"/>
              <a:gd name="adj2" fmla="val 1539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F80A27A-5762-4779-A956-F067A6001985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637754" y="2576132"/>
            <a:ext cx="689894" cy="4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809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4104</TotalTime>
  <Words>325</Words>
  <Application>Microsoft Office PowerPoint</Application>
  <PresentationFormat>Widescreen</PresentationFormat>
  <Paragraphs>86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dbombara</dc:creator>
  <cp:lastModifiedBy>dbombara</cp:lastModifiedBy>
  <cp:revision>36</cp:revision>
  <dcterms:created xsi:type="dcterms:W3CDTF">2020-11-30T01:04:35Z</dcterms:created>
  <dcterms:modified xsi:type="dcterms:W3CDTF">2020-12-08T05:06:46Z</dcterms:modified>
</cp:coreProperties>
</file>