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91" r:id="rId4"/>
    <p:sldId id="296" r:id="rId5"/>
    <p:sldId id="293" r:id="rId6"/>
    <p:sldId id="294" r:id="rId7"/>
    <p:sldId id="284" r:id="rId8"/>
    <p:sldId id="295" r:id="rId9"/>
    <p:sldId id="286" r:id="rId10"/>
    <p:sldId id="276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9B38-5E4C-4D76-B824-EE1C05E9C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5FA04-5361-4493-8028-0E3C050D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5C9E-6A06-46E8-A203-02A30FF9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3F46-81C3-4516-830C-EDD20AE9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763F-7274-41E3-87A3-EE7CA37A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3F171-72E3-D7AC-AA48-33682FA122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6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111C-CD40-4CE6-9000-580E97E3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11B83-9939-4A5B-80F5-29F99F54B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FF58-60CB-44B8-82F4-B7D21498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9F47-6107-4C00-8E3C-16DE15CB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1785-2482-46BD-8945-D7E1FDCC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31999-B12F-433C-A9DF-9808F2D17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75108-257E-44E4-B1B9-1F7B9B0A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451C-D08B-4EA8-8016-A92E9BDE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A9B3-4541-4C90-868B-B7DD923E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9FBF-E7D5-441E-94F6-DE9DCAC2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A0F-B00E-4500-9E95-CCC021D5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4" y="365125"/>
            <a:ext cx="1021495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C340-4212-45B9-8180-E121E4E2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44" y="1825625"/>
            <a:ext cx="1021495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F9B896F-7F60-4CDB-ABEF-A93F120B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99D887-4DC7-40B4-90E6-011519B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0CD436-FF84-499B-B03D-8969BC4D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49E54-B43B-7544-523A-BB30334F70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28" y="0"/>
            <a:ext cx="90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2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7D5-46AE-4230-B8B4-681BD764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B186-0971-45B5-9F7B-CEBC2B9A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5882-1D0F-4FE4-84A9-40DAD7F6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6085-0CA4-4CA7-B296-2884D07C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5D6D-71AA-429A-844D-AC69BC13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8117-1B72-4687-A4A3-83FF67F8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F29C-AB06-4F34-B69D-97B94A522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C6C51-7A2E-4491-8996-9CAECCE2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6B417-180A-4332-B3CD-22604C00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09FC-F921-4BD1-864F-BE6E4046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909F-C94A-492E-90FC-BF82CD86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2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21BA-DC00-4F53-998C-15A2E0F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6588-30BA-49EE-9734-EB7D21F2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6C66E-60B0-4974-A002-6F603AC98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BF830-BD3F-4DAA-ACF5-4833F426C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2EE6F-4CC5-442F-AF98-C70911724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3E034-C4F1-45EC-9EBE-CC615CED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5D59F-2D0F-402B-9956-2BE62E36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B6ED4-F1F7-45D1-9F61-D72E5D86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2A2F-D471-4F04-BC7A-506D0274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1333F-6D45-4E43-A28D-71E30D16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59F87-83C3-4F77-918D-0C6AA4B4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2BCE7-5280-42B2-8FE1-37C65E7A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47011-0CE2-4C1A-8EFF-890A031C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1D48D-0385-43A1-A0C9-76ECEECE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F592-2710-41FB-A825-10E591D2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0C0D-89E5-4D06-B73B-F5A79793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9134-172C-472B-8007-58415A15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C9508-5402-45F5-A9E2-1002A3A4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2EE55-9252-49E2-98AE-B1C79415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457C2-280D-4C7F-B85E-05D26384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8A468-33A3-4C25-9037-223A542A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050E-5D39-4A5D-A61E-D159E29B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AE3F7-7639-4698-ADE2-07DF9C158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9C930-8146-4ABB-B8C8-BADFEC19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F335-57A7-4707-98B6-7A389908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B30D-8840-442A-A254-596A6AE6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5A83-84D1-45E8-8EAE-F8B7DC87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7A766-74E5-460A-B3B9-345F528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90496-64ED-4BD5-B024-8BD334BD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1DF2-1407-4E5D-A8E8-0745CBE65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EA03-F201-4E1B-B483-732B6715D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8F88-8739-4687-8ECB-5D8F273DE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12C6-94E2-49E9-B8A8-5329FF03D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avid-bosak-724b3911?lipi=urn%3Ali%3Apage%3Ad_flagship3_profile_view_base_contact_details%3BHPdL0hTQQ8qHyaV1AC0r7g%3D%3D" TargetMode="External"/><Relationship Id="rId2" Type="http://schemas.openxmlformats.org/officeDocument/2006/relationships/hyperlink" Target="mailto:dbosak01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The R-SASSY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37CD9-895D-0621-22F1-A0337FC0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8" y="2491474"/>
            <a:ext cx="3289885" cy="3285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15460F-F41A-51E3-F62F-7D5A4667A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502" y="4735262"/>
            <a:ext cx="4230064" cy="8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34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75ED-321A-4572-965B-C4718CD9D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074" y="2141037"/>
            <a:ext cx="9144000" cy="238760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42262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A5DC-15D6-0A03-605F-FA375624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1F0CC8D-1D3A-25D9-2E87-8FDEE675E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020" y="1825625"/>
            <a:ext cx="71547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David J. Bosak</a:t>
            </a:r>
          </a:p>
          <a:p>
            <a:pPr marL="0" indent="0">
              <a:buNone/>
            </a:pPr>
            <a:r>
              <a:rPr lang="en-US" dirty="0"/>
              <a:t>Archytas Clinical Solutions</a:t>
            </a:r>
          </a:p>
          <a:p>
            <a:pPr marL="0" indent="0">
              <a:buNone/>
            </a:pPr>
            <a:r>
              <a:rPr lang="en-US" dirty="0"/>
              <a:t>269-870-7343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dbosak01@gmail.com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r-sassy.org</a:t>
            </a:r>
          </a:p>
          <a:p>
            <a:pPr marL="0" indent="0">
              <a:buNone/>
            </a:pPr>
            <a:r>
              <a:rPr lang="en-US" dirty="0"/>
              <a:t>@MidwestVulcan</a:t>
            </a:r>
          </a:p>
          <a:p>
            <a:pPr marL="0" indent="0">
              <a:buNone/>
            </a:pPr>
            <a:r>
              <a:rPr lang="en-US" i="0" u="sng" dirty="0">
                <a:effectLst/>
                <a:latin typeface="-apple-system"/>
                <a:hlinkClick r:id="rId3"/>
              </a:rPr>
              <a:t>linkedin.com/in/david-bosak-724b3911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11C88-81B0-AF5C-91C6-C6FEFBD49EE7}"/>
              </a:ext>
            </a:extLst>
          </p:cNvPr>
          <p:cNvSpPr txBox="1"/>
          <p:nvPr/>
        </p:nvSpPr>
        <p:spPr>
          <a:xfrm>
            <a:off x="1241257" y="1778669"/>
            <a:ext cx="31242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Name: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Affiliation: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Contact Number: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E-mail: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Website: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Twitter: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LinkedIn: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D48534-AA55-1604-E666-52599F739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619" y="41830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9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Astellas questions/requests can be addressed </a:t>
            </a:r>
          </a:p>
          <a:p>
            <a:r>
              <a:rPr lang="en-US" dirty="0"/>
              <a:t>Will take some code changes</a:t>
            </a:r>
          </a:p>
          <a:p>
            <a:r>
              <a:rPr lang="en-US" dirty="0"/>
              <a:t>Code changes are not difficult</a:t>
            </a:r>
          </a:p>
          <a:p>
            <a:r>
              <a:rPr lang="en-US" dirty="0"/>
              <a:t>All have been identified previously</a:t>
            </a:r>
          </a:p>
          <a:p>
            <a:r>
              <a:rPr lang="en-US" dirty="0"/>
              <a:t>Will prioritize to facilitate use of packages at Astellas</a:t>
            </a:r>
          </a:p>
          <a:p>
            <a:r>
              <a:rPr lang="en-US" dirty="0"/>
              <a:t>Timeline estimate is 2 or 3 months, due to constraints on the frequency of CRAN submissions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8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C2120-3492-D4D6-D95A-A69F30B77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529" y="24268"/>
            <a:ext cx="1923726" cy="192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BFCEC-96BD-A9BA-2EA5-449CAC46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4" y="365125"/>
            <a:ext cx="8378135" cy="1325563"/>
          </a:xfrm>
        </p:spPr>
        <p:txBody>
          <a:bodyPr>
            <a:noAutofit/>
          </a:bodyPr>
          <a:lstStyle/>
          <a:p>
            <a:r>
              <a:rPr lang="en-US" sz="3200" dirty="0"/>
              <a:t>Question 1: Can we have multiple lines in page headers and page footers for TLFs?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6F7E4-4F00-5EE4-D7C5-038DED5BC54D}"/>
              </a:ext>
            </a:extLst>
          </p:cNvPr>
          <p:cNvSpPr txBox="1"/>
          <p:nvPr/>
        </p:nvSpPr>
        <p:spPr>
          <a:xfrm>
            <a:off x="1248361" y="1649531"/>
            <a:ext cx="27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4F275-9B8F-D414-6FAC-54FA6C089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484" y="1708834"/>
            <a:ext cx="5290439" cy="3499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F0604-58C6-37DF-4CED-6DC371E0F4F4}"/>
              </a:ext>
            </a:extLst>
          </p:cNvPr>
          <p:cNvSpPr txBox="1"/>
          <p:nvPr/>
        </p:nvSpPr>
        <p:spPr>
          <a:xfrm>
            <a:off x="1248361" y="5536734"/>
            <a:ext cx="9127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Propose header parameter for titles() and footer parameter for footnotes().  </a:t>
            </a:r>
          </a:p>
          <a:p>
            <a:r>
              <a:rPr lang="en-US" dirty="0"/>
              <a:t>Will only work on RTF and DOCX.  Will be same throughout report.</a:t>
            </a:r>
          </a:p>
        </p:txBody>
      </p:sp>
    </p:spTree>
    <p:extLst>
      <p:ext uri="{BB962C8B-B14F-4D97-AF65-F5344CB8AC3E}">
        <p14:creationId xmlns:p14="http://schemas.microsoft.com/office/powerpoint/2010/main" val="244867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C2120-3492-D4D6-D95A-A69F30B77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529" y="24268"/>
            <a:ext cx="1923726" cy="192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BFCEC-96BD-A9BA-2EA5-449CAC46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4" y="365125"/>
            <a:ext cx="8378135" cy="1325563"/>
          </a:xfrm>
        </p:spPr>
        <p:txBody>
          <a:bodyPr>
            <a:noAutofit/>
          </a:bodyPr>
          <a:lstStyle/>
          <a:p>
            <a:r>
              <a:rPr lang="en-US" sz="2400" dirty="0"/>
              <a:t>Question 2: </a:t>
            </a:r>
            <a:r>
              <a:rPr lang="en-US" sz="28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Astellas has SAS programs to generate some standard in-text tables. Not sure if Sassy have any functions for generating in-text tables? 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6F7E4-4F00-5EE4-D7C5-038DED5BC54D}"/>
              </a:ext>
            </a:extLst>
          </p:cNvPr>
          <p:cNvSpPr txBox="1"/>
          <p:nvPr/>
        </p:nvSpPr>
        <p:spPr>
          <a:xfrm>
            <a:off x="1248361" y="1649531"/>
            <a:ext cx="27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F0604-58C6-37DF-4CED-6DC371E0F4F4}"/>
              </a:ext>
            </a:extLst>
          </p:cNvPr>
          <p:cNvSpPr txBox="1"/>
          <p:nvPr/>
        </p:nvSpPr>
        <p:spPr>
          <a:xfrm>
            <a:off x="1412170" y="5569545"/>
            <a:ext cx="9127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Can generate in-text style tables with borders, and titles/footnotes in body of the report, close to table. Have no package to generate “standard” tables.  Would be happy to work with Astellas to develop a standard table library using R-sassy.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B02074-B2DB-0B23-3139-17A7F07F7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07" y="2158111"/>
            <a:ext cx="4562475" cy="2390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1E70EF-8838-47F9-CD21-2EE48C6B4342}"/>
              </a:ext>
            </a:extLst>
          </p:cNvPr>
          <p:cNvSpPr txBox="1"/>
          <p:nvPr/>
        </p:nvSpPr>
        <p:spPr>
          <a:xfrm>
            <a:off x="7802982" y="1649531"/>
            <a:ext cx="27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A2670B-5E69-98AA-CCB0-6E8A7B283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230" y="1787860"/>
            <a:ext cx="4625359" cy="354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5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C2120-3492-D4D6-D95A-A69F30B77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529" y="24268"/>
            <a:ext cx="1923726" cy="192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BFCEC-96BD-A9BA-2EA5-449CAC46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4" y="365125"/>
            <a:ext cx="8378135" cy="1325563"/>
          </a:xfrm>
        </p:spPr>
        <p:txBody>
          <a:bodyPr>
            <a:noAutofit/>
          </a:bodyPr>
          <a:lstStyle/>
          <a:p>
            <a:r>
              <a:rPr lang="en-US" sz="2400" dirty="0"/>
              <a:t>Question 3: </a:t>
            </a:r>
            <a:r>
              <a:rPr lang="en-US" sz="2400" b="0" dirty="0"/>
              <a:t>We need to add a line for baseline characteristics for each subject in the listings. Are there any ways to do it? </a:t>
            </a:r>
            <a:br>
              <a:rPr lang="en-US" sz="2400" b="0" dirty="0"/>
            </a:b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6F7E4-4F00-5EE4-D7C5-038DED5BC54D}"/>
              </a:ext>
            </a:extLst>
          </p:cNvPr>
          <p:cNvSpPr txBox="1"/>
          <p:nvPr/>
        </p:nvSpPr>
        <p:spPr>
          <a:xfrm>
            <a:off x="1248361" y="1649531"/>
            <a:ext cx="27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B7EFB-C74A-FA86-18C7-7064EE0CF294}"/>
              </a:ext>
            </a:extLst>
          </p:cNvPr>
          <p:cNvSpPr txBox="1"/>
          <p:nvPr/>
        </p:nvSpPr>
        <p:spPr>
          <a:xfrm>
            <a:off x="1367406" y="5897461"/>
            <a:ext cx="942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Propose label() function to put a label row before or after specified variable(s).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C4CAA3-29D5-4CA8-A96C-2F23E1862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398" y="1690688"/>
            <a:ext cx="5159579" cy="388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C2120-3492-D4D6-D95A-A69F30B77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529" y="24268"/>
            <a:ext cx="1923726" cy="192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BFCEC-96BD-A9BA-2EA5-449CAC46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4" y="608592"/>
            <a:ext cx="8378135" cy="1325563"/>
          </a:xfrm>
        </p:spPr>
        <p:txBody>
          <a:bodyPr>
            <a:noAutofit/>
          </a:bodyPr>
          <a:lstStyle/>
          <a:p>
            <a:r>
              <a:rPr lang="en-US" sz="2000" dirty="0"/>
              <a:t>Question 4: </a:t>
            </a:r>
            <a:r>
              <a:rPr lang="en-US" sz="2000" b="0" dirty="0"/>
              <a:t>Blank line on non-visible column</a:t>
            </a:r>
            <a:br>
              <a:rPr lang="en-US" sz="2000" b="0" dirty="0"/>
            </a:br>
            <a:br>
              <a:rPr lang="en-US" sz="2400" b="0" dirty="0"/>
            </a:b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6F7E4-4F00-5EE4-D7C5-038DED5BC54D}"/>
              </a:ext>
            </a:extLst>
          </p:cNvPr>
          <p:cNvSpPr txBox="1"/>
          <p:nvPr/>
        </p:nvSpPr>
        <p:spPr>
          <a:xfrm>
            <a:off x="1248361" y="1649531"/>
            <a:ext cx="27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BF938-D953-2426-5E8D-9E5AB52CA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30" y="2018863"/>
            <a:ext cx="5270482" cy="1736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94CD0A-9957-42DA-91C7-8212607F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545" y="3956633"/>
            <a:ext cx="4572000" cy="59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DA6A63-6B00-0F72-9599-A58B6974335B}"/>
              </a:ext>
            </a:extLst>
          </p:cNvPr>
          <p:cNvSpPr txBox="1"/>
          <p:nvPr/>
        </p:nvSpPr>
        <p:spPr>
          <a:xfrm>
            <a:off x="1349530" y="5259897"/>
            <a:ext cx="855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 This is a known issue and will be fixed probably in the next release.</a:t>
            </a:r>
          </a:p>
        </p:txBody>
      </p:sp>
    </p:spTree>
    <p:extLst>
      <p:ext uri="{BB962C8B-B14F-4D97-AF65-F5344CB8AC3E}">
        <p14:creationId xmlns:p14="http://schemas.microsoft.com/office/powerpoint/2010/main" val="45202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2F60EE-8AF5-2EBC-3F54-3D2DCDF6E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675" y="28922"/>
            <a:ext cx="1923726" cy="192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BFCEC-96BD-A9BA-2EA5-449CAC46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5a: Can we get a proc contents?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6F7E4-4F00-5EE4-D7C5-038DED5BC54D}"/>
              </a:ext>
            </a:extLst>
          </p:cNvPr>
          <p:cNvSpPr txBox="1"/>
          <p:nvPr/>
        </p:nvSpPr>
        <p:spPr>
          <a:xfrm>
            <a:off x="1248361" y="1649531"/>
            <a:ext cx="27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77C59-4294-6A69-990E-28DE8FDE0B53}"/>
              </a:ext>
            </a:extLst>
          </p:cNvPr>
          <p:cNvSpPr txBox="1"/>
          <p:nvPr/>
        </p:nvSpPr>
        <p:spPr>
          <a:xfrm>
            <a:off x="5276474" y="1649531"/>
            <a:ext cx="27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8710A-E7FF-5B29-845E-CB07FAA71166}"/>
              </a:ext>
            </a:extLst>
          </p:cNvPr>
          <p:cNvSpPr txBox="1"/>
          <p:nvPr/>
        </p:nvSpPr>
        <p:spPr>
          <a:xfrm>
            <a:off x="1551962" y="5603846"/>
            <a:ext cx="10125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</a:t>
            </a:r>
            <a:r>
              <a:rPr lang="en-US" dirty="0" err="1"/>
              <a:t>proc_contents</a:t>
            </a:r>
            <a:r>
              <a:rPr lang="en-US" dirty="0"/>
              <a:t>() coming in next package “procs”.  This package is replicating several SAS procedures: proc </a:t>
            </a:r>
            <a:r>
              <a:rPr lang="en-US" dirty="0" err="1"/>
              <a:t>freq</a:t>
            </a:r>
            <a:r>
              <a:rPr lang="en-US" dirty="0"/>
              <a:t>, proc means, proc transpose, proc sort, proc print, and proc contents.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969E80-30EF-CD6B-C4E7-EF9395F6B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20" y="2124600"/>
            <a:ext cx="4336060" cy="1588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80184-938D-CB1E-7961-39469DBD3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279" y="1463072"/>
            <a:ext cx="2636795" cy="393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3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6A6E48-6816-D303-3E7E-B7364A0C8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675" y="25254"/>
            <a:ext cx="1923726" cy="192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BFCEC-96BD-A9BA-2EA5-449CAC46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5b: Can you add a filter to </a:t>
            </a:r>
            <a:r>
              <a:rPr lang="en-US" sz="3200" dirty="0" err="1"/>
              <a:t>lib_load</a:t>
            </a:r>
            <a:r>
              <a:rPr lang="en-US" sz="32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6F7E4-4F00-5EE4-D7C5-038DED5BC54D}"/>
              </a:ext>
            </a:extLst>
          </p:cNvPr>
          <p:cNvSpPr txBox="1"/>
          <p:nvPr/>
        </p:nvSpPr>
        <p:spPr>
          <a:xfrm>
            <a:off x="1248361" y="1649531"/>
            <a:ext cx="27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8710A-E7FF-5B29-845E-CB07FAA71166}"/>
              </a:ext>
            </a:extLst>
          </p:cNvPr>
          <p:cNvSpPr txBox="1"/>
          <p:nvPr/>
        </p:nvSpPr>
        <p:spPr>
          <a:xfrm>
            <a:off x="1379638" y="5318620"/>
            <a:ext cx="1032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Propose to add a where expression to </a:t>
            </a:r>
            <a:r>
              <a:rPr lang="en-US" dirty="0" err="1"/>
              <a:t>lib_load</a:t>
            </a:r>
            <a:r>
              <a:rPr lang="en-US" dirty="0"/>
              <a:t>().  </a:t>
            </a:r>
          </a:p>
          <a:p>
            <a:r>
              <a:rPr lang="en-US" dirty="0"/>
              <a:t>Will execute on all datasets.  Will give a message if fails on a particular dataset.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119026-07E5-62B7-B917-4A612A911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38" y="2131694"/>
            <a:ext cx="64770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F87BA0-7B8D-92D5-8CAC-AE54FC89A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467" y="13109"/>
            <a:ext cx="1860142" cy="1860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BFCEC-96BD-A9BA-2EA5-449CAC46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6: Where is “zero” argument in </a:t>
            </a:r>
            <a:r>
              <a:rPr lang="en-US" sz="3200" dirty="0" err="1"/>
              <a:t>fmt_cnt_pct</a:t>
            </a:r>
            <a:r>
              <a:rPr lang="en-US" sz="3200" dirty="0"/>
              <a:t>()?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6F7E4-4F00-5EE4-D7C5-038DED5BC54D}"/>
              </a:ext>
            </a:extLst>
          </p:cNvPr>
          <p:cNvSpPr txBox="1"/>
          <p:nvPr/>
        </p:nvSpPr>
        <p:spPr>
          <a:xfrm>
            <a:off x="1248361" y="1649531"/>
            <a:ext cx="27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77C59-4294-6A69-990E-28DE8FDE0B53}"/>
              </a:ext>
            </a:extLst>
          </p:cNvPr>
          <p:cNvSpPr txBox="1"/>
          <p:nvPr/>
        </p:nvSpPr>
        <p:spPr>
          <a:xfrm>
            <a:off x="7809128" y="1690688"/>
            <a:ext cx="27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A7CA0-F91A-0A15-3C1E-6FF3536066D8}"/>
              </a:ext>
            </a:extLst>
          </p:cNvPr>
          <p:cNvSpPr txBox="1"/>
          <p:nvPr/>
        </p:nvSpPr>
        <p:spPr>
          <a:xfrm>
            <a:off x="7879359" y="2225267"/>
            <a:ext cx="22293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"1 ( 20.0%)" </a:t>
            </a:r>
          </a:p>
          <a:p>
            <a:r>
              <a:rPr lang="en-US" dirty="0"/>
              <a:t>"3 ( 60.0%)" </a:t>
            </a:r>
          </a:p>
          <a:p>
            <a:r>
              <a:rPr lang="en-US" dirty="0"/>
              <a:t>"-"          </a:t>
            </a:r>
          </a:p>
          <a:p>
            <a:r>
              <a:rPr lang="en-US" dirty="0"/>
              <a:t>"5 (100.0%)" </a:t>
            </a:r>
          </a:p>
          <a:p>
            <a:r>
              <a:rPr lang="en-US" dirty="0"/>
              <a:t>"0 (-)"     </a:t>
            </a:r>
          </a:p>
          <a:p>
            <a:r>
              <a:rPr lang="en-US" dirty="0"/>
              <a:t> "8 (160.0%)"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FA4318-2B95-2E6B-359E-89CF41E7B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38" y="2097542"/>
            <a:ext cx="5581650" cy="2009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E7CC4D-EA7D-AF33-B7F7-7D6E1ACB0969}"/>
              </a:ext>
            </a:extLst>
          </p:cNvPr>
          <p:cNvSpPr txBox="1"/>
          <p:nvPr/>
        </p:nvSpPr>
        <p:spPr>
          <a:xfrm>
            <a:off x="1468073" y="4882393"/>
            <a:ext cx="805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This is on CRAN.  May have been a timing issue.</a:t>
            </a:r>
          </a:p>
        </p:txBody>
      </p:sp>
    </p:spTree>
    <p:extLst>
      <p:ext uri="{BB962C8B-B14F-4D97-AF65-F5344CB8AC3E}">
        <p14:creationId xmlns:p14="http://schemas.microsoft.com/office/powerpoint/2010/main" val="347938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6898</TotalTime>
  <Words>460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Segoe UI</vt:lpstr>
      <vt:lpstr>Segoe UI Semibold</vt:lpstr>
      <vt:lpstr>Office Theme</vt:lpstr>
      <vt:lpstr>The R-SASSY System</vt:lpstr>
      <vt:lpstr>Response Summary</vt:lpstr>
      <vt:lpstr>Question 1: Can we have multiple lines in page headers and page footers for TLFs?</vt:lpstr>
      <vt:lpstr>Question 2: Astellas has SAS programs to generate some standard in-text tables. Not sure if Sassy have any functions for generating in-text tables? </vt:lpstr>
      <vt:lpstr>Question 3: We need to add a line for baseline characteristics for each subject in the listings. Are there any ways to do it?  </vt:lpstr>
      <vt:lpstr>Question 4: Blank line on non-visible column  </vt:lpstr>
      <vt:lpstr>Question 5a: Can we get a proc contents?</vt:lpstr>
      <vt:lpstr>Question 5b: Can you add a filter to lib_load?</vt:lpstr>
      <vt:lpstr>Question 6: Where is “zero” argument in fmt_cnt_pct()?</vt:lpstr>
      <vt:lpstr>Discussion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Bosak</dc:creator>
  <cp:lastModifiedBy>David Bosak</cp:lastModifiedBy>
  <cp:revision>38</cp:revision>
  <dcterms:created xsi:type="dcterms:W3CDTF">2022-01-19T18:27:32Z</dcterms:created>
  <dcterms:modified xsi:type="dcterms:W3CDTF">2022-08-29T16:09:36Z</dcterms:modified>
</cp:coreProperties>
</file>