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armer's Choice" id="{40186A7C-659F-4058-9913-C5C5C87DF9F5}">
          <p14:sldIdLst>
            <p14:sldId id="260"/>
            <p14:sldId id="261"/>
          </p14:sldIdLst>
        </p14:section>
        <p14:section name="Blackjack, Monte Carlo" id="{64514F14-369B-46CD-B247-94DD57DF22D6}">
          <p14:sldIdLst>
            <p14:sldId id="262"/>
            <p14:sldId id="263"/>
            <p14:sldId id="264"/>
          </p14:sldIdLst>
        </p14:section>
        <p14:section name="Digestive Process of Sheep" id="{2014BC66-F7B1-42C2-8A16-91A65496EAC4}">
          <p14:sldIdLst>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4176B0B-CD1B-4381-B77E-42FFB799A18E}" type="datetimeFigureOut">
              <a:rPr lang="en-US" smtClean="0"/>
              <a:t>5/16/2017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4DE14DA-FF58-46CF-89A5-5CD85B8F0F5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29203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6B0B-CD1B-4381-B77E-42FFB799A18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49925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6B0B-CD1B-4381-B77E-42FFB799A18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30741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6B0B-CD1B-4381-B77E-42FFB799A18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362117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4176B0B-CD1B-4381-B77E-42FFB799A18E}" type="datetimeFigureOut">
              <a:rPr lang="en-US" smtClean="0"/>
              <a:t>5/16/2017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4DE14DA-FF58-46CF-89A5-5CD85B8F0F5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687838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76B0B-CD1B-4381-B77E-42FFB799A18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393508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76B0B-CD1B-4381-B77E-42FFB799A18E}"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1840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76B0B-CD1B-4381-B77E-42FFB799A18E}"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3773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76B0B-CD1B-4381-B77E-42FFB799A18E}"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32680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176B0B-CD1B-4381-B77E-42FFB799A18E}" type="datetimeFigureOut">
              <a:rPr lang="en-US" smtClean="0"/>
              <a:t>5/16/2017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4DE14DA-FF58-46CF-89A5-5CD85B8F0F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891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176B0B-CD1B-4381-B77E-42FFB799A18E}" type="datetimeFigureOut">
              <a:rPr lang="en-US" smtClean="0"/>
              <a:t>5/16/2017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4DE14DA-FF58-46CF-89A5-5CD85B8F0F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076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4176B0B-CD1B-4381-B77E-42FFB799A18E}" type="datetimeFigureOut">
              <a:rPr lang="en-US" smtClean="0"/>
              <a:t>5/16/2017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4DE14DA-FF58-46CF-89A5-5CD85B8F0F5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6227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Farmer’s Choice</a:t>
            </a:r>
          </a:p>
        </p:txBody>
      </p:sp>
      <p:sp>
        <p:nvSpPr>
          <p:cNvPr id="5" name="Text Placeholder 4"/>
          <p:cNvSpPr>
            <a:spLocks noGrp="1"/>
          </p:cNvSpPr>
          <p:nvPr>
            <p:ph type="body" idx="1"/>
          </p:nvPr>
        </p:nvSpPr>
        <p:spPr>
          <a:xfrm>
            <a:off x="1371600" y="1516952"/>
            <a:ext cx="4443984" cy="823912"/>
          </a:xfrm>
        </p:spPr>
        <p:txBody>
          <a:bodyPr/>
          <a:lstStyle/>
          <a:p>
            <a:r>
              <a:rPr lang="en-US" u="none" strike="noStrike" dirty="0">
                <a:effectLst/>
              </a:rPr>
              <a:t>Project 7.5; 2 (pg. 285)</a:t>
            </a:r>
          </a:p>
        </p:txBody>
      </p:sp>
      <p:sp>
        <p:nvSpPr>
          <p:cNvPr id="6" name="Content Placeholder 5"/>
          <p:cNvSpPr>
            <a:spLocks noGrp="1"/>
          </p:cNvSpPr>
          <p:nvPr>
            <p:ph sz="half" idx="2"/>
          </p:nvPr>
        </p:nvSpPr>
        <p:spPr>
          <a:xfrm>
            <a:off x="1267214" y="2589661"/>
            <a:ext cx="10515600" cy="3684588"/>
          </a:xfrm>
        </p:spPr>
        <p:txBody>
          <a:bodyPr/>
          <a:lstStyle/>
          <a:p>
            <a:r>
              <a:rPr lang="en-US" dirty="0"/>
              <a:t>How should the farmer make informed business decisions?</a:t>
            </a:r>
          </a:p>
          <a:p>
            <a:r>
              <a:rPr lang="en-US" dirty="0"/>
              <a:t>Constraints: </a:t>
            </a:r>
          </a:p>
          <a:p>
            <a:pPr lvl="1"/>
            <a:r>
              <a:rPr lang="en-US" dirty="0"/>
              <a:t>Resources – land/water</a:t>
            </a:r>
          </a:p>
          <a:p>
            <a:pPr lvl="1"/>
            <a:r>
              <a:rPr lang="en-US" dirty="0"/>
              <a:t>Cost – labor</a:t>
            </a:r>
          </a:p>
          <a:p>
            <a:pPr lvl="1"/>
            <a:r>
              <a:rPr lang="en-US" dirty="0"/>
              <a:t>Demand</a:t>
            </a:r>
          </a:p>
          <a:p>
            <a:pPr lvl="1"/>
            <a:r>
              <a:rPr lang="en-US" dirty="0"/>
              <a:t>Non-negativity</a:t>
            </a:r>
          </a:p>
        </p:txBody>
      </p:sp>
    </p:spTree>
    <p:extLst>
      <p:ext uri="{BB962C8B-B14F-4D97-AF65-F5344CB8AC3E}">
        <p14:creationId xmlns:p14="http://schemas.microsoft.com/office/powerpoint/2010/main" val="219192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Farmer’s Choice</a:t>
            </a:r>
          </a:p>
        </p:txBody>
      </p:sp>
      <p:sp>
        <p:nvSpPr>
          <p:cNvPr id="5" name="Text Placeholder 4"/>
          <p:cNvSpPr>
            <a:spLocks noGrp="1"/>
          </p:cNvSpPr>
          <p:nvPr>
            <p:ph type="body" idx="1"/>
          </p:nvPr>
        </p:nvSpPr>
        <p:spPr>
          <a:xfrm>
            <a:off x="1371600" y="1514476"/>
            <a:ext cx="4443984" cy="823912"/>
          </a:xfrm>
        </p:spPr>
        <p:txBody>
          <a:bodyPr/>
          <a:lstStyle/>
          <a:p>
            <a:r>
              <a:rPr lang="en-US" u="none" strike="noStrike">
                <a:effectLst/>
              </a:rPr>
              <a:t>Linear Programming Method</a:t>
            </a:r>
          </a:p>
        </p:txBody>
      </p:sp>
      <p:sp>
        <p:nvSpPr>
          <p:cNvPr id="6" name="Content Placeholder 5"/>
          <p:cNvSpPr>
            <a:spLocks noGrp="1"/>
          </p:cNvSpPr>
          <p:nvPr>
            <p:ph sz="half" idx="2"/>
          </p:nvPr>
        </p:nvSpPr>
        <p:spPr>
          <a:xfrm>
            <a:off x="914400" y="2536973"/>
            <a:ext cx="10515600" cy="3684588"/>
          </a:xfrm>
        </p:spPr>
        <p:txBody>
          <a:bodyPr/>
          <a:lstStyle/>
          <a:p>
            <a:r>
              <a:rPr lang="en-US" dirty="0"/>
              <a:t>Geometric Solution</a:t>
            </a:r>
          </a:p>
          <a:p>
            <a:r>
              <a:rPr lang="en-US" dirty="0"/>
              <a:t>R-based Solution: </a:t>
            </a:r>
            <a:r>
              <a:rPr lang="en-US" dirty="0" err="1"/>
              <a:t>LpSolveAPI</a:t>
            </a:r>
            <a:endParaRPr lang="en-US" dirty="0"/>
          </a:p>
          <a:p>
            <a:pPr lvl="1"/>
            <a:r>
              <a:rPr lang="en-US" dirty="0"/>
              <a:t>Create </a:t>
            </a:r>
            <a:r>
              <a:rPr lang="en-US" dirty="0" err="1"/>
              <a:t>Lp</a:t>
            </a:r>
            <a:r>
              <a:rPr lang="en-US" dirty="0"/>
              <a:t> object and decision variables</a:t>
            </a:r>
          </a:p>
          <a:p>
            <a:pPr lvl="1"/>
            <a:r>
              <a:rPr lang="en-US" dirty="0"/>
              <a:t>Add constraints</a:t>
            </a:r>
          </a:p>
          <a:p>
            <a:pPr lvl="1"/>
            <a:r>
              <a:rPr lang="en-US" dirty="0"/>
              <a:t>Set objective function</a:t>
            </a:r>
          </a:p>
          <a:p>
            <a:pPr lvl="1"/>
            <a:r>
              <a:rPr lang="en-US" dirty="0"/>
              <a:t>Solve the model</a:t>
            </a:r>
          </a:p>
        </p:txBody>
      </p:sp>
    </p:spTree>
    <p:extLst>
      <p:ext uri="{BB962C8B-B14F-4D97-AF65-F5344CB8AC3E}">
        <p14:creationId xmlns:p14="http://schemas.microsoft.com/office/powerpoint/2010/main" val="229883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500062"/>
            <a:ext cx="10515600" cy="1325563"/>
          </a:xfrm>
        </p:spPr>
        <p:txBody>
          <a:bodyPr>
            <a:normAutofit fontScale="90000"/>
          </a:bodyPr>
          <a:lstStyle/>
          <a:p>
            <a:pPr algn="ctr"/>
            <a:r>
              <a:rPr lang="en-US" dirty="0"/>
              <a:t>Blackjack, the Monte Carlo way.</a:t>
            </a:r>
            <a:br>
              <a:rPr lang="en-US" dirty="0"/>
            </a:br>
            <a:r>
              <a:rPr lang="en-US" sz="2200" dirty="0"/>
              <a:t>Broad class of algorithms that rely on repeated random sampling to obtain results; </a:t>
            </a:r>
            <a:br>
              <a:rPr lang="en-US" sz="2200" dirty="0"/>
            </a:br>
            <a:r>
              <a:rPr lang="en-US" sz="2200" dirty="0"/>
              <a:t>using randomness to solve problems that are deterministic in principle.</a:t>
            </a:r>
            <a:br>
              <a:rPr lang="en-US" sz="2700" dirty="0"/>
            </a:br>
            <a:endParaRPr lang="en-US" dirty="0"/>
          </a:p>
        </p:txBody>
      </p:sp>
      <p:sp>
        <p:nvSpPr>
          <p:cNvPr id="9" name="Content Placeholder 8"/>
          <p:cNvSpPr>
            <a:spLocks noGrp="1"/>
          </p:cNvSpPr>
          <p:nvPr>
            <p:ph sz="half" idx="1"/>
          </p:nvPr>
        </p:nvSpPr>
        <p:spPr>
          <a:xfrm>
            <a:off x="838200" y="2165867"/>
            <a:ext cx="10515600" cy="4351337"/>
          </a:xfrm>
        </p:spPr>
        <p:txBody>
          <a:bodyPr>
            <a:normAutofit fontScale="92500" lnSpcReduction="10000"/>
          </a:bodyPr>
          <a:lstStyle/>
          <a:p>
            <a:r>
              <a:rPr lang="en-US" dirty="0"/>
              <a:t>Play 12 games (simulations) where each game lasts two decks. </a:t>
            </a:r>
          </a:p>
          <a:p>
            <a:r>
              <a:rPr lang="en-US" dirty="0"/>
              <a:t>When the two decks are out, the round is completed using two fresh decks (that is the last round of the game). </a:t>
            </a:r>
          </a:p>
          <a:p>
            <a:r>
              <a:rPr lang="en-US" dirty="0"/>
              <a:t>Everything is then reset for the start of the next game.   </a:t>
            </a:r>
          </a:p>
          <a:p>
            <a:r>
              <a:rPr lang="en-US" dirty="0"/>
              <a:t>The player wins 3 dollars with a winning hand. </a:t>
            </a:r>
          </a:p>
          <a:p>
            <a:r>
              <a:rPr lang="en-US" dirty="0"/>
              <a:t>The player loses 2 dollars with a losing hand. </a:t>
            </a:r>
          </a:p>
          <a:p>
            <a:r>
              <a:rPr lang="en-US" dirty="0"/>
              <a:t>No money is exchanged if there is no winner. </a:t>
            </a:r>
          </a:p>
          <a:p>
            <a:pPr lvl="1"/>
            <a:r>
              <a:rPr lang="en-US" dirty="0"/>
              <a:t>No winner if neither goes bust and they stand at the same amount. </a:t>
            </a:r>
          </a:p>
          <a:p>
            <a:pPr lvl="1"/>
            <a:r>
              <a:rPr lang="en-US" dirty="0"/>
              <a:t>If the dealer goes bust, the player automatically wins. </a:t>
            </a:r>
          </a:p>
          <a:p>
            <a:r>
              <a:rPr lang="en-US" dirty="0"/>
              <a:t>The dealer strategy is to stand at 17 or above. </a:t>
            </a:r>
          </a:p>
          <a:p>
            <a:r>
              <a:rPr lang="en-US" dirty="0"/>
              <a:t>The player strategy is open and can be set as desired.</a:t>
            </a:r>
          </a:p>
          <a:p>
            <a:endParaRPr lang="en-US" dirty="0"/>
          </a:p>
        </p:txBody>
      </p:sp>
      <p:pic>
        <p:nvPicPr>
          <p:cNvPr id="12" name="Content Placeholder 11" descr="A close up of a sign&#10;&#10;Description generated with very high confidence"/>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46744" y="3243374"/>
            <a:ext cx="2857500" cy="2857500"/>
          </a:xfrm>
        </p:spPr>
      </p:pic>
    </p:spTree>
    <p:extLst>
      <p:ext uri="{BB962C8B-B14F-4D97-AF65-F5344CB8AC3E}">
        <p14:creationId xmlns:p14="http://schemas.microsoft.com/office/powerpoint/2010/main" val="421140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5604" y="4106755"/>
            <a:ext cx="3566395" cy="2510252"/>
          </a:xfrm>
        </p:spPr>
      </p:pic>
      <p:sp>
        <p:nvSpPr>
          <p:cNvPr id="6" name="Content Placeholder 5"/>
          <p:cNvSpPr>
            <a:spLocks noGrp="1"/>
          </p:cNvSpPr>
          <p:nvPr>
            <p:ph sz="quarter" idx="4"/>
          </p:nvPr>
        </p:nvSpPr>
        <p:spPr>
          <a:xfrm>
            <a:off x="6127230" y="3962399"/>
            <a:ext cx="5183188" cy="2532063"/>
          </a:xfrm>
        </p:spPr>
        <p:txBody>
          <a:bodyPr>
            <a:normAutofit lnSpcReduction="10000"/>
          </a:bodyPr>
          <a:lstStyle/>
          <a:p>
            <a:r>
              <a:rPr lang="en-US" sz="2400" dirty="0"/>
              <a:t>If you were to only look at the average winnings across 12 games, it would appear that standing at 16 is the best option when the dealer stands at 17. </a:t>
            </a:r>
          </a:p>
          <a:p>
            <a:r>
              <a:rPr lang="en-US" sz="2400" dirty="0"/>
              <a:t>The plot though illustrates just how much variation there is in results. </a:t>
            </a:r>
          </a:p>
        </p:txBody>
      </p:sp>
      <p:pic>
        <p:nvPicPr>
          <p:cNvPr id="11" name="Picture 10"/>
          <p:cNvPicPr>
            <a:picLocks noChangeAspect="1"/>
          </p:cNvPicPr>
          <p:nvPr/>
        </p:nvPicPr>
        <p:blipFill>
          <a:blip r:embed="rId3"/>
          <a:stretch>
            <a:fillRect/>
          </a:stretch>
        </p:blipFill>
        <p:spPr>
          <a:xfrm>
            <a:off x="1005605" y="0"/>
            <a:ext cx="9662397" cy="3918657"/>
          </a:xfrm>
          <a:prstGeom prst="rect">
            <a:avLst/>
          </a:prstGeom>
        </p:spPr>
      </p:pic>
    </p:spTree>
    <p:extLst>
      <p:ext uri="{BB962C8B-B14F-4D97-AF65-F5344CB8AC3E}">
        <p14:creationId xmlns:p14="http://schemas.microsoft.com/office/powerpoint/2010/main" val="48330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picture containing screenshot&#10;&#10;Description generated with high confidence"/>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74319" y="4810997"/>
            <a:ext cx="5882054" cy="1940678"/>
          </a:xfrm>
        </p:spPr>
      </p:pic>
      <p:pic>
        <p:nvPicPr>
          <p:cNvPr id="15" name="Content Placeholder 1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8919" y="106782"/>
            <a:ext cx="6812854" cy="4599761"/>
          </a:xfrm>
        </p:spPr>
      </p:pic>
      <p:sp>
        <p:nvSpPr>
          <p:cNvPr id="16" name="Rectangle 15"/>
          <p:cNvSpPr/>
          <p:nvPr/>
        </p:nvSpPr>
        <p:spPr>
          <a:xfrm>
            <a:off x="7621773" y="698503"/>
            <a:ext cx="4419600" cy="3416320"/>
          </a:xfrm>
          <a:prstGeom prst="rect">
            <a:avLst/>
          </a:prstGeom>
        </p:spPr>
        <p:txBody>
          <a:bodyPr wrap="square">
            <a:spAutoFit/>
          </a:bodyPr>
          <a:lstStyle/>
          <a:p>
            <a:pPr marL="342900" indent="-342900">
              <a:buFont typeface="Arial" panose="020B0604020202020204" pitchFamily="34" charset="0"/>
              <a:buChar char="•"/>
            </a:pPr>
            <a:r>
              <a:rPr lang="en-US" sz="2400" dirty="0"/>
              <a:t>Standing at 18 is the best option, as standing at 19 leaves the player with fewer winnings.</a:t>
            </a:r>
          </a:p>
          <a:p>
            <a:r>
              <a:rPr lang="en-US" sz="2400" dirty="0"/>
              <a:t> </a:t>
            </a:r>
          </a:p>
          <a:p>
            <a:pPr marL="342900" indent="-342900">
              <a:buFont typeface="Arial" panose="020B0604020202020204" pitchFamily="34" charset="0"/>
              <a:buChar char="•"/>
            </a:pPr>
            <a:r>
              <a:rPr lang="en-US" sz="2400" dirty="0"/>
              <a:t>Standing at 16, 17, or 20 results in fewer winnings overall. Therefore if the dealer stands at 17, the player should stand at 18.</a:t>
            </a:r>
          </a:p>
        </p:txBody>
      </p:sp>
    </p:spTree>
    <p:extLst>
      <p:ext uri="{BB962C8B-B14F-4D97-AF65-F5344CB8AC3E}">
        <p14:creationId xmlns:p14="http://schemas.microsoft.com/office/powerpoint/2010/main" val="175137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091533"/>
          </a:xfrm>
        </p:spPr>
        <p:txBody>
          <a:bodyPr>
            <a:noAutofit/>
          </a:bodyPr>
          <a:lstStyle/>
          <a:p>
            <a:r>
              <a:rPr lang="en-US" sz="3600" dirty="0"/>
              <a:t>UMAP Module 69 – The Digestive Process of Sheep</a:t>
            </a:r>
          </a:p>
        </p:txBody>
      </p:sp>
      <p:sp>
        <p:nvSpPr>
          <p:cNvPr id="6" name="Content Placeholder 5"/>
          <p:cNvSpPr>
            <a:spLocks noGrp="1"/>
          </p:cNvSpPr>
          <p:nvPr>
            <p:ph sz="half" idx="2"/>
          </p:nvPr>
        </p:nvSpPr>
        <p:spPr>
          <a:xfrm>
            <a:off x="839788" y="1209009"/>
            <a:ext cx="10515600" cy="5039391"/>
          </a:xfrm>
        </p:spPr>
        <p:txBody>
          <a:bodyPr>
            <a:normAutofit/>
          </a:bodyPr>
          <a:lstStyle/>
          <a:p>
            <a:r>
              <a:rPr lang="en-US" sz="3200" dirty="0"/>
              <a:t>The problem</a:t>
            </a:r>
          </a:p>
          <a:p>
            <a:pPr lvl="1"/>
            <a:r>
              <a:rPr lang="en-US" sz="2800" dirty="0"/>
              <a:t>The digestive processes of sheep can highlight the nutritionally value in varied feeding schedules or mixed food preparation. This is especially important when raising sheep for commercial purposes.</a:t>
            </a:r>
          </a:p>
          <a:p>
            <a:r>
              <a:rPr lang="en-US" sz="3200" dirty="0"/>
              <a:t>The digestive process</a:t>
            </a:r>
          </a:p>
          <a:p>
            <a:pPr lvl="1"/>
            <a:r>
              <a:rPr lang="en-US" sz="2800" dirty="0"/>
              <a:t>Sheep are a cud-chewing animal which means that unchewed food goes through a series of storage stomachs called the rumen and the reticulum. The process is illustrated below: </a:t>
            </a:r>
          </a:p>
          <a:p>
            <a:pPr lvl="1"/>
            <a:endParaRPr lang="en-US" sz="2000" dirty="0"/>
          </a:p>
        </p:txBody>
      </p:sp>
      <p:pic>
        <p:nvPicPr>
          <p:cNvPr id="4" name="Picture 3"/>
          <p:cNvPicPr>
            <a:picLocks noChangeAspect="1"/>
          </p:cNvPicPr>
          <p:nvPr/>
        </p:nvPicPr>
        <p:blipFill>
          <a:blip r:embed="rId2"/>
          <a:stretch>
            <a:fillRect/>
          </a:stretch>
        </p:blipFill>
        <p:spPr>
          <a:xfrm>
            <a:off x="2845797" y="5441502"/>
            <a:ext cx="7022625" cy="1083345"/>
          </a:xfrm>
          <a:prstGeom prst="rect">
            <a:avLst/>
          </a:prstGeom>
        </p:spPr>
      </p:pic>
    </p:spTree>
    <p:extLst>
      <p:ext uri="{BB962C8B-B14F-4D97-AF65-F5344CB8AC3E}">
        <p14:creationId xmlns:p14="http://schemas.microsoft.com/office/powerpoint/2010/main" val="159735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839788" y="1676400"/>
                <a:ext cx="10515600" cy="4513263"/>
              </a:xfrm>
            </p:spPr>
            <p:txBody>
              <a:bodyPr>
                <a:normAutofit lnSpcReduction="10000"/>
              </a:bodyPr>
              <a:lstStyle/>
              <a:p>
                <a:r>
                  <a:rPr lang="en-US" sz="3200" dirty="0"/>
                  <a:t>Differential Equations model for digestive processes of Sheep. </a:t>
                </a:r>
              </a:p>
              <a:p>
                <a:pPr lvl="1"/>
                <a:r>
                  <a:rPr lang="en-US" sz="2800" dirty="0"/>
                  <a:t>r(t) = the amount of food still in the rumen</a:t>
                </a:r>
              </a:p>
              <a:p>
                <a:pPr lvl="1"/>
                <a:r>
                  <a:rPr lang="en-US" sz="2800" dirty="0"/>
                  <a:t>a(t) = the amount in the abomasum</a:t>
                </a:r>
              </a:p>
              <a:p>
                <a:pPr lvl="1"/>
                <a:r>
                  <a:rPr lang="en-US" sz="2800" dirty="0"/>
                  <a:t>d(t) = the amount which by then has arrived in the duodenum</a:t>
                </a:r>
              </a:p>
              <a:p>
                <a:pPr lvl="2"/>
                <a:r>
                  <a:rPr lang="en-US" sz="2400" dirty="0"/>
                  <a:t>So r(0) = R, a(0) = d(0) = 0, and, for all t&gt;0,     </a:t>
                </a:r>
              </a:p>
              <a:p>
                <a:pPr lvl="2"/>
                <a:r>
                  <a:rPr lang="en-US" sz="2400" dirty="0"/>
                  <a:t>r(t) + a(t) + d(t) = R</a:t>
                </a:r>
              </a:p>
              <a:p>
                <a:pPr lvl="1"/>
                <a:r>
                  <a:rPr lang="en-US" sz="2800" dirty="0"/>
                  <a:t>f</a:t>
                </a:r>
                <a:r>
                  <a:rPr lang="en-US" sz="2800" b="0" dirty="0"/>
                  <a:t>(t) = </a:t>
                </a:r>
                <a14:m>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𝑅</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m:t>
                            </m:r>
                          </m:sub>
                        </m:sSub>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2</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𝑘</m:t>
                                </m:r>
                              </m:e>
                              <m:sub>
                                <m:r>
                                  <a:rPr lang="en-US" sz="2800" b="0" i="1" smtClean="0">
                                    <a:latin typeface="Cambria Math" panose="02040503050406030204" pitchFamily="18" charset="0"/>
                                  </a:rPr>
                                  <m:t>1</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𝑇</m:t>
                                    </m:r>
                                  </m:e>
                                </m:d>
                              </m:sup>
                            </m:sSubSup>
                          </m:e>
                        </m:d>
                        <m:r>
                          <m:rPr>
                            <m:nor/>
                          </m:rPr>
                          <a:rPr lang="en-US" sz="2800" dirty="0"/>
                          <m:t> </m:t>
                        </m:r>
                        <m:r>
                          <m:rPr>
                            <m:nor/>
                          </m:rPr>
                          <a:rPr lang="en-US" sz="2800" b="0" i="0" dirty="0" smtClean="0"/>
                          <m:t> </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𝑘</m:t>
                                </m:r>
                              </m:e>
                              <m:sub>
                                <m:r>
                                  <a:rPr lang="en-US" sz="2800" b="0" i="1" smtClean="0">
                                    <a:latin typeface="Cambria Math" panose="02040503050406030204" pitchFamily="18" charset="0"/>
                                  </a:rPr>
                                  <m:t>2</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𝑇</m:t>
                                    </m:r>
                                  </m:e>
                                </m:d>
                              </m:sup>
                            </m:sSubSup>
                          </m:e>
                        </m:d>
                        <m:r>
                          <m:rPr>
                            <m:nor/>
                          </m:rPr>
                          <a:rPr lang="en-US" sz="2800" dirty="0"/>
                          <m:t> </m:t>
                        </m:r>
                      </m:sup>
                    </m:sSup>
                    <m:r>
                      <a:rPr lang="en-US" sz="2800" b="0" i="1" dirty="0" smtClean="0">
                        <a:latin typeface="Cambria Math" panose="02040503050406030204" pitchFamily="18" charset="0"/>
                      </a:rPr>
                      <m:t>)</m:t>
                    </m:r>
                  </m:oMath>
                </a14:m>
                <a:r>
                  <a:rPr lang="en-US" sz="2800" dirty="0"/>
                  <a:t> for all t &gt; T</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a14:m>
                <a:r>
                  <a:rPr lang="en-US" sz="2400" dirty="0"/>
                  <a:t> are positive proportionality constants; and T is the average time delay in hours. </a:t>
                </a:r>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839788" y="1676400"/>
                <a:ext cx="10515600" cy="4513263"/>
              </a:xfrm>
              <a:blipFill>
                <a:blip r:embed="rId2"/>
                <a:stretch>
                  <a:fillRect l="-1391" t="-3378" r="-290" b="-2432"/>
                </a:stretch>
              </a:blipFill>
            </p:spPr>
            <p:txBody>
              <a:bodyPr/>
              <a:lstStyle/>
              <a:p>
                <a:r>
                  <a:rPr lang="en-US">
                    <a:noFill/>
                  </a:rPr>
                  <a:t> </a:t>
                </a:r>
              </a:p>
            </p:txBody>
          </p:sp>
        </mc:Fallback>
      </mc:AlternateContent>
      <p:sp>
        <p:nvSpPr>
          <p:cNvPr id="7" name="Title 1"/>
          <p:cNvSpPr txBox="1">
            <a:spLocks/>
          </p:cNvSpPr>
          <p:nvPr/>
        </p:nvSpPr>
        <p:spPr>
          <a:xfrm>
            <a:off x="839788" y="365126"/>
            <a:ext cx="10515600" cy="1091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UMAP Module 69 – The Digestive Process of Sheep</a:t>
            </a:r>
          </a:p>
        </p:txBody>
      </p:sp>
    </p:spTree>
    <p:extLst>
      <p:ext uri="{BB962C8B-B14F-4D97-AF65-F5344CB8AC3E}">
        <p14:creationId xmlns:p14="http://schemas.microsoft.com/office/powerpoint/2010/main" val="177124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8"/>
          <p:cNvPicPr>
            <a:picLocks noChangeAspect="1"/>
          </p:cNvPicPr>
          <p:nvPr/>
        </p:nvPicPr>
        <p:blipFill rotWithShape="1">
          <a:blip r:embed="rId2"/>
          <a:srcRect l="3123" r="16647"/>
          <a:stretch/>
        </p:blipFill>
        <p:spPr>
          <a:xfrm>
            <a:off x="7448832" y="403421"/>
            <a:ext cx="4206923" cy="6223809"/>
          </a:xfrm>
          <a:prstGeom prst="rect">
            <a:avLst/>
          </a:prstGeom>
          <a:effectLst/>
        </p:spPr>
      </p:pic>
      <mc:AlternateContent xmlns:mc="http://schemas.openxmlformats.org/markup-compatibility/2006">
        <mc:Choice xmlns:a14="http://schemas.microsoft.com/office/drawing/2010/main" Requires="a14">
          <p:sp>
            <p:nvSpPr>
              <p:cNvPr id="32" name="Content Placeholder 13"/>
              <p:cNvSpPr>
                <a:spLocks noGrp="1"/>
              </p:cNvSpPr>
              <p:nvPr>
                <p:ph idx="1"/>
              </p:nvPr>
            </p:nvSpPr>
            <p:spPr>
              <a:xfrm>
                <a:off x="648930" y="403422"/>
                <a:ext cx="6586489" cy="5820398"/>
              </a:xfrm>
            </p:spPr>
            <p:txBody>
              <a:bodyPr>
                <a:normAutofit fontScale="92500" lnSpcReduction="10000"/>
              </a:bodyPr>
              <a:lstStyle/>
              <a:p>
                <a:r>
                  <a:rPr lang="en-US" sz="2400" dirty="0"/>
                  <a:t>Conclusions drawn from model.</a:t>
                </a:r>
              </a:p>
              <a:p>
                <a:pPr lvl="1"/>
                <a:r>
                  <a:rPr lang="en-US" sz="2400" dirty="0"/>
                  <a:t>The interpretation of these constants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a14:m>
                <a:r>
                  <a:rPr lang="en-US" sz="2400" dirty="0"/>
                  <a:t>, </a:t>
                </a:r>
                <a14:m>
                  <m:oMath xmlns:m="http://schemas.openxmlformats.org/officeDocument/2006/math">
                    <m:r>
                      <a:rPr lang="en-US" sz="2400" b="0" i="1" smtClean="0">
                        <a:latin typeface="Cambria Math" panose="02040503050406030204" pitchFamily="18" charset="0"/>
                      </a:rPr>
                      <m:t>𝑇</m:t>
                    </m:r>
                  </m:oMath>
                </a14:m>
                <a:r>
                  <a:rPr lang="en-US" sz="2400" dirty="0"/>
                  <a:t>) is not rigorous, since there is no proof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and</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a14:m>
                <a:r>
                  <a:rPr lang="en-US" sz="2400" dirty="0"/>
                  <a:t> apply to events occurring in the specific parts of the tract mentioned; their physiological significance has not been treated by direct experimentation, but…they are certainly extremely suggestive. Attempts were made…to obtain more suitable models, but all soon led to intractable equations. The present equation…has been retained because it fits the data so well and is easily manipulated…. [1]1</a:t>
                </a:r>
              </a:p>
              <a:p>
                <a:pPr lvl="1"/>
                <a:r>
                  <a:rPr lang="en-US" sz="2400" dirty="0"/>
                  <a:t>The important point, however, is not so much a rigor physiological interpretation of the constants but that the excretion of stained material can be accurately described by a simple equation with three constants… [1]</a:t>
                </a:r>
              </a:p>
              <a:p>
                <a:endParaRPr lang="en-US" sz="2400" dirty="0"/>
              </a:p>
            </p:txBody>
          </p:sp>
        </mc:Choice>
        <mc:Fallback>
          <p:sp>
            <p:nvSpPr>
              <p:cNvPr id="32" name="Content Placeholder 13"/>
              <p:cNvSpPr>
                <a:spLocks noGrp="1" noRot="1" noChangeAspect="1" noMove="1" noResize="1" noEditPoints="1" noAdjustHandles="1" noChangeArrowheads="1" noChangeShapeType="1" noTextEdit="1"/>
              </p:cNvSpPr>
              <p:nvPr>
                <p:ph idx="1"/>
              </p:nvPr>
            </p:nvSpPr>
            <p:spPr>
              <a:xfrm>
                <a:off x="648930" y="403422"/>
                <a:ext cx="6586489" cy="5820398"/>
              </a:xfrm>
              <a:blipFill>
                <a:blip r:embed="rId3"/>
                <a:stretch>
                  <a:fillRect l="-1018" t="-1571" r="-1573"/>
                </a:stretch>
              </a:blipFill>
            </p:spPr>
            <p:txBody>
              <a:bodyPr/>
              <a:lstStyle/>
              <a:p>
                <a:r>
                  <a:rPr lang="en-US">
                    <a:noFill/>
                  </a:rPr>
                  <a:t> </a:t>
                </a:r>
              </a:p>
            </p:txBody>
          </p:sp>
        </mc:Fallback>
      </mc:AlternateContent>
      <p:sp>
        <p:nvSpPr>
          <p:cNvPr id="9" name="TextBox 8"/>
          <p:cNvSpPr txBox="1"/>
          <p:nvPr/>
        </p:nvSpPr>
        <p:spPr>
          <a:xfrm>
            <a:off x="699330" y="6206328"/>
            <a:ext cx="6485687" cy="461665"/>
          </a:xfrm>
          <a:prstGeom prst="rect">
            <a:avLst/>
          </a:prstGeom>
          <a:noFill/>
        </p:spPr>
        <p:txBody>
          <a:bodyPr wrap="square" rtlCol="0">
            <a:spAutoFit/>
          </a:bodyPr>
          <a:lstStyle/>
          <a:p>
            <a:r>
              <a:rPr lang="en-US" sz="1200" dirty="0"/>
              <a:t>[1] </a:t>
            </a:r>
            <a:r>
              <a:rPr lang="en-US" sz="1200" dirty="0" err="1"/>
              <a:t>Blaxter</a:t>
            </a:r>
            <a:r>
              <a:rPr lang="en-US" sz="1200" dirty="0"/>
              <a:t>, K.L., Graham, N. </a:t>
            </a:r>
            <a:r>
              <a:rPr lang="en-US" sz="1200" dirty="0" err="1"/>
              <a:t>McC</a:t>
            </a:r>
            <a:r>
              <a:rPr lang="en-US" sz="1200" dirty="0"/>
              <a:t>., and </a:t>
            </a:r>
            <a:r>
              <a:rPr lang="en-US" sz="1200" dirty="0" err="1"/>
              <a:t>Wainman</a:t>
            </a:r>
            <a:r>
              <a:rPr lang="en-US" sz="1200" dirty="0"/>
              <a:t>, F.W. (1956). Some observations on the Digestibility of Food by Sheep and on Related Problems. British Journal of Nutrition, 10: 68-91</a:t>
            </a:r>
          </a:p>
        </p:txBody>
      </p:sp>
    </p:spTree>
    <p:extLst>
      <p:ext uri="{BB962C8B-B14F-4D97-AF65-F5344CB8AC3E}">
        <p14:creationId xmlns:p14="http://schemas.microsoft.com/office/powerpoint/2010/main" val="4742336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669</TotalTime>
  <Words>687</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 Math</vt:lpstr>
      <vt:lpstr>Franklin Gothic Book</vt:lpstr>
      <vt:lpstr>Crop</vt:lpstr>
      <vt:lpstr>A Farmer’s Choice</vt:lpstr>
      <vt:lpstr>A Farmer’s Choice</vt:lpstr>
      <vt:lpstr>Blackjack, the Monte Carlo way. Broad class of algorithms that rely on repeated random sampling to obtain results;  using randomness to solve problems that are deterministic in principle. </vt:lpstr>
      <vt:lpstr>PowerPoint Presentation</vt:lpstr>
      <vt:lpstr>PowerPoint Presentation</vt:lpstr>
      <vt:lpstr>UMAP Module 69 – The Digestive Process of Sheep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 Hunt</dc:creator>
  <cp:lastModifiedBy>Christophe Hunt</cp:lastModifiedBy>
  <cp:revision>13</cp:revision>
  <dcterms:created xsi:type="dcterms:W3CDTF">2017-05-14T17:10:04Z</dcterms:created>
  <dcterms:modified xsi:type="dcterms:W3CDTF">2017-05-17T01:30:06Z</dcterms:modified>
</cp:coreProperties>
</file>