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64" d="100"/>
          <a:sy n="64" d="100"/>
        </p:scale>
        <p:origin x="96" y="64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14176B0B-CD1B-4381-B77E-42FFB799A18E}" type="datetimeFigureOut">
              <a:rPr lang="en-US" smtClean="0"/>
              <a:t>5/14/2017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DE14DA-FF58-46CF-89A5-5CD85B8F0F58}" type="slidenum">
              <a:rPr lang="en-US" smtClean="0"/>
              <a:t>‹#›</a:t>
            </a:fld>
            <a:endParaRPr lang="en-US"/>
          </a:p>
        </p:txBody>
      </p:sp>
    </p:spTree>
    <p:extLst>
      <p:ext uri="{BB962C8B-B14F-4D97-AF65-F5344CB8AC3E}">
        <p14:creationId xmlns:p14="http://schemas.microsoft.com/office/powerpoint/2010/main" val="18361894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4176B0B-CD1B-4381-B77E-42FFB799A18E}" type="datetimeFigureOut">
              <a:rPr lang="en-US" smtClean="0"/>
              <a:t>5/14/2017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DE14DA-FF58-46CF-89A5-5CD85B8F0F58}" type="slidenum">
              <a:rPr lang="en-US" smtClean="0"/>
              <a:t>‹#›</a:t>
            </a:fld>
            <a:endParaRPr lang="en-US"/>
          </a:p>
        </p:txBody>
      </p:sp>
    </p:spTree>
    <p:extLst>
      <p:ext uri="{BB962C8B-B14F-4D97-AF65-F5344CB8AC3E}">
        <p14:creationId xmlns:p14="http://schemas.microsoft.com/office/powerpoint/2010/main" val="4042211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4176B0B-CD1B-4381-B77E-42FFB799A18E}" type="datetimeFigureOut">
              <a:rPr lang="en-US" smtClean="0"/>
              <a:t>5/14/2017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DE14DA-FF58-46CF-89A5-5CD85B8F0F58}" type="slidenum">
              <a:rPr lang="en-US" smtClean="0"/>
              <a:t>‹#›</a:t>
            </a:fld>
            <a:endParaRPr lang="en-US"/>
          </a:p>
        </p:txBody>
      </p:sp>
    </p:spTree>
    <p:extLst>
      <p:ext uri="{BB962C8B-B14F-4D97-AF65-F5344CB8AC3E}">
        <p14:creationId xmlns:p14="http://schemas.microsoft.com/office/powerpoint/2010/main" val="2262970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4176B0B-CD1B-4381-B77E-42FFB799A18E}" type="datetimeFigureOut">
              <a:rPr lang="en-US" smtClean="0"/>
              <a:t>5/14/2017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DE14DA-FF58-46CF-89A5-5CD85B8F0F58}" type="slidenum">
              <a:rPr lang="en-US" smtClean="0"/>
              <a:t>‹#›</a:t>
            </a:fld>
            <a:endParaRPr lang="en-US"/>
          </a:p>
        </p:txBody>
      </p:sp>
    </p:spTree>
    <p:extLst>
      <p:ext uri="{BB962C8B-B14F-4D97-AF65-F5344CB8AC3E}">
        <p14:creationId xmlns:p14="http://schemas.microsoft.com/office/powerpoint/2010/main" val="18891168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4176B0B-CD1B-4381-B77E-42FFB799A18E}" type="datetimeFigureOut">
              <a:rPr lang="en-US" smtClean="0"/>
              <a:t>5/14/2017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DE14DA-FF58-46CF-89A5-5CD85B8F0F58}" type="slidenum">
              <a:rPr lang="en-US" smtClean="0"/>
              <a:t>‹#›</a:t>
            </a:fld>
            <a:endParaRPr lang="en-US"/>
          </a:p>
        </p:txBody>
      </p:sp>
    </p:spTree>
    <p:extLst>
      <p:ext uri="{BB962C8B-B14F-4D97-AF65-F5344CB8AC3E}">
        <p14:creationId xmlns:p14="http://schemas.microsoft.com/office/powerpoint/2010/main" val="29512188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4176B0B-CD1B-4381-B77E-42FFB799A18E}" type="datetimeFigureOut">
              <a:rPr lang="en-US" smtClean="0"/>
              <a:t>5/14/2017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DE14DA-FF58-46CF-89A5-5CD85B8F0F58}" type="slidenum">
              <a:rPr lang="en-US" smtClean="0"/>
              <a:t>‹#›</a:t>
            </a:fld>
            <a:endParaRPr lang="en-US"/>
          </a:p>
        </p:txBody>
      </p:sp>
    </p:spTree>
    <p:extLst>
      <p:ext uri="{BB962C8B-B14F-4D97-AF65-F5344CB8AC3E}">
        <p14:creationId xmlns:p14="http://schemas.microsoft.com/office/powerpoint/2010/main" val="42364671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4176B0B-CD1B-4381-B77E-42FFB799A18E}" type="datetimeFigureOut">
              <a:rPr lang="en-US" smtClean="0"/>
              <a:t>5/14/2017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4DE14DA-FF58-46CF-89A5-5CD85B8F0F58}" type="slidenum">
              <a:rPr lang="en-US" smtClean="0"/>
              <a:t>‹#›</a:t>
            </a:fld>
            <a:endParaRPr lang="en-US"/>
          </a:p>
        </p:txBody>
      </p:sp>
    </p:spTree>
    <p:extLst>
      <p:ext uri="{BB962C8B-B14F-4D97-AF65-F5344CB8AC3E}">
        <p14:creationId xmlns:p14="http://schemas.microsoft.com/office/powerpoint/2010/main" val="8642569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4176B0B-CD1B-4381-B77E-42FFB799A18E}" type="datetimeFigureOut">
              <a:rPr lang="en-US" smtClean="0"/>
              <a:t>5/14/2017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4DE14DA-FF58-46CF-89A5-5CD85B8F0F58}" type="slidenum">
              <a:rPr lang="en-US" smtClean="0"/>
              <a:t>‹#›</a:t>
            </a:fld>
            <a:endParaRPr lang="en-US"/>
          </a:p>
        </p:txBody>
      </p:sp>
    </p:spTree>
    <p:extLst>
      <p:ext uri="{BB962C8B-B14F-4D97-AF65-F5344CB8AC3E}">
        <p14:creationId xmlns:p14="http://schemas.microsoft.com/office/powerpoint/2010/main" val="33058742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4176B0B-CD1B-4381-B77E-42FFB799A18E}" type="datetimeFigureOut">
              <a:rPr lang="en-US" smtClean="0"/>
              <a:t>5/14/2017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4DE14DA-FF58-46CF-89A5-5CD85B8F0F58}" type="slidenum">
              <a:rPr lang="en-US" smtClean="0"/>
              <a:t>‹#›</a:t>
            </a:fld>
            <a:endParaRPr lang="en-US"/>
          </a:p>
        </p:txBody>
      </p:sp>
    </p:spTree>
    <p:extLst>
      <p:ext uri="{BB962C8B-B14F-4D97-AF65-F5344CB8AC3E}">
        <p14:creationId xmlns:p14="http://schemas.microsoft.com/office/powerpoint/2010/main" val="8817454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4176B0B-CD1B-4381-B77E-42FFB799A18E}" type="datetimeFigureOut">
              <a:rPr lang="en-US" smtClean="0"/>
              <a:t>5/14/2017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DE14DA-FF58-46CF-89A5-5CD85B8F0F58}" type="slidenum">
              <a:rPr lang="en-US" smtClean="0"/>
              <a:t>‹#›</a:t>
            </a:fld>
            <a:endParaRPr lang="en-US"/>
          </a:p>
        </p:txBody>
      </p:sp>
    </p:spTree>
    <p:extLst>
      <p:ext uri="{BB962C8B-B14F-4D97-AF65-F5344CB8AC3E}">
        <p14:creationId xmlns:p14="http://schemas.microsoft.com/office/powerpoint/2010/main" val="2603767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4176B0B-CD1B-4381-B77E-42FFB799A18E}" type="datetimeFigureOut">
              <a:rPr lang="en-US" smtClean="0"/>
              <a:t>5/14/2017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DE14DA-FF58-46CF-89A5-5CD85B8F0F58}" type="slidenum">
              <a:rPr lang="en-US" smtClean="0"/>
              <a:t>‹#›</a:t>
            </a:fld>
            <a:endParaRPr lang="en-US"/>
          </a:p>
        </p:txBody>
      </p:sp>
    </p:spTree>
    <p:extLst>
      <p:ext uri="{BB962C8B-B14F-4D97-AF65-F5344CB8AC3E}">
        <p14:creationId xmlns:p14="http://schemas.microsoft.com/office/powerpoint/2010/main" val="1449914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176B0B-CD1B-4381-B77E-42FFB799A18E}" type="datetimeFigureOut">
              <a:rPr lang="en-US" smtClean="0"/>
              <a:t>5/14/2017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4DE14DA-FF58-46CF-89A5-5CD85B8F0F58}" type="slidenum">
              <a:rPr lang="en-US" smtClean="0"/>
              <a:t>‹#›</a:t>
            </a:fld>
            <a:endParaRPr lang="en-US"/>
          </a:p>
        </p:txBody>
      </p:sp>
    </p:spTree>
    <p:extLst>
      <p:ext uri="{BB962C8B-B14F-4D97-AF65-F5344CB8AC3E}">
        <p14:creationId xmlns:p14="http://schemas.microsoft.com/office/powerpoint/2010/main" val="2162120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6"/>
            <a:ext cx="10515600" cy="1091533"/>
          </a:xfrm>
        </p:spPr>
        <p:txBody>
          <a:bodyPr>
            <a:noAutofit/>
          </a:bodyPr>
          <a:lstStyle/>
          <a:p>
            <a:r>
              <a:rPr lang="en-US" sz="3600" dirty="0"/>
              <a:t>UMAP Module 69 – The Digestive Process of Sheep</a:t>
            </a:r>
          </a:p>
        </p:txBody>
      </p:sp>
      <p:sp>
        <p:nvSpPr>
          <p:cNvPr id="5" name="Text Placeholder 4"/>
          <p:cNvSpPr>
            <a:spLocks noGrp="1"/>
          </p:cNvSpPr>
          <p:nvPr>
            <p:ph type="body" idx="1"/>
          </p:nvPr>
        </p:nvSpPr>
        <p:spPr>
          <a:xfrm>
            <a:off x="839788" y="1156954"/>
            <a:ext cx="5156975" cy="491093"/>
          </a:xfrm>
        </p:spPr>
        <p:txBody>
          <a:bodyPr/>
          <a:lstStyle/>
          <a:p>
            <a:endParaRPr lang="en-US" u="none" strike="noStrike" dirty="0">
              <a:effectLst/>
            </a:endParaRPr>
          </a:p>
        </p:txBody>
      </p:sp>
      <p:sp>
        <p:nvSpPr>
          <p:cNvPr id="6" name="Content Placeholder 5"/>
          <p:cNvSpPr>
            <a:spLocks noGrp="1"/>
          </p:cNvSpPr>
          <p:nvPr>
            <p:ph sz="half" idx="2"/>
          </p:nvPr>
        </p:nvSpPr>
        <p:spPr>
          <a:xfrm>
            <a:off x="839788" y="1807536"/>
            <a:ext cx="10515600" cy="4688514"/>
          </a:xfrm>
        </p:spPr>
        <p:txBody>
          <a:bodyPr>
            <a:normAutofit/>
          </a:bodyPr>
          <a:lstStyle/>
          <a:p>
            <a:r>
              <a:rPr lang="en-US" dirty="0"/>
              <a:t>The problem</a:t>
            </a:r>
          </a:p>
          <a:p>
            <a:pPr lvl="1"/>
            <a:r>
              <a:rPr lang="en-US" dirty="0"/>
              <a:t>The digestive processes of sheep can highlight the nutritionally value in varied feeding schedules or mixed food preparation. This is especially important when raising sheep for commercial purposes.</a:t>
            </a:r>
          </a:p>
          <a:p>
            <a:r>
              <a:rPr lang="en-US" dirty="0"/>
              <a:t>The digestive process</a:t>
            </a:r>
          </a:p>
          <a:p>
            <a:pPr lvl="1"/>
            <a:r>
              <a:rPr lang="en-US" dirty="0"/>
              <a:t>Sheep are a cud-chewing animal which means that unchewed food goes through a series of storage stomachs called the rumen and the reticulum. The process is illustrated below: </a:t>
            </a:r>
          </a:p>
          <a:p>
            <a:pPr lvl="1"/>
            <a:endParaRPr lang="en-US" sz="2000" dirty="0"/>
          </a:p>
        </p:txBody>
      </p:sp>
      <p:pic>
        <p:nvPicPr>
          <p:cNvPr id="4" name="Picture 3"/>
          <p:cNvPicPr>
            <a:picLocks noChangeAspect="1"/>
          </p:cNvPicPr>
          <p:nvPr/>
        </p:nvPicPr>
        <p:blipFill>
          <a:blip r:embed="rId2"/>
          <a:stretch>
            <a:fillRect/>
          </a:stretch>
        </p:blipFill>
        <p:spPr>
          <a:xfrm>
            <a:off x="2778014" y="5019744"/>
            <a:ext cx="7022625" cy="1083345"/>
          </a:xfrm>
          <a:prstGeom prst="rect">
            <a:avLst/>
          </a:prstGeom>
        </p:spPr>
      </p:pic>
    </p:spTree>
    <p:extLst>
      <p:ext uri="{BB962C8B-B14F-4D97-AF65-F5344CB8AC3E}">
        <p14:creationId xmlns:p14="http://schemas.microsoft.com/office/powerpoint/2010/main" val="15973582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a:xfrm>
            <a:off x="839788" y="1456659"/>
            <a:ext cx="5133309" cy="472102"/>
          </a:xfrm>
        </p:spPr>
        <p:txBody>
          <a:bodyPr/>
          <a:lstStyle/>
          <a:p>
            <a:endParaRPr lang="en-US" u="none" strike="noStrike" dirty="0">
              <a:effectLst/>
            </a:endParaRPr>
          </a:p>
        </p:txBody>
      </p:sp>
      <mc:AlternateContent xmlns:mc="http://schemas.openxmlformats.org/markup-compatibility/2006">
        <mc:Choice xmlns:a14="http://schemas.microsoft.com/office/drawing/2010/main" Requires="a14">
          <p:sp>
            <p:nvSpPr>
              <p:cNvPr id="6" name="Content Placeholder 5"/>
              <p:cNvSpPr>
                <a:spLocks noGrp="1"/>
              </p:cNvSpPr>
              <p:nvPr>
                <p:ph sz="half" idx="2"/>
              </p:nvPr>
            </p:nvSpPr>
            <p:spPr>
              <a:xfrm>
                <a:off x="839788" y="2153265"/>
                <a:ext cx="10515600" cy="4036398"/>
              </a:xfrm>
            </p:spPr>
            <p:txBody>
              <a:bodyPr>
                <a:normAutofit/>
              </a:bodyPr>
              <a:lstStyle/>
              <a:p>
                <a:r>
                  <a:rPr lang="en-US" dirty="0"/>
                  <a:t>Differential Equations model for digestive processes of Sheep. </a:t>
                </a:r>
              </a:p>
              <a:p>
                <a:pPr lvl="1"/>
                <a:r>
                  <a:rPr lang="en-US" dirty="0"/>
                  <a:t>r(t) = the amount of food still in the rumen</a:t>
                </a:r>
              </a:p>
              <a:p>
                <a:pPr lvl="1"/>
                <a:r>
                  <a:rPr lang="en-US" dirty="0"/>
                  <a:t>a(t) = the amount in the abomasum</a:t>
                </a:r>
              </a:p>
              <a:p>
                <a:pPr lvl="1"/>
                <a:r>
                  <a:rPr lang="en-US" dirty="0"/>
                  <a:t>d(t) = the amount which by then has arrived in the duodenum</a:t>
                </a:r>
              </a:p>
              <a:p>
                <a:pPr lvl="2"/>
                <a:r>
                  <a:rPr lang="en-US" dirty="0"/>
                  <a:t>So r(0) = R, a(0) = d(0) = 0, and, for all t&gt;0,     </a:t>
                </a:r>
              </a:p>
              <a:p>
                <a:pPr lvl="2"/>
                <a:r>
                  <a:rPr lang="en-US" dirty="0"/>
                  <a:t>r(t) + a(t) + d(t) = R</a:t>
                </a:r>
              </a:p>
              <a:p>
                <a:pPr lvl="1"/>
                <a:r>
                  <a:rPr lang="en-US" dirty="0"/>
                  <a:t>f</a:t>
                </a:r>
                <a:r>
                  <a:rPr lang="en-US" b="0" dirty="0"/>
                  <a:t>(t) = </a:t>
                </a:r>
                <a14:m>
                  <m:oMath xmlns:m="http://schemas.openxmlformats.org/officeDocument/2006/math">
                    <m:r>
                      <a:rPr lang="en-US" b="0" i="1" smtClean="0">
                        <a:latin typeface="Cambria Math" panose="02040503050406030204" pitchFamily="18" charset="0"/>
                      </a:rPr>
                      <m:t>𝑅</m:t>
                    </m:r>
                    <m:r>
                      <a:rPr lang="en-US" b="0" i="1" smtClean="0">
                        <a:latin typeface="Cambria Math" panose="02040503050406030204" pitchFamily="18" charset="0"/>
                      </a:rPr>
                      <m:t> − </m:t>
                    </m:r>
                    <m:f>
                      <m:fPr>
                        <m:ctrlPr>
                          <a:rPr lang="en-US" b="0" i="1" smtClean="0">
                            <a:latin typeface="Cambria Math" panose="02040503050406030204" pitchFamily="18" charset="0"/>
                          </a:rPr>
                        </m:ctrlPr>
                      </m:fPr>
                      <m:num>
                        <m:r>
                          <a:rPr lang="en-US" b="0" i="1" smtClean="0">
                            <a:latin typeface="Cambria Math" panose="02040503050406030204" pitchFamily="18" charset="0"/>
                          </a:rPr>
                          <m:t>𝑅</m:t>
                        </m:r>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1</m:t>
                            </m:r>
                          </m:sub>
                        </m:sSub>
                      </m:den>
                    </m:f>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2</m:t>
                        </m:r>
                      </m:sub>
                    </m:sSub>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d>
                          <m:dPr>
                            <m:ctrlPr>
                              <a:rPr lang="en-US" b="0" i="1" smtClean="0">
                                <a:latin typeface="Cambria Math" panose="02040503050406030204" pitchFamily="18" charset="0"/>
                              </a:rPr>
                            </m:ctrlPr>
                          </m:dPr>
                          <m:e>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𝑘</m:t>
                                </m:r>
                              </m:e>
                              <m:sub>
                                <m:r>
                                  <a:rPr lang="en-US" b="0" i="1" smtClean="0">
                                    <a:latin typeface="Cambria Math" panose="02040503050406030204" pitchFamily="18" charset="0"/>
                                  </a:rPr>
                                  <m:t>1</m:t>
                                </m:r>
                              </m:sub>
                              <m:sup>
                                <m:d>
                                  <m:dPr>
                                    <m:ctrlPr>
                                      <a:rPr lang="en-US" b="0" i="1" smtClean="0">
                                        <a:latin typeface="Cambria Math" panose="02040503050406030204" pitchFamily="18" charset="0"/>
                                      </a:rPr>
                                    </m:ctrlPr>
                                  </m:dPr>
                                  <m:e>
                                    <m:r>
                                      <a:rPr lang="en-US" b="0" i="1" smtClean="0">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rPr>
                                      <m:t>𝑇</m:t>
                                    </m:r>
                                  </m:e>
                                </m:d>
                              </m:sup>
                            </m:sSubSup>
                          </m:e>
                        </m:d>
                        <m:r>
                          <m:rPr>
                            <m:nor/>
                          </m:rPr>
                          <a:rPr lang="en-US" dirty="0"/>
                          <m:t> </m:t>
                        </m:r>
                        <m:r>
                          <m:rPr>
                            <m:nor/>
                          </m:rPr>
                          <a:rPr lang="en-US" b="0" i="0" dirty="0" smtClean="0"/>
                          <m:t> </m:t>
                        </m:r>
                      </m:sup>
                    </m:sSup>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1</m:t>
                        </m:r>
                      </m:sub>
                    </m:sSub>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d>
                          <m:dPr>
                            <m:ctrlPr>
                              <a:rPr lang="en-US" b="0" i="1" smtClean="0">
                                <a:latin typeface="Cambria Math" panose="02040503050406030204" pitchFamily="18" charset="0"/>
                              </a:rPr>
                            </m:ctrlPr>
                          </m:dPr>
                          <m:e>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𝑘</m:t>
                                </m:r>
                              </m:e>
                              <m:sub>
                                <m:r>
                                  <a:rPr lang="en-US" b="0" i="1" smtClean="0">
                                    <a:latin typeface="Cambria Math" panose="02040503050406030204" pitchFamily="18" charset="0"/>
                                  </a:rPr>
                                  <m:t>2</m:t>
                                </m:r>
                              </m:sub>
                              <m:sup>
                                <m:d>
                                  <m:dPr>
                                    <m:ctrlPr>
                                      <a:rPr lang="en-US" b="0" i="1" smtClean="0">
                                        <a:latin typeface="Cambria Math" panose="02040503050406030204" pitchFamily="18" charset="0"/>
                                      </a:rPr>
                                    </m:ctrlPr>
                                  </m:dPr>
                                  <m:e>
                                    <m:r>
                                      <a:rPr lang="en-US" b="0" i="1" smtClean="0">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rPr>
                                      <m:t>𝑇</m:t>
                                    </m:r>
                                  </m:e>
                                </m:d>
                              </m:sup>
                            </m:sSubSup>
                          </m:e>
                        </m:d>
                        <m:r>
                          <m:rPr>
                            <m:nor/>
                          </m:rPr>
                          <a:rPr lang="en-US" dirty="0"/>
                          <m:t> </m:t>
                        </m:r>
                      </m:sup>
                    </m:sSup>
                    <m:r>
                      <a:rPr lang="en-US" b="0" i="1" dirty="0" smtClean="0">
                        <a:latin typeface="Cambria Math" panose="02040503050406030204" pitchFamily="18" charset="0"/>
                      </a:rPr>
                      <m:t>)</m:t>
                    </m:r>
                  </m:oMath>
                </a14:m>
                <a:r>
                  <a:rPr lang="en-US" dirty="0"/>
                  <a:t> for all t &gt; T</a:t>
                </a:r>
              </a:p>
              <a:p>
                <a:pPr lvl="2"/>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1</m:t>
                        </m:r>
                      </m:sub>
                    </m:sSub>
                    <m:r>
                      <a:rPr lang="en-US" b="0" i="1" smtClean="0">
                        <a:latin typeface="Cambria Math" panose="02040503050406030204" pitchFamily="18" charset="0"/>
                      </a:rPr>
                      <m:t> </m:t>
                    </m:r>
                  </m:oMath>
                </a14:m>
                <a:r>
                  <a:rPr lang="en-US" dirty="0"/>
                  <a:t>and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2</m:t>
                        </m:r>
                      </m:sub>
                    </m:sSub>
                  </m:oMath>
                </a14:m>
                <a:r>
                  <a:rPr lang="en-US" dirty="0"/>
                  <a:t> are positive </a:t>
                </a:r>
                <a:r>
                  <a:rPr lang="en-US"/>
                  <a:t>proportionality constants; </a:t>
                </a:r>
                <a:r>
                  <a:rPr lang="en-US" dirty="0"/>
                  <a:t>and T is the average time delay in hours. </a:t>
                </a:r>
              </a:p>
            </p:txBody>
          </p:sp>
        </mc:Choice>
        <mc:Fallback>
          <p:sp>
            <p:nvSpPr>
              <p:cNvPr id="6" name="Content Placeholder 5"/>
              <p:cNvSpPr>
                <a:spLocks noGrp="1" noRot="1" noChangeAspect="1" noMove="1" noResize="1" noEditPoints="1" noAdjustHandles="1" noChangeArrowheads="1" noChangeShapeType="1" noTextEdit="1"/>
              </p:cNvSpPr>
              <p:nvPr>
                <p:ph sz="half" idx="2"/>
              </p:nvPr>
            </p:nvSpPr>
            <p:spPr>
              <a:xfrm>
                <a:off x="839788" y="2153265"/>
                <a:ext cx="10515600" cy="4036398"/>
              </a:xfrm>
              <a:blipFill>
                <a:blip r:embed="rId2"/>
                <a:stretch>
                  <a:fillRect l="-1043" t="-2417"/>
                </a:stretch>
              </a:blipFill>
            </p:spPr>
            <p:txBody>
              <a:bodyPr/>
              <a:lstStyle/>
              <a:p>
                <a:r>
                  <a:rPr lang="en-US">
                    <a:noFill/>
                  </a:rPr>
                  <a:t> </a:t>
                </a:r>
              </a:p>
            </p:txBody>
          </p:sp>
        </mc:Fallback>
      </mc:AlternateContent>
      <p:sp>
        <p:nvSpPr>
          <p:cNvPr id="7" name="Title 1"/>
          <p:cNvSpPr txBox="1">
            <a:spLocks/>
          </p:cNvSpPr>
          <p:nvPr/>
        </p:nvSpPr>
        <p:spPr>
          <a:xfrm>
            <a:off x="839788" y="365126"/>
            <a:ext cx="10515600" cy="109153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t>UMAP Module 69 – The Digestive Process of Sheep</a:t>
            </a:r>
          </a:p>
        </p:txBody>
      </p:sp>
    </p:spTree>
    <p:extLst>
      <p:ext uri="{BB962C8B-B14F-4D97-AF65-F5344CB8AC3E}">
        <p14:creationId xmlns:p14="http://schemas.microsoft.com/office/powerpoint/2010/main" val="17712424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Content Placeholder 8"/>
          <p:cNvPicPr>
            <a:picLocks noChangeAspect="1"/>
          </p:cNvPicPr>
          <p:nvPr/>
        </p:nvPicPr>
        <p:blipFill rotWithShape="1">
          <a:blip r:embed="rId2"/>
          <a:srcRect l="3123" r="16647"/>
          <a:stretch/>
        </p:blipFill>
        <p:spPr>
          <a:xfrm>
            <a:off x="7448832" y="403421"/>
            <a:ext cx="4206923" cy="6223809"/>
          </a:xfrm>
          <a:prstGeom prst="rect">
            <a:avLst/>
          </a:prstGeom>
          <a:effectLst/>
        </p:spPr>
      </p:pic>
      <mc:AlternateContent xmlns:mc="http://schemas.openxmlformats.org/markup-compatibility/2006">
        <mc:Choice xmlns:a14="http://schemas.microsoft.com/office/drawing/2010/main" Requires="a14">
          <p:sp>
            <p:nvSpPr>
              <p:cNvPr id="32" name="Content Placeholder 13"/>
              <p:cNvSpPr>
                <a:spLocks noGrp="1"/>
              </p:cNvSpPr>
              <p:nvPr>
                <p:ph idx="1"/>
              </p:nvPr>
            </p:nvSpPr>
            <p:spPr>
              <a:xfrm>
                <a:off x="648930" y="403422"/>
                <a:ext cx="6586489" cy="5820398"/>
              </a:xfrm>
            </p:spPr>
            <p:txBody>
              <a:bodyPr>
                <a:normAutofit lnSpcReduction="10000"/>
              </a:bodyPr>
              <a:lstStyle/>
              <a:p>
                <a:r>
                  <a:rPr lang="en-US" dirty="0"/>
                  <a:t>Conclusions drawn from model.</a:t>
                </a:r>
              </a:p>
              <a:p>
                <a:pPr lvl="1"/>
                <a:r>
                  <a:rPr lang="en-US" dirty="0"/>
                  <a:t>The interpretation of these constants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1</m:t>
                        </m:r>
                      </m:sub>
                    </m:sSub>
                  </m:oMath>
                </a14:m>
                <a:r>
                  <a:rPr lang="en-US" dirty="0"/>
                  <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2</m:t>
                        </m:r>
                      </m:sub>
                    </m:sSub>
                  </m:oMath>
                </a14:m>
                <a:r>
                  <a:rPr lang="en-US" dirty="0"/>
                  <a:t>, </a:t>
                </a:r>
                <a14:m>
                  <m:oMath xmlns:m="http://schemas.openxmlformats.org/officeDocument/2006/math">
                    <m:r>
                      <a:rPr lang="en-US" b="0" i="1" smtClean="0">
                        <a:latin typeface="Cambria Math" panose="02040503050406030204" pitchFamily="18" charset="0"/>
                      </a:rPr>
                      <m:t>𝑇</m:t>
                    </m:r>
                  </m:oMath>
                </a14:m>
                <a:r>
                  <a:rPr lang="en-US" dirty="0"/>
                  <a:t>) is not rigorous, since there is no proof that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1</m:t>
                        </m:r>
                      </m:sub>
                    </m:sSub>
                    <m:r>
                      <a:rPr lang="en-US" b="0" i="0" smtClean="0">
                        <a:latin typeface="Cambria Math" panose="02040503050406030204" pitchFamily="18" charset="0"/>
                      </a:rPr>
                      <m:t> </m:t>
                    </m:r>
                    <m:r>
                      <m:rPr>
                        <m:sty m:val="p"/>
                      </m:rPr>
                      <a:rPr lang="en-US" b="0" i="0" smtClean="0">
                        <a:latin typeface="Cambria Math" panose="02040503050406030204" pitchFamily="18" charset="0"/>
                      </a:rPr>
                      <m:t>and</m:t>
                    </m:r>
                  </m:oMath>
                </a14:m>
                <a:r>
                  <a:rPr lang="en-US" dirty="0"/>
                  <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2</m:t>
                        </m:r>
                      </m:sub>
                    </m:sSub>
                  </m:oMath>
                </a14:m>
                <a:r>
                  <a:rPr lang="en-US" dirty="0"/>
                  <a:t> apply to events occurring in the specific parts of the tract mentioned; their physiological significance has not been treated by direct experimentation, but…they are certainly extremely suggestive. Attempts were made…to obtain more suitable models, but all soon led to intractable equations. The present equation…has been retained because it fits the data so well and is easily manipulated…. </a:t>
                </a:r>
              </a:p>
              <a:p>
                <a:pPr lvl="1"/>
                <a:r>
                  <a:rPr lang="en-US" dirty="0"/>
                  <a:t>The important point, however, is not so much a rigor physiological interpretation of the constants but that the excretion of stained material can be accurately described by a simple equation with three constants… [1]</a:t>
                </a:r>
              </a:p>
              <a:p>
                <a:endParaRPr lang="en-US" sz="2400" dirty="0"/>
              </a:p>
            </p:txBody>
          </p:sp>
        </mc:Choice>
        <mc:Fallback>
          <p:sp>
            <p:nvSpPr>
              <p:cNvPr id="32" name="Content Placeholder 13"/>
              <p:cNvSpPr>
                <a:spLocks noGrp="1" noRot="1" noChangeAspect="1" noMove="1" noResize="1" noEditPoints="1" noAdjustHandles="1" noChangeArrowheads="1" noChangeShapeType="1" noTextEdit="1"/>
              </p:cNvSpPr>
              <p:nvPr>
                <p:ph idx="1"/>
              </p:nvPr>
            </p:nvSpPr>
            <p:spPr>
              <a:xfrm>
                <a:off x="648930" y="403422"/>
                <a:ext cx="6586489" cy="5820398"/>
              </a:xfrm>
              <a:blipFill>
                <a:blip r:embed="rId3"/>
                <a:stretch>
                  <a:fillRect l="-1665" t="-2304" r="-1388"/>
                </a:stretch>
              </a:blipFill>
            </p:spPr>
            <p:txBody>
              <a:bodyPr/>
              <a:lstStyle/>
              <a:p>
                <a:r>
                  <a:rPr lang="en-US">
                    <a:noFill/>
                  </a:rPr>
                  <a:t> </a:t>
                </a:r>
              </a:p>
            </p:txBody>
          </p:sp>
        </mc:Fallback>
      </mc:AlternateContent>
      <p:sp>
        <p:nvSpPr>
          <p:cNvPr id="9" name="TextBox 8"/>
          <p:cNvSpPr txBox="1"/>
          <p:nvPr/>
        </p:nvSpPr>
        <p:spPr>
          <a:xfrm>
            <a:off x="329783" y="6223820"/>
            <a:ext cx="7659974" cy="461665"/>
          </a:xfrm>
          <a:prstGeom prst="rect">
            <a:avLst/>
          </a:prstGeom>
          <a:noFill/>
        </p:spPr>
        <p:txBody>
          <a:bodyPr wrap="square" rtlCol="0">
            <a:spAutoFit/>
          </a:bodyPr>
          <a:lstStyle/>
          <a:p>
            <a:r>
              <a:rPr lang="en-US" sz="1200" dirty="0"/>
              <a:t>[1] </a:t>
            </a:r>
            <a:r>
              <a:rPr lang="en-US" sz="1200" dirty="0" err="1"/>
              <a:t>Blaxter</a:t>
            </a:r>
            <a:r>
              <a:rPr lang="en-US" sz="1200" dirty="0"/>
              <a:t>, K.L., Graham, N. </a:t>
            </a:r>
            <a:r>
              <a:rPr lang="en-US" sz="1200" dirty="0" err="1"/>
              <a:t>McC</a:t>
            </a:r>
            <a:r>
              <a:rPr lang="en-US" sz="1200" dirty="0"/>
              <a:t>., and </a:t>
            </a:r>
            <a:r>
              <a:rPr lang="en-US" sz="1200" dirty="0" err="1"/>
              <a:t>Wainman</a:t>
            </a:r>
            <a:r>
              <a:rPr lang="en-US" sz="1200" dirty="0"/>
              <a:t>, F.W. (1956). Some observations on the Digestibility of Food by Sheep and on Related Problems. British Journal of Nutrition, 10: 68-91</a:t>
            </a:r>
          </a:p>
        </p:txBody>
      </p:sp>
    </p:spTree>
    <p:extLst>
      <p:ext uri="{BB962C8B-B14F-4D97-AF65-F5344CB8AC3E}">
        <p14:creationId xmlns:p14="http://schemas.microsoft.com/office/powerpoint/2010/main" val="4742336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621</TotalTime>
  <Words>397</Words>
  <Application>Microsoft Office PowerPoint</Application>
  <PresentationFormat>Widescreen</PresentationFormat>
  <Paragraphs>18</Paragraphs>
  <Slides>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Arial</vt:lpstr>
      <vt:lpstr>Calibri</vt:lpstr>
      <vt:lpstr>Calibri Light</vt:lpstr>
      <vt:lpstr>Cambria Math</vt:lpstr>
      <vt:lpstr>Office Theme</vt:lpstr>
      <vt:lpstr>UMAP Module 69 – The Digestive Process of Sheep</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Christophe Hunt</dc:creator>
  <cp:lastModifiedBy>Christophe Hunt</cp:lastModifiedBy>
  <cp:revision>7</cp:revision>
  <dcterms:created xsi:type="dcterms:W3CDTF">2017-05-14T17:10:04Z</dcterms:created>
  <dcterms:modified xsi:type="dcterms:W3CDTF">2017-05-15T03:31:16Z</dcterms:modified>
</cp:coreProperties>
</file>