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1" r:id="rId1"/>
    <p:sldMasterId id="2147483768" r:id="rId2"/>
    <p:sldMasterId id="2147483770" r:id="rId3"/>
    <p:sldMasterId id="2147483771" r:id="rId4"/>
    <p:sldMasterId id="2147483772" r:id="rId5"/>
    <p:sldMasterId id="2147483767" r:id="rId6"/>
  </p:sldMasterIdLst>
  <p:notesMasterIdLst>
    <p:notesMasterId r:id="rId55"/>
  </p:notesMasterIdLst>
  <p:handoutMasterIdLst>
    <p:handoutMasterId r:id="rId56"/>
  </p:handoutMasterIdLst>
  <p:sldIdLst>
    <p:sldId id="270" r:id="rId7"/>
    <p:sldId id="829" r:id="rId8"/>
    <p:sldId id="830" r:id="rId9"/>
    <p:sldId id="910" r:id="rId10"/>
    <p:sldId id="911" r:id="rId11"/>
    <p:sldId id="912" r:id="rId12"/>
    <p:sldId id="934" r:id="rId13"/>
    <p:sldId id="969" r:id="rId14"/>
    <p:sldId id="968" r:id="rId15"/>
    <p:sldId id="905" r:id="rId16"/>
    <p:sldId id="943" r:id="rId17"/>
    <p:sldId id="847" r:id="rId18"/>
    <p:sldId id="940" r:id="rId19"/>
    <p:sldId id="937" r:id="rId20"/>
    <p:sldId id="938" r:id="rId21"/>
    <p:sldId id="832" r:id="rId22"/>
    <p:sldId id="941" r:id="rId23"/>
    <p:sldId id="942" r:id="rId24"/>
    <p:sldId id="833" r:id="rId25"/>
    <p:sldId id="963" r:id="rId26"/>
    <p:sldId id="899" r:id="rId27"/>
    <p:sldId id="950" r:id="rId28"/>
    <p:sldId id="888" r:id="rId29"/>
    <p:sldId id="951" r:id="rId30"/>
    <p:sldId id="890" r:id="rId31"/>
    <p:sldId id="949" r:id="rId32"/>
    <p:sldId id="923" r:id="rId33"/>
    <p:sldId id="952" r:id="rId34"/>
    <p:sldId id="920" r:id="rId35"/>
    <p:sldId id="921" r:id="rId36"/>
    <p:sldId id="945" r:id="rId37"/>
    <p:sldId id="953" r:id="rId38"/>
    <p:sldId id="915" r:id="rId39"/>
    <p:sldId id="954" r:id="rId40"/>
    <p:sldId id="898" r:id="rId41"/>
    <p:sldId id="884" r:id="rId42"/>
    <p:sldId id="918" r:id="rId43"/>
    <p:sldId id="955" r:id="rId44"/>
    <p:sldId id="956" r:id="rId45"/>
    <p:sldId id="957" r:id="rId46"/>
    <p:sldId id="958" r:id="rId47"/>
    <p:sldId id="960" r:id="rId48"/>
    <p:sldId id="922" r:id="rId49"/>
    <p:sldId id="961" r:id="rId50"/>
    <p:sldId id="964" r:id="rId51"/>
    <p:sldId id="966" r:id="rId52"/>
    <p:sldId id="887" r:id="rId53"/>
    <p:sldId id="348" r:id="rId5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FFFF"/>
    <a:srgbClr val="1D9EFF"/>
    <a:srgbClr val="DDDDDD"/>
    <a:srgbClr val="006600"/>
    <a:srgbClr val="969696"/>
    <a:srgbClr val="292929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40" autoAdjust="0"/>
    <p:restoredTop sz="90041" autoAdjust="0"/>
  </p:normalViewPr>
  <p:slideViewPr>
    <p:cSldViewPr>
      <p:cViewPr>
        <p:scale>
          <a:sx n="60" d="100"/>
          <a:sy n="60" d="100"/>
        </p:scale>
        <p:origin x="-84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24"/>
    </p:cViewPr>
  </p:sorterViewPr>
  <p:notesViewPr>
    <p:cSldViewPr>
      <p:cViewPr>
        <p:scale>
          <a:sx n="71" d="100"/>
          <a:sy n="71" d="100"/>
        </p:scale>
        <p:origin x="-792" y="62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69A3B0-0E46-417D-8D1A-E238349DA2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73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2DE740B-A55D-4D3E-89E6-EB4544EA22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10A17-8C6A-4CBF-9199-AD4723E351B8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 eaLnBrk="0" hangingPunct="0"/>
            <a:fld id="{AA15A592-2E15-4E03-A1B0-30223E037891}" type="slidenum">
              <a:rPr lang="en-AU" sz="1200">
                <a:latin typeface="Times New Roman" pitchFamily="18" charset="0"/>
              </a:rPr>
              <a:pPr algn="r" eaLnBrk="0" hangingPunct="0"/>
              <a:t>10</a:t>
            </a:fld>
            <a:endParaRPr lang="en-AU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 eaLnBrk="0" hangingPunct="0"/>
            <a:fld id="{1AD66448-C721-418E-8E6C-3AA9394D3AE4}" type="slidenum">
              <a:rPr lang="en-AU" sz="1200">
                <a:latin typeface="Times New Roman" pitchFamily="18" charset="0"/>
              </a:rPr>
              <a:pPr algn="r" eaLnBrk="0" hangingPunct="0"/>
              <a:t>11</a:t>
            </a:fld>
            <a:endParaRPr lang="en-AU" sz="12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96123-ADD1-4635-9B1C-4EC678757205}" type="slidenum">
              <a:rPr lang="en-AU" smtClean="0"/>
              <a:pPr/>
              <a:t>12</a:t>
            </a:fld>
            <a:endParaRPr lang="en-AU" smtClean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FCACF4-E98F-43C7-A5C0-F0B23655B40F}" type="slidenum">
              <a:rPr lang="en-AU" smtClean="0"/>
              <a:pPr/>
              <a:t>13</a:t>
            </a:fld>
            <a:endParaRPr lang="en-AU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55408-8C7C-419B-8E48-9A4D3ED9D152}" type="slidenum">
              <a:rPr lang="en-AU" smtClean="0"/>
              <a:pPr/>
              <a:t>14</a:t>
            </a:fld>
            <a:endParaRPr lang="en-AU" smtClean="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2DAC9-01A5-4C2C-A782-91B7FED06138}" type="slidenum">
              <a:rPr lang="en-AU" smtClean="0"/>
              <a:pPr/>
              <a:t>15</a:t>
            </a:fld>
            <a:endParaRPr lang="en-AU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8C276-6372-43A0-A452-F5609CBA3957}" type="slidenum">
              <a:rPr lang="en-AU" smtClean="0"/>
              <a:pPr/>
              <a:t>16</a:t>
            </a:fld>
            <a:endParaRPr lang="en-AU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6AF19-E520-4C45-87CC-2054994041CF}" type="slidenum">
              <a:rPr lang="en-AU" smtClean="0"/>
              <a:pPr/>
              <a:t>17</a:t>
            </a:fld>
            <a:endParaRPr lang="en-AU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955CD-9478-48E8-8065-8EB3444522F6}" type="slidenum">
              <a:rPr lang="en-AU" smtClean="0"/>
              <a:pPr/>
              <a:t>18</a:t>
            </a:fld>
            <a:endParaRPr lang="en-AU" smtClean="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AFD12-80B8-43A6-8346-7816F05FC665}" type="slidenum">
              <a:rPr lang="en-AU" smtClean="0"/>
              <a:pPr/>
              <a:t>19</a:t>
            </a:fld>
            <a:endParaRPr lang="en-AU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E0A0C-A0E7-4363-917C-27C97248F182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94101-8FA0-4762-B49B-3C8AAF28CBCF}" type="slidenum">
              <a:rPr lang="en-AU" smtClean="0"/>
              <a:pPr/>
              <a:t>20</a:t>
            </a:fld>
            <a:endParaRPr lang="en-AU" smtClean="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FC49E-E410-480E-ABF7-804CA69690E9}" type="slidenum">
              <a:rPr lang="en-AU" smtClean="0"/>
              <a:pPr/>
              <a:t>48</a:t>
            </a:fld>
            <a:endParaRPr lang="en-AU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90684-0EA9-48C6-9884-1138EE8902C4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437F5-57DE-4B7F-9EB6-84C11F02C9F1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B38F8-7D9F-497F-B9DD-C9664AC3BEEC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D6B8C-9F83-4EAF-8008-A53587C75500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D0F10-D0C4-47B1-B419-3FC7E0E03C94}" type="slidenum">
              <a:rPr lang="en-AU" smtClean="0"/>
              <a:pPr/>
              <a:t>7</a:t>
            </a:fld>
            <a:endParaRPr lang="en-AU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0EBFA-5756-4692-87ED-1C0F6C2A8317}" type="slidenum">
              <a:rPr lang="en-AU" smtClean="0"/>
              <a:pPr/>
              <a:t>8</a:t>
            </a:fld>
            <a:endParaRPr lang="en-AU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10924-8EB0-4C20-BD9B-7F0FB4ACB511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0" y="404813"/>
            <a:ext cx="9009063" cy="1052512"/>
            <a:chOff x="0" y="1536"/>
            <a:chExt cx="5675" cy="663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2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1" name="Rectangle 2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144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1550" y="1484313"/>
            <a:ext cx="77724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44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882EE-99AF-41B2-8A95-D3E8A9CD05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0550" y="188913"/>
            <a:ext cx="20605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32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73C17-61F1-43BF-B465-8AA7511DB3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188913"/>
            <a:ext cx="7742237" cy="984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4843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8050" y="1484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18050" y="36179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7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8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D8090-BBF9-4F05-BCF9-7E87851CD9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188913"/>
            <a:ext cx="7742237" cy="984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4843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050" y="14843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E4C3C-6EC2-4D41-9643-28E7526E5E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188913"/>
            <a:ext cx="7742237" cy="984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4843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18050" y="1484313"/>
            <a:ext cx="3810000" cy="4114800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F5BC8-87B8-4D21-A96F-2D4E0E7306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F2528-2027-4340-8308-194B3D5484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E47C7-C1D4-4736-8C31-8574C19B5C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3FA3-7B44-4EB7-8045-B16E6B19D7C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C542B-8056-47B1-A776-950D11B96E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D53E7-1786-4F1E-AB1F-8825D256C8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6E840-E640-4936-82AB-AF65CB50DFD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F024F-D515-4447-B1F8-5C1C756BF7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1D38-CB0E-4D49-9554-F472FD1B04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2AA12-6468-4549-9EE6-4F04EE6280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94AA5-B4E7-41FE-B779-D201A899D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A16C5-070E-46E9-82BF-1880BBE491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221A0-473D-4C86-A17F-ACA83BDD37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43175-EC51-4F0C-B2DB-8EB37B15BC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6ACA7-88BF-43D2-9D94-2F98FF77D5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68904-D395-4F69-839A-922743DCC8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30EC3-40C5-427F-8E65-8911E65E3C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63E82-AF1A-4DC7-A494-9D4F061F2E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5EE8-D494-4F59-8208-6753833834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D5CA3-C1E3-4480-82E2-F0CE66F677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8FFCF-34A9-48A7-BAD2-6897181767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07B69-D706-4DC2-938E-EBE917C5CA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57238-AB5F-4236-A3A3-E7D4BB2CA4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5A6BC-F7AE-4EED-8239-21CB2F6FDF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E4875-3C54-4627-8CCA-4862AD33AE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6F61E-2448-47D0-9E35-DD3B51EFC3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2CA4-0924-49FD-AC1F-4BE1E68E31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03DD0-1D51-40AE-ACDB-3C11132FD8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0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47514-AD00-44B6-8D77-9B28C4D034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C15F4-A957-47A1-B5CB-BBC9BDDFCE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B7B1-352E-4D59-9A66-6A68A51E00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E9DA7-CDB0-4554-B1D0-96CC0FA2A5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180F-D9DC-4681-950B-D34CC774A3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0A350-82A7-4E9D-A6F6-093CAC1531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9325E-AD21-4ECE-832A-2F0767456D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0EEAE-63B8-44E5-8E8E-2EA59BF718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45BE7-0373-4B02-B8AE-1F4D6FF95E6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CE3F4-6766-41D9-B01E-6F3B4946473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3249F-BFBB-4B1F-AA59-3B31877ACE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8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9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B02B-E22B-4960-9ABC-680F192B0F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BBD0D-D760-467F-9D13-10028F2825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88B23-2F6D-4025-B3F8-6EA90DBC2C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1E457-6E34-4B22-8AE6-24FFCFFDF6A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6FF60-5A6F-42A4-B0F9-E169CDEACF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A9F2A-271A-4259-AF32-83B6F9EA00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E4AA-7F70-4B62-81CF-D82687CA57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16E7E-D8A4-4220-B811-53E27CCF6B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30F6-49F8-43C3-A9F4-FB7BE78F32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F0CE4-5F9B-46AC-B18D-B826636EAC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026AD-C157-442F-A6BA-BDF36E9BD6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2355F-56E2-45A4-95AB-69949ACA39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DBC0A-4F80-4D60-8E11-152918F224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4F5CA-C7A4-4C15-B971-C40CDF0ED9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E3821-1834-4E23-AC1F-C0382459B2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24158-190C-47C2-BBAD-B0313A8F67F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DC3B-EBF2-436C-9382-612EBF32D3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67251-FC57-478A-8CCA-C6620B1191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435F2-EA4D-409F-A34F-072D79E285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C67E-20A0-40AE-8271-01C3AD2F77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C28BC-9D48-487C-9359-ADBFEB36667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37836-9B1B-4FA3-BBE1-131943A89F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3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4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DE6FB-F8C7-49B6-96A0-B73156F4FD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92CE1-EDEF-4A93-A46A-0015C054B47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D745C-002B-4DE3-9187-EA76AD40A8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88913"/>
            <a:ext cx="7742237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43431" name="Rectangle 7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143432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143433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6BA4F1C-02D2-43D4-A069-27F1B1BA10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grpSp>
        <p:nvGrpSpPr>
          <p:cNvPr id="2055" name="Group 76"/>
          <p:cNvGrpSpPr>
            <a:grpSpLocks/>
          </p:cNvGrpSpPr>
          <p:nvPr userDrawn="1"/>
        </p:nvGrpSpPr>
        <p:grpSpPr bwMode="auto">
          <a:xfrm>
            <a:off x="0" y="404813"/>
            <a:ext cx="9009063" cy="1052512"/>
            <a:chOff x="0" y="1536"/>
            <a:chExt cx="5675" cy="663"/>
          </a:xfrm>
        </p:grpSpPr>
        <p:grpSp>
          <p:nvGrpSpPr>
            <p:cNvPr id="2056" name="Group 77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38" name="Rectangle 7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43439" name="Rectangle 7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2057" name="Group 8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41" name="Rectangle 8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43442" name="Rectangle 82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143443" name="Rectangle 8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3444" name="Rectangle 8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3445" name="Rectangle 8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2" r:id="rId1"/>
    <p:sldLayoutId id="2147486294" r:id="rId2"/>
    <p:sldLayoutId id="2147486295" r:id="rId3"/>
    <p:sldLayoutId id="2147486296" r:id="rId4"/>
    <p:sldLayoutId id="2147486297" r:id="rId5"/>
    <p:sldLayoutId id="2147486298" r:id="rId6"/>
    <p:sldLayoutId id="2147486299" r:id="rId7"/>
    <p:sldLayoutId id="2147486300" r:id="rId8"/>
    <p:sldLayoutId id="2147486301" r:id="rId9"/>
    <p:sldLayoutId id="2147486302" r:id="rId10"/>
    <p:sldLayoutId id="2147486303" r:id="rId11"/>
    <p:sldLayoutId id="2147486304" r:id="rId12"/>
    <p:sldLayoutId id="2147486305" r:id="rId13"/>
    <p:sldLayoutId id="2147486306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DAA1FC0A-1010-4994-B386-70DE1A312B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07" r:id="rId1"/>
    <p:sldLayoutId id="2147486308" r:id="rId2"/>
    <p:sldLayoutId id="2147486309" r:id="rId3"/>
    <p:sldLayoutId id="2147486310" r:id="rId4"/>
    <p:sldLayoutId id="2147486311" r:id="rId5"/>
    <p:sldLayoutId id="2147486312" r:id="rId6"/>
    <p:sldLayoutId id="2147486313" r:id="rId7"/>
    <p:sldLayoutId id="2147486314" r:id="rId8"/>
    <p:sldLayoutId id="2147486315" r:id="rId9"/>
    <p:sldLayoutId id="2147486316" r:id="rId10"/>
    <p:sldLayoutId id="214748631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DF724F08-8EED-4013-AA6F-A7A0DD1486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18" r:id="rId1"/>
    <p:sldLayoutId id="2147486319" r:id="rId2"/>
    <p:sldLayoutId id="2147486320" r:id="rId3"/>
    <p:sldLayoutId id="2147486321" r:id="rId4"/>
    <p:sldLayoutId id="2147486322" r:id="rId5"/>
    <p:sldLayoutId id="2147486323" r:id="rId6"/>
    <p:sldLayoutId id="2147486324" r:id="rId7"/>
    <p:sldLayoutId id="2147486325" r:id="rId8"/>
    <p:sldLayoutId id="2147486326" r:id="rId9"/>
    <p:sldLayoutId id="2147486327" r:id="rId10"/>
    <p:sldLayoutId id="214748632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6BB1C358-A87F-4AC4-BC8C-AB4DDA25AD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9" r:id="rId1"/>
    <p:sldLayoutId id="2147486330" r:id="rId2"/>
    <p:sldLayoutId id="2147486331" r:id="rId3"/>
    <p:sldLayoutId id="2147486332" r:id="rId4"/>
    <p:sldLayoutId id="2147486333" r:id="rId5"/>
    <p:sldLayoutId id="2147486334" r:id="rId6"/>
    <p:sldLayoutId id="2147486335" r:id="rId7"/>
    <p:sldLayoutId id="2147486336" r:id="rId8"/>
    <p:sldLayoutId id="2147486337" r:id="rId9"/>
    <p:sldLayoutId id="2147486338" r:id="rId10"/>
    <p:sldLayoutId id="214748633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54D6BB2D-55A3-4888-B878-47B4590E8B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40" r:id="rId1"/>
    <p:sldLayoutId id="2147486341" r:id="rId2"/>
    <p:sldLayoutId id="2147486342" r:id="rId3"/>
    <p:sldLayoutId id="2147486343" r:id="rId4"/>
    <p:sldLayoutId id="2147486344" r:id="rId5"/>
    <p:sldLayoutId id="2147486345" r:id="rId6"/>
    <p:sldLayoutId id="2147486346" r:id="rId7"/>
    <p:sldLayoutId id="2147486347" r:id="rId8"/>
    <p:sldLayoutId id="2147486348" r:id="rId9"/>
    <p:sldLayoutId id="2147486349" r:id="rId10"/>
    <p:sldLayoutId id="214748635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>
              <a:defRPr/>
            </a:pPr>
            <a:r>
              <a:rPr lang="en-US"/>
              <a:t>Semester 1, 2010</a:t>
            </a:r>
            <a:endParaRPr lang="en-AU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en-US"/>
              <a:t>INB/N371 Data Structures and Algorithms</a:t>
            </a:r>
            <a:endParaRPr lang="en-AU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66CA2DE9-3CC1-482B-9B29-4323421F63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1" r:id="rId1"/>
    <p:sldLayoutId id="2147486352" r:id="rId2"/>
    <p:sldLayoutId id="2147486353" r:id="rId3"/>
    <p:sldLayoutId id="2147486354" r:id="rId4"/>
    <p:sldLayoutId id="2147486355" r:id="rId5"/>
    <p:sldLayoutId id="2147486356" r:id="rId6"/>
    <p:sldLayoutId id="2147486357" r:id="rId7"/>
    <p:sldLayoutId id="2147486358" r:id="rId8"/>
    <p:sldLayoutId id="2147486359" r:id="rId9"/>
    <p:sldLayoutId id="2147486360" r:id="rId10"/>
    <p:sldLayoutId id="214748636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9219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F1252-98EF-4A9D-AD7D-B9426E2574D2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705725" cy="954088"/>
          </a:xfrm>
        </p:spPr>
        <p:txBody>
          <a:bodyPr/>
          <a:lstStyle/>
          <a:p>
            <a:pPr eaLnBrk="1" hangingPunct="1"/>
            <a:r>
              <a:rPr lang="en-AU" sz="3200" smtClean="0"/>
              <a:t>INB/N371 Data Structures and Algorithms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84213" y="2060575"/>
            <a:ext cx="79200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LECTURE 5</a:t>
            </a:r>
          </a:p>
          <a:p>
            <a:pPr>
              <a:spcBef>
                <a:spcPct val="50000"/>
              </a:spcBef>
              <a:defRPr/>
            </a:pPr>
            <a:r>
              <a:rPr lang="en-AU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List ADT</a:t>
            </a:r>
          </a:p>
        </p:txBody>
      </p:sp>
      <p:sp>
        <p:nvSpPr>
          <p:cNvPr id="9222" name="Footer Placeholder 4"/>
          <p:cNvSpPr txBox="1">
            <a:spLocks/>
          </p:cNvSpPr>
          <p:nvPr/>
        </p:nvSpPr>
        <p:spPr bwMode="auto">
          <a:xfrm>
            <a:off x="1143000" y="3929063"/>
            <a:ext cx="71437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AU" sz="2000">
              <a:solidFill>
                <a:srgbClr val="0000FF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000">
                <a:solidFill>
                  <a:srgbClr val="0000FF"/>
                </a:solidFill>
                <a:latin typeface="Times New Roman" pitchFamily="18" charset="0"/>
              </a:rPr>
              <a:t>(Acknowledgement: some slides are adapted  from  lecture slides by  </a:t>
            </a:r>
          </a:p>
          <a:p>
            <a:pPr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Nyhoff, ADTs, Data Structures and Problem Solving with C++)</a:t>
            </a:r>
            <a:endParaRPr lang="en-AU" sz="2000">
              <a:solidFill>
                <a:srgbClr val="0000FF"/>
              </a:solidFill>
              <a:latin typeface="Times New Roman" pitchFamily="18" charset="0"/>
            </a:endParaRPr>
          </a:p>
          <a:p>
            <a:pPr eaLnBrk="0" hangingPunct="0"/>
            <a:endParaRPr lang="en-AU" sz="2000">
              <a:solidFill>
                <a:srgbClr val="0000FF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1600">
                <a:solidFill>
                  <a:srgbClr val="0000FF"/>
                </a:solidFill>
                <a:latin typeface="Times New Roman" pitchFamily="18" charset="0"/>
              </a:rPr>
              <a:t>Dr. Yue Xu</a:t>
            </a:r>
          </a:p>
          <a:p>
            <a:pPr eaLnBrk="0" hangingPunct="0"/>
            <a:r>
              <a:rPr lang="en-AU" sz="1600">
                <a:solidFill>
                  <a:srgbClr val="0000FF"/>
                </a:solidFill>
                <a:latin typeface="Times New Roman" pitchFamily="18" charset="0"/>
              </a:rPr>
              <a:t>Faculty of Science and Technology</a:t>
            </a:r>
          </a:p>
          <a:p>
            <a:pPr eaLnBrk="0" hangingPunct="0"/>
            <a:r>
              <a:rPr lang="en-AU" sz="1600">
                <a:solidFill>
                  <a:srgbClr val="0000FF"/>
                </a:solidFill>
                <a:latin typeface="Times New Roman" pitchFamily="18" charset="0"/>
              </a:rPr>
              <a:t>Queensland University of Technology</a:t>
            </a:r>
          </a:p>
          <a:p>
            <a:pPr algn="l" eaLnBrk="0" hangingPunct="0"/>
            <a:r>
              <a:rPr lang="en-AU" sz="1600">
                <a:solidFill>
                  <a:srgbClr val="0000FF"/>
                </a:solidFill>
                <a:latin typeface="Times New Roman" pitchFamily="18" charset="0"/>
              </a:rPr>
              <a:t>                </a:t>
            </a:r>
          </a:p>
          <a:p>
            <a:pPr eaLnBrk="0" hangingPunct="0"/>
            <a:endParaRPr lang="en-AU" sz="20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endParaRPr lang="en-AU" sz="20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endParaRPr 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9223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3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9BA4A98C-2FAC-41BB-9AB5-33618D1AB6F1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10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8435" name="Slide Number Placeholder 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1CAEFDD-C375-4586-B54A-FC4B0E355B72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10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Array-based Implementation 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484313"/>
            <a:ext cx="7920038" cy="4373562"/>
          </a:xfrm>
        </p:spPr>
        <p:txBody>
          <a:bodyPr/>
          <a:lstStyle/>
          <a:p>
            <a:r>
              <a:rPr lang="en-US" sz="2800" smtClean="0"/>
              <a:t>An array is a viable choice for storing list elements</a:t>
            </a:r>
          </a:p>
          <a:p>
            <a:pPr lvl="1"/>
            <a:r>
              <a:rPr lang="en-US" sz="2400" smtClean="0"/>
              <a:t>It is a commonly available data type</a:t>
            </a:r>
          </a:p>
          <a:p>
            <a:pPr lvl="1"/>
            <a:r>
              <a:rPr lang="en-US" sz="2400" smtClean="0"/>
              <a:t>Algorithm development is easy</a:t>
            </a:r>
          </a:p>
          <a:p>
            <a:pPr lvl="1"/>
            <a:r>
              <a:rPr lang="en-US" sz="2400" smtClean="0"/>
              <a:t>Element are sequential. Normally sequential orderings of list elements match with array elements</a:t>
            </a:r>
          </a:p>
          <a:p>
            <a:pPr eaLnBrk="1" hangingPunct="1">
              <a:lnSpc>
                <a:spcPct val="90000"/>
              </a:lnSpc>
            </a:pPr>
            <a:endParaRPr lang="en-AU" sz="2400" smtClean="0"/>
          </a:p>
        </p:txBody>
      </p:sp>
      <p:sp>
        <p:nvSpPr>
          <p:cNvPr id="18438" name="Date Placeholder 14"/>
          <p:cNvSpPr>
            <a:spLocks noGrp="1"/>
          </p:cNvSpPr>
          <p:nvPr>
            <p:ph type="dt" sz="quarter" idx="10"/>
          </p:nvPr>
        </p:nvSpPr>
        <p:spPr>
          <a:xfrm>
            <a:off x="214313" y="6143625"/>
            <a:ext cx="2133600" cy="476250"/>
          </a:xfrm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8439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D38890-575D-4CD0-A818-0CC090809301}" type="slidenum">
              <a:rPr lang="en-AU" smtClean="0"/>
              <a:pPr/>
              <a:t>10</a:t>
            </a:fld>
            <a:endParaRPr lang="en-AU" smtClean="0"/>
          </a:p>
        </p:txBody>
      </p:sp>
      <p:sp>
        <p:nvSpPr>
          <p:cNvPr id="18440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071813" y="6143625"/>
            <a:ext cx="2895600" cy="476250"/>
          </a:xfrm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4143375"/>
            <a:ext cx="44862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3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265A146-3B09-4412-9789-10D724C4565E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11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459" name="Slide Number Placeholder 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FEC3BE5-BDE7-4785-A810-63A6297FC4A6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11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Array-based Implementation </a:t>
            </a:r>
          </a:p>
        </p:txBody>
      </p:sp>
      <p:sp>
        <p:nvSpPr>
          <p:cNvPr id="19461" name="Date Placeholder 14"/>
          <p:cNvSpPr>
            <a:spLocks noGrp="1"/>
          </p:cNvSpPr>
          <p:nvPr>
            <p:ph type="dt" sz="quarter" idx="10"/>
          </p:nvPr>
        </p:nvSpPr>
        <p:spPr>
          <a:xfrm>
            <a:off x="214313" y="6143625"/>
            <a:ext cx="2133600" cy="476250"/>
          </a:xfrm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9462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6779B0-3C7C-4E9B-9945-24B608A04B4D}" type="slidenum">
              <a:rPr lang="en-AU" smtClean="0"/>
              <a:pPr/>
              <a:t>11</a:t>
            </a:fld>
            <a:endParaRPr lang="en-AU" smtClean="0"/>
          </a:p>
        </p:txBody>
      </p:sp>
      <p:sp>
        <p:nvSpPr>
          <p:cNvPr id="19463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071813" y="6143625"/>
            <a:ext cx="2895600" cy="476250"/>
          </a:xfrm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19464" name="Rectangle 7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891B678-134E-4204-9114-EF275B9C9EB8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11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465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ABC6111-5CE6-48D0-8C16-18A6773CA8B3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11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466" name="Date Placeholder 56"/>
          <p:cNvSpPr txBox="1">
            <a:spLocks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Semester 1, 2009</a:t>
            </a:r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467" name="Footer Placeholder 57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INB/N371 Data Structures and Algorithms</a:t>
            </a:r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4" name="Content Placeholder 15"/>
          <p:cNvSpPr txBox="1">
            <a:spLocks/>
          </p:cNvSpPr>
          <p:nvPr/>
        </p:nvSpPr>
        <p:spPr bwMode="auto">
          <a:xfrm>
            <a:off x="0" y="1214438"/>
            <a:ext cx="9144000" cy="56435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//List.h, header file of the List ADT</a:t>
            </a: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#include&lt;iostream&gt;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int CAPACITY=1024;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 int ElementType;</a:t>
            </a: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List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. . . . . .</a:t>
            </a: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sz="2000" b="1">
              <a:latin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sz="2000" b="1">
                <a:latin typeface="Courier New" pitchFamily="49" charset="0"/>
              </a:rPr>
              <a:t>   </a:t>
            </a:r>
            <a:r>
              <a:rPr lang="en-AU" sz="2000" b="1">
                <a:solidFill>
                  <a:srgbClr val="0070C0"/>
                </a:solidFill>
                <a:latin typeface="Courier New" pitchFamily="49" charset="0"/>
              </a:rPr>
              <a:t>private: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sz="2000" b="1">
                <a:solidFill>
                  <a:srgbClr val="0070C0"/>
                </a:solidFill>
                <a:latin typeface="Courier New" pitchFamily="49" charset="0"/>
              </a:rPr>
              <a:t>   int mySize;  //current size of list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sz="2000" b="1">
                <a:solidFill>
                  <a:srgbClr val="0070C0"/>
                </a:solidFill>
                <a:latin typeface="Courier New" pitchFamily="49" charset="0"/>
              </a:rPr>
              <a:t>ElementType  myArray[    </a:t>
            </a:r>
            <a:r>
              <a:rPr lang="en-AU" sz="2000" b="1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AU" sz="2000" b="1">
                <a:solidFill>
                  <a:srgbClr val="0070C0"/>
                </a:solidFill>
                <a:latin typeface="Courier New" pitchFamily="49" charset="0"/>
              </a:rPr>
              <a:t>]; </a:t>
            </a:r>
            <a:r>
              <a:rPr lang="en-AU" b="1">
                <a:solidFill>
                  <a:srgbClr val="0070C0"/>
                </a:solidFill>
                <a:latin typeface="Courier New" pitchFamily="49" charset="0"/>
              </a:rPr>
              <a:t>//array to store the list</a:t>
            </a:r>
            <a:r>
              <a:rPr lang="en-AU" b="1">
                <a:latin typeface="Courier New" pitchFamily="49" charset="0"/>
              </a:rPr>
              <a:t>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>
                <a:solidFill>
                  <a:srgbClr val="0070C0"/>
                </a:solidFill>
                <a:latin typeface="Courier New" pitchFamily="49" charset="0"/>
              </a:rPr>
              <a:t>};</a:t>
            </a:r>
            <a:endParaRPr lang="en-US" sz="2000" b="1">
              <a:solidFill>
                <a:srgbClr val="0070C0"/>
              </a:solidFill>
              <a:latin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3200" b="1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00500" y="457200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>
                <a:solidFill>
                  <a:srgbClr val="C00000"/>
                </a:solidFill>
              </a:rPr>
              <a:t>? </a:t>
            </a:r>
            <a:r>
              <a:rPr lang="en-AU"/>
              <a:t>          </a:t>
            </a: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14750" y="45720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CAPACITY</a:t>
            </a: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200" smtClean="0"/>
              <a:t>Array-based Implementation –</a:t>
            </a:r>
            <a:r>
              <a:rPr lang="en-AU" sz="2800" smtClean="0"/>
              <a:t>List(),empty()</a:t>
            </a:r>
          </a:p>
        </p:txBody>
      </p:sp>
      <p:sp>
        <p:nvSpPr>
          <p:cNvPr id="20484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99C99A37-8F4C-4ADC-B2FB-A3A15B3371BC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12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485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90D713-35A7-4D9E-8706-FB7004D7205D}" type="slidenum">
              <a:rPr lang="en-AU" smtClean="0"/>
              <a:pPr/>
              <a:t>12</a:t>
            </a:fld>
            <a:endParaRPr lang="en-AU" smtClean="0"/>
          </a:p>
        </p:txBody>
      </p:sp>
      <p:sp>
        <p:nvSpPr>
          <p:cNvPr id="20486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3143250" y="6381750"/>
            <a:ext cx="2895600" cy="476250"/>
          </a:xfrm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484313"/>
            <a:ext cx="7920038" cy="4373562"/>
          </a:xfrm>
        </p:spPr>
        <p:txBody>
          <a:bodyPr/>
          <a:lstStyle/>
          <a:p>
            <a:r>
              <a:rPr lang="en-US" sz="2800" smtClean="0"/>
              <a:t>Constructor  - Initialize variables in the class</a:t>
            </a:r>
          </a:p>
          <a:p>
            <a:pPr lvl="1"/>
            <a:endParaRPr lang="en-AU" sz="2400" smtClean="0"/>
          </a:p>
          <a:p>
            <a:pPr lvl="1"/>
            <a:endParaRPr lang="en-AU" sz="2400" smtClean="0"/>
          </a:p>
          <a:p>
            <a:pPr lvl="1"/>
            <a:endParaRPr lang="en-AU" smtClean="0"/>
          </a:p>
          <a:p>
            <a:r>
              <a:rPr lang="en-US" sz="2800" smtClean="0"/>
              <a:t>Empty - Check if size == 0</a:t>
            </a:r>
          </a:p>
          <a:p>
            <a:pPr lvl="1">
              <a:buFont typeface="Times New Roman" pitchFamily="18" charset="0"/>
              <a:buNone/>
            </a:pPr>
            <a:r>
              <a:rPr lang="en-AU" sz="2400" smtClean="0"/>
              <a:t> 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AU" sz="2400" smtClean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2071688"/>
            <a:ext cx="6357938" cy="1285875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List::List( 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mySize(0)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} </a:t>
            </a:r>
            <a:endParaRPr lang="en-US" sz="24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71563" y="4071938"/>
            <a:ext cx="6357937" cy="214312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List::empty() const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0; 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200" smtClean="0"/>
              <a:t>Array-based Implementation - </a:t>
            </a:r>
            <a:r>
              <a:rPr lang="en-AU" sz="2800" smtClean="0"/>
              <a:t>display()</a:t>
            </a:r>
            <a:r>
              <a:rPr lang="en-AU" sz="3200" smtClean="0"/>
              <a:t> </a:t>
            </a:r>
            <a:endParaRPr lang="en-AU" sz="3000" smtClean="0"/>
          </a:p>
        </p:txBody>
      </p:sp>
      <p:sp>
        <p:nvSpPr>
          <p:cNvPr id="21508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BCF2594-6D86-4396-A418-15A822862FF0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13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1509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C89892-2F6D-4475-847E-2BB80DE18CF1}" type="slidenum">
              <a:rPr lang="en-AU" smtClean="0"/>
              <a:pPr/>
              <a:t>13</a:t>
            </a:fld>
            <a:endParaRPr lang="en-AU" smtClean="0"/>
          </a:p>
        </p:txBody>
      </p:sp>
      <p:sp>
        <p:nvSpPr>
          <p:cNvPr id="21510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3143250" y="6381750"/>
            <a:ext cx="2895600" cy="476250"/>
          </a:xfrm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750" y="1484313"/>
            <a:ext cx="8858250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AU" sz="2400" smtClean="0"/>
          </a:p>
          <a:p>
            <a:pPr eaLnBrk="1" hangingPunct="1">
              <a:lnSpc>
                <a:spcPct val="90000"/>
              </a:lnSpc>
            </a:pPr>
            <a:endParaRPr lang="en-AU" sz="2400" smtClean="0"/>
          </a:p>
          <a:p>
            <a:pPr eaLnBrk="1" hangingPunct="1">
              <a:lnSpc>
                <a:spcPct val="90000"/>
              </a:lnSpc>
            </a:pPr>
            <a:endParaRPr lang="en-AU" sz="2400" smtClean="0"/>
          </a:p>
          <a:p>
            <a:pPr eaLnBrk="1" hangingPunct="1">
              <a:lnSpc>
                <a:spcPct val="90000"/>
              </a:lnSpc>
            </a:pPr>
            <a:endParaRPr lang="en-AU" sz="2400" smtClean="0"/>
          </a:p>
          <a:p>
            <a:pPr eaLnBrk="1" hangingPunct="1">
              <a:lnSpc>
                <a:spcPct val="90000"/>
              </a:lnSpc>
            </a:pPr>
            <a:endParaRPr lang="en-AU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400" smtClean="0"/>
              <a:t>	In a client program, assume: </a:t>
            </a:r>
            <a:r>
              <a:rPr lang="en-AU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AU" sz="2400" smtClean="0"/>
              <a:t> is an object of </a:t>
            </a:r>
            <a:r>
              <a:rPr lang="en-AU" sz="2400" b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AU" sz="2400" smtClean="0"/>
              <a:t> with elements [10,20,30] , then: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AU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myList.display(cout)</a:t>
            </a:r>
            <a:r>
              <a:rPr lang="en-AU" sz="2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smtClean="0"/>
              <a:t>will display:  10 20 30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400" smtClean="0"/>
              <a:t>    Can we display the list by: </a:t>
            </a:r>
            <a:r>
              <a:rPr lang="en-AU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 &lt;&lt; myList </a:t>
            </a:r>
            <a:r>
              <a:rPr lang="en-AU" sz="2400" smtClean="0">
                <a:cs typeface="Courier New" pitchFamily="49" charset="0"/>
              </a:rPr>
              <a:t>?</a:t>
            </a:r>
            <a:endParaRPr lang="en-AU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400" smtClean="0"/>
              <a:t>    Yes, we can, we just need to overload the operator  </a:t>
            </a:r>
            <a:r>
              <a:rPr lang="en-AU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endParaRPr lang="en-AU" sz="24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400" smtClean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428750"/>
            <a:ext cx="6858000" cy="2214563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//--- Definition of display()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List::display(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 out) const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out &lt;&lt;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&lt;&lt; "  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Operators - </a:t>
            </a:r>
            <a:r>
              <a:rPr lang="en-US" sz="2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operator&lt;&lt;</a:t>
            </a:r>
            <a:endParaRPr lang="en-AU" sz="2800" smtClean="0"/>
          </a:p>
        </p:txBody>
      </p:sp>
      <p:sp>
        <p:nvSpPr>
          <p:cNvPr id="22532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FE311C5-8606-4210-ABED-CCF6F9E2DFFC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14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533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087E3-725B-4657-85FE-6EA5633872C7}" type="slidenum">
              <a:rPr lang="en-AU" smtClean="0"/>
              <a:pPr/>
              <a:t>14</a:t>
            </a:fld>
            <a:endParaRPr lang="en-AU" smtClean="0"/>
          </a:p>
        </p:txBody>
      </p:sp>
      <p:sp>
        <p:nvSpPr>
          <p:cNvPr id="22534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3143250" y="6381750"/>
            <a:ext cx="2895600" cy="476250"/>
          </a:xfrm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484313"/>
            <a:ext cx="7920038" cy="29448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AU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   &lt;&lt;   myList;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400" smtClean="0">
                <a:cs typeface="Courier New" pitchFamily="49" charset="0"/>
              </a:rPr>
              <a:t>   Define a function with </a:t>
            </a:r>
            <a:r>
              <a:rPr lang="en-AU" sz="2400" b="1" smtClean="0"/>
              <a:t>operator</a:t>
            </a:r>
            <a:r>
              <a:rPr lang="en-US" sz="2400" smtClean="0"/>
              <a:t>∆ as the function name, the operands with their types as the function parameters, i.e., </a:t>
            </a:r>
            <a:r>
              <a:rPr lang="en-AU" sz="2400" b="1" smtClean="0"/>
              <a:t> operator</a:t>
            </a:r>
            <a:r>
              <a:rPr lang="en-US" sz="2400" smtClean="0"/>
              <a:t>∆(type a, type b)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6" name="TextBox 16"/>
          <p:cNvSpPr txBox="1">
            <a:spLocks noChangeArrowheads="1"/>
          </p:cNvSpPr>
          <p:nvPr/>
        </p:nvSpPr>
        <p:spPr bwMode="auto">
          <a:xfrm>
            <a:off x="3714750" y="2143125"/>
            <a:ext cx="1046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operator</a:t>
            </a:r>
          </a:p>
          <a:p>
            <a:r>
              <a:rPr lang="en-US">
                <a:solidFill>
                  <a:srgbClr val="0070C0"/>
                </a:solidFill>
              </a:rPr>
              <a:t>∆</a:t>
            </a:r>
          </a:p>
        </p:txBody>
      </p:sp>
      <p:cxnSp>
        <p:nvCxnSpPr>
          <p:cNvPr id="22537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4001294" y="1999456"/>
            <a:ext cx="2857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38" name="TextBox 19"/>
          <p:cNvSpPr txBox="1">
            <a:spLocks noChangeArrowheads="1"/>
          </p:cNvSpPr>
          <p:nvPr/>
        </p:nvSpPr>
        <p:spPr bwMode="auto">
          <a:xfrm>
            <a:off x="2357438" y="2143125"/>
            <a:ext cx="10175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operand</a:t>
            </a:r>
          </a:p>
          <a:p>
            <a:r>
              <a:rPr lang="en-AU">
                <a:solidFill>
                  <a:srgbClr val="0070C0"/>
                </a:solidFill>
              </a:rPr>
              <a:t>type a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2539" name="TextBox 20"/>
          <p:cNvSpPr txBox="1">
            <a:spLocks noChangeArrowheads="1"/>
          </p:cNvSpPr>
          <p:nvPr/>
        </p:nvSpPr>
        <p:spPr bwMode="auto">
          <a:xfrm>
            <a:off x="5072063" y="2143125"/>
            <a:ext cx="10175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operand</a:t>
            </a:r>
          </a:p>
          <a:p>
            <a:r>
              <a:rPr lang="en-AU">
                <a:solidFill>
                  <a:srgbClr val="0070C0"/>
                </a:solidFill>
              </a:rPr>
              <a:t>type b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2540" name="Straight Arrow Connector 22"/>
          <p:cNvCxnSpPr>
            <a:cxnSpLocks noChangeShapeType="1"/>
          </p:cNvCxnSpPr>
          <p:nvPr/>
        </p:nvCxnSpPr>
        <p:spPr bwMode="auto">
          <a:xfrm rot="5400000" flipH="1" flipV="1">
            <a:off x="2786063" y="1928812"/>
            <a:ext cx="285750" cy="142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41" name="Straight Arrow Connector 25"/>
          <p:cNvCxnSpPr>
            <a:cxnSpLocks noChangeShapeType="1"/>
          </p:cNvCxnSpPr>
          <p:nvPr/>
        </p:nvCxnSpPr>
        <p:spPr bwMode="auto">
          <a:xfrm rot="16200000" flipV="1">
            <a:off x="5286376" y="1928812"/>
            <a:ext cx="214312" cy="2143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4357688"/>
            <a:ext cx="8786812" cy="2500312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 operator&lt;&lt;(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 out, const List &amp;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aList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aList.display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(out);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return out;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3555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53BBADD-2CB8-4F4A-AC93-3F2F0A1F9882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15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3556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018A5-7FBD-4EAC-B104-81BDE0CF4BDF}" type="slidenum">
              <a:rPr lang="en-AU" smtClean="0"/>
              <a:pPr/>
              <a:t>15</a:t>
            </a:fld>
            <a:endParaRPr lang="en-AU" smtClean="0"/>
          </a:p>
        </p:txBody>
      </p:sp>
      <p:sp>
        <p:nvSpPr>
          <p:cNvPr id="23557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3143250" y="6381750"/>
            <a:ext cx="2895600" cy="476250"/>
          </a:xfrm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484313"/>
            <a:ext cx="7920038" cy="4373562"/>
          </a:xfrm>
        </p:spPr>
        <p:txBody>
          <a:bodyPr/>
          <a:lstStyle/>
          <a:p>
            <a:r>
              <a:rPr lang="en-US" sz="2400" smtClean="0"/>
              <a:t> Insert</a:t>
            </a:r>
          </a:p>
          <a:p>
            <a:pPr lvl="1"/>
            <a:r>
              <a:rPr lang="en-US" sz="2000" smtClean="0"/>
              <a:t>Shift elements to </a:t>
            </a:r>
            <a:br>
              <a:rPr lang="en-US" sz="2000" smtClean="0"/>
            </a:br>
            <a:r>
              <a:rPr lang="en-US" sz="2000" smtClean="0"/>
              <a:t>right of insertion point</a:t>
            </a:r>
          </a:p>
          <a:p>
            <a:pPr lvl="1"/>
            <a:endParaRPr lang="en-AU" sz="2000" smtClean="0"/>
          </a:p>
          <a:p>
            <a:pPr lvl="1"/>
            <a:endParaRPr lang="en-AU" sz="2000" smtClean="0"/>
          </a:p>
          <a:p>
            <a:pPr lvl="1"/>
            <a:endParaRPr lang="en-AU" sz="2000" smtClean="0"/>
          </a:p>
          <a:p>
            <a:pPr lvl="1"/>
            <a:endParaRPr lang="en-US" sz="2000" smtClean="0"/>
          </a:p>
          <a:p>
            <a:r>
              <a:rPr lang="en-US" sz="2400" smtClean="0"/>
              <a:t>Delete</a:t>
            </a:r>
          </a:p>
          <a:p>
            <a:pPr lvl="1"/>
            <a:r>
              <a:rPr lang="en-US" sz="2000" smtClean="0"/>
              <a:t>Shift elements back</a:t>
            </a:r>
          </a:p>
          <a:p>
            <a:pPr eaLnBrk="1" hangingPunct="1">
              <a:lnSpc>
                <a:spcPct val="90000"/>
              </a:lnSpc>
            </a:pPr>
            <a:endParaRPr lang="en-AU" sz="2400" smtClean="0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29125" y="2643188"/>
            <a:ext cx="3446463" cy="1065212"/>
            <a:chOff x="4452938" y="3957638"/>
            <a:chExt cx="3446462" cy="1065023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2938" y="3957638"/>
              <a:ext cx="3446462" cy="105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23568" name="TextBox 35"/>
            <p:cNvSpPr txBox="1">
              <a:spLocks noChangeArrowheads="1"/>
            </p:cNvSpPr>
            <p:nvPr/>
          </p:nvSpPr>
          <p:spPr bwMode="auto">
            <a:xfrm>
              <a:off x="4929190" y="4714884"/>
              <a:ext cx="19377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/>
                <a:t>Insert 56 at position 4</a:t>
              </a:r>
              <a:endParaRPr lang="en-US" sz="1400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429125" y="4214813"/>
            <a:ext cx="3448050" cy="1093787"/>
            <a:chOff x="4500562" y="5143512"/>
            <a:chExt cx="3448050" cy="1093595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b="8141"/>
            <a:stretch>
              <a:fillRect/>
            </a:stretch>
          </p:blipFill>
          <p:spPr bwMode="auto">
            <a:xfrm>
              <a:off x="4500562" y="5143512"/>
              <a:ext cx="3448050" cy="1074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23566" name="TextBox 37"/>
            <p:cNvSpPr txBox="1">
              <a:spLocks noChangeArrowheads="1"/>
            </p:cNvSpPr>
            <p:nvPr/>
          </p:nvSpPr>
          <p:spPr bwMode="auto">
            <a:xfrm>
              <a:off x="4786314" y="5929330"/>
              <a:ext cx="23223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/>
                <a:t>Remove 25 from position 1</a:t>
              </a:r>
              <a:endParaRPr lang="en-US" sz="1400"/>
            </a:p>
          </p:txBody>
        </p:sp>
      </p:grp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7429500" y="3500438"/>
            <a:ext cx="1352550" cy="9159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Also adjust </a:t>
            </a:r>
            <a:r>
              <a:rPr lang="en-US" b="1" dirty="0">
                <a:solidFill>
                  <a:srgbClr val="6666FF"/>
                </a:solidFill>
                <a:latin typeface="Courier New" pitchFamily="49" charset="0"/>
              </a:rPr>
              <a:t>size</a:t>
            </a:r>
            <a:r>
              <a:rPr lang="en-US" dirty="0"/>
              <a:t> up or down</a:t>
            </a:r>
          </a:p>
        </p:txBody>
      </p:sp>
      <p:sp>
        <p:nvSpPr>
          <p:cNvPr id="23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200" smtClean="0"/>
              <a:t>Array-based Implementation </a:t>
            </a:r>
            <a:endParaRPr lang="en-AU" sz="3000" smtClean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14875" y="2643188"/>
            <a:ext cx="2147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400"/>
              <a:t>0  1  2  3  4  5     ……    </a:t>
            </a:r>
            <a:endParaRPr lang="en-US" sz="14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14875" y="4214813"/>
            <a:ext cx="2147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400"/>
              <a:t>0  1  2  3  4  5     ……    </a:t>
            </a:r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AB609-8EDA-4FBE-AFF7-0E11B4E9CF2B}" type="slidenum">
              <a:rPr lang="en-AU" smtClean="0"/>
              <a:pPr/>
              <a:t>16</a:t>
            </a:fld>
            <a:endParaRPr lang="en-AU" smtClean="0"/>
          </a:p>
        </p:txBody>
      </p:sp>
      <p:sp>
        <p:nvSpPr>
          <p:cNvPr id="24579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3AFE5F57-9C71-45A8-BD97-E550AE834D81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16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484313"/>
            <a:ext cx="7704138" cy="2881312"/>
          </a:xfrm>
        </p:spPr>
        <p:txBody>
          <a:bodyPr/>
          <a:lstStyle/>
          <a:p>
            <a:pPr eaLnBrk="1" hangingPunct="1"/>
            <a:r>
              <a:rPr lang="en-AU" sz="2400" smtClean="0"/>
              <a:t> </a:t>
            </a:r>
          </a:p>
        </p:txBody>
      </p:sp>
      <p:sp>
        <p:nvSpPr>
          <p:cNvPr id="24581" name="Date Placeholder 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4582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214438"/>
            <a:ext cx="9144000" cy="56435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//--- Definition of insert()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List::insert(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item,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pos)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CAPACITY)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“No space for list element -- terminating "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"execution ***\n";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exit(1);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if (pos &lt; 0 || pos &gt;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"*** Illegal location to insert -- " &lt;&lt; pos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&lt;&lt; ".  List unchanged. ***\n";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return;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defRPr/>
            </a:pPr>
            <a:endParaRPr lang="en-AU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………….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200" smtClean="0"/>
              <a:t>Array-based Implementation - </a:t>
            </a:r>
            <a:r>
              <a:rPr lang="en-AU" sz="2800" smtClean="0"/>
              <a:t>inset()</a:t>
            </a:r>
            <a:r>
              <a:rPr lang="en-AU" sz="3200" smtClean="0"/>
              <a:t> </a:t>
            </a:r>
            <a:endParaRPr lang="en-AU" sz="3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DB1B1A-4641-453B-AC0E-983B39E2ABC5}" type="slidenum">
              <a:rPr lang="en-AU" smtClean="0"/>
              <a:pPr/>
              <a:t>17</a:t>
            </a:fld>
            <a:endParaRPr lang="en-AU" smtClean="0"/>
          </a:p>
        </p:txBody>
      </p:sp>
      <p:sp>
        <p:nvSpPr>
          <p:cNvPr id="25603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C706EE8-3B2B-4EBD-AB65-F3A9FCCCC4F1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17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912938"/>
            <a:ext cx="7704137" cy="2881312"/>
          </a:xfrm>
        </p:spPr>
        <p:txBody>
          <a:bodyPr/>
          <a:lstStyle/>
          <a:p>
            <a:pPr eaLnBrk="1" hangingPunct="1"/>
            <a:r>
              <a:rPr lang="en-AU" sz="2400" smtClean="0"/>
              <a:t> </a:t>
            </a:r>
          </a:p>
        </p:txBody>
      </p:sp>
      <p:sp>
        <p:nvSpPr>
          <p:cNvPr id="25605" name="Date Placeholder 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5606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214438"/>
            <a:ext cx="9144000" cy="56435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………….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First shift array elements right to make room for item</a:t>
            </a:r>
          </a:p>
          <a:p>
            <a:pPr algn="l">
              <a:defRPr/>
            </a:pP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nn-NO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for(int i = mySize; i &gt; pos; i--)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- 1];</a:t>
            </a:r>
          </a:p>
          <a:p>
            <a:pPr algn="l">
              <a:defRPr/>
            </a:pP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 Now insert item at position pos and increase list size 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[pos] = item;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++; //increase list size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200" smtClean="0"/>
              <a:t>Array-based Implementation - inset() </a:t>
            </a:r>
            <a:endParaRPr lang="en-AU" sz="3000" smtClean="0"/>
          </a:p>
        </p:txBody>
      </p: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0800000">
            <a:off x="4071938" y="1928813"/>
            <a:ext cx="5715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714375" y="1571625"/>
            <a:ext cx="5786438" cy="1165225"/>
            <a:chOff x="642910" y="1142984"/>
            <a:chExt cx="5787133" cy="1165033"/>
          </a:xfrm>
        </p:grpSpPr>
        <p:pic>
          <p:nvPicPr>
            <p:cNvPr id="25618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1714488"/>
              <a:ext cx="4000529" cy="308765"/>
            </a:xfrm>
            <a:prstGeom prst="rect">
              <a:avLst/>
            </a:prstGeom>
            <a:noFill/>
            <a:ln w="12700" algn="ctr">
              <a:noFill/>
              <a:prstDash val="dash"/>
              <a:miter lim="800000"/>
              <a:headEnd/>
              <a:tailEnd/>
            </a:ln>
          </p:spPr>
        </p:pic>
        <p:sp>
          <p:nvSpPr>
            <p:cNvPr id="25619" name="TextBox 10"/>
            <p:cNvSpPr txBox="1">
              <a:spLocks noChangeArrowheads="1"/>
            </p:cNvSpPr>
            <p:nvPr/>
          </p:nvSpPr>
          <p:spPr bwMode="auto">
            <a:xfrm>
              <a:off x="4857752" y="1142984"/>
              <a:ext cx="7384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/>
                <a:t>mySize</a:t>
              </a:r>
              <a:endParaRPr lang="en-US" sz="1400"/>
            </a:p>
          </p:txBody>
        </p:sp>
        <p:cxnSp>
          <p:nvCxnSpPr>
            <p:cNvPr id="25620" name="Straight Arrow Connector 18"/>
            <p:cNvCxnSpPr>
              <a:cxnSpLocks noChangeShapeType="1"/>
            </p:cNvCxnSpPr>
            <p:nvPr/>
          </p:nvCxnSpPr>
          <p:spPr bwMode="auto">
            <a:xfrm rot="5400000">
              <a:off x="5072066" y="1643050"/>
              <a:ext cx="285752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21" name="TextBox 20"/>
            <p:cNvSpPr txBox="1">
              <a:spLocks noChangeArrowheads="1"/>
            </p:cNvSpPr>
            <p:nvPr/>
          </p:nvSpPr>
          <p:spPr bwMode="auto">
            <a:xfrm>
              <a:off x="3214678" y="1214422"/>
              <a:ext cx="4619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/>
                <a:t>pos</a:t>
              </a:r>
              <a:endParaRPr lang="en-US" sz="1400"/>
            </a:p>
          </p:txBody>
        </p:sp>
        <p:cxnSp>
          <p:nvCxnSpPr>
            <p:cNvPr id="25622" name="Straight Arrow Connector 21"/>
            <p:cNvCxnSpPr>
              <a:cxnSpLocks noChangeShapeType="1"/>
            </p:cNvCxnSpPr>
            <p:nvPr/>
          </p:nvCxnSpPr>
          <p:spPr bwMode="auto">
            <a:xfrm rot="5400000">
              <a:off x="3286910" y="1642256"/>
              <a:ext cx="285752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23" name="TextBox 22"/>
            <p:cNvSpPr txBox="1">
              <a:spLocks noChangeArrowheads="1"/>
            </p:cNvSpPr>
            <p:nvPr/>
          </p:nvSpPr>
          <p:spPr bwMode="auto">
            <a:xfrm>
              <a:off x="2071670" y="2000240"/>
              <a:ext cx="43583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AU" sz="1400"/>
                <a:t>0    1    2    3   4                    </a:t>
              </a:r>
              <a:r>
                <a:rPr lang="en-AU" sz="1200"/>
                <a:t>mySize -1                      </a:t>
              </a:r>
              <a:endParaRPr lang="en-US" sz="1200"/>
            </a:p>
          </p:txBody>
        </p:sp>
        <p:sp>
          <p:nvSpPr>
            <p:cNvPr id="25624" name="TextBox 23"/>
            <p:cNvSpPr txBox="1">
              <a:spLocks noChangeArrowheads="1"/>
            </p:cNvSpPr>
            <p:nvPr/>
          </p:nvSpPr>
          <p:spPr bwMode="auto">
            <a:xfrm>
              <a:off x="5214942" y="1428736"/>
              <a:ext cx="2263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/>
                <a:t>i</a:t>
              </a:r>
              <a:endParaRPr lang="en-US" sz="1400"/>
            </a:p>
          </p:txBody>
        </p:sp>
        <p:sp>
          <p:nvSpPr>
            <p:cNvPr id="25625" name="TextBox 29"/>
            <p:cNvSpPr txBox="1">
              <a:spLocks noChangeArrowheads="1"/>
            </p:cNvSpPr>
            <p:nvPr/>
          </p:nvSpPr>
          <p:spPr bwMode="auto">
            <a:xfrm>
              <a:off x="642910" y="1357298"/>
              <a:ext cx="14494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/>
                <a:t>insert(56, 4)</a:t>
              </a:r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286250" y="5214938"/>
            <a:ext cx="4257675" cy="1093787"/>
            <a:chOff x="2071670" y="4786322"/>
            <a:chExt cx="4257705" cy="1093595"/>
          </a:xfrm>
        </p:grpSpPr>
        <p:pic>
          <p:nvPicPr>
            <p:cNvPr id="2561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71670" y="5357826"/>
              <a:ext cx="4257705" cy="285752"/>
            </a:xfrm>
            <a:prstGeom prst="rect">
              <a:avLst/>
            </a:prstGeom>
            <a:noFill/>
            <a:ln w="12700" algn="ctr">
              <a:noFill/>
              <a:prstDash val="dash"/>
              <a:miter lim="800000"/>
              <a:headEnd/>
              <a:tailEnd/>
            </a:ln>
          </p:spPr>
        </p:pic>
        <p:sp>
          <p:nvSpPr>
            <p:cNvPr id="25614" name="TextBox 32"/>
            <p:cNvSpPr txBox="1">
              <a:spLocks noChangeArrowheads="1"/>
            </p:cNvSpPr>
            <p:nvPr/>
          </p:nvSpPr>
          <p:spPr bwMode="auto">
            <a:xfrm>
              <a:off x="3286116" y="4786322"/>
              <a:ext cx="5334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400"/>
                <a:t>pos</a:t>
              </a:r>
              <a:endParaRPr lang="en-US" sz="1400"/>
            </a:p>
          </p:txBody>
        </p:sp>
        <p:cxnSp>
          <p:nvCxnSpPr>
            <p:cNvPr id="25615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3429786" y="5214156"/>
              <a:ext cx="285752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16" name="TextBox 34"/>
            <p:cNvSpPr txBox="1">
              <a:spLocks noChangeArrowheads="1"/>
            </p:cNvSpPr>
            <p:nvPr/>
          </p:nvSpPr>
          <p:spPr bwMode="auto">
            <a:xfrm>
              <a:off x="3378359" y="5072074"/>
              <a:ext cx="184732" cy="307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400"/>
            </a:p>
          </p:txBody>
        </p:sp>
        <p:sp>
          <p:nvSpPr>
            <p:cNvPr id="25617" name="TextBox 35"/>
            <p:cNvSpPr txBox="1">
              <a:spLocks noChangeArrowheads="1"/>
            </p:cNvSpPr>
            <p:nvPr/>
          </p:nvSpPr>
          <p:spPr bwMode="auto">
            <a:xfrm>
              <a:off x="2143108" y="5572140"/>
              <a:ext cx="26853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AU" sz="1400"/>
                <a:t>0    1    2    3   4                    </a:t>
              </a:r>
              <a:r>
                <a:rPr lang="en-AU" sz="1200"/>
                <a:t> </a:t>
              </a:r>
              <a:endParaRPr lang="en-US" sz="1200"/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857750" y="2000250"/>
            <a:ext cx="357188" cy="214313"/>
          </a:xfrm>
          <a:custGeom>
            <a:avLst/>
            <a:gdLst>
              <a:gd name="T0" fmla="*/ 0 w 294290"/>
              <a:gd name="T1" fmla="*/ 521666 h 176048"/>
              <a:gd name="T2" fmla="*/ 302403 w 294290"/>
              <a:gd name="T3" fmla="*/ 59865 h 176048"/>
              <a:gd name="T4" fmla="*/ 856809 w 294290"/>
              <a:gd name="T5" fmla="*/ 162488 h 176048"/>
              <a:gd name="T6" fmla="*/ 806406 w 294290"/>
              <a:gd name="T7" fmla="*/ 572976 h 176048"/>
              <a:gd name="T8" fmla="*/ 0 60000 65536"/>
              <a:gd name="T9" fmla="*/ 0 60000 65536"/>
              <a:gd name="T10" fmla="*/ 0 60000 65536"/>
              <a:gd name="T11" fmla="*/ 0 60000 65536"/>
              <a:gd name="T12" fmla="*/ 0 w 294290"/>
              <a:gd name="T13" fmla="*/ 0 h 176048"/>
              <a:gd name="T14" fmla="*/ 294290 w 294290"/>
              <a:gd name="T15" fmla="*/ 176048 h 1760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290" h="176048">
                <a:moveTo>
                  <a:pt x="0" y="160282"/>
                </a:moveTo>
                <a:cubicBezTo>
                  <a:pt x="24962" y="98534"/>
                  <a:pt x="49924" y="36786"/>
                  <a:pt x="94593" y="18393"/>
                </a:cubicBezTo>
                <a:cubicBezTo>
                  <a:pt x="139262" y="0"/>
                  <a:pt x="241738" y="23648"/>
                  <a:pt x="268014" y="49924"/>
                </a:cubicBezTo>
                <a:cubicBezTo>
                  <a:pt x="294290" y="76200"/>
                  <a:pt x="273269" y="126124"/>
                  <a:pt x="252248" y="176048"/>
                </a:cubicBezTo>
              </a:path>
            </a:pathLst>
          </a:cu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6AFD0-9E71-4DEA-907E-3B1EFB404E70}" type="slidenum">
              <a:rPr lang="en-AU" smtClean="0"/>
              <a:pPr/>
              <a:t>18</a:t>
            </a:fld>
            <a:endParaRPr lang="en-AU" smtClean="0"/>
          </a:p>
        </p:txBody>
      </p:sp>
      <p:sp>
        <p:nvSpPr>
          <p:cNvPr id="26627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9EA32CAD-4136-47E2-850F-D1F7288041B8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18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484313"/>
            <a:ext cx="7704138" cy="2881312"/>
          </a:xfrm>
        </p:spPr>
        <p:txBody>
          <a:bodyPr/>
          <a:lstStyle/>
          <a:p>
            <a:pPr eaLnBrk="1" hangingPunct="1"/>
            <a:r>
              <a:rPr lang="en-AU" sz="2400" smtClean="0"/>
              <a:t> </a:t>
            </a:r>
          </a:p>
        </p:txBody>
      </p:sp>
      <p:sp>
        <p:nvSpPr>
          <p:cNvPr id="26629" name="Date Placeholder 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6630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214438"/>
            <a:ext cx="9144000" cy="56435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Definition of erase()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List::erase(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pos)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"*** List is empty ***\n";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return;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if (pos &lt; 0 || pos &gt;=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"Illegal location to delete -- " &lt;&lt; pos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&lt;&lt; ".  List unchanged. ***\n";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return;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 algn="l"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// Shift array elements left to close the gap</a:t>
            </a:r>
          </a:p>
          <a:p>
            <a:pPr lvl="2" algn="l">
              <a:defRPr/>
            </a:pPr>
            <a:r>
              <a:rPr lang="nn-NO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for(int i = pos; i &lt; mySize; i++)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// Decrease list size</a:t>
            </a:r>
          </a:p>
          <a:p>
            <a:pPr lvl="2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--; }</a:t>
            </a:r>
          </a:p>
        </p:txBody>
      </p:sp>
      <p:sp>
        <p:nvSpPr>
          <p:cNvPr id="266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200" smtClean="0"/>
              <a:t>Array-based Implementation - erase() </a:t>
            </a:r>
            <a:endParaRPr lang="en-AU" sz="3000" smtClean="0"/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00250"/>
            <a:ext cx="4316413" cy="2857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sp>
        <p:nvSpPr>
          <p:cNvPr id="26634" name="TextBox 9"/>
          <p:cNvSpPr txBox="1">
            <a:spLocks noChangeArrowheads="1"/>
          </p:cNvSpPr>
          <p:nvPr/>
        </p:nvSpPr>
        <p:spPr bwMode="auto">
          <a:xfrm>
            <a:off x="4572000" y="2286000"/>
            <a:ext cx="4200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AU" sz="1400"/>
              <a:t> 0     1    2   3     4                                   mySize</a:t>
            </a:r>
            <a:endParaRPr lang="en-US" sz="1400"/>
          </a:p>
        </p:txBody>
      </p:sp>
      <p:sp>
        <p:nvSpPr>
          <p:cNvPr id="26635" name="TextBox 10"/>
          <p:cNvSpPr txBox="1">
            <a:spLocks noChangeArrowheads="1"/>
          </p:cNvSpPr>
          <p:nvPr/>
        </p:nvSpPr>
        <p:spPr bwMode="auto">
          <a:xfrm>
            <a:off x="8108950" y="1214438"/>
            <a:ext cx="1035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erase(1)</a:t>
            </a:r>
            <a:endParaRPr lang="en-US"/>
          </a:p>
        </p:txBody>
      </p:sp>
      <p:sp>
        <p:nvSpPr>
          <p:cNvPr id="26636" name="TextBox 11"/>
          <p:cNvSpPr txBox="1">
            <a:spLocks noChangeArrowheads="1"/>
          </p:cNvSpPr>
          <p:nvPr/>
        </p:nvSpPr>
        <p:spPr bwMode="auto">
          <a:xfrm>
            <a:off x="4857750" y="1428750"/>
            <a:ext cx="501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pos</a:t>
            </a:r>
            <a:endParaRPr lang="en-US" sz="1600"/>
          </a:p>
        </p:txBody>
      </p:sp>
      <p:cxnSp>
        <p:nvCxnSpPr>
          <p:cNvPr id="26637" name="Straight Arrow Connector 13"/>
          <p:cNvCxnSpPr>
            <a:cxnSpLocks noChangeShapeType="1"/>
          </p:cNvCxnSpPr>
          <p:nvPr/>
        </p:nvCxnSpPr>
        <p:spPr bwMode="auto">
          <a:xfrm rot="5400000">
            <a:off x="4929982" y="1928019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38" name="TextBox 15"/>
          <p:cNvSpPr txBox="1">
            <a:spLocks noChangeArrowheads="1"/>
          </p:cNvSpPr>
          <p:nvPr/>
        </p:nvSpPr>
        <p:spPr bwMode="auto">
          <a:xfrm>
            <a:off x="4857750" y="1714500"/>
            <a:ext cx="231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i</a:t>
            </a:r>
            <a:endParaRPr lang="en-US" sz="1600"/>
          </a:p>
        </p:txBody>
      </p: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5146675" y="1873250"/>
            <a:ext cx="260350" cy="160338"/>
          </a:xfrm>
          <a:custGeom>
            <a:avLst/>
            <a:gdLst>
              <a:gd name="T0" fmla="*/ 261232 w 260130"/>
              <a:gd name="T1" fmla="*/ 144767 h 160283"/>
              <a:gd name="T2" fmla="*/ 150407 w 260130"/>
              <a:gd name="T3" fmla="*/ 18423 h 160283"/>
              <a:gd name="T4" fmla="*/ 23748 w 260130"/>
              <a:gd name="T5" fmla="*/ 34219 h 160283"/>
              <a:gd name="T6" fmla="*/ 7917 w 260130"/>
              <a:gd name="T7" fmla="*/ 160558 h 160283"/>
              <a:gd name="T8" fmla="*/ 0 60000 65536"/>
              <a:gd name="T9" fmla="*/ 0 60000 65536"/>
              <a:gd name="T10" fmla="*/ 0 60000 65536"/>
              <a:gd name="T11" fmla="*/ 0 60000 65536"/>
              <a:gd name="T12" fmla="*/ 0 w 260130"/>
              <a:gd name="T13" fmla="*/ 0 h 160283"/>
              <a:gd name="T14" fmla="*/ 260130 w 260130"/>
              <a:gd name="T15" fmla="*/ 160283 h 160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130" h="160283">
                <a:moveTo>
                  <a:pt x="260130" y="144517"/>
                </a:moveTo>
                <a:cubicBezTo>
                  <a:pt x="224658" y="90651"/>
                  <a:pt x="189186" y="36786"/>
                  <a:pt x="149772" y="18393"/>
                </a:cubicBezTo>
                <a:cubicBezTo>
                  <a:pt x="110358" y="0"/>
                  <a:pt x="47296" y="10511"/>
                  <a:pt x="23648" y="34159"/>
                </a:cubicBezTo>
                <a:cubicBezTo>
                  <a:pt x="0" y="57807"/>
                  <a:pt x="3941" y="109045"/>
                  <a:pt x="7882" y="160283"/>
                </a:cubicBezTo>
              </a:path>
            </a:pathLst>
          </a:cu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5500688" y="1857375"/>
            <a:ext cx="85725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CEA9F-7C2D-4E64-AC7D-4DC7DA7B3A04}" type="slidenum">
              <a:rPr lang="en-AU" smtClean="0"/>
              <a:pPr/>
              <a:t>19</a:t>
            </a:fld>
            <a:endParaRPr lang="en-AU" smtClean="0"/>
          </a:p>
        </p:txBody>
      </p:sp>
      <p:sp>
        <p:nvSpPr>
          <p:cNvPr id="27651" name="Slide Number Placeholder 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E7B5147-D1B0-4EE9-8A16-06592EA7D325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19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200" smtClean="0"/>
              <a:t>Array-based Implementation </a:t>
            </a:r>
            <a:endParaRPr lang="en-AU" sz="3000" smtClean="0"/>
          </a:p>
        </p:txBody>
      </p:sp>
      <p:sp>
        <p:nvSpPr>
          <p:cNvPr id="27653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7654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27655" name="Text Placeholder 7"/>
          <p:cNvSpPr>
            <a:spLocks noGrp="1"/>
          </p:cNvSpPr>
          <p:nvPr>
            <p:ph type="body" sz="half" idx="1"/>
          </p:nvPr>
        </p:nvSpPr>
        <p:spPr>
          <a:xfrm>
            <a:off x="571500" y="1214438"/>
            <a:ext cx="6357938" cy="4114800"/>
          </a:xfrm>
        </p:spPr>
        <p:txBody>
          <a:bodyPr/>
          <a:lstStyle/>
          <a:p>
            <a:r>
              <a:rPr lang="en-AU" sz="2400" smtClean="0"/>
              <a:t>Client program: TestList.cpp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785938"/>
            <a:ext cx="9144000" cy="50720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 List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;// Test the class constructor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intList.empty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"Empty List: \n"&lt;&lt;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9;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 // Test insert()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"Inserting " &lt;&lt;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 at position "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&lt;&lt;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 &lt;&lt;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intList.insert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/2); 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 -- Insert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at position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"The list is:" &lt;&lt;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"List empty? "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&lt;&lt; (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intList.empty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? "Yes" : "No") &lt;&lt;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A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. . . . . </a:t>
            </a:r>
          </a:p>
        </p:txBody>
      </p:sp>
      <p:pic>
        <p:nvPicPr>
          <p:cNvPr id="2765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63" y="0"/>
            <a:ext cx="3500437" cy="411480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43993-C2E2-4177-8598-0F4946EAA7DF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E573063-C253-49EB-A30E-AC063182AE29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2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42237" cy="984250"/>
          </a:xfrm>
        </p:spPr>
        <p:txBody>
          <a:bodyPr/>
          <a:lstStyle/>
          <a:p>
            <a:pPr eaLnBrk="1" hangingPunct="1"/>
            <a:r>
              <a:rPr lang="en-AU" smtClean="0"/>
              <a:t>This Week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eaLnBrk="1" hangingPunct="1"/>
            <a:r>
              <a:rPr lang="en-AU" smtClean="0"/>
              <a:t>List as an ADT</a:t>
            </a:r>
          </a:p>
          <a:p>
            <a:pPr eaLnBrk="1" hangingPunct="1"/>
            <a:r>
              <a:rPr lang="en-AU" smtClean="0"/>
              <a:t>List ADT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AU" smtClean="0"/>
              <a:t>Static array based implementation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AU" smtClean="0"/>
              <a:t>Linked list based implementation</a:t>
            </a:r>
          </a:p>
          <a:p>
            <a:pPr lvl="1" eaLnBrk="1" hangingPunct="1">
              <a:buFont typeface="Times New Roman" pitchFamily="18" charset="0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r>
              <a:rPr lang="en-AU" sz="2800" smtClean="0"/>
              <a:t>Reference: Chapter 6,   </a:t>
            </a:r>
            <a:r>
              <a:rPr lang="en-US" sz="2800" smtClean="0"/>
              <a:t>Nyhoff textbook</a:t>
            </a:r>
          </a:p>
          <a:p>
            <a:pPr lvl="1" eaLnBrk="1" hangingPunct="1">
              <a:buFont typeface="Times New Roman" pitchFamily="18" charset="0"/>
              <a:buNone/>
            </a:pPr>
            <a:endParaRPr lang="en-AU" smtClean="0"/>
          </a:p>
          <a:p>
            <a:pPr eaLnBrk="1" hangingPunct="1"/>
            <a:endParaRPr lang="en-AU" smtClean="0"/>
          </a:p>
          <a:p>
            <a:pPr lvl="1" eaLnBrk="1" hangingPunct="1"/>
            <a:endParaRPr lang="en-AU" smtClean="0"/>
          </a:p>
        </p:txBody>
      </p:sp>
      <p:sp>
        <p:nvSpPr>
          <p:cNvPr id="10246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0247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18F8A-60EF-4839-9CE3-4F401067FCA3}" type="slidenum">
              <a:rPr lang="en-AU" smtClean="0"/>
              <a:pPr/>
              <a:t>20</a:t>
            </a:fld>
            <a:endParaRPr lang="en-AU" smtClean="0"/>
          </a:p>
        </p:txBody>
      </p:sp>
      <p:sp>
        <p:nvSpPr>
          <p:cNvPr id="28675" name="Slide Number Placeholder 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BB89F5A0-90BA-454E-9FC5-4EE93D1D0CE1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20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200" smtClean="0"/>
              <a:t>Array-based Implementation </a:t>
            </a:r>
            <a:endParaRPr lang="en-AU" sz="3000" smtClean="0"/>
          </a:p>
        </p:txBody>
      </p:sp>
      <p:sp>
        <p:nvSpPr>
          <p:cNvPr id="28677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867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28679" name="Text Placeholder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1600" kern="0" dirty="0">
                <a:latin typeface="Courier New" pitchFamily="49" charset="0"/>
                <a:cs typeface="Courier New" pitchFamily="49" charset="0"/>
              </a:rPr>
              <a:t>   . . . . .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nTry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to insert at position -1" &lt;&lt;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intList.insert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(0, -1);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"The list is:" &lt;&lt;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index;// Test erase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while (!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intList.empty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"Give an index of a list element to remove: ";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&gt;&gt; index;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intList.erase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"List empty? "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&lt;&lt; (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intList.empty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? "Yes" : "No")  &lt;&lt; </a:t>
            </a:r>
            <a:r>
              <a:rPr lang="en-AU" sz="20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sz="2000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4929188"/>
            <a:ext cx="6186488" cy="1643062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29699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9A4B3-4012-426F-87B8-4323EA60C649}" type="slidenum">
              <a:rPr lang="en-AU" smtClean="0"/>
              <a:pPr/>
              <a:t>21</a:t>
            </a:fld>
            <a:endParaRPr lang="en-AU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Problems with Array Implementation</a:t>
            </a:r>
            <a:endParaRPr lang="en-US" smtClean="0"/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29702" name="Content Placeholder 7"/>
          <p:cNvSpPr>
            <a:spLocks noGrp="1"/>
          </p:cNvSpPr>
          <p:nvPr>
            <p:ph idx="1"/>
          </p:nvPr>
        </p:nvSpPr>
        <p:spPr>
          <a:xfrm>
            <a:off x="755650" y="1484313"/>
            <a:ext cx="7772400" cy="4373562"/>
          </a:xfrm>
        </p:spPr>
        <p:txBody>
          <a:bodyPr/>
          <a:lstStyle/>
          <a:p>
            <a:pPr eaLnBrk="1" hangingPunct="1"/>
            <a:r>
              <a:rPr lang="en-US" sz="2800" smtClean="0"/>
              <a:t>Stuck with "one size fits all"</a:t>
            </a:r>
          </a:p>
          <a:p>
            <a:pPr lvl="1" eaLnBrk="1" hangingPunct="1"/>
            <a:r>
              <a:rPr lang="en-US" smtClean="0"/>
              <a:t>Could be wasting space</a:t>
            </a:r>
          </a:p>
          <a:p>
            <a:pPr lvl="1" eaLnBrk="1" hangingPunct="1"/>
            <a:r>
              <a:rPr lang="en-US" smtClean="0"/>
              <a:t>Could run out of space</a:t>
            </a:r>
          </a:p>
          <a:p>
            <a:pPr eaLnBrk="1" hangingPunct="1"/>
            <a:r>
              <a:rPr lang="en-AU" smtClean="0"/>
              <a:t>All elements are allocated in consecutive locations.</a:t>
            </a: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One solution: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smtClean="0"/>
              <a:t>Remove the requirement that list elements be stored in consecutive location.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smtClean="0"/>
              <a:t>But then need a "link" that connects each element to its successor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57813" y="5786438"/>
            <a:ext cx="2884487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Linked Lists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0723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7465F7-66B5-497B-B07E-A286C2A165F7}" type="slidenum">
              <a:rPr lang="en-AU" smtClean="0"/>
              <a:pPr/>
              <a:t>22</a:t>
            </a:fld>
            <a:endParaRPr lang="en-AU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 Linked List</a:t>
            </a:r>
            <a:endParaRPr lang="en-US" smtClean="0"/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30726" name="Content Placeholder 7"/>
          <p:cNvSpPr>
            <a:spLocks noGrp="1"/>
          </p:cNvSpPr>
          <p:nvPr>
            <p:ph idx="1"/>
          </p:nvPr>
        </p:nvSpPr>
        <p:spPr>
          <a:xfrm>
            <a:off x="714375" y="1428750"/>
            <a:ext cx="7772400" cy="4373563"/>
          </a:xfrm>
        </p:spPr>
        <p:txBody>
          <a:bodyPr/>
          <a:lstStyle/>
          <a:p>
            <a:pPr eaLnBrk="1" hangingPunct="1"/>
            <a:r>
              <a:rPr lang="en-AU" smtClean="0"/>
              <a:t>A</a:t>
            </a:r>
            <a:r>
              <a:rPr lang="en-AU" i="1" smtClean="0"/>
              <a:t> linked list</a:t>
            </a:r>
            <a:r>
              <a:rPr lang="en-AU" smtClean="0"/>
              <a:t> is a collection of nodes. </a:t>
            </a:r>
            <a:r>
              <a:rPr lang="en-US" smtClean="0"/>
              <a:t>Each node contains:</a:t>
            </a:r>
          </a:p>
          <a:p>
            <a:pPr lvl="1" eaLnBrk="1" hangingPunct="1"/>
            <a:r>
              <a:rPr lang="en-US" smtClean="0"/>
              <a:t>Data part – stores an element of the list</a:t>
            </a:r>
          </a:p>
          <a:p>
            <a:pPr lvl="1" eaLnBrk="1" hangingPunct="1"/>
            <a:r>
              <a:rPr lang="en-US" smtClean="0"/>
              <a:t>Next part – stores link/pointer to next element</a:t>
            </a:r>
            <a:br>
              <a:rPr lang="en-US" smtClean="0"/>
            </a:br>
            <a:r>
              <a:rPr lang="en-US" smtClean="0"/>
              <a:t>		        (when no next element, null value)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200" y="4144963"/>
            <a:ext cx="51816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286000" y="2857500"/>
            <a:ext cx="10795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1857375" y="3357563"/>
            <a:ext cx="1495425" cy="1858962"/>
          </a:xfrm>
          <a:custGeom>
            <a:avLst/>
            <a:gdLst>
              <a:gd name="T0" fmla="*/ 0 w 1063"/>
              <a:gd name="T1" fmla="*/ 0 h 1204"/>
              <a:gd name="T2" fmla="*/ 2147483647 w 1063"/>
              <a:gd name="T3" fmla="*/ 2147483647 h 1204"/>
              <a:gd name="T4" fmla="*/ 2147483647 w 1063"/>
              <a:gd name="T5" fmla="*/ 2147483647 h 1204"/>
              <a:gd name="T6" fmla="*/ 2147483647 w 1063"/>
              <a:gd name="T7" fmla="*/ 2147483647 h 1204"/>
              <a:gd name="T8" fmla="*/ 0 60000 65536"/>
              <a:gd name="T9" fmla="*/ 0 60000 65536"/>
              <a:gd name="T10" fmla="*/ 0 60000 65536"/>
              <a:gd name="T11" fmla="*/ 0 60000 65536"/>
              <a:gd name="T12" fmla="*/ 0 w 1063"/>
              <a:gd name="T13" fmla="*/ 0 h 1204"/>
              <a:gd name="T14" fmla="*/ 1063 w 1063"/>
              <a:gd name="T15" fmla="*/ 1204 h 1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3" h="1204">
                <a:moveTo>
                  <a:pt x="0" y="0"/>
                </a:moveTo>
                <a:cubicBezTo>
                  <a:pt x="131" y="267"/>
                  <a:pt x="263" y="534"/>
                  <a:pt x="398" y="724"/>
                </a:cubicBezTo>
                <a:cubicBezTo>
                  <a:pt x="533" y="914"/>
                  <a:pt x="701" y="1072"/>
                  <a:pt x="812" y="1138"/>
                </a:cubicBezTo>
                <a:cubicBezTo>
                  <a:pt x="923" y="1204"/>
                  <a:pt x="993" y="1163"/>
                  <a:pt x="1063" y="11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6518275" y="3857625"/>
            <a:ext cx="1625600" cy="1581150"/>
          </a:xfrm>
          <a:custGeom>
            <a:avLst/>
            <a:gdLst>
              <a:gd name="T0" fmla="*/ 2147483647 w 1322"/>
              <a:gd name="T1" fmla="*/ 0 h 1181"/>
              <a:gd name="T2" fmla="*/ 2147483647 w 1322"/>
              <a:gd name="T3" fmla="*/ 2147483647 h 1181"/>
              <a:gd name="T4" fmla="*/ 0 w 1322"/>
              <a:gd name="T5" fmla="*/ 2147483647 h 1181"/>
              <a:gd name="T6" fmla="*/ 0 60000 65536"/>
              <a:gd name="T7" fmla="*/ 0 60000 65536"/>
              <a:gd name="T8" fmla="*/ 0 60000 65536"/>
              <a:gd name="T9" fmla="*/ 0 w 1322"/>
              <a:gd name="T10" fmla="*/ 0 h 1181"/>
              <a:gd name="T11" fmla="*/ 1322 w 1322"/>
              <a:gd name="T12" fmla="*/ 1181 h 1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2" h="1181">
                <a:moveTo>
                  <a:pt x="1108" y="0"/>
                </a:moveTo>
                <a:cubicBezTo>
                  <a:pt x="1215" y="428"/>
                  <a:pt x="1322" y="857"/>
                  <a:pt x="1137" y="1019"/>
                </a:cubicBezTo>
                <a:cubicBezTo>
                  <a:pt x="952" y="1181"/>
                  <a:pt x="476" y="1078"/>
                  <a:pt x="0" y="9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1747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B4497B-9188-4A40-A9FD-76F8532CD7AD}" type="slidenum">
              <a:rPr lang="en-AU" smtClean="0"/>
              <a:pPr/>
              <a:t>23</a:t>
            </a:fld>
            <a:endParaRPr lang="en-AU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Nodes</a:t>
            </a:r>
          </a:p>
        </p:txBody>
      </p:sp>
      <p:sp>
        <p:nvSpPr>
          <p:cNvPr id="31749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3200">
                <a:latin typeface="Times New Roman" pitchFamily="18" charset="0"/>
              </a:rPr>
              <a:t>To Implement Nodes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class Node</a:t>
            </a:r>
            <a:b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{</a:t>
            </a:r>
            <a:b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 public: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   int data;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   Node * next;</a:t>
            </a:r>
            <a:b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};</a:t>
            </a:r>
            <a:r>
              <a:rPr lang="en-US" altLang="en-US" sz="2400" b="1">
                <a:solidFill>
                  <a:srgbClr val="6666FF"/>
                </a:solidFill>
                <a:latin typeface="Courier New" pitchFamily="49" charset="0"/>
              </a:rPr>
              <a:t/>
            </a:r>
            <a:br>
              <a:rPr lang="en-US" altLang="en-US" sz="2400" b="1">
                <a:solidFill>
                  <a:srgbClr val="6666FF"/>
                </a:solidFill>
                <a:latin typeface="Courier New" pitchFamily="49" charset="0"/>
              </a:rPr>
            </a:br>
            <a:endParaRPr lang="en-US" altLang="en-US" sz="2400">
              <a:solidFill>
                <a:srgbClr val="6666FF"/>
              </a:solidFill>
              <a:latin typeface="Courier New" pitchFamily="49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</a:rPr>
              <a:t>Note: The definition of a Node is self-referential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</a:rPr>
              <a:t>It uses the name Node in its definition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</a:rPr>
              <a:t>The </a:t>
            </a: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next</a:t>
            </a:r>
            <a:r>
              <a:rPr lang="en-US" altLang="en-US" sz="2400">
                <a:latin typeface="Times New Roman" pitchFamily="18" charset="0"/>
              </a:rPr>
              <a:t> member is defined as a pointer to a Node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2743200" y="2230438"/>
            <a:ext cx="5472113" cy="2984500"/>
          </a:xfrm>
          <a:custGeom>
            <a:avLst/>
            <a:gdLst>
              <a:gd name="T0" fmla="*/ 2147483647 w 3498"/>
              <a:gd name="T1" fmla="*/ 2147483647 h 2081"/>
              <a:gd name="T2" fmla="*/ 2147483647 w 3498"/>
              <a:gd name="T3" fmla="*/ 2147483647 h 2081"/>
              <a:gd name="T4" fmla="*/ 2147483647 w 3498"/>
              <a:gd name="T5" fmla="*/ 2147483647 h 2081"/>
              <a:gd name="T6" fmla="*/ 0 w 3498"/>
              <a:gd name="T7" fmla="*/ 2147483647 h 2081"/>
              <a:gd name="T8" fmla="*/ 0 60000 65536"/>
              <a:gd name="T9" fmla="*/ 0 60000 65536"/>
              <a:gd name="T10" fmla="*/ 0 60000 65536"/>
              <a:gd name="T11" fmla="*/ 0 60000 65536"/>
              <a:gd name="T12" fmla="*/ 0 w 3498"/>
              <a:gd name="T13" fmla="*/ 0 h 2081"/>
              <a:gd name="T14" fmla="*/ 3498 w 3498"/>
              <a:gd name="T15" fmla="*/ 2081 h 20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98" h="2081">
                <a:moveTo>
                  <a:pt x="2127" y="2081"/>
                </a:moveTo>
                <a:cubicBezTo>
                  <a:pt x="2812" y="1737"/>
                  <a:pt x="3498" y="1394"/>
                  <a:pt x="3471" y="1076"/>
                </a:cubicBezTo>
                <a:cubicBezTo>
                  <a:pt x="3444" y="758"/>
                  <a:pt x="2542" y="350"/>
                  <a:pt x="1964" y="175"/>
                </a:cubicBezTo>
                <a:cubicBezTo>
                  <a:pt x="1386" y="0"/>
                  <a:pt x="693" y="14"/>
                  <a:pt x="0" y="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3446463" y="3727450"/>
            <a:ext cx="5411787" cy="1844675"/>
          </a:xfrm>
          <a:custGeom>
            <a:avLst/>
            <a:gdLst>
              <a:gd name="T0" fmla="*/ 2147483647 w 3318"/>
              <a:gd name="T1" fmla="*/ 2147483647 h 1300"/>
              <a:gd name="T2" fmla="*/ 2147483647 w 3318"/>
              <a:gd name="T3" fmla="*/ 2147483647 h 1300"/>
              <a:gd name="T4" fmla="*/ 0 w 3318"/>
              <a:gd name="T5" fmla="*/ 0 h 1300"/>
              <a:gd name="T6" fmla="*/ 0 60000 65536"/>
              <a:gd name="T7" fmla="*/ 0 60000 65536"/>
              <a:gd name="T8" fmla="*/ 0 60000 65536"/>
              <a:gd name="T9" fmla="*/ 0 w 3318"/>
              <a:gd name="T10" fmla="*/ 0 h 1300"/>
              <a:gd name="T11" fmla="*/ 3318 w 3318"/>
              <a:gd name="T12" fmla="*/ 1300 h 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8" h="1300">
                <a:moveTo>
                  <a:pt x="2629" y="1300"/>
                </a:moveTo>
                <a:cubicBezTo>
                  <a:pt x="2973" y="928"/>
                  <a:pt x="3318" y="557"/>
                  <a:pt x="2880" y="340"/>
                </a:cubicBezTo>
                <a:cubicBezTo>
                  <a:pt x="2442" y="123"/>
                  <a:pt x="1221" y="6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2771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62E0D-77F7-4B74-83B1-202FDA404B0B}" type="slidenum">
              <a:rPr lang="en-AU" smtClean="0"/>
              <a:pPr/>
              <a:t>24</a:t>
            </a:fld>
            <a:endParaRPr lang="en-AU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Nodes</a:t>
            </a:r>
          </a:p>
        </p:txBody>
      </p:sp>
      <p:sp>
        <p:nvSpPr>
          <p:cNvPr id="32773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3200">
                <a:latin typeface="Times New Roman" pitchFamily="18" charset="0"/>
              </a:rPr>
              <a:t>Node constructor for creating Node objects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class Node</a:t>
            </a:r>
            <a:b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{</a:t>
            </a:r>
            <a:b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 public: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   int data;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   Node * next;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2400" b="1">
              <a:solidFill>
                <a:srgbClr val="0070C0"/>
              </a:solidFill>
              <a:latin typeface="Courier New" pitchFamily="49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//--- Node constructor</a:t>
            </a:r>
          </a:p>
          <a:p>
            <a:pPr marL="342900" indent="-342900" algn="l"/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Node(ElementType value, Node * link = 0)</a:t>
            </a:r>
          </a:p>
          <a:p>
            <a:pPr marL="342900" indent="-342900" algn="l"/>
            <a:r>
              <a:rPr lang="en-US" sz="2400">
                <a:solidFill>
                  <a:srgbClr val="C00000"/>
                </a:solidFill>
              </a:rPr>
              <a:t>   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 data = value; next = link; } </a:t>
            </a:r>
          </a:p>
          <a:p>
            <a:pPr marL="342900" indent="-342900" algn="l"/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>
                <a:solidFill>
                  <a:srgbClr val="0070C0"/>
                </a:solidFill>
                <a:latin typeface="Courier New" pitchFamily="49" charset="0"/>
              </a:rPr>
              <a:t>};</a:t>
            </a:r>
            <a:r>
              <a:rPr lang="en-US" altLang="en-US" sz="2400" b="1">
                <a:solidFill>
                  <a:srgbClr val="6666FF"/>
                </a:solidFill>
                <a:latin typeface="Courier New" pitchFamily="49" charset="0"/>
              </a:rPr>
              <a:t/>
            </a:r>
            <a:br>
              <a:rPr lang="en-US" altLang="en-US" sz="2400" b="1">
                <a:solidFill>
                  <a:srgbClr val="6666FF"/>
                </a:solidFill>
                <a:latin typeface="Courier New" pitchFamily="49" charset="0"/>
              </a:rPr>
            </a:br>
            <a:endParaRPr lang="en-US" altLang="en-US" sz="2400">
              <a:solidFill>
                <a:srgbClr val="6666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3795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CC52A-553E-4345-A41A-DEC214B1CE94}" type="slidenum">
              <a:rPr lang="en-AU" smtClean="0"/>
              <a:pPr/>
              <a:t>25</a:t>
            </a:fld>
            <a:endParaRPr lang="en-AU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Nodes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816850" cy="4802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Declaring pointers</a:t>
            </a:r>
            <a:br>
              <a:rPr lang="en-US" sz="2800" smtClean="0"/>
            </a:br>
            <a:r>
              <a:rPr lang="en-US" sz="2800" smtClean="0"/>
              <a:t> </a:t>
            </a:r>
            <a:r>
              <a:rPr lang="en-US" altLang="en-US" sz="2000" b="1" smtClean="0">
                <a:solidFill>
                  <a:srgbClr val="0070C0"/>
                </a:solidFill>
                <a:latin typeface="Courier New" pitchFamily="49" charset="0"/>
              </a:rPr>
              <a:t>Node * ptr;</a:t>
            </a:r>
            <a:r>
              <a:rPr lang="en-US" altLang="en-US" sz="2800" b="1" smtClean="0">
                <a:solidFill>
                  <a:srgbClr val="0070C0"/>
                </a:solidFill>
              </a:rPr>
              <a:t>		</a:t>
            </a:r>
            <a:r>
              <a:rPr lang="en-US" altLang="en-US" sz="2800" smtClean="0">
                <a:solidFill>
                  <a:srgbClr val="0070C0"/>
                </a:solidFill>
              </a:rPr>
              <a:t>		</a:t>
            </a:r>
            <a:br>
              <a:rPr lang="en-US" altLang="en-US" sz="2800" smtClean="0">
                <a:solidFill>
                  <a:srgbClr val="0070C0"/>
                </a:solidFill>
              </a:rPr>
            </a:br>
            <a:r>
              <a:rPr lang="en-US" altLang="en-US" sz="2400" smtClean="0">
                <a:solidFill>
                  <a:srgbClr val="0070C0"/>
                </a:solidFill>
              </a:rPr>
              <a:t>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0070C0"/>
                </a:solidFill>
                <a:latin typeface="Courier New" pitchFamily="49" charset="0"/>
              </a:rPr>
              <a:t>   typedef Node * NodePointer;</a:t>
            </a:r>
            <a:br>
              <a:rPr lang="en-US" altLang="en-US" sz="2000" b="1" smtClean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sz="2000" b="1" smtClean="0">
                <a:solidFill>
                  <a:srgbClr val="0070C0"/>
                </a:solidFill>
                <a:latin typeface="Courier New" pitchFamily="49" charset="0"/>
              </a:rPr>
              <a:t> NodePointer ptr;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 Allocate and deallocate</a:t>
            </a:r>
            <a:r>
              <a:rPr lang="en-US" sz="2000" b="1" smtClean="0">
                <a:latin typeface="Courier New" pitchFamily="49" charset="0"/>
              </a:rPr>
              <a:t/>
            </a:r>
            <a:br>
              <a:rPr lang="en-US" sz="2000" b="1" smtClean="0">
                <a:latin typeface="Courier New" pitchFamily="49" charset="0"/>
              </a:rPr>
            </a:b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altLang="en-US" sz="2000" b="1" smtClean="0">
                <a:solidFill>
                  <a:srgbClr val="0070C0"/>
                </a:solidFill>
                <a:latin typeface="Courier New" pitchFamily="49" charset="0"/>
              </a:rPr>
              <a:t>ptr = new Node;		delete ptr;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Access the data and next part of node</a:t>
            </a:r>
            <a:br>
              <a:rPr lang="en-US" sz="2800" smtClean="0"/>
            </a:br>
            <a:r>
              <a:rPr lang="en-US" altLang="en-US" sz="2000" b="1" smtClean="0">
                <a:solidFill>
                  <a:srgbClr val="0070C0"/>
                </a:solidFill>
                <a:latin typeface="Courier New" pitchFamily="49" charset="0"/>
              </a:rPr>
              <a:t>(*ptr).data</a:t>
            </a:r>
            <a:r>
              <a:rPr lang="en-US" altLang="en-US" sz="2800" smtClean="0">
                <a:solidFill>
                  <a:srgbClr val="0070C0"/>
                </a:solidFill>
              </a:rPr>
              <a:t>   </a:t>
            </a:r>
            <a:r>
              <a:rPr lang="en-US" altLang="en-US" sz="2800" smtClean="0"/>
              <a:t>and     	</a:t>
            </a:r>
            <a:r>
              <a:rPr lang="en-US" altLang="en-US" sz="2000" b="1" smtClean="0">
                <a:solidFill>
                  <a:srgbClr val="0070C0"/>
                </a:solidFill>
                <a:latin typeface="Courier New" pitchFamily="49" charset="0"/>
              </a:rPr>
              <a:t>(*ptr).next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6666FF"/>
                </a:solidFill>
                <a:latin typeface="Courier New" pitchFamily="49" charset="0"/>
              </a:rPr>
              <a:t/>
            </a:r>
            <a:br>
              <a:rPr lang="en-US" altLang="en-US" sz="2000" b="1" smtClean="0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altLang="en-US" sz="2800" smtClean="0"/>
              <a:t>or</a:t>
            </a:r>
            <a:br>
              <a:rPr lang="en-US" altLang="en-US" sz="2800" smtClean="0"/>
            </a:br>
            <a:r>
              <a:rPr lang="en-US" altLang="en-US" sz="2000" b="1" smtClean="0">
                <a:solidFill>
                  <a:srgbClr val="0070C0"/>
                </a:solidFill>
                <a:latin typeface="Courier New" pitchFamily="49" charset="0"/>
              </a:rPr>
              <a:t> ptr-&gt;data</a:t>
            </a:r>
            <a:r>
              <a:rPr lang="en-US" altLang="en-US" sz="2800" smtClean="0">
                <a:solidFill>
                  <a:srgbClr val="0070C0"/>
                </a:solidFill>
              </a:rPr>
              <a:t>  </a:t>
            </a:r>
            <a:r>
              <a:rPr lang="en-US" altLang="en-US" sz="2800" smtClean="0"/>
              <a:t>	 and   </a:t>
            </a:r>
            <a:r>
              <a:rPr lang="en-US" altLang="en-US" sz="2800" smtClean="0">
                <a:solidFill>
                  <a:srgbClr val="FF0000"/>
                </a:solidFill>
              </a:rPr>
              <a:t>	</a:t>
            </a:r>
            <a:r>
              <a:rPr lang="en-US" altLang="en-US" sz="2800" smtClean="0">
                <a:solidFill>
                  <a:srgbClr val="0070C0"/>
                </a:solidFill>
              </a:rPr>
              <a:t>  </a:t>
            </a:r>
            <a:r>
              <a:rPr lang="en-US" altLang="en-US" sz="2000" b="1" smtClean="0">
                <a:solidFill>
                  <a:srgbClr val="0070C0"/>
                </a:solidFill>
                <a:latin typeface="Courier New" pitchFamily="49" charset="0"/>
              </a:rPr>
              <a:t>ptr-&gt;next</a:t>
            </a:r>
          </a:p>
        </p:txBody>
      </p:sp>
      <p:sp>
        <p:nvSpPr>
          <p:cNvPr id="3379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4819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527A30-2615-48B7-A8BB-D0CE33C01D5C}" type="slidenum">
              <a:rPr lang="en-AU" smtClean="0"/>
              <a:pPr/>
              <a:t>26</a:t>
            </a:fld>
            <a:endParaRPr lang="en-AU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 Linked List</a:t>
            </a:r>
            <a:endParaRPr lang="en-US" smtClean="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34822" name="Content Placeholder 7"/>
          <p:cNvSpPr>
            <a:spLocks noGrp="1"/>
          </p:cNvSpPr>
          <p:nvPr>
            <p:ph idx="1"/>
          </p:nvPr>
        </p:nvSpPr>
        <p:spPr>
          <a:xfrm>
            <a:off x="714375" y="1428750"/>
            <a:ext cx="7772400" cy="4373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sz="2800" smtClean="0"/>
              <a:t>A</a:t>
            </a:r>
            <a:r>
              <a:rPr lang="en-AU" sz="2800" i="1" smtClean="0"/>
              <a:t> linked list</a:t>
            </a:r>
            <a:r>
              <a:rPr lang="en-AU" sz="2800" smtClean="0"/>
              <a:t> is a collection of self-referential nodes linked linearly by the “Next” members. </a:t>
            </a:r>
            <a:r>
              <a:rPr lang="en-AU" sz="2800" i="1" smtClean="0"/>
              <a:t> </a:t>
            </a:r>
            <a:endParaRPr lang="en-AU" sz="2800" smtClean="0"/>
          </a:p>
          <a:p>
            <a:pPr eaLnBrk="1" hangingPunct="1">
              <a:lnSpc>
                <a:spcPct val="80000"/>
              </a:lnSpc>
            </a:pPr>
            <a:r>
              <a:rPr lang="en-AU" sz="2800" smtClean="0"/>
              <a:t>Linked list is dynamic – the nodes are created dynamically and the size of a linked list changes dynamically.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Usually a pointer variable is used to point to the first node in a linked list.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AU" sz="280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4500563"/>
            <a:ext cx="51816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5843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49D311-F76A-4102-8804-17335441C370}" type="slidenum">
              <a:rPr lang="en-AU" smtClean="0"/>
              <a:pPr/>
              <a:t>27</a:t>
            </a:fld>
            <a:endParaRPr lang="en-AU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0"/>
            <a:ext cx="7742237" cy="984250"/>
          </a:xfrm>
        </p:spPr>
        <p:txBody>
          <a:bodyPr/>
          <a:lstStyle/>
          <a:p>
            <a:r>
              <a:rPr lang="en-US" sz="3200" smtClean="0"/>
              <a:t>List Specification</a:t>
            </a:r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285750" y="1285875"/>
            <a:ext cx="8643938" cy="50292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//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LList.h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, header file of List ADT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b="1" dirty="0">
                <a:solidFill>
                  <a:srgbClr val="6666FF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typedef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ElementType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;</a:t>
            </a:r>
            <a:b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class List</a:t>
            </a:r>
            <a:b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b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private:</a:t>
            </a:r>
            <a:b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class Node</a:t>
            </a:r>
            <a:b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{</a:t>
            </a:r>
            <a:b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 public:</a:t>
            </a:r>
            <a:b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ElementType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data;</a:t>
            </a:r>
            <a:b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   Node * next;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//--- Node constructor</a:t>
            </a:r>
          </a:p>
          <a:p>
            <a:pPr marL="342900" indent="-342900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Node(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value, Node * link = 0)</a:t>
            </a:r>
          </a:p>
          <a:p>
            <a:pPr marL="342900" indent="-342900" algn="l">
              <a:defRPr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data = value; next = link; }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/>
            </a:r>
            <a:b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   </a:t>
            </a:r>
          </a:p>
          <a:p>
            <a:pPr marL="342900" indent="-342900" algn="l"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   };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b="1" dirty="0">
                <a:solidFill>
                  <a:srgbClr val="6666FF"/>
                </a:solidFill>
                <a:latin typeface="Courier New" pitchFamily="49" charset="0"/>
              </a:rPr>
              <a:t/>
            </a:r>
            <a:br>
              <a:rPr lang="en-US" altLang="en-US" b="1" dirty="0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Node *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b="1" dirty="0">
                <a:solidFill>
                  <a:srgbClr val="6666FF"/>
                </a:solidFill>
                <a:latin typeface="Courier New" pitchFamily="49" charset="0"/>
              </a:rPr>
              <a:t/>
            </a:r>
            <a:br>
              <a:rPr lang="en-US" altLang="en-US" b="1" dirty="0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altLang="en-US" b="1" dirty="0">
                <a:solidFill>
                  <a:srgbClr val="6666FF"/>
                </a:solidFill>
                <a:latin typeface="Courier New" pitchFamily="49" charset="0"/>
              </a:rPr>
              <a:t> 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b="1" dirty="0">
                <a:solidFill>
                  <a:srgbClr val="6666FF"/>
                </a:solidFill>
                <a:latin typeface="Courier New" pitchFamily="49" charset="0"/>
              </a:rPr>
              <a:t>    . . . . . .</a:t>
            </a:r>
            <a:br>
              <a:rPr lang="en-US" altLang="en-US" b="1" dirty="0">
                <a:solidFill>
                  <a:srgbClr val="6666FF"/>
                </a:solidFill>
                <a:latin typeface="Courier New" pitchFamily="49" charset="0"/>
              </a:rPr>
            </a:br>
            <a:endParaRPr lang="en-US" b="1" dirty="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42938" y="2714625"/>
            <a:ext cx="6143625" cy="2643188"/>
          </a:xfrm>
          <a:prstGeom prst="rect">
            <a:avLst/>
          </a:prstGeom>
          <a:solidFill>
            <a:srgbClr val="CCFFFF">
              <a:alpha val="20000"/>
            </a:srgb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6867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4C7311-64FF-41D4-AA4D-434EBC3F0649}" type="slidenum">
              <a:rPr lang="en-AU" smtClean="0"/>
              <a:pPr/>
              <a:t>28</a:t>
            </a:fld>
            <a:endParaRPr lang="en-AU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0"/>
            <a:ext cx="7742237" cy="984250"/>
          </a:xfrm>
        </p:spPr>
        <p:txBody>
          <a:bodyPr/>
          <a:lstStyle/>
          <a:p>
            <a:r>
              <a:rPr lang="en-US" sz="3200" smtClean="0"/>
              <a:t>List Specification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36870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4313" y="1214438"/>
            <a:ext cx="8572500" cy="56435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. . . .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 //List functions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List();//constructors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  List(const List &amp; original);//deep copy constructor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  ~List();//destructor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  List &amp; operator=(const List &amp; original);//assignment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empty() const; //empty operation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void insert(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item,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pos);//insert operation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void erase(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pos); //erase operation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void display(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 out) const;//output operation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private: //List Data Members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// number of nodes currently in the list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AU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first; //points to first node</a:t>
            </a:r>
          </a:p>
          <a:p>
            <a:pPr marL="363538" indent="-363538" algn="l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}; //--- end of List class </a:t>
            </a:r>
            <a:endParaRPr lang="en-US" b="1" i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7891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995D9-7480-44EC-A063-E2AE25C4BB79}" type="slidenum">
              <a:rPr lang="en-AU" smtClean="0"/>
              <a:pPr/>
              <a:t>29</a:t>
            </a:fld>
            <a:endParaRPr lang="en-AU" smtClean="0"/>
          </a:p>
        </p:txBody>
      </p:sp>
      <p:sp>
        <p:nvSpPr>
          <p:cNvPr id="3789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37893" name="Rectangle 3"/>
          <p:cNvSpPr txBox="1">
            <a:spLocks noChangeArrowheads="1"/>
          </p:cNvSpPr>
          <p:nvPr/>
        </p:nvSpPr>
        <p:spPr bwMode="auto">
          <a:xfrm>
            <a:off x="755650" y="1484313"/>
            <a:ext cx="77724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AU" sz="2800">
                <a:latin typeface="Times New Roman" pitchFamily="18" charset="0"/>
              </a:rPr>
              <a:t>Default constructor  </a:t>
            </a:r>
          </a:p>
          <a:p>
            <a:pPr marL="363538" indent="-363538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358063" cy="185737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List::List() //default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first = 0;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=0;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pic>
        <p:nvPicPr>
          <p:cNvPr id="3789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4857750"/>
            <a:ext cx="1785937" cy="8572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sp>
        <p:nvSpPr>
          <p:cNvPr id="37897" name="TextBox 8"/>
          <p:cNvSpPr txBox="1">
            <a:spLocks noChangeArrowheads="1"/>
          </p:cNvSpPr>
          <p:nvPr/>
        </p:nvSpPr>
        <p:spPr bwMode="auto">
          <a:xfrm>
            <a:off x="1000125" y="4286250"/>
            <a:ext cx="3963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2400">
                <a:solidFill>
                  <a:srgbClr val="0070C0"/>
                </a:solidFill>
              </a:rPr>
              <a:t>List  * myList = new List(); 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1214438" y="4929188"/>
            <a:ext cx="839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myList</a:t>
            </a:r>
            <a:endParaRPr lang="en-US"/>
          </a:p>
        </p:txBody>
      </p:sp>
      <p:cxnSp>
        <p:nvCxnSpPr>
          <p:cNvPr id="37899" name="Straight Arrow Connector 12"/>
          <p:cNvCxnSpPr>
            <a:cxnSpLocks noChangeShapeType="1"/>
            <a:stCxn id="37898" idx="3"/>
          </p:cNvCxnSpPr>
          <p:nvPr/>
        </p:nvCxnSpPr>
        <p:spPr bwMode="auto">
          <a:xfrm>
            <a:off x="2054225" y="5113338"/>
            <a:ext cx="446088" cy="301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790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5" y="4929188"/>
            <a:ext cx="1785938" cy="8572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sp>
        <p:nvSpPr>
          <p:cNvPr id="37901" name="TextBox 8"/>
          <p:cNvSpPr txBox="1">
            <a:spLocks noChangeArrowheads="1"/>
          </p:cNvSpPr>
          <p:nvPr/>
        </p:nvSpPr>
        <p:spPr bwMode="auto">
          <a:xfrm>
            <a:off x="6143625" y="4357688"/>
            <a:ext cx="2017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2400">
                <a:solidFill>
                  <a:srgbClr val="0070C0"/>
                </a:solidFill>
              </a:rPr>
              <a:t>List   myList; 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37902" name="TextBox 9"/>
          <p:cNvSpPr txBox="1">
            <a:spLocks noChangeArrowheads="1"/>
          </p:cNvSpPr>
          <p:nvPr/>
        </p:nvSpPr>
        <p:spPr bwMode="auto">
          <a:xfrm>
            <a:off x="5500688" y="5072063"/>
            <a:ext cx="839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myList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66194-59F3-4AA6-9AAD-E2D77C988F71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11267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C40BF9E-132D-489C-92E5-09249E766EB0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3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599362" cy="984250"/>
          </a:xfrm>
        </p:spPr>
        <p:txBody>
          <a:bodyPr/>
          <a:lstStyle/>
          <a:p>
            <a:pPr eaLnBrk="1" hangingPunct="1"/>
            <a:r>
              <a:rPr lang="en-US" smtClean="0"/>
              <a:t>Lists</a:t>
            </a:r>
            <a:endParaRPr lang="en-AU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848600" cy="4114800"/>
          </a:xfrm>
        </p:spPr>
        <p:txBody>
          <a:bodyPr/>
          <a:lstStyle/>
          <a:p>
            <a:r>
              <a:rPr lang="en-US" smtClean="0"/>
              <a:t>Consider every day lists</a:t>
            </a:r>
          </a:p>
          <a:p>
            <a:pPr lvl="1"/>
            <a:r>
              <a:rPr lang="en-US" smtClean="0"/>
              <a:t>Groceries to be purchased</a:t>
            </a:r>
          </a:p>
          <a:p>
            <a:pPr lvl="1"/>
            <a:r>
              <a:rPr lang="en-US" smtClean="0"/>
              <a:t>Job to-do list</a:t>
            </a:r>
          </a:p>
          <a:p>
            <a:pPr lvl="1"/>
            <a:r>
              <a:rPr lang="en-US" smtClean="0"/>
              <a:t>List of assignments for a course</a:t>
            </a:r>
          </a:p>
          <a:p>
            <a:pPr lvl="1"/>
            <a:r>
              <a:rPr lang="en-AU" smtClean="0"/>
              <a:t>….</a:t>
            </a:r>
          </a:p>
          <a:p>
            <a:r>
              <a:rPr lang="en-AU" smtClean="0"/>
              <a:t>A </a:t>
            </a:r>
            <a:r>
              <a:rPr lang="en-AU" i="1" smtClean="0"/>
              <a:t>list</a:t>
            </a:r>
            <a:r>
              <a:rPr lang="en-AU" smtClean="0"/>
              <a:t> is a linear data structure that is used to store a series of items.</a:t>
            </a:r>
          </a:p>
          <a:p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</p:txBody>
      </p:sp>
      <p:sp>
        <p:nvSpPr>
          <p:cNvPr id="11270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1271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8915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513886-D4C6-45DE-BDF4-60ECB909773C}" type="slidenum">
              <a:rPr lang="en-AU" smtClean="0"/>
              <a:pPr/>
              <a:t>30</a:t>
            </a:fld>
            <a:endParaRPr lang="en-AU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Traverse Linked Lists  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38918" name="Content Placeholder 7"/>
          <p:cNvSpPr>
            <a:spLocks noGrp="1"/>
          </p:cNvSpPr>
          <p:nvPr>
            <p:ph idx="1"/>
          </p:nvPr>
        </p:nvSpPr>
        <p:spPr>
          <a:xfrm>
            <a:off x="714375" y="1428750"/>
            <a:ext cx="8215313" cy="5000625"/>
          </a:xfrm>
        </p:spPr>
        <p:txBody>
          <a:bodyPr/>
          <a:lstStyle/>
          <a:p>
            <a:pPr eaLnBrk="1" hangingPunct="1"/>
            <a:r>
              <a:rPr lang="en-US" sz="2800" smtClean="0"/>
              <a:t>Initialize a variable </a:t>
            </a:r>
            <a:r>
              <a:rPr lang="en-US" sz="2800" b="1" smtClean="0">
                <a:solidFill>
                  <a:srgbClr val="6666FF"/>
                </a:solidFill>
                <a:latin typeface="Courier New" pitchFamily="49" charset="0"/>
              </a:rPr>
              <a:t>ptr</a:t>
            </a:r>
            <a:r>
              <a:rPr lang="en-US" sz="2800" smtClean="0"/>
              <a:t> to point to first node</a:t>
            </a:r>
          </a:p>
          <a:p>
            <a:pPr marL="1009650" lvl="1" indent="-609600" eaLnBrk="1" hangingPunct="1"/>
            <a:endParaRPr lang="en-US" smtClean="0"/>
          </a:p>
          <a:p>
            <a:pPr marL="1009650" lvl="1" indent="-609600" eaLnBrk="1" hangingPunct="1">
              <a:buFont typeface="Times New Roman" pitchFamily="18" charset="0"/>
              <a:buNone/>
            </a:pPr>
            <a:endParaRPr lang="en-AU" smtClean="0"/>
          </a:p>
          <a:p>
            <a:pPr marL="1009650" lvl="1" indent="-609600" eaLnBrk="1" hangingPunct="1">
              <a:buFont typeface="Times New Roman" pitchFamily="18" charset="0"/>
              <a:buNone/>
            </a:pPr>
            <a:endParaRPr lang="en-US" smtClean="0"/>
          </a:p>
          <a:p>
            <a:pPr eaLnBrk="1" hangingPunct="1"/>
            <a:r>
              <a:rPr lang="en-US" sz="2800" smtClean="0"/>
              <a:t>Process data where </a:t>
            </a:r>
            <a:r>
              <a:rPr lang="en-US" sz="2800" b="1" smtClean="0">
                <a:solidFill>
                  <a:srgbClr val="6666FF"/>
                </a:solidFill>
                <a:latin typeface="Courier New" pitchFamily="49" charset="0"/>
              </a:rPr>
              <a:t>ptr</a:t>
            </a:r>
            <a:r>
              <a:rPr lang="en-US" sz="2800" smtClean="0"/>
              <a:t> points: </a:t>
            </a:r>
            <a:r>
              <a:rPr lang="en-US" sz="2800" b="1" smtClean="0">
                <a:solidFill>
                  <a:srgbClr val="6666FF"/>
                </a:solidFill>
                <a:latin typeface="Courier New" pitchFamily="49" charset="0"/>
              </a:rPr>
              <a:t>ptr-&gt;data</a:t>
            </a:r>
            <a:endParaRPr lang="en-US" sz="2800" smtClean="0"/>
          </a:p>
          <a:p>
            <a:pPr eaLnBrk="1" hangingPunct="1"/>
            <a:r>
              <a:rPr lang="en-US" sz="2800" smtClean="0"/>
              <a:t>Move to next node : </a:t>
            </a:r>
            <a:r>
              <a:rPr lang="en-US" sz="2800" b="1" smtClean="0">
                <a:solidFill>
                  <a:srgbClr val="6666FF"/>
                </a:solidFill>
                <a:latin typeface="Courier New" pitchFamily="49" charset="0"/>
              </a:rPr>
              <a:t>ptr = ptr-&gt;next</a:t>
            </a:r>
            <a:r>
              <a:rPr lang="en-US" sz="2800" smtClean="0"/>
              <a:t> </a:t>
            </a:r>
            <a:r>
              <a:rPr lang="en-US" smtClean="0"/>
              <a:t> </a:t>
            </a:r>
          </a:p>
          <a:p>
            <a:pPr eaLnBrk="1" hangingPunct="1"/>
            <a:endParaRPr lang="en-AU" b="1" smtClean="0">
              <a:solidFill>
                <a:srgbClr val="6666FF"/>
              </a:solidFill>
              <a:latin typeface="Courier New" pitchFamily="49" charset="0"/>
            </a:endParaRPr>
          </a:p>
          <a:p>
            <a:pPr eaLnBrk="1" hangingPunct="1"/>
            <a:endParaRPr lang="en-AU" b="1" smtClean="0">
              <a:solidFill>
                <a:srgbClr val="6666FF"/>
              </a:solidFill>
              <a:latin typeface="Courier New" pitchFamily="49" charset="0"/>
            </a:endParaRPr>
          </a:p>
          <a:p>
            <a:pPr eaLnBrk="1" hangingPunct="1"/>
            <a:r>
              <a:rPr lang="en-AU" sz="2800" smtClean="0"/>
              <a:t>Continue until  </a:t>
            </a:r>
            <a:r>
              <a:rPr lang="en-US" sz="2800" b="1" smtClean="0">
                <a:solidFill>
                  <a:srgbClr val="6666FF"/>
                </a:solidFill>
                <a:latin typeface="Courier New" pitchFamily="49" charset="0"/>
              </a:rPr>
              <a:t>ptr == 0</a:t>
            </a:r>
            <a:endParaRPr lang="en-US" b="1" smtClean="0">
              <a:solidFill>
                <a:srgbClr val="6666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80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4572000"/>
            <a:ext cx="442912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033" name="Line 5"/>
          <p:cNvSpPr>
            <a:spLocks noChangeShapeType="1"/>
          </p:cNvSpPr>
          <p:nvPr/>
        </p:nvSpPr>
        <p:spPr bwMode="auto">
          <a:xfrm flipH="1">
            <a:off x="4500563" y="4500563"/>
            <a:ext cx="785812" cy="928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357813" y="5286375"/>
            <a:ext cx="714375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000250"/>
            <a:ext cx="437038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2" name="Freeform 6"/>
          <p:cNvSpPr>
            <a:spLocks/>
          </p:cNvSpPr>
          <p:nvPr/>
        </p:nvSpPr>
        <p:spPr bwMode="auto">
          <a:xfrm>
            <a:off x="3929063" y="1857375"/>
            <a:ext cx="1011237" cy="1000125"/>
          </a:xfrm>
          <a:custGeom>
            <a:avLst/>
            <a:gdLst>
              <a:gd name="T0" fmla="*/ 2147483647 w 541"/>
              <a:gd name="T1" fmla="*/ 0 h 739"/>
              <a:gd name="T2" fmla="*/ 2147483647 w 541"/>
              <a:gd name="T3" fmla="*/ 2147483647 h 739"/>
              <a:gd name="T4" fmla="*/ 0 w 541"/>
              <a:gd name="T5" fmla="*/ 2147483647 h 739"/>
              <a:gd name="T6" fmla="*/ 0 60000 65536"/>
              <a:gd name="T7" fmla="*/ 0 60000 65536"/>
              <a:gd name="T8" fmla="*/ 0 60000 65536"/>
              <a:gd name="T9" fmla="*/ 0 w 541"/>
              <a:gd name="T10" fmla="*/ 0 h 739"/>
              <a:gd name="T11" fmla="*/ 541 w 541"/>
              <a:gd name="T12" fmla="*/ 739 h 7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739">
                <a:moveTo>
                  <a:pt x="502" y="0"/>
                </a:moveTo>
                <a:cubicBezTo>
                  <a:pt x="521" y="241"/>
                  <a:pt x="541" y="483"/>
                  <a:pt x="457" y="606"/>
                </a:cubicBezTo>
                <a:cubicBezTo>
                  <a:pt x="373" y="729"/>
                  <a:pt x="186" y="734"/>
                  <a:pt x="0" y="73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H="1" flipV="1">
            <a:off x="3929063" y="2571750"/>
            <a:ext cx="273843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" grpId="0" animBg="1"/>
      <p:bldP spid="12" grpId="0" animBg="1"/>
      <p:bldP spid="12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39939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874901-ABC6-4C90-AAF9-2C9270694E25}" type="slidenum">
              <a:rPr lang="en-AU" smtClean="0"/>
              <a:pPr/>
              <a:t>31</a:t>
            </a:fld>
            <a:endParaRPr lang="en-AU" smtClean="0"/>
          </a:p>
        </p:txBody>
      </p:sp>
      <p:sp>
        <p:nvSpPr>
          <p:cNvPr id="3994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39941" name="Content Placeholder 11"/>
          <p:cNvSpPr>
            <a:spLocks noGrp="1"/>
          </p:cNvSpPr>
          <p:nvPr>
            <p:ph idx="1"/>
          </p:nvPr>
        </p:nvSpPr>
        <p:spPr>
          <a:xfrm>
            <a:off x="500063" y="1571625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Copy Constructor – makes a "deep copy" of an object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 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List(const List &amp; origList)</a:t>
            </a:r>
            <a:endParaRPr lang="en-US" sz="200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sz="2400" smtClean="0"/>
              <a:t>Parameter must be a reference to the object to be copied </a:t>
            </a:r>
          </a:p>
          <a:p>
            <a:pPr lvl="1" eaLnBrk="1" hangingPunct="1"/>
            <a:r>
              <a:rPr lang="en-US" sz="2400" smtClean="0"/>
              <a:t>Better be </a:t>
            </a:r>
            <a:r>
              <a:rPr lang="en-US" sz="2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smtClean="0"/>
              <a:t> to protect the original argument from being modified.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e.g. </a:t>
            </a: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aList1 </a:t>
            </a:r>
            <a:r>
              <a:rPr lang="en-US" sz="2400" smtClean="0">
                <a:cs typeface="Courier New" pitchFamily="49" charset="0"/>
              </a:rPr>
              <a:t>is an existing object of List</a:t>
            </a: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 aList2(aList1</a:t>
            </a: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buFont typeface="Times New Roman" pitchFamily="18" charset="0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3" y="4714875"/>
            <a:ext cx="5103812" cy="171450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85813" y="1500188"/>
            <a:ext cx="7358062" cy="2643187"/>
            <a:chOff x="1142976" y="2500306"/>
            <a:chExt cx="7143800" cy="264320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42976" y="2500306"/>
              <a:ext cx="7143800" cy="2643206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AU" dirty="0"/>
            </a:p>
            <a:p>
              <a:pPr algn="l">
                <a:defRPr/>
              </a:pPr>
              <a:r>
                <a:rPr lang="en-AU" dirty="0"/>
                <a:t>Shallow copy or member-wise copy will copy data  members </a:t>
              </a:r>
            </a:p>
            <a:p>
              <a:pPr algn="l">
                <a:defRPr/>
              </a:pPr>
              <a:r>
                <a:rPr lang="en-AU" dirty="0"/>
                <a:t>one by one from one object to another. </a:t>
              </a:r>
            </a:p>
            <a:p>
              <a:pPr algn="l">
                <a:defRPr/>
              </a:pPr>
              <a:endParaRPr lang="en-AU" dirty="0">
                <a:solidFill>
                  <a:srgbClr val="0070C0"/>
                </a:solidFill>
              </a:endParaRPr>
            </a:p>
            <a:p>
              <a:pPr algn="l">
                <a:defRPr/>
              </a:pPr>
              <a:r>
                <a:rPr lang="en-AU" dirty="0" err="1">
                  <a:solidFill>
                    <a:srgbClr val="0070C0"/>
                  </a:solidFill>
                </a:rPr>
                <a:t>aListCopy</a:t>
              </a:r>
              <a:r>
                <a:rPr lang="en-AU" dirty="0">
                  <a:solidFill>
                    <a:srgbClr val="0070C0"/>
                  </a:solidFill>
                </a:rPr>
                <a:t> = </a:t>
              </a:r>
              <a:r>
                <a:rPr lang="en-AU" dirty="0" err="1">
                  <a:solidFill>
                    <a:srgbClr val="0070C0"/>
                  </a:solidFill>
                </a:rPr>
                <a:t>aList</a:t>
              </a:r>
              <a:r>
                <a:rPr lang="en-AU" dirty="0">
                  <a:solidFill>
                    <a:srgbClr val="0070C0"/>
                  </a:solidFill>
                </a:rPr>
                <a:t>;</a:t>
              </a:r>
              <a:r>
                <a:rPr lang="en-AU" dirty="0"/>
                <a:t> </a:t>
              </a:r>
            </a:p>
            <a:p>
              <a:pPr algn="l">
                <a:defRPr/>
              </a:pPr>
              <a:endParaRPr lang="en-AU" dirty="0"/>
            </a:p>
            <a:p>
              <a:pPr algn="l">
                <a:defRPr/>
              </a:pPr>
              <a:endParaRPr lang="en-AU" dirty="0"/>
            </a:p>
            <a:p>
              <a:pPr algn="l">
                <a:defRPr/>
              </a:pPr>
              <a:endParaRPr lang="en-AU" dirty="0"/>
            </a:p>
            <a:p>
              <a:pPr algn="l">
                <a:defRPr/>
              </a:pPr>
              <a:endParaRPr lang="en-AU" dirty="0"/>
            </a:p>
            <a:p>
              <a:pPr algn="l">
                <a:defRPr/>
              </a:pPr>
              <a:endParaRPr lang="en-AU" dirty="0"/>
            </a:p>
            <a:p>
              <a:pPr algn="l">
                <a:defRPr/>
              </a:pPr>
              <a:endParaRPr lang="en-US" dirty="0"/>
            </a:p>
          </p:txBody>
        </p:sp>
        <p:pic>
          <p:nvPicPr>
            <p:cNvPr id="3994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43239" y="3357562"/>
              <a:ext cx="5143537" cy="1785950"/>
            </a:xfrm>
            <a:prstGeom prst="rect">
              <a:avLst/>
            </a:prstGeom>
            <a:noFill/>
            <a:ln w="12700" algn="ctr">
              <a:noFill/>
              <a:prstDash val="dash"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028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349351-F58C-48ED-A908-480461A51E48}" type="slidenum">
              <a:rPr lang="en-AU" smtClean="0"/>
              <a:pPr/>
              <a:t>32</a:t>
            </a:fld>
            <a:endParaRPr lang="en-AU" smtClean="0"/>
          </a:p>
        </p:txBody>
      </p:sp>
      <p:sp>
        <p:nvSpPr>
          <p:cNvPr id="102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1030" name="Rectangle 3"/>
          <p:cNvSpPr txBox="1">
            <a:spLocks noChangeArrowheads="1"/>
          </p:cNvSpPr>
          <p:nvPr/>
        </p:nvSpPr>
        <p:spPr bwMode="auto">
          <a:xfrm>
            <a:off x="642938" y="1214438"/>
            <a:ext cx="77724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AU" sz="2800">
                <a:latin typeface="Times New Roman" pitchFamily="18" charset="0"/>
              </a:rPr>
              <a:t>Copy constructor  </a:t>
            </a:r>
          </a:p>
          <a:p>
            <a:pPr marL="363538" indent="-363538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1857375"/>
            <a:ext cx="9144000" cy="500062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List:: List(const List &amp; original)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if (!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original.empty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// Copy first node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first = new List::Node(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original.first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// Set pointers to run through the linked list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List::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first,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original.first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while 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 = new List::Node(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original.mySize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2571750"/>
            <a:ext cx="1428750" cy="53340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57938" y="3000375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lastPtr</a:t>
            </a:r>
            <a:endParaRPr lang="en-US" sz="16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57938" y="1285875"/>
            <a:ext cx="860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origPtr</a:t>
            </a:r>
            <a:endParaRPr lang="en-US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0800000">
            <a:off x="6143625" y="3000375"/>
            <a:ext cx="285750" cy="2333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" name="Straight Arrow Connector 19"/>
          <p:cNvCxnSpPr>
            <a:cxnSpLocks noChangeShapeType="1"/>
            <a:stCxn id="15" idx="2"/>
          </p:cNvCxnSpPr>
          <p:nvPr/>
        </p:nvCxnSpPr>
        <p:spPr bwMode="auto">
          <a:xfrm rot="5400000">
            <a:off x="6686551" y="1755775"/>
            <a:ext cx="201612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1928813"/>
            <a:ext cx="4100513" cy="461962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pic>
        <p:nvPicPr>
          <p:cNvPr id="39950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0875" y="2571750"/>
            <a:ext cx="285750" cy="53340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6215063" y="2838450"/>
            <a:ext cx="785812" cy="161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1026" name="Equation" r:id="rId6" imgW="101520" imgH="190440" progId="Equation.3">
              <p:embed/>
            </p:oleObj>
          </a:graphicData>
        </a:graphic>
      </p:graphicFrame>
      <p:sp>
        <p:nvSpPr>
          <p:cNvPr id="23" name="Left Arrow 22"/>
          <p:cNvSpPr>
            <a:spLocks noChangeArrowheads="1"/>
          </p:cNvSpPr>
          <p:nvPr/>
        </p:nvSpPr>
        <p:spPr bwMode="auto">
          <a:xfrm>
            <a:off x="7143750" y="3357563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eft Arrow 23"/>
          <p:cNvSpPr>
            <a:spLocks noChangeArrowheads="1"/>
          </p:cNvSpPr>
          <p:nvPr/>
        </p:nvSpPr>
        <p:spPr bwMode="auto">
          <a:xfrm>
            <a:off x="5572125" y="3929063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eft Arrow 24"/>
          <p:cNvSpPr>
            <a:spLocks noChangeArrowheads="1"/>
          </p:cNvSpPr>
          <p:nvPr/>
        </p:nvSpPr>
        <p:spPr bwMode="auto">
          <a:xfrm>
            <a:off x="7786688" y="4143375"/>
            <a:ext cx="357187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eft Arrow 25"/>
          <p:cNvSpPr>
            <a:spLocks noChangeArrowheads="1"/>
          </p:cNvSpPr>
          <p:nvPr/>
        </p:nvSpPr>
        <p:spPr bwMode="auto">
          <a:xfrm>
            <a:off x="7643813" y="5000625"/>
            <a:ext cx="357187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500938" y="3000375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lastPtr</a:t>
            </a:r>
            <a:endParaRPr lang="en-US" sz="1600"/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>
            <a:off x="7286625" y="3000375"/>
            <a:ext cx="357188" cy="2143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Left Arrow 31"/>
          <p:cNvSpPr>
            <a:spLocks noChangeArrowheads="1"/>
          </p:cNvSpPr>
          <p:nvPr/>
        </p:nvSpPr>
        <p:spPr bwMode="auto">
          <a:xfrm>
            <a:off x="4643438" y="5286375"/>
            <a:ext cx="357187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eft Arrow 34"/>
          <p:cNvSpPr>
            <a:spLocks noChangeArrowheads="1"/>
          </p:cNvSpPr>
          <p:nvPr/>
        </p:nvSpPr>
        <p:spPr bwMode="auto">
          <a:xfrm>
            <a:off x="4714875" y="5572125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000875" y="1357313"/>
            <a:ext cx="860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origPtr</a:t>
            </a:r>
            <a:endParaRPr lang="en-US"/>
          </a:p>
        </p:txBody>
      </p:sp>
      <p:cxnSp>
        <p:nvCxnSpPr>
          <p:cNvPr id="39" name="Straight Arrow Connector 38"/>
          <p:cNvCxnSpPr>
            <a:cxnSpLocks noChangeShapeType="1"/>
            <a:stCxn id="38" idx="2"/>
          </p:cNvCxnSpPr>
          <p:nvPr/>
        </p:nvCxnSpPr>
        <p:spPr bwMode="auto">
          <a:xfrm rot="5400000">
            <a:off x="7329487" y="1827213"/>
            <a:ext cx="201613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23" grpId="0" animBg="1"/>
      <p:bldP spid="24" grpId="0" animBg="1"/>
      <p:bldP spid="25" grpId="0" animBg="1"/>
      <p:bldP spid="26" grpId="0" animBg="1"/>
      <p:bldP spid="27" grpId="0"/>
      <p:bldP spid="32" grpId="0" animBg="1"/>
      <p:bldP spid="35" grpId="0" animBg="1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40963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4C875-AE4B-4694-BF3E-C11F9C748217}" type="slidenum">
              <a:rPr lang="en-AU" smtClean="0"/>
              <a:pPr/>
              <a:t>33</a:t>
            </a:fld>
            <a:endParaRPr lang="en-AU" smtClean="0"/>
          </a:p>
        </p:txBody>
      </p:sp>
      <p:sp>
        <p:nvSpPr>
          <p:cNvPr id="4096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28750"/>
            <a:ext cx="86868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>
                <a:solidFill>
                  <a:schemeClr val="bg2"/>
                </a:solidFill>
                <a:latin typeface="Times New Roman" pitchFamily="18" charset="0"/>
              </a:rPr>
              <a:t>Destructors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>
                <a:latin typeface="Times New Roman" pitchFamily="18" charset="0"/>
              </a:rPr>
              <a:t>When class object becomes not in use  the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pointer </a:t>
            </a:r>
            <a:r>
              <a:rPr lang="en-US" sz="2800">
                <a:latin typeface="Times New Roman" pitchFamily="18" charset="0"/>
              </a:rPr>
              <a:t>to the dynamically allocated memory is reclaimed automatically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US" sz="2800">
                <a:latin typeface="Times New Roman" pitchFamily="18" charset="0"/>
              </a:rPr>
              <a:t>Other dynamically allocated memory is </a:t>
            </a:r>
            <a:r>
              <a:rPr lang="en-US" sz="2800" u="sng">
                <a:latin typeface="Times New Roman" pitchFamily="18" charset="0"/>
              </a:rPr>
              <a:t>not</a:t>
            </a:r>
            <a:endParaRPr lang="en-US" sz="2800">
              <a:latin typeface="Times New Roman" pitchFamily="18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endParaRPr lang="en-US" sz="2800">
              <a:latin typeface="Times New Roman" pitchFamily="18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endParaRPr lang="en-US" sz="2800">
              <a:latin typeface="Times New Roman" pitchFamily="18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endParaRPr lang="en-US" sz="2800">
              <a:latin typeface="Times New Roman" pitchFamily="18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endParaRPr lang="en-US" sz="2800">
              <a:latin typeface="Times New Roman" pitchFamily="18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US" sz="2800">
                <a:latin typeface="Times New Roman" pitchFamily="18" charset="0"/>
              </a:rPr>
              <a:t>The destructor is to reclaim dynamically allocated memory</a:t>
            </a:r>
          </a:p>
        </p:txBody>
      </p:sp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pic>
        <p:nvPicPr>
          <p:cNvPr id="4096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4071938"/>
            <a:ext cx="5357812" cy="827087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sp>
        <p:nvSpPr>
          <p:cNvPr id="16" name="Freeform 5"/>
          <p:cNvSpPr>
            <a:spLocks/>
          </p:cNvSpPr>
          <p:nvPr/>
        </p:nvSpPr>
        <p:spPr bwMode="auto">
          <a:xfrm>
            <a:off x="2857500" y="2286000"/>
            <a:ext cx="4929188" cy="1785938"/>
          </a:xfrm>
          <a:custGeom>
            <a:avLst/>
            <a:gdLst>
              <a:gd name="T0" fmla="*/ 2147483647 w 2754"/>
              <a:gd name="T1" fmla="*/ 0 h 1500"/>
              <a:gd name="T2" fmla="*/ 2147483647 w 2754"/>
              <a:gd name="T3" fmla="*/ 2147483647 h 1500"/>
              <a:gd name="T4" fmla="*/ 2147483647 w 2754"/>
              <a:gd name="T5" fmla="*/ 2147483647 h 1500"/>
              <a:gd name="T6" fmla="*/ 0 w 2754"/>
              <a:gd name="T7" fmla="*/ 2147483647 h 1500"/>
              <a:gd name="T8" fmla="*/ 0 60000 65536"/>
              <a:gd name="T9" fmla="*/ 0 60000 65536"/>
              <a:gd name="T10" fmla="*/ 0 60000 65536"/>
              <a:gd name="T11" fmla="*/ 0 60000 65536"/>
              <a:gd name="T12" fmla="*/ 0 w 2754"/>
              <a:gd name="T13" fmla="*/ 0 h 1500"/>
              <a:gd name="T14" fmla="*/ 2754 w 2754"/>
              <a:gd name="T15" fmla="*/ 1500 h 1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" h="1500">
                <a:moveTo>
                  <a:pt x="2748" y="0"/>
                </a:moveTo>
                <a:cubicBezTo>
                  <a:pt x="2751" y="286"/>
                  <a:pt x="2754" y="572"/>
                  <a:pt x="2424" y="732"/>
                </a:cubicBezTo>
                <a:cubicBezTo>
                  <a:pt x="2094" y="892"/>
                  <a:pt x="1172" y="832"/>
                  <a:pt x="768" y="960"/>
                </a:cubicBezTo>
                <a:cubicBezTo>
                  <a:pt x="364" y="1088"/>
                  <a:pt x="182" y="1294"/>
                  <a:pt x="0" y="15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214563" y="3929063"/>
            <a:ext cx="1428750" cy="1214437"/>
          </a:xfrm>
          <a:prstGeom prst="rect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86188" y="4214813"/>
            <a:ext cx="3429000" cy="78581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>
            <a:off x="4857750" y="3571875"/>
            <a:ext cx="11430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72375" y="28575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solidFill>
                  <a:srgbClr val="FF0000"/>
                </a:solidFill>
              </a:rPr>
              <a:t>aList1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41987" name="Rectangle 7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/>
          <a:p>
            <a:fld id="{155B8AC6-E439-4293-8831-B1001685AC4F}" type="slidenum">
              <a:rPr lang="en-AU" smtClean="0"/>
              <a:pPr/>
              <a:t>34</a:t>
            </a:fld>
            <a:endParaRPr lang="en-AU" smtClean="0"/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41989" name="Rectangle 3"/>
          <p:cNvSpPr txBox="1">
            <a:spLocks noChangeArrowheads="1"/>
          </p:cNvSpPr>
          <p:nvPr/>
        </p:nvSpPr>
        <p:spPr bwMode="auto">
          <a:xfrm>
            <a:off x="642938" y="1214438"/>
            <a:ext cx="77724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AU" sz="2800">
                <a:latin typeface="Times New Roman" pitchFamily="18" charset="0"/>
              </a:rPr>
              <a:t>Destructor  </a:t>
            </a:r>
          </a:p>
          <a:p>
            <a:pPr marL="363538" indent="-363538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1857375"/>
            <a:ext cx="9144000" cy="500062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List::~List()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    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// Set pointers to run through the List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List::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first,  // node to be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deallocated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      // its successor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delete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&lt;&lt;"destructor \n";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pic>
        <p:nvPicPr>
          <p:cNvPr id="41992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638" y="4994275"/>
            <a:ext cx="4457700" cy="752475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743450" y="4565650"/>
            <a:ext cx="2055813" cy="642938"/>
            <a:chOff x="4286248" y="4429132"/>
            <a:chExt cx="2055438" cy="642943"/>
          </a:xfrm>
        </p:grpSpPr>
        <p:sp>
          <p:nvSpPr>
            <p:cNvPr id="41999" name="TextBox 15"/>
            <p:cNvSpPr txBox="1">
              <a:spLocks noChangeArrowheads="1"/>
            </p:cNvSpPr>
            <p:nvPr/>
          </p:nvSpPr>
          <p:spPr bwMode="auto">
            <a:xfrm>
              <a:off x="4286248" y="4429132"/>
              <a:ext cx="8723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/>
                <a:t>currPtr</a:t>
              </a:r>
              <a:endParaRPr lang="en-US"/>
            </a:p>
          </p:txBody>
        </p:sp>
        <p:sp>
          <p:nvSpPr>
            <p:cNvPr id="42000" name="TextBox 17"/>
            <p:cNvSpPr txBox="1">
              <a:spLocks noChangeArrowheads="1"/>
            </p:cNvSpPr>
            <p:nvPr/>
          </p:nvSpPr>
          <p:spPr bwMode="auto">
            <a:xfrm>
              <a:off x="5429256" y="4429132"/>
              <a:ext cx="9124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/>
                <a:t>nextPtr</a:t>
              </a:r>
              <a:endParaRPr lang="en-US"/>
            </a:p>
          </p:txBody>
        </p:sp>
        <p:cxnSp>
          <p:nvCxnSpPr>
            <p:cNvPr id="42001" name="Straight Arrow Connector 20"/>
            <p:cNvCxnSpPr>
              <a:cxnSpLocks noChangeShapeType="1"/>
              <a:stCxn id="41999" idx="2"/>
            </p:cNvCxnSpPr>
            <p:nvPr/>
          </p:nvCxnSpPr>
          <p:spPr bwMode="auto">
            <a:xfrm rot="16200000" flipH="1">
              <a:off x="4724722" y="4796168"/>
              <a:ext cx="273610" cy="27820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02" name="Straight Arrow Connector 27"/>
            <p:cNvCxnSpPr>
              <a:cxnSpLocks noChangeShapeType="1"/>
              <a:stCxn id="42000" idx="2"/>
            </p:cNvCxnSpPr>
            <p:nvPr/>
          </p:nvCxnSpPr>
          <p:spPr bwMode="auto">
            <a:xfrm rot="5400000">
              <a:off x="5627716" y="4814319"/>
              <a:ext cx="273610" cy="241901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457825" y="4565650"/>
            <a:ext cx="2055813" cy="642938"/>
            <a:chOff x="4286248" y="4429132"/>
            <a:chExt cx="2055438" cy="642943"/>
          </a:xfrm>
        </p:grpSpPr>
        <p:sp>
          <p:nvSpPr>
            <p:cNvPr id="41995" name="TextBox 31"/>
            <p:cNvSpPr txBox="1">
              <a:spLocks noChangeArrowheads="1"/>
            </p:cNvSpPr>
            <p:nvPr/>
          </p:nvSpPr>
          <p:spPr bwMode="auto">
            <a:xfrm>
              <a:off x="4286248" y="4429132"/>
              <a:ext cx="8723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/>
                <a:t>currPtr</a:t>
              </a:r>
              <a:endParaRPr lang="en-US"/>
            </a:p>
          </p:txBody>
        </p:sp>
        <p:sp>
          <p:nvSpPr>
            <p:cNvPr id="41996" name="TextBox 32"/>
            <p:cNvSpPr txBox="1">
              <a:spLocks noChangeArrowheads="1"/>
            </p:cNvSpPr>
            <p:nvPr/>
          </p:nvSpPr>
          <p:spPr bwMode="auto">
            <a:xfrm>
              <a:off x="5429256" y="4429132"/>
              <a:ext cx="9124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/>
                <a:t>nextPtr</a:t>
              </a:r>
              <a:endParaRPr lang="en-US"/>
            </a:p>
          </p:txBody>
        </p:sp>
        <p:cxnSp>
          <p:nvCxnSpPr>
            <p:cNvPr id="41997" name="Straight Arrow Connector 33"/>
            <p:cNvCxnSpPr>
              <a:cxnSpLocks noChangeShapeType="1"/>
              <a:stCxn id="41995" idx="2"/>
            </p:cNvCxnSpPr>
            <p:nvPr/>
          </p:nvCxnSpPr>
          <p:spPr bwMode="auto">
            <a:xfrm rot="16200000" flipH="1">
              <a:off x="4724722" y="4796168"/>
              <a:ext cx="273610" cy="27820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998" name="Straight Arrow Connector 34"/>
            <p:cNvCxnSpPr>
              <a:cxnSpLocks noChangeShapeType="1"/>
              <a:stCxn id="41996" idx="2"/>
            </p:cNvCxnSpPr>
            <p:nvPr/>
          </p:nvCxnSpPr>
          <p:spPr bwMode="auto">
            <a:xfrm rot="5400000">
              <a:off x="5627716" y="4814319"/>
              <a:ext cx="273610" cy="241901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43011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F9BA9E-76AA-4AEC-A75F-8E622AB229E3}" type="slidenum">
              <a:rPr lang="en-AU" smtClean="0"/>
              <a:pPr/>
              <a:t>35</a:t>
            </a:fld>
            <a:endParaRPr lang="en-AU" smtClean="0"/>
          </a:p>
        </p:txBody>
      </p:sp>
      <p:sp>
        <p:nvSpPr>
          <p:cNvPr id="4301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operator</a:t>
            </a:r>
          </a:p>
          <a:p>
            <a:pPr lvl="1" eaLnBrk="1" hangingPunct="1"/>
            <a:r>
              <a:rPr lang="en-US" smtClean="0"/>
              <a:t>Default assignment operator makes shallow copy</a:t>
            </a:r>
          </a:p>
          <a:p>
            <a:pPr lvl="1" eaLnBrk="1" hangingPunct="1"/>
            <a:endParaRPr lang="en-AU" smtClean="0"/>
          </a:p>
          <a:p>
            <a:pPr lvl="1" eaLnBrk="1" hangingPunct="1"/>
            <a:endParaRPr lang="en-AU" smtClean="0"/>
          </a:p>
          <a:p>
            <a:pPr lvl="1" eaLnBrk="1" hangingPunct="1"/>
            <a:endParaRPr lang="en-AU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Can cause memory leak, dynamically-allocated memory has nothing pointing to it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3013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43015" name="TextBox 11"/>
          <p:cNvSpPr txBox="1">
            <a:spLocks noChangeArrowheads="1"/>
          </p:cNvSpPr>
          <p:nvPr/>
        </p:nvSpPr>
        <p:spPr bwMode="auto">
          <a:xfrm>
            <a:off x="3643313" y="2928938"/>
            <a:ext cx="2665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aListCopy = aList;</a:t>
            </a: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01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214688"/>
            <a:ext cx="6064250" cy="1643062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86438" y="1714500"/>
            <a:ext cx="15065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Tutorial work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44035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281CA-CFCF-4F1D-B730-8B2BBC0F2764}" type="slidenum">
              <a:rPr lang="en-AU" smtClean="0"/>
              <a:pPr/>
              <a:t>36</a:t>
            </a:fld>
            <a:endParaRPr lang="en-AU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14313"/>
            <a:ext cx="7742237" cy="984250"/>
          </a:xfrm>
        </p:spPr>
        <p:txBody>
          <a:bodyPr/>
          <a:lstStyle/>
          <a:p>
            <a:r>
              <a:rPr lang="en-AU" sz="2800" smtClean="0"/>
              <a:t>List Implementation with Dynamic Array </a:t>
            </a:r>
            <a:endParaRPr lang="en-US" sz="280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031163" cy="4516437"/>
          </a:xfrm>
        </p:spPr>
        <p:txBody>
          <a:bodyPr/>
          <a:lstStyle/>
          <a:p>
            <a:pPr eaLnBrk="1" hangingPunct="1"/>
            <a:r>
              <a:rPr lang="en-US" sz="2800" smtClean="0"/>
              <a:t>If a class allocates memory at run time using the </a:t>
            </a:r>
            <a:r>
              <a:rPr lang="en-US" sz="2800" b="1" smtClean="0">
                <a:solidFill>
                  <a:srgbClr val="6666FF"/>
                </a:solidFill>
                <a:latin typeface="Courier New" pitchFamily="49" charset="0"/>
              </a:rPr>
              <a:t>new</a:t>
            </a:r>
            <a:r>
              <a:rPr lang="en-US" sz="2800" smtClean="0"/>
              <a:t>, then it should provide …</a:t>
            </a:r>
          </a:p>
          <a:p>
            <a:pPr lvl="1" eaLnBrk="1" hangingPunct="1"/>
            <a:r>
              <a:rPr lang="en-US" sz="2400" smtClean="0"/>
              <a:t>A destructor</a:t>
            </a:r>
          </a:p>
          <a:p>
            <a:pPr lvl="1" eaLnBrk="1" hangingPunct="1"/>
            <a:r>
              <a:rPr lang="en-US" sz="2400" smtClean="0"/>
              <a:t>A copy constructor</a:t>
            </a:r>
          </a:p>
          <a:p>
            <a:pPr lvl="1" eaLnBrk="1" hangingPunct="1"/>
            <a:r>
              <a:rPr lang="en-US" sz="2400" smtClean="0"/>
              <a:t>An assignment operator</a:t>
            </a:r>
          </a:p>
          <a:p>
            <a:pPr lvl="1" eaLnBrk="1" hangingPunct="1"/>
            <a:endParaRPr lang="en-US" i="1" smtClean="0"/>
          </a:p>
        </p:txBody>
      </p:sp>
      <p:sp>
        <p:nvSpPr>
          <p:cNvPr id="4403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4505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749800" y="6245225"/>
            <a:ext cx="2895600" cy="476250"/>
          </a:xfrm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4506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4506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</a:rPr>
              <a:t>Insertion </a:t>
            </a:r>
          </a:p>
        </p:txBody>
      </p:sp>
      <p:grpSp>
        <p:nvGrpSpPr>
          <p:cNvPr id="45062" name="Group 5"/>
          <p:cNvGrpSpPr>
            <a:grpSpLocks/>
          </p:cNvGrpSpPr>
          <p:nvPr/>
        </p:nvGrpSpPr>
        <p:grpSpPr bwMode="auto">
          <a:xfrm>
            <a:off x="1763713" y="1989138"/>
            <a:ext cx="6049962" cy="503237"/>
            <a:chOff x="1111" y="1525"/>
            <a:chExt cx="3811" cy="317"/>
          </a:xfrm>
        </p:grpSpPr>
        <p:sp>
          <p:nvSpPr>
            <p:cNvPr id="45097" name="Rectangle 6"/>
            <p:cNvSpPr>
              <a:spLocks noChangeArrowheads="1"/>
            </p:cNvSpPr>
            <p:nvPr/>
          </p:nvSpPr>
          <p:spPr bwMode="auto">
            <a:xfrm>
              <a:off x="2019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9 </a:t>
              </a:r>
            </a:p>
          </p:txBody>
        </p:sp>
        <p:sp>
          <p:nvSpPr>
            <p:cNvPr id="45098" name="Line 7"/>
            <p:cNvSpPr>
              <a:spLocks noChangeShapeType="1"/>
            </p:cNvSpPr>
            <p:nvPr/>
          </p:nvSpPr>
          <p:spPr bwMode="auto">
            <a:xfrm>
              <a:off x="2336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99" name="Rectangle 8"/>
            <p:cNvSpPr>
              <a:spLocks noChangeArrowheads="1"/>
            </p:cNvSpPr>
            <p:nvPr/>
          </p:nvSpPr>
          <p:spPr bwMode="auto">
            <a:xfrm>
              <a:off x="2835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17 </a:t>
              </a:r>
            </a:p>
          </p:txBody>
        </p:sp>
        <p:sp>
          <p:nvSpPr>
            <p:cNvPr id="45100" name="Line 9"/>
            <p:cNvSpPr>
              <a:spLocks noChangeShapeType="1"/>
            </p:cNvSpPr>
            <p:nvPr/>
          </p:nvSpPr>
          <p:spPr bwMode="auto">
            <a:xfrm>
              <a:off x="3152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101" name="Rectangle 10"/>
            <p:cNvSpPr>
              <a:spLocks noChangeArrowheads="1"/>
            </p:cNvSpPr>
            <p:nvPr/>
          </p:nvSpPr>
          <p:spPr bwMode="auto">
            <a:xfrm>
              <a:off x="3651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22 </a:t>
              </a:r>
            </a:p>
          </p:txBody>
        </p:sp>
        <p:sp>
          <p:nvSpPr>
            <p:cNvPr id="45102" name="Line 11"/>
            <p:cNvSpPr>
              <a:spLocks noChangeShapeType="1"/>
            </p:cNvSpPr>
            <p:nvPr/>
          </p:nvSpPr>
          <p:spPr bwMode="auto">
            <a:xfrm>
              <a:off x="3968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103" name="Rectangle 12"/>
            <p:cNvSpPr>
              <a:spLocks noChangeArrowheads="1"/>
            </p:cNvSpPr>
            <p:nvPr/>
          </p:nvSpPr>
          <p:spPr bwMode="auto">
            <a:xfrm>
              <a:off x="4468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26 </a:t>
              </a:r>
            </a:p>
          </p:txBody>
        </p:sp>
        <p:sp>
          <p:nvSpPr>
            <p:cNvPr id="45104" name="Line 13"/>
            <p:cNvSpPr>
              <a:spLocks noChangeShapeType="1"/>
            </p:cNvSpPr>
            <p:nvPr/>
          </p:nvSpPr>
          <p:spPr bwMode="auto">
            <a:xfrm>
              <a:off x="4785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105" name="Text Box 14"/>
            <p:cNvSpPr txBox="1">
              <a:spLocks noChangeArrowheads="1"/>
            </p:cNvSpPr>
            <p:nvPr/>
          </p:nvSpPr>
          <p:spPr bwMode="auto">
            <a:xfrm>
              <a:off x="1111" y="1525"/>
              <a:ext cx="3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AU"/>
                <a:t>first</a:t>
              </a:r>
              <a:endParaRPr lang="en-US"/>
            </a:p>
          </p:txBody>
        </p:sp>
        <p:sp>
          <p:nvSpPr>
            <p:cNvPr id="45106" name="Line 15"/>
            <p:cNvSpPr>
              <a:spLocks noChangeShapeType="1"/>
            </p:cNvSpPr>
            <p:nvPr/>
          </p:nvSpPr>
          <p:spPr bwMode="auto">
            <a:xfrm>
              <a:off x="2381" y="1661"/>
              <a:ext cx="45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107" name="Line 16"/>
            <p:cNvSpPr>
              <a:spLocks noChangeShapeType="1"/>
            </p:cNvSpPr>
            <p:nvPr/>
          </p:nvSpPr>
          <p:spPr bwMode="auto">
            <a:xfrm>
              <a:off x="3243" y="166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108" name="Line 17"/>
            <p:cNvSpPr>
              <a:spLocks noChangeShapeType="1"/>
            </p:cNvSpPr>
            <p:nvPr/>
          </p:nvSpPr>
          <p:spPr bwMode="auto">
            <a:xfrm>
              <a:off x="4060" y="166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109" name="Line 18"/>
            <p:cNvSpPr>
              <a:spLocks noChangeShapeType="1"/>
            </p:cNvSpPr>
            <p:nvPr/>
          </p:nvSpPr>
          <p:spPr bwMode="auto">
            <a:xfrm>
              <a:off x="1565" y="1661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042988" y="2636838"/>
            <a:ext cx="65405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 sz="2000" b="1">
                <a:latin typeface="Times New Roman" pitchFamily="18" charset="0"/>
              </a:rPr>
              <a:t>Step 1: find the insertion node ptr and its predecessor pre, </a:t>
            </a:r>
          </a:p>
          <a:p>
            <a:r>
              <a:rPr lang="en-AU" sz="2000" b="1">
                <a:latin typeface="Times New Roman" pitchFamily="18" charset="0"/>
              </a:rPr>
              <a:t>           ptr gives the position to insert the new node;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835150" y="3716338"/>
            <a:ext cx="6049963" cy="503237"/>
            <a:chOff x="1156" y="2205"/>
            <a:chExt cx="3811" cy="317"/>
          </a:xfrm>
        </p:grpSpPr>
        <p:sp>
          <p:nvSpPr>
            <p:cNvPr id="45084" name="Rectangle 22"/>
            <p:cNvSpPr>
              <a:spLocks noChangeArrowheads="1"/>
            </p:cNvSpPr>
            <p:nvPr/>
          </p:nvSpPr>
          <p:spPr bwMode="auto">
            <a:xfrm>
              <a:off x="2064" y="220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9 </a:t>
              </a:r>
            </a:p>
          </p:txBody>
        </p:sp>
        <p:sp>
          <p:nvSpPr>
            <p:cNvPr id="45085" name="Line 23"/>
            <p:cNvSpPr>
              <a:spLocks noChangeShapeType="1"/>
            </p:cNvSpPr>
            <p:nvPr/>
          </p:nvSpPr>
          <p:spPr bwMode="auto">
            <a:xfrm>
              <a:off x="2381" y="220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86" name="Rectangle 24"/>
            <p:cNvSpPr>
              <a:spLocks noChangeArrowheads="1"/>
            </p:cNvSpPr>
            <p:nvPr/>
          </p:nvSpPr>
          <p:spPr bwMode="auto">
            <a:xfrm>
              <a:off x="2880" y="220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17 </a:t>
              </a:r>
            </a:p>
          </p:txBody>
        </p:sp>
        <p:sp>
          <p:nvSpPr>
            <p:cNvPr id="45087" name="Line 25"/>
            <p:cNvSpPr>
              <a:spLocks noChangeShapeType="1"/>
            </p:cNvSpPr>
            <p:nvPr/>
          </p:nvSpPr>
          <p:spPr bwMode="auto">
            <a:xfrm>
              <a:off x="3197" y="220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88" name="Rectangle 26"/>
            <p:cNvSpPr>
              <a:spLocks noChangeArrowheads="1"/>
            </p:cNvSpPr>
            <p:nvPr/>
          </p:nvSpPr>
          <p:spPr bwMode="auto">
            <a:xfrm>
              <a:off x="3696" y="220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22 </a:t>
              </a:r>
            </a:p>
          </p:txBody>
        </p:sp>
        <p:sp>
          <p:nvSpPr>
            <p:cNvPr id="45089" name="Line 27"/>
            <p:cNvSpPr>
              <a:spLocks noChangeShapeType="1"/>
            </p:cNvSpPr>
            <p:nvPr/>
          </p:nvSpPr>
          <p:spPr bwMode="auto">
            <a:xfrm>
              <a:off x="4013" y="220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90" name="Rectangle 28"/>
            <p:cNvSpPr>
              <a:spLocks noChangeArrowheads="1"/>
            </p:cNvSpPr>
            <p:nvPr/>
          </p:nvSpPr>
          <p:spPr bwMode="auto">
            <a:xfrm>
              <a:off x="4513" y="220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26 </a:t>
              </a:r>
            </a:p>
          </p:txBody>
        </p:sp>
        <p:sp>
          <p:nvSpPr>
            <p:cNvPr id="45091" name="Line 29"/>
            <p:cNvSpPr>
              <a:spLocks noChangeShapeType="1"/>
            </p:cNvSpPr>
            <p:nvPr/>
          </p:nvSpPr>
          <p:spPr bwMode="auto">
            <a:xfrm>
              <a:off x="4830" y="220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92" name="Text Box 30"/>
            <p:cNvSpPr txBox="1">
              <a:spLocks noChangeArrowheads="1"/>
            </p:cNvSpPr>
            <p:nvPr/>
          </p:nvSpPr>
          <p:spPr bwMode="auto">
            <a:xfrm>
              <a:off x="1156" y="2205"/>
              <a:ext cx="3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AU"/>
                <a:t>first</a:t>
              </a:r>
              <a:endParaRPr lang="en-US"/>
            </a:p>
          </p:txBody>
        </p:sp>
        <p:sp>
          <p:nvSpPr>
            <p:cNvPr id="45093" name="Line 31"/>
            <p:cNvSpPr>
              <a:spLocks noChangeShapeType="1"/>
            </p:cNvSpPr>
            <p:nvPr/>
          </p:nvSpPr>
          <p:spPr bwMode="auto">
            <a:xfrm>
              <a:off x="2426" y="2341"/>
              <a:ext cx="45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94" name="Line 32"/>
            <p:cNvSpPr>
              <a:spLocks noChangeShapeType="1"/>
            </p:cNvSpPr>
            <p:nvPr/>
          </p:nvSpPr>
          <p:spPr bwMode="auto">
            <a:xfrm>
              <a:off x="3288" y="2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95" name="Line 33"/>
            <p:cNvSpPr>
              <a:spLocks noChangeShapeType="1"/>
            </p:cNvSpPr>
            <p:nvPr/>
          </p:nvSpPr>
          <p:spPr bwMode="auto">
            <a:xfrm>
              <a:off x="4105" y="2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96" name="Line 34"/>
            <p:cNvSpPr>
              <a:spLocks noChangeShapeType="1"/>
            </p:cNvSpPr>
            <p:nvPr/>
          </p:nvSpPr>
          <p:spPr bwMode="auto">
            <a:xfrm>
              <a:off x="1610" y="2341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700338" y="3213100"/>
            <a:ext cx="647700" cy="503238"/>
            <a:chOff x="2700338" y="3213100"/>
            <a:chExt cx="647700" cy="503238"/>
          </a:xfrm>
        </p:grpSpPr>
        <p:sp>
          <p:nvSpPr>
            <p:cNvPr id="45082" name="Line 35"/>
            <p:cNvSpPr>
              <a:spLocks noChangeShapeType="1"/>
            </p:cNvSpPr>
            <p:nvPr/>
          </p:nvSpPr>
          <p:spPr bwMode="auto">
            <a:xfrm>
              <a:off x="3132138" y="3429000"/>
              <a:ext cx="215900" cy="2873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83" name="Text Box 37"/>
            <p:cNvSpPr txBox="1">
              <a:spLocks noChangeArrowheads="1"/>
            </p:cNvSpPr>
            <p:nvPr/>
          </p:nvSpPr>
          <p:spPr bwMode="auto">
            <a:xfrm>
              <a:off x="2700338" y="3213100"/>
              <a:ext cx="4699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ptr</a:t>
              </a:r>
            </a:p>
          </p:txBody>
        </p:sp>
      </p:grpSp>
      <p:sp>
        <p:nvSpPr>
          <p:cNvPr id="45066" name="Text Box 38"/>
          <p:cNvSpPr txBox="1">
            <a:spLocks noChangeArrowheads="1"/>
          </p:cNvSpPr>
          <p:nvPr/>
        </p:nvSpPr>
        <p:spPr bwMode="auto">
          <a:xfrm>
            <a:off x="2428875" y="1357313"/>
            <a:ext cx="1531938" cy="369887"/>
          </a:xfrm>
          <a:prstGeom prst="rect">
            <a:avLst/>
          </a:prstGeom>
          <a:solidFill>
            <a:srgbClr val="D7FF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insert(20, 2);</a:t>
            </a:r>
          </a:p>
        </p:txBody>
      </p: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4411663" y="4303713"/>
            <a:ext cx="4732337" cy="2554287"/>
          </a:xfrm>
          <a:prstGeom prst="rect">
            <a:avLst/>
          </a:prstGeom>
          <a:solidFill>
            <a:srgbClr val="D7FF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latin typeface="Times New Roman" pitchFamily="18" charset="0"/>
              </a:rPr>
              <a:t>List::NodePointer  ptr = first;</a:t>
            </a:r>
          </a:p>
          <a:p>
            <a:pPr algn="l"/>
            <a:r>
              <a:rPr lang="en-US" sz="1600" b="1">
                <a:latin typeface="Times New Roman" pitchFamily="18" charset="0"/>
              </a:rPr>
              <a:t>List::NodePointer  prev = 0;</a:t>
            </a:r>
          </a:p>
          <a:p>
            <a:pPr algn="l"/>
            <a:r>
              <a:rPr lang="nn-NO" sz="1600" b="1">
                <a:latin typeface="Times New Roman" pitchFamily="18" charset="0"/>
              </a:rPr>
              <a:t>for(int i = 0; i &lt; pos; i++)</a:t>
            </a:r>
          </a:p>
          <a:p>
            <a:pPr algn="l"/>
            <a:r>
              <a:rPr lang="en-US" sz="1600" b="1">
                <a:latin typeface="Times New Roman" pitchFamily="18" charset="0"/>
              </a:rPr>
              <a:t>{</a:t>
            </a:r>
          </a:p>
          <a:p>
            <a:pPr algn="l"/>
            <a:r>
              <a:rPr lang="en-US" sz="1600" b="1">
                <a:latin typeface="Times New Roman" pitchFamily="18" charset="0"/>
              </a:rPr>
              <a:t>     prev = ptr;			</a:t>
            </a:r>
          </a:p>
          <a:p>
            <a:pPr algn="l"/>
            <a:r>
              <a:rPr lang="en-US" sz="1600" b="1">
                <a:latin typeface="Times New Roman" pitchFamily="18" charset="0"/>
              </a:rPr>
              <a:t>     ptr = ptr-&gt;next;</a:t>
            </a:r>
          </a:p>
          <a:p>
            <a:pPr algn="l"/>
            <a:r>
              <a:rPr lang="en-US" sz="1600" b="1">
                <a:latin typeface="Times New Roman" pitchFamily="18" charset="0"/>
              </a:rPr>
              <a:t> }</a:t>
            </a:r>
          </a:p>
          <a:p>
            <a:pPr algn="l"/>
            <a:r>
              <a:rPr lang="en-US" sz="1600">
                <a:solidFill>
                  <a:srgbClr val="7F7F7F"/>
                </a:solidFill>
                <a:latin typeface="Times New Roman" pitchFamily="18" charset="0"/>
              </a:rPr>
              <a:t> </a:t>
            </a:r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List::NodePointer aNode = new List::Node(item);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 prev-&gt;next = aNode;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aNode-&gt;next = ptr;</a:t>
            </a:r>
            <a:endParaRPr lang="en-AU" sz="1600">
              <a:solidFill>
                <a:srgbClr val="595959"/>
              </a:solidFill>
              <a:latin typeface="Times New Roman" pitchFamily="18" charset="0"/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4143375" y="3214688"/>
            <a:ext cx="2232025" cy="504825"/>
            <a:chOff x="2627313" y="2997200"/>
            <a:chExt cx="2232025" cy="504825"/>
          </a:xfrm>
        </p:grpSpPr>
        <p:sp>
          <p:nvSpPr>
            <p:cNvPr id="45078" name="Line 35"/>
            <p:cNvSpPr>
              <a:spLocks noChangeShapeType="1"/>
            </p:cNvSpPr>
            <p:nvPr/>
          </p:nvSpPr>
          <p:spPr bwMode="auto">
            <a:xfrm>
              <a:off x="4643438" y="3213100"/>
              <a:ext cx="215900" cy="2873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79" name="Text Box 36"/>
            <p:cNvSpPr txBox="1">
              <a:spLocks noChangeArrowheads="1"/>
            </p:cNvSpPr>
            <p:nvPr/>
          </p:nvSpPr>
          <p:spPr bwMode="auto">
            <a:xfrm>
              <a:off x="2627313" y="2997200"/>
              <a:ext cx="5143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pre</a:t>
              </a:r>
            </a:p>
          </p:txBody>
        </p:sp>
        <p:sp>
          <p:nvSpPr>
            <p:cNvPr id="45080" name="Text Box 37"/>
            <p:cNvSpPr txBox="1">
              <a:spLocks noChangeArrowheads="1"/>
            </p:cNvSpPr>
            <p:nvPr/>
          </p:nvSpPr>
          <p:spPr bwMode="auto">
            <a:xfrm>
              <a:off x="4211638" y="2997200"/>
              <a:ext cx="4699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ptr</a:t>
              </a:r>
            </a:p>
          </p:txBody>
        </p:sp>
        <p:sp>
          <p:nvSpPr>
            <p:cNvPr id="45081" name="Line 40"/>
            <p:cNvSpPr>
              <a:spLocks noChangeShapeType="1"/>
            </p:cNvSpPr>
            <p:nvPr/>
          </p:nvSpPr>
          <p:spPr bwMode="auto">
            <a:xfrm>
              <a:off x="3132138" y="3213100"/>
              <a:ext cx="288925" cy="288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8072438" y="3857625"/>
            <a:ext cx="67151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i = 0</a:t>
            </a:r>
          </a:p>
        </p:txBody>
      </p:sp>
      <p:sp>
        <p:nvSpPr>
          <p:cNvPr id="68" name="Text Box 45"/>
          <p:cNvSpPr txBox="1">
            <a:spLocks noChangeArrowheads="1"/>
          </p:cNvSpPr>
          <p:nvPr/>
        </p:nvSpPr>
        <p:spPr bwMode="auto">
          <a:xfrm>
            <a:off x="8072438" y="3857625"/>
            <a:ext cx="67627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i = 1</a:t>
            </a:r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2786063" y="3214688"/>
            <a:ext cx="2232025" cy="504825"/>
            <a:chOff x="2627313" y="2997200"/>
            <a:chExt cx="2232025" cy="504825"/>
          </a:xfrm>
        </p:grpSpPr>
        <p:sp>
          <p:nvSpPr>
            <p:cNvPr id="45074" name="Line 35"/>
            <p:cNvSpPr>
              <a:spLocks noChangeShapeType="1"/>
            </p:cNvSpPr>
            <p:nvPr/>
          </p:nvSpPr>
          <p:spPr bwMode="auto">
            <a:xfrm>
              <a:off x="4643438" y="3213100"/>
              <a:ext cx="215900" cy="2873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5075" name="Text Box 36"/>
            <p:cNvSpPr txBox="1">
              <a:spLocks noChangeArrowheads="1"/>
            </p:cNvSpPr>
            <p:nvPr/>
          </p:nvSpPr>
          <p:spPr bwMode="auto">
            <a:xfrm>
              <a:off x="2627313" y="2997200"/>
              <a:ext cx="5143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pre</a:t>
              </a:r>
            </a:p>
          </p:txBody>
        </p:sp>
        <p:sp>
          <p:nvSpPr>
            <p:cNvPr id="45076" name="Text Box 37"/>
            <p:cNvSpPr txBox="1">
              <a:spLocks noChangeArrowheads="1"/>
            </p:cNvSpPr>
            <p:nvPr/>
          </p:nvSpPr>
          <p:spPr bwMode="auto">
            <a:xfrm>
              <a:off x="4211638" y="2997200"/>
              <a:ext cx="4699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ptr</a:t>
              </a:r>
            </a:p>
          </p:txBody>
        </p:sp>
        <p:sp>
          <p:nvSpPr>
            <p:cNvPr id="45077" name="Line 40"/>
            <p:cNvSpPr>
              <a:spLocks noChangeShapeType="1"/>
            </p:cNvSpPr>
            <p:nvPr/>
          </p:nvSpPr>
          <p:spPr bwMode="auto">
            <a:xfrm>
              <a:off x="3132138" y="3213100"/>
              <a:ext cx="288925" cy="288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50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56" name="Text Box 45"/>
          <p:cNvSpPr txBox="1">
            <a:spLocks noChangeArrowheads="1"/>
          </p:cNvSpPr>
          <p:nvPr/>
        </p:nvSpPr>
        <p:spPr bwMode="auto">
          <a:xfrm>
            <a:off x="8072438" y="3857625"/>
            <a:ext cx="67627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i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1" grpId="0" animBg="1"/>
      <p:bldP spid="67" grpId="0"/>
      <p:bldP spid="67" grpId="1"/>
      <p:bldP spid="68" grpId="0"/>
      <p:bldP spid="68" grpId="1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4608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46084" name="Slide Number Placeholder 5"/>
          <p:cNvSpPr txBox="1">
            <a:spLocks/>
          </p:cNvSpPr>
          <p:nvPr/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AC5906D-62CF-4616-88EC-0E65E6AE809C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38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</a:rPr>
              <a:t>Insertion </a:t>
            </a:r>
          </a:p>
        </p:txBody>
      </p:sp>
      <p:grpSp>
        <p:nvGrpSpPr>
          <p:cNvPr id="46086" name="Group 5"/>
          <p:cNvGrpSpPr>
            <a:grpSpLocks/>
          </p:cNvGrpSpPr>
          <p:nvPr/>
        </p:nvGrpSpPr>
        <p:grpSpPr bwMode="auto">
          <a:xfrm>
            <a:off x="1763713" y="1989138"/>
            <a:ext cx="6049962" cy="503237"/>
            <a:chOff x="1111" y="1525"/>
            <a:chExt cx="3811" cy="317"/>
          </a:xfrm>
        </p:grpSpPr>
        <p:sp>
          <p:nvSpPr>
            <p:cNvPr id="46116" name="Rectangle 6"/>
            <p:cNvSpPr>
              <a:spLocks noChangeArrowheads="1"/>
            </p:cNvSpPr>
            <p:nvPr/>
          </p:nvSpPr>
          <p:spPr bwMode="auto">
            <a:xfrm>
              <a:off x="2019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9 </a:t>
              </a:r>
            </a:p>
          </p:txBody>
        </p:sp>
        <p:sp>
          <p:nvSpPr>
            <p:cNvPr id="46117" name="Line 7"/>
            <p:cNvSpPr>
              <a:spLocks noChangeShapeType="1"/>
            </p:cNvSpPr>
            <p:nvPr/>
          </p:nvSpPr>
          <p:spPr bwMode="auto">
            <a:xfrm>
              <a:off x="2336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18" name="Rectangle 8"/>
            <p:cNvSpPr>
              <a:spLocks noChangeArrowheads="1"/>
            </p:cNvSpPr>
            <p:nvPr/>
          </p:nvSpPr>
          <p:spPr bwMode="auto">
            <a:xfrm>
              <a:off x="2835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17 </a:t>
              </a:r>
            </a:p>
          </p:txBody>
        </p:sp>
        <p:sp>
          <p:nvSpPr>
            <p:cNvPr id="46119" name="Line 9"/>
            <p:cNvSpPr>
              <a:spLocks noChangeShapeType="1"/>
            </p:cNvSpPr>
            <p:nvPr/>
          </p:nvSpPr>
          <p:spPr bwMode="auto">
            <a:xfrm>
              <a:off x="3152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20" name="Rectangle 10"/>
            <p:cNvSpPr>
              <a:spLocks noChangeArrowheads="1"/>
            </p:cNvSpPr>
            <p:nvPr/>
          </p:nvSpPr>
          <p:spPr bwMode="auto">
            <a:xfrm>
              <a:off x="3651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22 </a:t>
              </a:r>
            </a:p>
          </p:txBody>
        </p:sp>
        <p:sp>
          <p:nvSpPr>
            <p:cNvPr id="46121" name="Line 11"/>
            <p:cNvSpPr>
              <a:spLocks noChangeShapeType="1"/>
            </p:cNvSpPr>
            <p:nvPr/>
          </p:nvSpPr>
          <p:spPr bwMode="auto">
            <a:xfrm>
              <a:off x="3968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22" name="Rectangle 12"/>
            <p:cNvSpPr>
              <a:spLocks noChangeArrowheads="1"/>
            </p:cNvSpPr>
            <p:nvPr/>
          </p:nvSpPr>
          <p:spPr bwMode="auto">
            <a:xfrm>
              <a:off x="4468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26 </a:t>
              </a:r>
            </a:p>
          </p:txBody>
        </p:sp>
        <p:sp>
          <p:nvSpPr>
            <p:cNvPr id="46123" name="Line 13"/>
            <p:cNvSpPr>
              <a:spLocks noChangeShapeType="1"/>
            </p:cNvSpPr>
            <p:nvPr/>
          </p:nvSpPr>
          <p:spPr bwMode="auto">
            <a:xfrm>
              <a:off x="4785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24" name="Text Box 14"/>
            <p:cNvSpPr txBox="1">
              <a:spLocks noChangeArrowheads="1"/>
            </p:cNvSpPr>
            <p:nvPr/>
          </p:nvSpPr>
          <p:spPr bwMode="auto">
            <a:xfrm>
              <a:off x="1111" y="1525"/>
              <a:ext cx="3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AU"/>
                <a:t>first</a:t>
              </a:r>
              <a:endParaRPr lang="en-US"/>
            </a:p>
          </p:txBody>
        </p:sp>
        <p:sp>
          <p:nvSpPr>
            <p:cNvPr id="46125" name="Line 15"/>
            <p:cNvSpPr>
              <a:spLocks noChangeShapeType="1"/>
            </p:cNvSpPr>
            <p:nvPr/>
          </p:nvSpPr>
          <p:spPr bwMode="auto">
            <a:xfrm>
              <a:off x="2381" y="1661"/>
              <a:ext cx="45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26" name="Line 16"/>
            <p:cNvSpPr>
              <a:spLocks noChangeShapeType="1"/>
            </p:cNvSpPr>
            <p:nvPr/>
          </p:nvSpPr>
          <p:spPr bwMode="auto">
            <a:xfrm>
              <a:off x="3243" y="166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27" name="Line 17"/>
            <p:cNvSpPr>
              <a:spLocks noChangeShapeType="1"/>
            </p:cNvSpPr>
            <p:nvPr/>
          </p:nvSpPr>
          <p:spPr bwMode="auto">
            <a:xfrm>
              <a:off x="4060" y="166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28" name="Line 18"/>
            <p:cNvSpPr>
              <a:spLocks noChangeShapeType="1"/>
            </p:cNvSpPr>
            <p:nvPr/>
          </p:nvSpPr>
          <p:spPr bwMode="auto">
            <a:xfrm>
              <a:off x="1565" y="1661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6087" name="Text Box 20"/>
          <p:cNvSpPr txBox="1">
            <a:spLocks noChangeArrowheads="1"/>
          </p:cNvSpPr>
          <p:nvPr/>
        </p:nvSpPr>
        <p:spPr bwMode="auto">
          <a:xfrm>
            <a:off x="1042988" y="2636838"/>
            <a:ext cx="65405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 sz="2000" b="1">
                <a:latin typeface="Times New Roman" pitchFamily="18" charset="0"/>
              </a:rPr>
              <a:t>Step 1: find the insertion node ptr and its predecessor pre, </a:t>
            </a:r>
          </a:p>
          <a:p>
            <a:r>
              <a:rPr lang="en-AU" sz="2000" b="1">
                <a:latin typeface="Times New Roman" pitchFamily="18" charset="0"/>
              </a:rPr>
              <a:t>           ptr gives the position to insert the new node;</a:t>
            </a:r>
          </a:p>
        </p:txBody>
      </p:sp>
      <p:grpSp>
        <p:nvGrpSpPr>
          <p:cNvPr id="46088" name="Group 21"/>
          <p:cNvGrpSpPr>
            <a:grpSpLocks/>
          </p:cNvGrpSpPr>
          <p:nvPr/>
        </p:nvGrpSpPr>
        <p:grpSpPr bwMode="auto">
          <a:xfrm>
            <a:off x="1835150" y="3716338"/>
            <a:ext cx="6049963" cy="503237"/>
            <a:chOff x="1156" y="2205"/>
            <a:chExt cx="3811" cy="317"/>
          </a:xfrm>
        </p:grpSpPr>
        <p:sp>
          <p:nvSpPr>
            <p:cNvPr id="46103" name="Rectangle 22"/>
            <p:cNvSpPr>
              <a:spLocks noChangeArrowheads="1"/>
            </p:cNvSpPr>
            <p:nvPr/>
          </p:nvSpPr>
          <p:spPr bwMode="auto">
            <a:xfrm>
              <a:off x="2064" y="220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9 </a:t>
              </a:r>
            </a:p>
          </p:txBody>
        </p:sp>
        <p:sp>
          <p:nvSpPr>
            <p:cNvPr id="46104" name="Line 23"/>
            <p:cNvSpPr>
              <a:spLocks noChangeShapeType="1"/>
            </p:cNvSpPr>
            <p:nvPr/>
          </p:nvSpPr>
          <p:spPr bwMode="auto">
            <a:xfrm>
              <a:off x="2381" y="220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05" name="Rectangle 24"/>
            <p:cNvSpPr>
              <a:spLocks noChangeArrowheads="1"/>
            </p:cNvSpPr>
            <p:nvPr/>
          </p:nvSpPr>
          <p:spPr bwMode="auto">
            <a:xfrm>
              <a:off x="2880" y="220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17 </a:t>
              </a:r>
            </a:p>
          </p:txBody>
        </p:sp>
        <p:sp>
          <p:nvSpPr>
            <p:cNvPr id="46106" name="Line 25"/>
            <p:cNvSpPr>
              <a:spLocks noChangeShapeType="1"/>
            </p:cNvSpPr>
            <p:nvPr/>
          </p:nvSpPr>
          <p:spPr bwMode="auto">
            <a:xfrm>
              <a:off x="3197" y="220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07" name="Rectangle 26"/>
            <p:cNvSpPr>
              <a:spLocks noChangeArrowheads="1"/>
            </p:cNvSpPr>
            <p:nvPr/>
          </p:nvSpPr>
          <p:spPr bwMode="auto">
            <a:xfrm>
              <a:off x="3696" y="220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22 </a:t>
              </a:r>
            </a:p>
          </p:txBody>
        </p:sp>
        <p:sp>
          <p:nvSpPr>
            <p:cNvPr id="46108" name="Line 27"/>
            <p:cNvSpPr>
              <a:spLocks noChangeShapeType="1"/>
            </p:cNvSpPr>
            <p:nvPr/>
          </p:nvSpPr>
          <p:spPr bwMode="auto">
            <a:xfrm>
              <a:off x="4013" y="220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09" name="Rectangle 28"/>
            <p:cNvSpPr>
              <a:spLocks noChangeArrowheads="1"/>
            </p:cNvSpPr>
            <p:nvPr/>
          </p:nvSpPr>
          <p:spPr bwMode="auto">
            <a:xfrm>
              <a:off x="4513" y="220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26 </a:t>
              </a:r>
            </a:p>
          </p:txBody>
        </p:sp>
        <p:sp>
          <p:nvSpPr>
            <p:cNvPr id="46110" name="Line 29"/>
            <p:cNvSpPr>
              <a:spLocks noChangeShapeType="1"/>
            </p:cNvSpPr>
            <p:nvPr/>
          </p:nvSpPr>
          <p:spPr bwMode="auto">
            <a:xfrm>
              <a:off x="4830" y="220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11" name="Text Box 30"/>
            <p:cNvSpPr txBox="1">
              <a:spLocks noChangeArrowheads="1"/>
            </p:cNvSpPr>
            <p:nvPr/>
          </p:nvSpPr>
          <p:spPr bwMode="auto">
            <a:xfrm>
              <a:off x="1156" y="2205"/>
              <a:ext cx="3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AU"/>
                <a:t>first</a:t>
              </a:r>
              <a:endParaRPr lang="en-US"/>
            </a:p>
          </p:txBody>
        </p:sp>
        <p:sp>
          <p:nvSpPr>
            <p:cNvPr id="46112" name="Line 31"/>
            <p:cNvSpPr>
              <a:spLocks noChangeShapeType="1"/>
            </p:cNvSpPr>
            <p:nvPr/>
          </p:nvSpPr>
          <p:spPr bwMode="auto">
            <a:xfrm>
              <a:off x="2426" y="2341"/>
              <a:ext cx="45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13" name="Line 32"/>
            <p:cNvSpPr>
              <a:spLocks noChangeShapeType="1"/>
            </p:cNvSpPr>
            <p:nvPr/>
          </p:nvSpPr>
          <p:spPr bwMode="auto">
            <a:xfrm>
              <a:off x="3288" y="2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14" name="Line 33"/>
            <p:cNvSpPr>
              <a:spLocks noChangeShapeType="1"/>
            </p:cNvSpPr>
            <p:nvPr/>
          </p:nvSpPr>
          <p:spPr bwMode="auto">
            <a:xfrm>
              <a:off x="4105" y="2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15" name="Line 34"/>
            <p:cNvSpPr>
              <a:spLocks noChangeShapeType="1"/>
            </p:cNvSpPr>
            <p:nvPr/>
          </p:nvSpPr>
          <p:spPr bwMode="auto">
            <a:xfrm>
              <a:off x="1610" y="2341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6089" name="Text Box 38"/>
          <p:cNvSpPr txBox="1">
            <a:spLocks noChangeArrowheads="1"/>
          </p:cNvSpPr>
          <p:nvPr/>
        </p:nvSpPr>
        <p:spPr bwMode="auto">
          <a:xfrm>
            <a:off x="2428875" y="1357313"/>
            <a:ext cx="1531938" cy="369887"/>
          </a:xfrm>
          <a:prstGeom prst="rect">
            <a:avLst/>
          </a:prstGeom>
          <a:solidFill>
            <a:srgbClr val="D7FF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insert(20, 2);</a:t>
            </a:r>
          </a:p>
        </p:txBody>
      </p:sp>
      <p:sp>
        <p:nvSpPr>
          <p:cNvPr id="46090" name="Text Box 39"/>
          <p:cNvSpPr txBox="1">
            <a:spLocks noChangeArrowheads="1"/>
          </p:cNvSpPr>
          <p:nvPr/>
        </p:nvSpPr>
        <p:spPr bwMode="auto">
          <a:xfrm>
            <a:off x="4411663" y="4303713"/>
            <a:ext cx="4732337" cy="2554287"/>
          </a:xfrm>
          <a:prstGeom prst="rect">
            <a:avLst/>
          </a:prstGeom>
          <a:solidFill>
            <a:srgbClr val="D7FF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List::NodePointer  ptr = first;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List::NodePointer  prev = 0;</a:t>
            </a:r>
          </a:p>
          <a:p>
            <a:pPr algn="l"/>
            <a:r>
              <a:rPr lang="nn-NO" sz="1600">
                <a:solidFill>
                  <a:srgbClr val="595959"/>
                </a:solidFill>
                <a:latin typeface="Times New Roman" pitchFamily="18" charset="0"/>
              </a:rPr>
              <a:t>for(int i = 0; i &lt; pos; i++)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{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     prev = ptr;			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     ptr = ptr-&gt;next;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 }</a:t>
            </a:r>
          </a:p>
          <a:p>
            <a:pPr algn="l"/>
            <a:r>
              <a:rPr lang="en-US" sz="1600">
                <a:latin typeface="Times New Roman" pitchFamily="18" charset="0"/>
              </a:rPr>
              <a:t> </a:t>
            </a:r>
            <a:r>
              <a:rPr lang="en-US" sz="1600" b="1">
                <a:latin typeface="Times New Roman" pitchFamily="18" charset="0"/>
              </a:rPr>
              <a:t>List::NodePointer aNode = new List::Node(item);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 prev-&gt;next = aNode;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aNode-&gt;next = ptr;</a:t>
            </a:r>
            <a:endParaRPr lang="en-AU" sz="1600">
              <a:solidFill>
                <a:srgbClr val="595959"/>
              </a:solidFill>
              <a:latin typeface="Times New Roman" pitchFamily="18" charset="0"/>
            </a:endParaRPr>
          </a:p>
        </p:txBody>
      </p:sp>
      <p:grpSp>
        <p:nvGrpSpPr>
          <p:cNvPr id="46091" name="Group 61"/>
          <p:cNvGrpSpPr>
            <a:grpSpLocks/>
          </p:cNvGrpSpPr>
          <p:nvPr/>
        </p:nvGrpSpPr>
        <p:grpSpPr bwMode="auto">
          <a:xfrm>
            <a:off x="4143375" y="3214688"/>
            <a:ext cx="2232025" cy="504825"/>
            <a:chOff x="2627313" y="2997200"/>
            <a:chExt cx="2232025" cy="504825"/>
          </a:xfrm>
        </p:grpSpPr>
        <p:sp>
          <p:nvSpPr>
            <p:cNvPr id="46099" name="Line 35"/>
            <p:cNvSpPr>
              <a:spLocks noChangeShapeType="1"/>
            </p:cNvSpPr>
            <p:nvPr/>
          </p:nvSpPr>
          <p:spPr bwMode="auto">
            <a:xfrm>
              <a:off x="4643438" y="3213100"/>
              <a:ext cx="215900" cy="2873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6100" name="Text Box 36"/>
            <p:cNvSpPr txBox="1">
              <a:spLocks noChangeArrowheads="1"/>
            </p:cNvSpPr>
            <p:nvPr/>
          </p:nvSpPr>
          <p:spPr bwMode="auto">
            <a:xfrm>
              <a:off x="2627313" y="2997200"/>
              <a:ext cx="5143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pre</a:t>
              </a:r>
            </a:p>
          </p:txBody>
        </p:sp>
        <p:sp>
          <p:nvSpPr>
            <p:cNvPr id="46101" name="Text Box 37"/>
            <p:cNvSpPr txBox="1">
              <a:spLocks noChangeArrowheads="1"/>
            </p:cNvSpPr>
            <p:nvPr/>
          </p:nvSpPr>
          <p:spPr bwMode="auto">
            <a:xfrm>
              <a:off x="4211638" y="2997200"/>
              <a:ext cx="4699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ptr</a:t>
              </a:r>
            </a:p>
          </p:txBody>
        </p:sp>
        <p:sp>
          <p:nvSpPr>
            <p:cNvPr id="46102" name="Line 40"/>
            <p:cNvSpPr>
              <a:spLocks noChangeShapeType="1"/>
            </p:cNvSpPr>
            <p:nvPr/>
          </p:nvSpPr>
          <p:spPr bwMode="auto">
            <a:xfrm>
              <a:off x="3132138" y="3213100"/>
              <a:ext cx="288925" cy="288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6092" name="Text Box 45"/>
          <p:cNvSpPr txBox="1">
            <a:spLocks noChangeArrowheads="1"/>
          </p:cNvSpPr>
          <p:nvPr/>
        </p:nvSpPr>
        <p:spPr bwMode="auto">
          <a:xfrm>
            <a:off x="8072438" y="3857625"/>
            <a:ext cx="67627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i = 2</a:t>
            </a:r>
          </a:p>
        </p:txBody>
      </p:sp>
      <p:sp>
        <p:nvSpPr>
          <p:cNvPr id="460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214313" y="4357688"/>
            <a:ext cx="4217987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 sz="2000" b="1">
                <a:latin typeface="Times New Roman" pitchFamily="18" charset="0"/>
              </a:rPr>
              <a:t>Step 2: create a new node for item 20</a:t>
            </a:r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2016125" y="5013325"/>
            <a:ext cx="720725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20 </a:t>
            </a:r>
          </a:p>
        </p:txBody>
      </p:sp>
      <p:sp>
        <p:nvSpPr>
          <p:cNvPr id="58" name="Line 39"/>
          <p:cNvSpPr>
            <a:spLocks noChangeShapeType="1"/>
          </p:cNvSpPr>
          <p:nvPr/>
        </p:nvSpPr>
        <p:spPr bwMode="auto">
          <a:xfrm>
            <a:off x="2519363" y="5013325"/>
            <a:ext cx="0" cy="503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863600" y="5086350"/>
            <a:ext cx="82867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aNode</a:t>
            </a:r>
          </a:p>
        </p:txBody>
      </p:sp>
      <p:sp>
        <p:nvSpPr>
          <p:cNvPr id="69" name="Line 41"/>
          <p:cNvSpPr>
            <a:spLocks noChangeShapeType="1"/>
          </p:cNvSpPr>
          <p:nvPr/>
        </p:nvSpPr>
        <p:spPr bwMode="auto">
          <a:xfrm>
            <a:off x="1655763" y="5300663"/>
            <a:ext cx="360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8" grpId="0" animBg="1"/>
      <p:bldP spid="62" grpId="0"/>
      <p:bldP spid="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47107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47109" name="Slide Number Placeholder 5"/>
          <p:cNvSpPr txBox="1">
            <a:spLocks/>
          </p:cNvSpPr>
          <p:nvPr/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BCC96B6-24E1-4CB9-B28F-5BEBBC1020BE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39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1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</a:rPr>
              <a:t>Insertion 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143000" y="2071688"/>
            <a:ext cx="5972175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 sz="2000" b="1">
                <a:latin typeface="Times New Roman" pitchFamily="18" charset="0"/>
              </a:rPr>
              <a:t>Step 3: insert the new node in between </a:t>
            </a:r>
            <a:r>
              <a:rPr lang="en-AU" sz="2000" b="1">
                <a:latin typeface="Courier New" pitchFamily="49" charset="0"/>
              </a:rPr>
              <a:t>pre</a:t>
            </a:r>
            <a:r>
              <a:rPr lang="en-AU" sz="2000" b="1">
                <a:latin typeface="Times New Roman" pitchFamily="18" charset="0"/>
              </a:rPr>
              <a:t> and </a:t>
            </a:r>
            <a:r>
              <a:rPr lang="en-AU" sz="2000" b="1">
                <a:latin typeface="Courier New" pitchFamily="49" charset="0"/>
              </a:rPr>
              <a:t>ptr</a:t>
            </a:r>
            <a:r>
              <a:rPr lang="en-AU" sz="2000" b="1">
                <a:latin typeface="Times New Roman" pitchFamily="18" charset="0"/>
              </a:rPr>
              <a:t>.</a:t>
            </a:r>
          </a:p>
        </p:txBody>
      </p:sp>
      <p:sp>
        <p:nvSpPr>
          <p:cNvPr id="47112" name="Rectangle 22"/>
          <p:cNvSpPr>
            <a:spLocks noChangeArrowheads="1"/>
          </p:cNvSpPr>
          <p:nvPr/>
        </p:nvSpPr>
        <p:spPr bwMode="auto">
          <a:xfrm>
            <a:off x="2584450" y="3714750"/>
            <a:ext cx="720725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9 </a:t>
            </a:r>
          </a:p>
        </p:txBody>
      </p:sp>
      <p:sp>
        <p:nvSpPr>
          <p:cNvPr id="47113" name="Line 23"/>
          <p:cNvSpPr>
            <a:spLocks noChangeShapeType="1"/>
          </p:cNvSpPr>
          <p:nvPr/>
        </p:nvSpPr>
        <p:spPr bwMode="auto">
          <a:xfrm>
            <a:off x="3087688" y="3714750"/>
            <a:ext cx="0" cy="503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7114" name="Rectangle 24"/>
          <p:cNvSpPr>
            <a:spLocks noChangeArrowheads="1"/>
          </p:cNvSpPr>
          <p:nvPr/>
        </p:nvSpPr>
        <p:spPr bwMode="auto">
          <a:xfrm>
            <a:off x="3879850" y="3714750"/>
            <a:ext cx="720725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17 </a:t>
            </a:r>
          </a:p>
        </p:txBody>
      </p:sp>
      <p:sp>
        <p:nvSpPr>
          <p:cNvPr id="47115" name="Line 25"/>
          <p:cNvSpPr>
            <a:spLocks noChangeShapeType="1"/>
          </p:cNvSpPr>
          <p:nvPr/>
        </p:nvSpPr>
        <p:spPr bwMode="auto">
          <a:xfrm>
            <a:off x="4383088" y="3714750"/>
            <a:ext cx="0" cy="503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7116" name="Rectangle 26"/>
          <p:cNvSpPr>
            <a:spLocks noChangeArrowheads="1"/>
          </p:cNvSpPr>
          <p:nvPr/>
        </p:nvSpPr>
        <p:spPr bwMode="auto">
          <a:xfrm>
            <a:off x="5175250" y="3714750"/>
            <a:ext cx="720725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22 </a:t>
            </a:r>
          </a:p>
        </p:txBody>
      </p:sp>
      <p:sp>
        <p:nvSpPr>
          <p:cNvPr id="47117" name="Line 27"/>
          <p:cNvSpPr>
            <a:spLocks noChangeShapeType="1"/>
          </p:cNvSpPr>
          <p:nvPr/>
        </p:nvSpPr>
        <p:spPr bwMode="auto">
          <a:xfrm>
            <a:off x="5678488" y="3714750"/>
            <a:ext cx="0" cy="503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7118" name="Rectangle 28"/>
          <p:cNvSpPr>
            <a:spLocks noChangeArrowheads="1"/>
          </p:cNvSpPr>
          <p:nvPr/>
        </p:nvSpPr>
        <p:spPr bwMode="auto">
          <a:xfrm>
            <a:off x="6472238" y="3714750"/>
            <a:ext cx="720725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26 </a:t>
            </a:r>
          </a:p>
        </p:txBody>
      </p:sp>
      <p:sp>
        <p:nvSpPr>
          <p:cNvPr id="47119" name="Line 29"/>
          <p:cNvSpPr>
            <a:spLocks noChangeShapeType="1"/>
          </p:cNvSpPr>
          <p:nvPr/>
        </p:nvSpPr>
        <p:spPr bwMode="auto">
          <a:xfrm>
            <a:off x="6975475" y="3714750"/>
            <a:ext cx="0" cy="503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7120" name="Text Box 30"/>
          <p:cNvSpPr txBox="1">
            <a:spLocks noChangeArrowheads="1"/>
          </p:cNvSpPr>
          <p:nvPr/>
        </p:nvSpPr>
        <p:spPr bwMode="auto">
          <a:xfrm>
            <a:off x="1143000" y="3714750"/>
            <a:ext cx="57467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first</a:t>
            </a:r>
            <a:endParaRPr lang="en-US"/>
          </a:p>
        </p:txBody>
      </p:sp>
      <p:sp>
        <p:nvSpPr>
          <p:cNvPr id="47121" name="Line 31"/>
          <p:cNvSpPr>
            <a:spLocks noChangeShapeType="1"/>
          </p:cNvSpPr>
          <p:nvPr/>
        </p:nvSpPr>
        <p:spPr bwMode="auto">
          <a:xfrm>
            <a:off x="3159125" y="3930650"/>
            <a:ext cx="7207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>
            <a:off x="4527550" y="3930650"/>
            <a:ext cx="647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7123" name="Line 33"/>
          <p:cNvSpPr>
            <a:spLocks noChangeShapeType="1"/>
          </p:cNvSpPr>
          <p:nvPr/>
        </p:nvSpPr>
        <p:spPr bwMode="auto">
          <a:xfrm>
            <a:off x="5824538" y="3930650"/>
            <a:ext cx="647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7124" name="Line 34"/>
          <p:cNvSpPr>
            <a:spLocks noChangeShapeType="1"/>
          </p:cNvSpPr>
          <p:nvPr/>
        </p:nvSpPr>
        <p:spPr bwMode="auto">
          <a:xfrm>
            <a:off x="1863725" y="3930650"/>
            <a:ext cx="7191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7125" name="Text Box 38"/>
          <p:cNvSpPr txBox="1">
            <a:spLocks noChangeArrowheads="1"/>
          </p:cNvSpPr>
          <p:nvPr/>
        </p:nvSpPr>
        <p:spPr bwMode="auto">
          <a:xfrm>
            <a:off x="2428875" y="1357313"/>
            <a:ext cx="1531938" cy="369887"/>
          </a:xfrm>
          <a:prstGeom prst="rect">
            <a:avLst/>
          </a:prstGeom>
          <a:solidFill>
            <a:srgbClr val="D7FF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insert(20, 2);</a:t>
            </a:r>
          </a:p>
        </p:txBody>
      </p:sp>
      <p:sp>
        <p:nvSpPr>
          <p:cNvPr id="47126" name="Text Box 39"/>
          <p:cNvSpPr txBox="1">
            <a:spLocks noChangeArrowheads="1"/>
          </p:cNvSpPr>
          <p:nvPr/>
        </p:nvSpPr>
        <p:spPr bwMode="auto">
          <a:xfrm>
            <a:off x="4411663" y="4303713"/>
            <a:ext cx="4732337" cy="2554287"/>
          </a:xfrm>
          <a:prstGeom prst="rect">
            <a:avLst/>
          </a:prstGeom>
          <a:solidFill>
            <a:srgbClr val="D7FF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List::NodePointer  ptr = first;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List::NodePointer  prev = 0;</a:t>
            </a:r>
          </a:p>
          <a:p>
            <a:pPr algn="l"/>
            <a:r>
              <a:rPr lang="nn-NO" sz="1600">
                <a:solidFill>
                  <a:srgbClr val="595959"/>
                </a:solidFill>
                <a:latin typeface="Times New Roman" pitchFamily="18" charset="0"/>
              </a:rPr>
              <a:t>for(int i = 0; i &lt; pos; i++)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{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     prev = ptr;			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     ptr = ptr-&gt;next;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 }</a:t>
            </a:r>
          </a:p>
          <a:p>
            <a:pPr algn="l"/>
            <a:r>
              <a:rPr lang="en-US" sz="1600">
                <a:latin typeface="Times New Roman" pitchFamily="18" charset="0"/>
              </a:rPr>
              <a:t> </a:t>
            </a:r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List::NodePointer aNode = new List::Node(item);</a:t>
            </a:r>
          </a:p>
          <a:p>
            <a:pPr algn="l"/>
            <a:r>
              <a:rPr lang="en-US" sz="1600">
                <a:solidFill>
                  <a:srgbClr val="595959"/>
                </a:solidFill>
                <a:latin typeface="Times New Roman" pitchFamily="18" charset="0"/>
              </a:rPr>
              <a:t> </a:t>
            </a:r>
            <a:r>
              <a:rPr lang="en-US" sz="1600" b="1">
                <a:latin typeface="Times New Roman" pitchFamily="18" charset="0"/>
              </a:rPr>
              <a:t>prev-&gt;next = aNode;</a:t>
            </a:r>
          </a:p>
          <a:p>
            <a:pPr algn="l"/>
            <a:r>
              <a:rPr lang="en-US" sz="1600" b="1">
                <a:latin typeface="Times New Roman" pitchFamily="18" charset="0"/>
              </a:rPr>
              <a:t>aNode-&gt;next = ptr;</a:t>
            </a:r>
            <a:endParaRPr lang="en-AU" sz="1600" b="1">
              <a:latin typeface="Times New Roman" pitchFamily="18" charset="0"/>
            </a:endParaRPr>
          </a:p>
        </p:txBody>
      </p:sp>
      <p:grpSp>
        <p:nvGrpSpPr>
          <p:cNvPr id="47127" name="Group 61"/>
          <p:cNvGrpSpPr>
            <a:grpSpLocks/>
          </p:cNvGrpSpPr>
          <p:nvPr/>
        </p:nvGrpSpPr>
        <p:grpSpPr bwMode="auto">
          <a:xfrm>
            <a:off x="3451225" y="3213100"/>
            <a:ext cx="2232025" cy="504825"/>
            <a:chOff x="2627313" y="2997200"/>
            <a:chExt cx="2232025" cy="504825"/>
          </a:xfrm>
        </p:grpSpPr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>
              <a:off x="4643438" y="3213100"/>
              <a:ext cx="215900" cy="2873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7140" name="Text Box 36"/>
            <p:cNvSpPr txBox="1">
              <a:spLocks noChangeArrowheads="1"/>
            </p:cNvSpPr>
            <p:nvPr/>
          </p:nvSpPr>
          <p:spPr bwMode="auto">
            <a:xfrm>
              <a:off x="2627313" y="2997200"/>
              <a:ext cx="5143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pre</a:t>
              </a:r>
            </a:p>
          </p:txBody>
        </p:sp>
        <p:sp>
          <p:nvSpPr>
            <p:cNvPr id="47141" name="Text Box 37"/>
            <p:cNvSpPr txBox="1">
              <a:spLocks noChangeArrowheads="1"/>
            </p:cNvSpPr>
            <p:nvPr/>
          </p:nvSpPr>
          <p:spPr bwMode="auto">
            <a:xfrm>
              <a:off x="4211638" y="2997200"/>
              <a:ext cx="4699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ptr</a:t>
              </a:r>
            </a:p>
          </p:txBody>
        </p:sp>
        <p:sp>
          <p:nvSpPr>
            <p:cNvPr id="47142" name="Line 40"/>
            <p:cNvSpPr>
              <a:spLocks noChangeShapeType="1"/>
            </p:cNvSpPr>
            <p:nvPr/>
          </p:nvSpPr>
          <p:spPr bwMode="auto">
            <a:xfrm>
              <a:off x="3132138" y="3213100"/>
              <a:ext cx="288925" cy="288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71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47129" name="Rectangle 38"/>
          <p:cNvSpPr>
            <a:spLocks noChangeArrowheads="1"/>
          </p:cNvSpPr>
          <p:nvPr/>
        </p:nvSpPr>
        <p:spPr bwMode="auto">
          <a:xfrm>
            <a:off x="4429125" y="2643188"/>
            <a:ext cx="720725" cy="5032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20 </a:t>
            </a:r>
          </a:p>
        </p:txBody>
      </p:sp>
      <p:sp>
        <p:nvSpPr>
          <p:cNvPr id="47130" name="Line 39"/>
          <p:cNvSpPr>
            <a:spLocks noChangeShapeType="1"/>
          </p:cNvSpPr>
          <p:nvPr/>
        </p:nvSpPr>
        <p:spPr bwMode="auto">
          <a:xfrm>
            <a:off x="4932363" y="2643188"/>
            <a:ext cx="0" cy="5032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7131" name="Text Box 40"/>
          <p:cNvSpPr txBox="1">
            <a:spLocks noChangeArrowheads="1"/>
          </p:cNvSpPr>
          <p:nvPr/>
        </p:nvSpPr>
        <p:spPr bwMode="auto">
          <a:xfrm>
            <a:off x="3276600" y="2716213"/>
            <a:ext cx="82867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aNode</a:t>
            </a:r>
          </a:p>
        </p:txBody>
      </p:sp>
      <p:sp>
        <p:nvSpPr>
          <p:cNvPr id="47132" name="Line 41"/>
          <p:cNvSpPr>
            <a:spLocks noChangeShapeType="1"/>
          </p:cNvSpPr>
          <p:nvPr/>
        </p:nvSpPr>
        <p:spPr bwMode="auto">
          <a:xfrm>
            <a:off x="4068763" y="2930525"/>
            <a:ext cx="360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 flipV="1">
            <a:off x="4357688" y="3143250"/>
            <a:ext cx="331787" cy="5715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73" name="AutoShape 69"/>
          <p:cNvSpPr>
            <a:spLocks/>
          </p:cNvSpPr>
          <p:nvPr/>
        </p:nvSpPr>
        <p:spPr bwMode="auto">
          <a:xfrm>
            <a:off x="0" y="2640013"/>
            <a:ext cx="2665413" cy="358775"/>
          </a:xfrm>
          <a:prstGeom prst="borderCallout1">
            <a:avLst>
              <a:gd name="adj1" fmla="val 31856"/>
              <a:gd name="adj2" fmla="val 102861"/>
              <a:gd name="adj3" fmla="val 238773"/>
              <a:gd name="adj4" fmla="val 165861"/>
            </a:avLst>
          </a:prstGeom>
          <a:solidFill>
            <a:srgbClr val="CCFFFF"/>
          </a:solidFill>
          <a:ln w="12700" cap="sq">
            <a:solidFill>
              <a:srgbClr val="0CD3D8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>
                <a:latin typeface="Courier New" pitchFamily="49" charset="0"/>
              </a:rPr>
              <a:t>prev-&gt;next = aNode;</a:t>
            </a:r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>
            <a:off x="5072063" y="2928938"/>
            <a:ext cx="579437" cy="8604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75" name="AutoShape 71"/>
          <p:cNvSpPr>
            <a:spLocks/>
          </p:cNvSpPr>
          <p:nvPr/>
        </p:nvSpPr>
        <p:spPr bwMode="auto">
          <a:xfrm>
            <a:off x="6000750" y="2643188"/>
            <a:ext cx="2665413" cy="358775"/>
          </a:xfrm>
          <a:prstGeom prst="borderCallout1">
            <a:avLst>
              <a:gd name="adj1" fmla="val 31856"/>
              <a:gd name="adj2" fmla="val -2861"/>
              <a:gd name="adj3" fmla="val 139199"/>
              <a:gd name="adj4" fmla="val -29816"/>
            </a:avLst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CD3D8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r>
              <a:rPr lang="en-US" dirty="0" err="1">
                <a:latin typeface="Courier New" pitchFamily="49" charset="0"/>
              </a:rPr>
              <a:t>aNode</a:t>
            </a:r>
            <a:r>
              <a:rPr lang="en-US" dirty="0">
                <a:latin typeface="Courier New" pitchFamily="49" charset="0"/>
              </a:rPr>
              <a:t>-&gt;next = </a:t>
            </a:r>
            <a:r>
              <a:rPr lang="en-US" dirty="0" err="1">
                <a:latin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47137" name="Text Box 72"/>
          <p:cNvSpPr txBox="1">
            <a:spLocks noChangeArrowheads="1"/>
          </p:cNvSpPr>
          <p:nvPr/>
        </p:nvSpPr>
        <p:spPr bwMode="auto">
          <a:xfrm>
            <a:off x="428625" y="5072063"/>
            <a:ext cx="2297113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 sz="2000" b="1">
                <a:latin typeface="Times New Roman" pitchFamily="18" charset="0"/>
              </a:rPr>
              <a:t>Step 4: mySize ++ ;</a:t>
            </a:r>
          </a:p>
        </p:txBody>
      </p:sp>
      <p:sp>
        <p:nvSpPr>
          <p:cNvPr id="47138" name="Slide Number Placeholder 3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276B0-B720-4B90-AB18-89EF9F3DD721}" type="slidenum">
              <a:rPr lang="en-AU" smtClean="0"/>
              <a:pPr/>
              <a:t>39</a:t>
            </a:fld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 animBg="1"/>
      <p:bldP spid="72" grpId="0" animBg="1"/>
      <p:bldP spid="73" grpId="0" animBg="1"/>
      <p:bldP spid="74" grpId="0" animBg="1"/>
      <p:bldP spid="75" grpId="0" animBg="1"/>
      <p:bldP spid="471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92278-83B2-4FA7-80E1-E8921354B025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12291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6D67068C-381C-47F8-87CA-C3B45EB03C2E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4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599362" cy="984250"/>
          </a:xfrm>
        </p:spPr>
        <p:txBody>
          <a:bodyPr/>
          <a:lstStyle/>
          <a:p>
            <a:pPr eaLnBrk="1" hangingPunct="1"/>
            <a:r>
              <a:rPr lang="en-AU" smtClean="0"/>
              <a:t>Properties of Lists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84860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Can have a single element</a:t>
            </a:r>
          </a:p>
          <a:p>
            <a:pPr>
              <a:lnSpc>
                <a:spcPct val="90000"/>
              </a:lnSpc>
            </a:pPr>
            <a:r>
              <a:rPr lang="en-US" smtClean="0"/>
              <a:t>Can have </a:t>
            </a:r>
            <a:r>
              <a:rPr lang="en-US" u="sng" smtClean="0"/>
              <a:t>no</a:t>
            </a:r>
            <a:r>
              <a:rPr lang="en-US" smtClean="0"/>
              <a:t> elements</a:t>
            </a:r>
          </a:p>
          <a:p>
            <a:pPr>
              <a:lnSpc>
                <a:spcPct val="90000"/>
              </a:lnSpc>
            </a:pPr>
            <a:r>
              <a:rPr lang="en-US" smtClean="0"/>
              <a:t>There can be lists of lists </a:t>
            </a:r>
          </a:p>
          <a:p>
            <a:pPr>
              <a:lnSpc>
                <a:spcPct val="90000"/>
              </a:lnSpc>
            </a:pPr>
            <a:r>
              <a:rPr lang="en-AU" smtClean="0"/>
              <a:t>The order that the items appear in a list is significant.</a:t>
            </a:r>
          </a:p>
          <a:p>
            <a:pPr lvl="1" eaLnBrk="1" hangingPunct="1"/>
            <a:r>
              <a:rPr lang="en-AU" smtClean="0"/>
              <a:t>e.g.  [a, b, c, d] </a:t>
            </a:r>
            <a:r>
              <a:rPr lang="en-AU" smtClean="0">
                <a:cs typeface="Times New Roman" pitchFamily="18" charset="0"/>
              </a:rPr>
              <a:t>≠ [a, c, b, d]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AU" smtClean="0"/>
          </a:p>
          <a:p>
            <a:pPr eaLnBrk="1" hangingPunct="1"/>
            <a:endParaRPr lang="en-AU" smtClean="0"/>
          </a:p>
        </p:txBody>
      </p:sp>
      <p:sp>
        <p:nvSpPr>
          <p:cNvPr id="12294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2295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4813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4813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48133" name="Slide Number Placeholder 5"/>
          <p:cNvSpPr txBox="1">
            <a:spLocks/>
          </p:cNvSpPr>
          <p:nvPr/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D12DA36-DD76-40EF-8551-0C9A7E977B8D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40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13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</a:rPr>
              <a:t>Insertion </a:t>
            </a:r>
          </a:p>
        </p:txBody>
      </p:sp>
      <p:sp>
        <p:nvSpPr>
          <p:cNvPr id="48135" name="Text Box 38"/>
          <p:cNvSpPr txBox="1">
            <a:spLocks noChangeArrowheads="1"/>
          </p:cNvSpPr>
          <p:nvPr/>
        </p:nvSpPr>
        <p:spPr bwMode="auto">
          <a:xfrm>
            <a:off x="2428875" y="1357313"/>
            <a:ext cx="1387475" cy="369887"/>
          </a:xfrm>
          <a:prstGeom prst="rect">
            <a:avLst/>
          </a:prstGeom>
          <a:solidFill>
            <a:srgbClr val="D7FF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insert(7, 0);</a:t>
            </a:r>
          </a:p>
        </p:txBody>
      </p:sp>
      <p:sp>
        <p:nvSpPr>
          <p:cNvPr id="481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grpSp>
        <p:nvGrpSpPr>
          <p:cNvPr id="48137" name="Group 5"/>
          <p:cNvGrpSpPr>
            <a:grpSpLocks/>
          </p:cNvGrpSpPr>
          <p:nvPr/>
        </p:nvGrpSpPr>
        <p:grpSpPr bwMode="auto">
          <a:xfrm>
            <a:off x="1763713" y="1989138"/>
            <a:ext cx="6049962" cy="503237"/>
            <a:chOff x="1111" y="1525"/>
            <a:chExt cx="3811" cy="317"/>
          </a:xfrm>
        </p:grpSpPr>
        <p:sp>
          <p:nvSpPr>
            <p:cNvPr id="48172" name="Rectangle 6"/>
            <p:cNvSpPr>
              <a:spLocks noChangeArrowheads="1"/>
            </p:cNvSpPr>
            <p:nvPr/>
          </p:nvSpPr>
          <p:spPr bwMode="auto">
            <a:xfrm>
              <a:off x="2019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9 </a:t>
              </a:r>
            </a:p>
          </p:txBody>
        </p:sp>
        <p:sp>
          <p:nvSpPr>
            <p:cNvPr id="48173" name="Line 7"/>
            <p:cNvSpPr>
              <a:spLocks noChangeShapeType="1"/>
            </p:cNvSpPr>
            <p:nvPr/>
          </p:nvSpPr>
          <p:spPr bwMode="auto">
            <a:xfrm>
              <a:off x="2336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74" name="Rectangle 8"/>
            <p:cNvSpPr>
              <a:spLocks noChangeArrowheads="1"/>
            </p:cNvSpPr>
            <p:nvPr/>
          </p:nvSpPr>
          <p:spPr bwMode="auto">
            <a:xfrm>
              <a:off x="2835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17 </a:t>
              </a:r>
            </a:p>
          </p:txBody>
        </p:sp>
        <p:sp>
          <p:nvSpPr>
            <p:cNvPr id="48175" name="Line 9"/>
            <p:cNvSpPr>
              <a:spLocks noChangeShapeType="1"/>
            </p:cNvSpPr>
            <p:nvPr/>
          </p:nvSpPr>
          <p:spPr bwMode="auto">
            <a:xfrm>
              <a:off x="3152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76" name="Rectangle 10"/>
            <p:cNvSpPr>
              <a:spLocks noChangeArrowheads="1"/>
            </p:cNvSpPr>
            <p:nvPr/>
          </p:nvSpPr>
          <p:spPr bwMode="auto">
            <a:xfrm>
              <a:off x="3651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22 </a:t>
              </a:r>
            </a:p>
          </p:txBody>
        </p:sp>
        <p:sp>
          <p:nvSpPr>
            <p:cNvPr id="48177" name="Line 11"/>
            <p:cNvSpPr>
              <a:spLocks noChangeShapeType="1"/>
            </p:cNvSpPr>
            <p:nvPr/>
          </p:nvSpPr>
          <p:spPr bwMode="auto">
            <a:xfrm>
              <a:off x="3968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78" name="Rectangle 12"/>
            <p:cNvSpPr>
              <a:spLocks noChangeArrowheads="1"/>
            </p:cNvSpPr>
            <p:nvPr/>
          </p:nvSpPr>
          <p:spPr bwMode="auto">
            <a:xfrm>
              <a:off x="4468" y="1525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26 </a:t>
              </a:r>
            </a:p>
          </p:txBody>
        </p:sp>
        <p:sp>
          <p:nvSpPr>
            <p:cNvPr id="48179" name="Line 13"/>
            <p:cNvSpPr>
              <a:spLocks noChangeShapeType="1"/>
            </p:cNvSpPr>
            <p:nvPr/>
          </p:nvSpPr>
          <p:spPr bwMode="auto">
            <a:xfrm>
              <a:off x="4785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80" name="Text Box 14"/>
            <p:cNvSpPr txBox="1">
              <a:spLocks noChangeArrowheads="1"/>
            </p:cNvSpPr>
            <p:nvPr/>
          </p:nvSpPr>
          <p:spPr bwMode="auto">
            <a:xfrm>
              <a:off x="1111" y="1525"/>
              <a:ext cx="3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AU"/>
                <a:t>first</a:t>
              </a:r>
              <a:endParaRPr lang="en-US"/>
            </a:p>
          </p:txBody>
        </p:sp>
        <p:sp>
          <p:nvSpPr>
            <p:cNvPr id="48181" name="Line 15"/>
            <p:cNvSpPr>
              <a:spLocks noChangeShapeType="1"/>
            </p:cNvSpPr>
            <p:nvPr/>
          </p:nvSpPr>
          <p:spPr bwMode="auto">
            <a:xfrm>
              <a:off x="2381" y="1661"/>
              <a:ext cx="45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82" name="Line 16"/>
            <p:cNvSpPr>
              <a:spLocks noChangeShapeType="1"/>
            </p:cNvSpPr>
            <p:nvPr/>
          </p:nvSpPr>
          <p:spPr bwMode="auto">
            <a:xfrm>
              <a:off x="3243" y="166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83" name="Line 17"/>
            <p:cNvSpPr>
              <a:spLocks noChangeShapeType="1"/>
            </p:cNvSpPr>
            <p:nvPr/>
          </p:nvSpPr>
          <p:spPr bwMode="auto">
            <a:xfrm>
              <a:off x="4060" y="166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84" name="Line 18"/>
            <p:cNvSpPr>
              <a:spLocks noChangeShapeType="1"/>
            </p:cNvSpPr>
            <p:nvPr/>
          </p:nvSpPr>
          <p:spPr bwMode="auto">
            <a:xfrm>
              <a:off x="1565" y="1661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850900" y="2708275"/>
            <a:ext cx="41878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 sz="2000" b="1">
                <a:latin typeface="Times New Roman" pitchFamily="18" charset="0"/>
              </a:rPr>
              <a:t>Step 1: create a new node for item 7;</a:t>
            </a:r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5214938" y="2714625"/>
            <a:ext cx="1873250" cy="503238"/>
            <a:chOff x="2472" y="2024"/>
            <a:chExt cx="1180" cy="317"/>
          </a:xfrm>
        </p:grpSpPr>
        <p:sp>
          <p:nvSpPr>
            <p:cNvPr id="48168" name="Rectangle 38"/>
            <p:cNvSpPr>
              <a:spLocks noChangeArrowheads="1"/>
            </p:cNvSpPr>
            <p:nvPr/>
          </p:nvSpPr>
          <p:spPr bwMode="auto">
            <a:xfrm>
              <a:off x="3198" y="2024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7 </a:t>
              </a:r>
            </a:p>
          </p:txBody>
        </p:sp>
        <p:sp>
          <p:nvSpPr>
            <p:cNvPr id="48169" name="Line 39"/>
            <p:cNvSpPr>
              <a:spLocks noChangeShapeType="1"/>
            </p:cNvSpPr>
            <p:nvPr/>
          </p:nvSpPr>
          <p:spPr bwMode="auto">
            <a:xfrm>
              <a:off x="3515" y="2024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70" name="Text Box 40"/>
            <p:cNvSpPr txBox="1">
              <a:spLocks noChangeArrowheads="1"/>
            </p:cNvSpPr>
            <p:nvPr/>
          </p:nvSpPr>
          <p:spPr bwMode="auto">
            <a:xfrm>
              <a:off x="2472" y="2070"/>
              <a:ext cx="52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aNode</a:t>
              </a:r>
            </a:p>
          </p:txBody>
        </p:sp>
        <p:sp>
          <p:nvSpPr>
            <p:cNvPr id="48171" name="Line 41"/>
            <p:cNvSpPr>
              <a:spLocks noChangeShapeType="1"/>
            </p:cNvSpPr>
            <p:nvPr/>
          </p:nvSpPr>
          <p:spPr bwMode="auto">
            <a:xfrm>
              <a:off x="2971" y="2205"/>
              <a:ext cx="2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89" name="Text Box 44"/>
          <p:cNvSpPr txBox="1">
            <a:spLocks noChangeArrowheads="1"/>
          </p:cNvSpPr>
          <p:nvPr/>
        </p:nvSpPr>
        <p:spPr bwMode="auto">
          <a:xfrm>
            <a:off x="928688" y="3286125"/>
            <a:ext cx="31734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 sz="2000" b="1">
                <a:latin typeface="Times New Roman" pitchFamily="18" charset="0"/>
              </a:rPr>
              <a:t>Step 2: insert the new node.</a:t>
            </a:r>
          </a:p>
        </p:txBody>
      </p: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2000250" y="3857625"/>
            <a:ext cx="82867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aNode</a:t>
            </a: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2792413" y="3784600"/>
            <a:ext cx="1081087" cy="503238"/>
            <a:chOff x="1610" y="2704"/>
            <a:chExt cx="681" cy="317"/>
          </a:xfrm>
        </p:grpSpPr>
        <p:sp>
          <p:nvSpPr>
            <p:cNvPr id="48165" name="Rectangle 49"/>
            <p:cNvSpPr>
              <a:spLocks noChangeArrowheads="1"/>
            </p:cNvSpPr>
            <p:nvPr/>
          </p:nvSpPr>
          <p:spPr bwMode="auto">
            <a:xfrm>
              <a:off x="1837" y="2704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7 </a:t>
              </a:r>
            </a:p>
          </p:txBody>
        </p:sp>
        <p:sp>
          <p:nvSpPr>
            <p:cNvPr id="48166" name="Line 50"/>
            <p:cNvSpPr>
              <a:spLocks noChangeShapeType="1"/>
            </p:cNvSpPr>
            <p:nvPr/>
          </p:nvSpPr>
          <p:spPr bwMode="auto">
            <a:xfrm>
              <a:off x="2154" y="2704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67" name="Line 51"/>
            <p:cNvSpPr>
              <a:spLocks noChangeShapeType="1"/>
            </p:cNvSpPr>
            <p:nvPr/>
          </p:nvSpPr>
          <p:spPr bwMode="auto">
            <a:xfrm>
              <a:off x="1610" y="2885"/>
              <a:ext cx="2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95" name="Text Box 61"/>
          <p:cNvSpPr txBox="1">
            <a:spLocks noChangeArrowheads="1"/>
          </p:cNvSpPr>
          <p:nvPr/>
        </p:nvSpPr>
        <p:spPr bwMode="auto">
          <a:xfrm>
            <a:off x="2144713" y="4792663"/>
            <a:ext cx="574675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/>
              <a:t>first</a:t>
            </a:r>
            <a:endParaRPr lang="en-US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3586163" y="4792663"/>
            <a:ext cx="4608512" cy="503237"/>
            <a:chOff x="2110" y="3339"/>
            <a:chExt cx="2903" cy="317"/>
          </a:xfrm>
        </p:grpSpPr>
        <p:sp>
          <p:nvSpPr>
            <p:cNvPr id="48154" name="Rectangle 53"/>
            <p:cNvSpPr>
              <a:spLocks noChangeArrowheads="1"/>
            </p:cNvSpPr>
            <p:nvPr/>
          </p:nvSpPr>
          <p:spPr bwMode="auto">
            <a:xfrm>
              <a:off x="2110" y="3339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9 </a:t>
              </a:r>
            </a:p>
          </p:txBody>
        </p:sp>
        <p:sp>
          <p:nvSpPr>
            <p:cNvPr id="48155" name="Line 54"/>
            <p:cNvSpPr>
              <a:spLocks noChangeShapeType="1"/>
            </p:cNvSpPr>
            <p:nvPr/>
          </p:nvSpPr>
          <p:spPr bwMode="auto">
            <a:xfrm>
              <a:off x="2427" y="3339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56" name="Rectangle 55"/>
            <p:cNvSpPr>
              <a:spLocks noChangeArrowheads="1"/>
            </p:cNvSpPr>
            <p:nvPr/>
          </p:nvSpPr>
          <p:spPr bwMode="auto">
            <a:xfrm>
              <a:off x="2926" y="3339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17 </a:t>
              </a:r>
            </a:p>
          </p:txBody>
        </p:sp>
        <p:sp>
          <p:nvSpPr>
            <p:cNvPr id="48157" name="Line 56"/>
            <p:cNvSpPr>
              <a:spLocks noChangeShapeType="1"/>
            </p:cNvSpPr>
            <p:nvPr/>
          </p:nvSpPr>
          <p:spPr bwMode="auto">
            <a:xfrm>
              <a:off x="3243" y="3339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58" name="Rectangle 57"/>
            <p:cNvSpPr>
              <a:spLocks noChangeArrowheads="1"/>
            </p:cNvSpPr>
            <p:nvPr/>
          </p:nvSpPr>
          <p:spPr bwMode="auto">
            <a:xfrm>
              <a:off x="3742" y="3339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22 </a:t>
              </a:r>
            </a:p>
          </p:txBody>
        </p:sp>
        <p:sp>
          <p:nvSpPr>
            <p:cNvPr id="48159" name="Line 58"/>
            <p:cNvSpPr>
              <a:spLocks noChangeShapeType="1"/>
            </p:cNvSpPr>
            <p:nvPr/>
          </p:nvSpPr>
          <p:spPr bwMode="auto">
            <a:xfrm>
              <a:off x="4059" y="3339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60" name="Rectangle 59"/>
            <p:cNvSpPr>
              <a:spLocks noChangeArrowheads="1"/>
            </p:cNvSpPr>
            <p:nvPr/>
          </p:nvSpPr>
          <p:spPr bwMode="auto">
            <a:xfrm>
              <a:off x="4559" y="3339"/>
              <a:ext cx="45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26 </a:t>
              </a:r>
            </a:p>
          </p:txBody>
        </p:sp>
        <p:sp>
          <p:nvSpPr>
            <p:cNvPr id="48161" name="Line 60"/>
            <p:cNvSpPr>
              <a:spLocks noChangeShapeType="1"/>
            </p:cNvSpPr>
            <p:nvPr/>
          </p:nvSpPr>
          <p:spPr bwMode="auto">
            <a:xfrm>
              <a:off x="4876" y="3339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62" name="Line 62"/>
            <p:cNvSpPr>
              <a:spLocks noChangeShapeType="1"/>
            </p:cNvSpPr>
            <p:nvPr/>
          </p:nvSpPr>
          <p:spPr bwMode="auto">
            <a:xfrm>
              <a:off x="2472" y="3475"/>
              <a:ext cx="45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63" name="Line 63"/>
            <p:cNvSpPr>
              <a:spLocks noChangeShapeType="1"/>
            </p:cNvSpPr>
            <p:nvPr/>
          </p:nvSpPr>
          <p:spPr bwMode="auto">
            <a:xfrm>
              <a:off x="3334" y="3475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8164" name="Line 64"/>
            <p:cNvSpPr>
              <a:spLocks noChangeShapeType="1"/>
            </p:cNvSpPr>
            <p:nvPr/>
          </p:nvSpPr>
          <p:spPr bwMode="auto">
            <a:xfrm>
              <a:off x="4151" y="3475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08" name="Line 66"/>
          <p:cNvSpPr>
            <a:spLocks noChangeShapeType="1"/>
          </p:cNvSpPr>
          <p:nvPr/>
        </p:nvSpPr>
        <p:spPr bwMode="auto">
          <a:xfrm flipV="1">
            <a:off x="2792413" y="4289425"/>
            <a:ext cx="360362" cy="6477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09" name="Line 67"/>
          <p:cNvSpPr>
            <a:spLocks noChangeShapeType="1"/>
          </p:cNvSpPr>
          <p:nvPr/>
        </p:nvSpPr>
        <p:spPr bwMode="auto">
          <a:xfrm>
            <a:off x="3729038" y="4000500"/>
            <a:ext cx="0" cy="7921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10" name="AutoShape 68"/>
          <p:cNvSpPr>
            <a:spLocks/>
          </p:cNvSpPr>
          <p:nvPr/>
        </p:nvSpPr>
        <p:spPr bwMode="auto">
          <a:xfrm>
            <a:off x="4500563" y="4000500"/>
            <a:ext cx="3065462" cy="357188"/>
          </a:xfrm>
          <a:prstGeom prst="borderCallout1">
            <a:avLst>
              <a:gd name="adj1" fmla="val 44065"/>
              <a:gd name="adj2" fmla="val -806"/>
              <a:gd name="adj3" fmla="val 46838"/>
              <a:gd name="adj4" fmla="val -352"/>
            </a:avLst>
          </a:prstGeom>
          <a:solidFill>
            <a:srgbClr val="47F1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 New" pitchFamily="49" charset="0"/>
              </a:rPr>
              <a:t>aNode.next = first;</a:t>
            </a:r>
          </a:p>
        </p:txBody>
      </p:sp>
      <p:sp>
        <p:nvSpPr>
          <p:cNvPr id="111" name="AutoShape 69"/>
          <p:cNvSpPr>
            <a:spLocks/>
          </p:cNvSpPr>
          <p:nvPr/>
        </p:nvSpPr>
        <p:spPr bwMode="auto">
          <a:xfrm>
            <a:off x="415925" y="4360863"/>
            <a:ext cx="2197100" cy="358775"/>
          </a:xfrm>
          <a:prstGeom prst="borderCallout1">
            <a:avLst>
              <a:gd name="adj1" fmla="val 31856"/>
              <a:gd name="adj2" fmla="val 103468"/>
              <a:gd name="adj3" fmla="val 24991"/>
              <a:gd name="adj4" fmla="val 103481"/>
            </a:avLst>
          </a:prstGeom>
          <a:solidFill>
            <a:srgbClr val="47F1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 New" pitchFamily="49" charset="0"/>
              </a:rPr>
              <a:t>first = aNode;</a:t>
            </a:r>
          </a:p>
        </p:txBody>
      </p:sp>
      <p:sp>
        <p:nvSpPr>
          <p:cNvPr id="112" name="Text Box 70"/>
          <p:cNvSpPr txBox="1">
            <a:spLocks noChangeArrowheads="1"/>
          </p:cNvSpPr>
          <p:nvPr/>
        </p:nvSpPr>
        <p:spPr bwMode="auto">
          <a:xfrm>
            <a:off x="1071563" y="5429250"/>
            <a:ext cx="2212975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 sz="2000" b="1">
                <a:latin typeface="Times New Roman" pitchFamily="18" charset="0"/>
              </a:rPr>
              <a:t>Step 3: mySize ++</a:t>
            </a:r>
          </a:p>
        </p:txBody>
      </p:sp>
      <p:sp>
        <p:nvSpPr>
          <p:cNvPr id="115" name="Text Box 74"/>
          <p:cNvSpPr txBox="1">
            <a:spLocks noChangeArrowheads="1"/>
          </p:cNvSpPr>
          <p:nvPr/>
        </p:nvSpPr>
        <p:spPr bwMode="auto">
          <a:xfrm>
            <a:off x="463550" y="4024313"/>
            <a:ext cx="9318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AU" sz="1600"/>
              <a:t>Step 2.2</a:t>
            </a:r>
          </a:p>
        </p:txBody>
      </p:sp>
      <p:sp>
        <p:nvSpPr>
          <p:cNvPr id="116" name="Line 78"/>
          <p:cNvSpPr>
            <a:spLocks noChangeShapeType="1"/>
          </p:cNvSpPr>
          <p:nvPr/>
        </p:nvSpPr>
        <p:spPr bwMode="auto">
          <a:xfrm>
            <a:off x="2863850" y="5008563"/>
            <a:ext cx="5762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8152" name="Text Box 39"/>
          <p:cNvSpPr txBox="1">
            <a:spLocks noChangeArrowheads="1"/>
          </p:cNvSpPr>
          <p:nvPr/>
        </p:nvSpPr>
        <p:spPr bwMode="auto">
          <a:xfrm>
            <a:off x="3571875" y="5780088"/>
            <a:ext cx="5572125" cy="1077912"/>
          </a:xfrm>
          <a:prstGeom prst="rect">
            <a:avLst/>
          </a:prstGeom>
          <a:solidFill>
            <a:srgbClr val="D7FF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AU" sz="1600" b="1">
                <a:latin typeface="Times New Roman" pitchFamily="18" charset="0"/>
              </a:rPr>
              <a:t> </a:t>
            </a:r>
            <a:r>
              <a:rPr lang="en-US" sz="1600" b="1"/>
              <a:t>List::NodePointer aNode = new List::Node(item);</a:t>
            </a:r>
          </a:p>
          <a:p>
            <a:pPr algn="l"/>
            <a:r>
              <a:rPr lang="en-US" sz="1600" b="1"/>
              <a:t>aNode-&gt;next = first;</a:t>
            </a:r>
          </a:p>
          <a:p>
            <a:pPr algn="l"/>
            <a:r>
              <a:rPr lang="en-US" sz="1600" b="1"/>
              <a:t>first = aNode;</a:t>
            </a:r>
          </a:p>
          <a:p>
            <a:pPr algn="l"/>
            <a:endParaRPr lang="en-AU" sz="1600" b="1">
              <a:latin typeface="Times New Roman" pitchFamily="18" charset="0"/>
            </a:endParaRPr>
          </a:p>
        </p:txBody>
      </p:sp>
      <p:sp>
        <p:nvSpPr>
          <p:cNvPr id="48153" name="Slide Number Placeholder 5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86568-F895-4D1E-8E3B-892EC7FE7C7D}" type="slidenum">
              <a:rPr lang="en-AU" smtClean="0"/>
              <a:pPr/>
              <a:t>40</a:t>
            </a:fld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9" grpId="0"/>
      <p:bldP spid="90" grpId="0"/>
      <p:bldP spid="95" grpId="0"/>
      <p:bldP spid="108" grpId="0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/>
      <p:bldP spid="115" grpId="0"/>
      <p:bldP spid="116" grpId="0" animBg="1"/>
      <p:bldP spid="11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49155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4915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49157" name="Slide Number Placeholder 5"/>
          <p:cNvSpPr txBox="1">
            <a:spLocks/>
          </p:cNvSpPr>
          <p:nvPr/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2E8A72C-4A1D-4B95-BFDD-80D4C19A4016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41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15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</a:rPr>
              <a:t>Insertion </a:t>
            </a:r>
          </a:p>
        </p:txBody>
      </p:sp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List::insert(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item,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pos)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{// check the pre-conditions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if((pos &gt;= 0)&amp;&amp;(pos &lt;=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{	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if(pos == 0) //special case: insert at front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{ List::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aNode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List::Node(item);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aNode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first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aNode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 //general case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{  List::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first;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List::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algn="l">
              <a:defRPr/>
            </a:pPr>
            <a:r>
              <a:rPr lang="nn-NO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for(int i = 0; i &lt; pos; i++)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{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-&gt;next;}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List::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aNode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List::Node(item);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aNode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aNode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}}</a:t>
            </a:r>
            <a:endParaRPr lang="en-US" b="1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0884A-0F1F-4376-AADB-B9B6EB9000EB}" type="slidenum">
              <a:rPr lang="en-AU" smtClean="0"/>
              <a:pPr/>
              <a:t>41</a:t>
            </a:fld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50179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6868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50181" name="Slide Number Placeholder 5"/>
          <p:cNvSpPr txBox="1">
            <a:spLocks/>
          </p:cNvSpPr>
          <p:nvPr/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DFFFFC0-1D59-4D3E-AE0E-554AF14182A0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42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182" name="Rectangle 3"/>
          <p:cNvSpPr txBox="1">
            <a:spLocks noChangeArrowheads="1"/>
          </p:cNvSpPr>
          <p:nvPr/>
        </p:nvSpPr>
        <p:spPr bwMode="auto">
          <a:xfrm>
            <a:off x="214313" y="1357313"/>
            <a:ext cx="86868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</a:rPr>
              <a:t>Check empty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280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280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280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</a:rPr>
              <a:t>Display </a:t>
            </a:r>
          </a:p>
        </p:txBody>
      </p:sp>
      <p:sp>
        <p:nvSpPr>
          <p:cNvPr id="501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571500" y="1928813"/>
            <a:ext cx="7358063" cy="157162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//--- Definition of empty()</a:t>
            </a:r>
          </a:p>
          <a:p>
            <a:pPr algn="l">
              <a:defRPr/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List::empty() const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return (first == 0); 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71500" y="4000500"/>
            <a:ext cx="7358063" cy="28575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List::display(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 out) const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List::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first;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!=0)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out &lt;&lt;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-&gt;data &lt;&lt; " ";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000" b="1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9883A-239F-48CF-A283-BBA2865BB8D7}" type="slidenum">
              <a:rPr lang="en-AU" smtClean="0"/>
              <a:pPr/>
              <a:t>42</a:t>
            </a:fld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51203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EBF115-E8E4-4CBD-92FA-5EBA5E2DD228}" type="slidenum">
              <a:rPr lang="en-AU" smtClean="0"/>
              <a:pPr/>
              <a:t>43</a:t>
            </a:fld>
            <a:endParaRPr lang="en-AU" smtClean="0"/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pic>
        <p:nvPicPr>
          <p:cNvPr id="9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1466850"/>
            <a:ext cx="51816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2921000"/>
            <a:ext cx="822960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800">
                <a:latin typeface="Times New Roman" pitchFamily="18" charset="0"/>
              </a:rPr>
              <a:t>Deletion </a:t>
            </a:r>
          </a:p>
          <a:p>
            <a:pPr marL="800100" lvl="1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</a:rPr>
              <a:t>Delete node containing 22 from list.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US" altLang="en-US" sz="2000">
                <a:latin typeface="Times New Roman" pitchFamily="18" charset="0"/>
              </a:rPr>
              <a:t>Suppose </a:t>
            </a:r>
            <a:r>
              <a:rPr lang="en-US" altLang="en-US" sz="2000" b="1">
                <a:latin typeface="Times New Roman" pitchFamily="18" charset="0"/>
              </a:rPr>
              <a:t>ptr</a:t>
            </a:r>
            <a:r>
              <a:rPr lang="en-US" altLang="en-US" sz="2000">
                <a:latin typeface="Times New Roman" pitchFamily="18" charset="0"/>
              </a:rPr>
              <a:t> points to the node to be deleted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US" altLang="en-US" sz="2000" b="1">
                <a:latin typeface="Times New Roman" pitchFamily="18" charset="0"/>
              </a:rPr>
              <a:t>predptr</a:t>
            </a:r>
            <a:r>
              <a:rPr lang="en-US" altLang="en-US" sz="2000">
                <a:latin typeface="Times New Roman" pitchFamily="18" charset="0"/>
              </a:rPr>
              <a:t> points to its predecessor (the 17)</a:t>
            </a:r>
          </a:p>
          <a:p>
            <a:pPr marL="800100" lvl="1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</a:rPr>
              <a:t>Do a bypass operation:   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US" altLang="en-US" sz="2000">
                <a:latin typeface="Times New Roman" pitchFamily="18" charset="0"/>
              </a:rPr>
              <a:t>Set the next pointer in the predecessor to </a:t>
            </a:r>
            <a:br>
              <a:rPr lang="en-US" altLang="en-US" sz="2000">
                <a:latin typeface="Times New Roman" pitchFamily="18" charset="0"/>
              </a:rPr>
            </a:br>
            <a:r>
              <a:rPr lang="en-US" altLang="en-US" sz="2000">
                <a:latin typeface="Times New Roman" pitchFamily="18" charset="0"/>
              </a:rPr>
              <a:t>point to the successor of the node to be deleted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US" altLang="en-US" sz="2000">
                <a:latin typeface="Times New Roman" pitchFamily="18" charset="0"/>
              </a:rPr>
              <a:t>Deallocate the node being deleted. </a:t>
            </a:r>
          </a:p>
          <a:p>
            <a:pPr marL="800100" lvl="1" indent="-342900" algn="l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Char char="–"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07" name="Freeform 46"/>
          <p:cNvSpPr>
            <a:spLocks/>
          </p:cNvSpPr>
          <p:nvPr/>
        </p:nvSpPr>
        <p:spPr bwMode="auto">
          <a:xfrm>
            <a:off x="4110038" y="1527175"/>
            <a:ext cx="195262" cy="211138"/>
          </a:xfrm>
          <a:custGeom>
            <a:avLst/>
            <a:gdLst>
              <a:gd name="T0" fmla="*/ 2147483647 w 12"/>
              <a:gd name="T1" fmla="*/ 0 h 13"/>
              <a:gd name="T2" fmla="*/ 0 w 12"/>
              <a:gd name="T3" fmla="*/ 2147483647 h 13"/>
              <a:gd name="T4" fmla="*/ 2147483647 w 12"/>
              <a:gd name="T5" fmla="*/ 2147483647 h 13"/>
              <a:gd name="T6" fmla="*/ 2147483647 w 12"/>
              <a:gd name="T7" fmla="*/ 0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9" y="0"/>
                </a:moveTo>
                <a:cubicBezTo>
                  <a:pt x="5" y="0"/>
                  <a:pt x="2" y="3"/>
                  <a:pt x="0" y="6"/>
                </a:cubicBezTo>
                <a:lnTo>
                  <a:pt x="12" y="13"/>
                </a:lnTo>
                <a:lnTo>
                  <a:pt x="9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206750" y="1249363"/>
            <a:ext cx="1089025" cy="522287"/>
            <a:chOff x="2488" y="883"/>
            <a:chExt cx="674" cy="257"/>
          </a:xfrm>
        </p:grpSpPr>
        <p:sp>
          <p:nvSpPr>
            <p:cNvPr id="51222" name="Rectangle 48"/>
            <p:cNvSpPr>
              <a:spLocks noChangeArrowheads="1"/>
            </p:cNvSpPr>
            <p:nvPr/>
          </p:nvSpPr>
          <p:spPr bwMode="auto">
            <a:xfrm>
              <a:off x="2488" y="883"/>
              <a:ext cx="424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700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/>
            </a:p>
          </p:txBody>
        </p:sp>
        <p:sp>
          <p:nvSpPr>
            <p:cNvPr id="51223" name="Rectangle 49"/>
            <p:cNvSpPr>
              <a:spLocks noChangeArrowheads="1"/>
            </p:cNvSpPr>
            <p:nvPr/>
          </p:nvSpPr>
          <p:spPr bwMode="auto">
            <a:xfrm>
              <a:off x="2962" y="909"/>
              <a:ext cx="133" cy="13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50"/>
            <p:cNvSpPr>
              <a:spLocks noChangeShapeType="1"/>
            </p:cNvSpPr>
            <p:nvPr/>
          </p:nvSpPr>
          <p:spPr bwMode="auto">
            <a:xfrm>
              <a:off x="3028" y="955"/>
              <a:ext cx="134" cy="1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4556125" y="1271588"/>
            <a:ext cx="25241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solidFill>
                  <a:srgbClr val="000000"/>
                </a:solidFill>
                <a:latin typeface="Courier" charset="0"/>
              </a:rPr>
              <a:t>ptr</a:t>
            </a:r>
            <a:endParaRPr lang="en-US"/>
          </a:p>
        </p:txBody>
      </p:sp>
      <p:sp>
        <p:nvSpPr>
          <p:cNvPr id="17" name="Rectangle 52"/>
          <p:cNvSpPr>
            <a:spLocks noChangeArrowheads="1"/>
          </p:cNvSpPr>
          <p:nvPr/>
        </p:nvSpPr>
        <p:spPr bwMode="auto">
          <a:xfrm>
            <a:off x="4886325" y="1312863"/>
            <a:ext cx="212725" cy="211137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53"/>
          <p:cNvSpPr>
            <a:spLocks noChangeShapeType="1"/>
          </p:cNvSpPr>
          <p:nvPr/>
        </p:nvSpPr>
        <p:spPr bwMode="auto">
          <a:xfrm>
            <a:off x="4992688" y="1385888"/>
            <a:ext cx="134937" cy="5016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9" name="Freeform 54"/>
          <p:cNvSpPr>
            <a:spLocks/>
          </p:cNvSpPr>
          <p:nvPr/>
        </p:nvSpPr>
        <p:spPr bwMode="auto">
          <a:xfrm>
            <a:off x="4341813" y="2019300"/>
            <a:ext cx="1311275" cy="798513"/>
          </a:xfrm>
          <a:custGeom>
            <a:avLst/>
            <a:gdLst>
              <a:gd name="T0" fmla="*/ 0 w 922"/>
              <a:gd name="T1" fmla="*/ 2147483647 h 395"/>
              <a:gd name="T2" fmla="*/ 2147483647 w 922"/>
              <a:gd name="T3" fmla="*/ 2147483647 h 395"/>
              <a:gd name="T4" fmla="*/ 2147483647 w 922"/>
              <a:gd name="T5" fmla="*/ 2147483647 h 395"/>
              <a:gd name="T6" fmla="*/ 2147483647 w 922"/>
              <a:gd name="T7" fmla="*/ 2147483647 h 395"/>
              <a:gd name="T8" fmla="*/ 2147483647 w 922"/>
              <a:gd name="T9" fmla="*/ 2147483647 h 395"/>
              <a:gd name="T10" fmla="*/ 2147483647 w 922"/>
              <a:gd name="T11" fmla="*/ 2147483647 h 395"/>
              <a:gd name="T12" fmla="*/ 2147483647 w 922"/>
              <a:gd name="T13" fmla="*/ 2147483647 h 395"/>
              <a:gd name="T14" fmla="*/ 2147483647 w 922"/>
              <a:gd name="T15" fmla="*/ 0 h 3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22"/>
              <a:gd name="T25" fmla="*/ 0 h 395"/>
              <a:gd name="T26" fmla="*/ 922 w 922"/>
              <a:gd name="T27" fmla="*/ 395 h 3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22" h="395">
                <a:moveTo>
                  <a:pt x="0" y="128"/>
                </a:moveTo>
                <a:cubicBezTo>
                  <a:pt x="61" y="196"/>
                  <a:pt x="122" y="264"/>
                  <a:pt x="192" y="307"/>
                </a:cubicBezTo>
                <a:cubicBezTo>
                  <a:pt x="262" y="350"/>
                  <a:pt x="353" y="373"/>
                  <a:pt x="423" y="384"/>
                </a:cubicBezTo>
                <a:cubicBezTo>
                  <a:pt x="493" y="395"/>
                  <a:pt x="564" y="377"/>
                  <a:pt x="615" y="371"/>
                </a:cubicBezTo>
                <a:cubicBezTo>
                  <a:pt x="666" y="365"/>
                  <a:pt x="698" y="369"/>
                  <a:pt x="730" y="346"/>
                </a:cubicBezTo>
                <a:cubicBezTo>
                  <a:pt x="762" y="323"/>
                  <a:pt x="788" y="271"/>
                  <a:pt x="807" y="230"/>
                </a:cubicBezTo>
                <a:cubicBezTo>
                  <a:pt x="826" y="189"/>
                  <a:pt x="826" y="140"/>
                  <a:pt x="845" y="102"/>
                </a:cubicBezTo>
                <a:cubicBezTo>
                  <a:pt x="864" y="64"/>
                  <a:pt x="893" y="32"/>
                  <a:pt x="92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AU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026150" y="2462213"/>
            <a:ext cx="2813050" cy="1063625"/>
            <a:chOff x="3796" y="1551"/>
            <a:chExt cx="1772" cy="670"/>
          </a:xfrm>
        </p:grpSpPr>
        <p:sp>
          <p:nvSpPr>
            <p:cNvPr id="51220" name="AutoShape 60"/>
            <p:cNvSpPr>
              <a:spLocks noChangeArrowheads="1"/>
            </p:cNvSpPr>
            <p:nvPr/>
          </p:nvSpPr>
          <p:spPr bwMode="auto">
            <a:xfrm>
              <a:off x="3796" y="1551"/>
              <a:ext cx="679" cy="370"/>
            </a:xfrm>
            <a:prstGeom prst="lightningBolt">
              <a:avLst/>
            </a:prstGeom>
            <a:solidFill>
              <a:schemeClr val="bg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21" name="Text Box 61"/>
            <p:cNvSpPr txBox="1">
              <a:spLocks noChangeArrowheads="1"/>
            </p:cNvSpPr>
            <p:nvPr/>
          </p:nvSpPr>
          <p:spPr bwMode="auto">
            <a:xfrm>
              <a:off x="4623" y="1817"/>
              <a:ext cx="94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To free space</a:t>
              </a:r>
            </a:p>
          </p:txBody>
        </p:sp>
      </p:grp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4533900" y="1695450"/>
            <a:ext cx="876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H="1">
            <a:off x="4914900" y="1314450"/>
            <a:ext cx="133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512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357813" y="4714875"/>
            <a:ext cx="2867025" cy="369888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preptr</a:t>
            </a:r>
            <a:r>
              <a:rPr lang="en-US" dirty="0"/>
              <a:t>-&gt;next = </a:t>
            </a:r>
            <a:r>
              <a:rPr lang="en-US" dirty="0" err="1"/>
              <a:t>ptr</a:t>
            </a:r>
            <a:r>
              <a:rPr lang="en-US" dirty="0"/>
              <a:t>-&gt;next;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3563" y="5715000"/>
            <a:ext cx="1322387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AU"/>
              <a:t>delete  ptr;</a:t>
            </a: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286625" y="2143125"/>
            <a:ext cx="1506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Tutorial work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8" grpId="1" animBg="1"/>
      <p:bldP spid="19" grpId="0" animBg="1"/>
      <p:bldP spid="23" grpId="0"/>
      <p:bldP spid="24" grpId="0" animBg="1"/>
      <p:bldP spid="27" grpId="0" animBg="1"/>
      <p:bldP spid="28" grpId="0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52227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87018-7798-409A-BF06-AC6586F6FD2A}" type="slidenum">
              <a:rPr lang="en-AU" smtClean="0"/>
              <a:pPr/>
              <a:t>44</a:t>
            </a:fld>
            <a:endParaRPr lang="en-AU" smtClean="0"/>
          </a:p>
        </p:txBody>
      </p:sp>
      <p:sp>
        <p:nvSpPr>
          <p:cNvPr id="5222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52229" name="Rectangle 3"/>
          <p:cNvSpPr txBox="1">
            <a:spLocks noChangeArrowheads="1"/>
          </p:cNvSpPr>
          <p:nvPr/>
        </p:nvSpPr>
        <p:spPr bwMode="auto">
          <a:xfrm>
            <a:off x="428625" y="1285875"/>
            <a:ext cx="822960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</a:rPr>
              <a:t>Client program: TestLList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22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785938"/>
            <a:ext cx="9144000" cy="50720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 List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intList.empty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 // Test empty()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"Empty List: \n“ &lt;&lt;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9;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 // Test insert()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 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intList.insert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/2);//Insert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at position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// Test destructor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  List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anotherList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anotherList.insert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(100*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nHere's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another list:\n" &lt;&lt;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anotherList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"Now destroying this list\n";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AU" kern="0" dirty="0">
                <a:latin typeface="Courier New" pitchFamily="49" charset="0"/>
                <a:cs typeface="Courier New" pitchFamily="49" charset="0"/>
              </a:rPr>
              <a:t> . . . . . </a:t>
            </a:r>
          </a:p>
        </p:txBody>
      </p:sp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285750"/>
            <a:ext cx="3921125" cy="2428875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53251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52CAF9-1907-4F1A-9AE4-C43AB86F6E99}" type="slidenum">
              <a:rPr lang="en-AU" smtClean="0"/>
              <a:pPr/>
              <a:t>45</a:t>
            </a:fld>
            <a:endParaRPr lang="en-AU" smtClean="0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428625" y="1285875"/>
            <a:ext cx="822960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</a:rPr>
              <a:t>Client program: TestLList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A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endParaRPr lang="en-A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Test the copy constructor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List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cList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nOriginal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list:";// Output the original to make 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//  sure it hasn't been changed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ncopied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list:"; // Output the original to make 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cList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//  sure it hasn't been changed</a:t>
            </a:r>
          </a:p>
          <a:p>
            <a:pPr algn="l">
              <a:defRPr/>
            </a:pPr>
            <a:endParaRPr lang="en-A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intList.insert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(100,5);//change original list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nafter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change, Original list:\n";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//  sure it hasn't been changed</a:t>
            </a:r>
          </a:p>
          <a:p>
            <a:pPr algn="l">
              <a:defRPr/>
            </a:pPr>
            <a:endParaRPr lang="en-A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nCopied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list:\n"; // Output the original to make </a:t>
            </a:r>
          </a:p>
          <a:p>
            <a:pPr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cList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//  sure it hasn't been changed</a:t>
            </a:r>
          </a:p>
          <a:p>
            <a:pPr algn="l">
              <a:defRPr/>
            </a:pPr>
            <a:endParaRPr lang="en-A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endParaRPr lang="en-A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20000"/>
              </a:spcBef>
              <a:buClr>
                <a:schemeClr val="tx1"/>
              </a:buClr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. . . . . </a:t>
            </a:r>
          </a:p>
        </p:txBody>
      </p:sp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0"/>
            <a:ext cx="4643438" cy="4168775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54275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711426-4880-4D8A-AEC9-B4D7D41EBA88}" type="slidenum">
              <a:rPr lang="en-AU" smtClean="0"/>
              <a:pPr/>
              <a:t>46</a:t>
            </a:fld>
            <a:endParaRPr lang="en-AU" smtClean="0"/>
          </a:p>
        </p:txBody>
      </p:sp>
      <p:sp>
        <p:nvSpPr>
          <p:cNvPr id="5427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428625" y="1285875"/>
            <a:ext cx="822960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</a:rPr>
              <a:t>Client program: TestLList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42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858125" cy="984250"/>
          </a:xfrm>
        </p:spPr>
        <p:txBody>
          <a:bodyPr/>
          <a:lstStyle/>
          <a:p>
            <a:pPr eaLnBrk="1" hangingPunct="1"/>
            <a:r>
              <a:rPr lang="en-US" sz="3000" smtClean="0"/>
              <a:t>Implementing List Operations(Linked list)</a:t>
            </a:r>
            <a:endParaRPr lang="en-AU" sz="30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285875"/>
            <a:ext cx="9144000" cy="5572125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index;// Test erase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while (!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intList.empty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"Give an index of list element to remove: ";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&gt;&gt; index;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intList.erase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List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eList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//Test operator =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eList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cList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nOriginal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list:"; // Output the original to make 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cList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  //  sure it hasn't been changed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nAssigned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list:"; // Output the original to make 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eList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 //  sure it hasn't been changed</a:t>
            </a:r>
          </a:p>
          <a:p>
            <a:pPr algn="l">
              <a:defRPr/>
            </a:pPr>
            <a:r>
              <a:rPr lang="fr-FR" sz="1700" dirty="0"/>
              <a:t>     </a:t>
            </a:r>
          </a:p>
          <a:p>
            <a:pPr algn="l">
              <a:defRPr/>
            </a:pPr>
            <a:r>
              <a:rPr lang="fr-FR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cout &lt;&lt;"change original </a:t>
            </a:r>
            <a:r>
              <a:rPr lang="fr-FR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\n";</a:t>
            </a:r>
            <a:endParaRPr lang="en-AU" sz="17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cList.insert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(200,2); //change original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cList</a:t>
            </a:r>
            <a:endParaRPr lang="en-AU" sz="17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nAfter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change Original list, Original list:\n“;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cList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//it has been changed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nAssigned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list: \n";  // Output the assigned list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eList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AU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   // it hasn't been changed</a:t>
            </a:r>
          </a:p>
          <a:p>
            <a:pPr algn="l">
              <a:defRPr/>
            </a:pPr>
            <a:r>
              <a:rPr lang="en-AU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defRPr/>
            </a:pP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350" y="0"/>
            <a:ext cx="5200650" cy="650081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55299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AACFC-2888-4424-BDB8-B19172F8DA33}" type="slidenum">
              <a:rPr lang="en-AU" smtClean="0"/>
              <a:pPr/>
              <a:t>47</a:t>
            </a:fld>
            <a:endParaRPr lang="en-AU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214313"/>
            <a:ext cx="7742237" cy="984250"/>
          </a:xfrm>
        </p:spPr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Advantages</a:t>
            </a:r>
          </a:p>
          <a:p>
            <a:pPr lvl="1" eaLnBrk="1" hangingPunct="1"/>
            <a:r>
              <a:rPr lang="en-US" altLang="en-US" sz="2400" smtClean="0"/>
              <a:t>Access any item as long as external link to first item maintained</a:t>
            </a:r>
          </a:p>
          <a:p>
            <a:pPr lvl="1" eaLnBrk="1" hangingPunct="1"/>
            <a:r>
              <a:rPr lang="en-US" altLang="en-US" sz="2400" smtClean="0"/>
              <a:t>Insert new item without shifting</a:t>
            </a:r>
          </a:p>
          <a:p>
            <a:pPr lvl="1" eaLnBrk="1" hangingPunct="1"/>
            <a:r>
              <a:rPr lang="en-US" altLang="en-US" sz="2400" smtClean="0"/>
              <a:t>Delete existing item without shifting</a:t>
            </a:r>
          </a:p>
          <a:p>
            <a:pPr lvl="1" eaLnBrk="1" hangingPunct="1"/>
            <a:r>
              <a:rPr lang="en-US" altLang="en-US" sz="2400" smtClean="0"/>
              <a:t>Can expand/contract as necessary</a:t>
            </a:r>
          </a:p>
          <a:p>
            <a:pPr eaLnBrk="1" hangingPunct="1"/>
            <a:r>
              <a:rPr lang="en-US" altLang="en-US" smtClean="0"/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No longer have direct access to each element of the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Access of n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item now less efficient -- must go through first element, and then second, and then third, etc.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5530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56323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67CACF-B3DD-43E6-993E-D464BC1C4615}" type="slidenum">
              <a:rPr lang="en-AU" smtClean="0"/>
              <a:pPr/>
              <a:t>48</a:t>
            </a:fld>
            <a:endParaRPr lang="en-AU" smtClean="0"/>
          </a:p>
        </p:txBody>
      </p:sp>
      <p:sp>
        <p:nvSpPr>
          <p:cNvPr id="4" name="Date Placeholder 4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defRPr/>
            </a:pPr>
            <a:r>
              <a:rPr lang="en-AU" sz="1400">
                <a:solidFill>
                  <a:schemeClr val="folHlink"/>
                </a:solidFill>
                <a:latin typeface="+mn-lt"/>
              </a:rPr>
              <a:t>Semester 1, 2008</a:t>
            </a:r>
          </a:p>
        </p:txBody>
      </p:sp>
      <p:sp>
        <p:nvSpPr>
          <p:cNvPr id="56325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D929A55C-1297-4BD3-B490-465F86EDE7EA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48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Do List</a:t>
            </a:r>
          </a:p>
        </p:txBody>
      </p:sp>
      <p:sp>
        <p:nvSpPr>
          <p:cNvPr id="563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628775"/>
            <a:ext cx="8104188" cy="45069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AU" smtClean="0"/>
              <a:t>Review Lecture 5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AU" smtClean="0"/>
              <a:t>Study Nyhoff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smtClean="0"/>
              <a:t>Exercises 6.4, questions 1– 3, Exercises 6.5, questions  1-7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AU" smtClean="0"/>
              <a:t>Do tutorial 5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AU" smtClean="0"/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AU" sz="2400" smtClean="0"/>
              <a:t>	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n-AU" sz="2400" smtClean="0"/>
          </a:p>
        </p:txBody>
      </p:sp>
      <p:sp>
        <p:nvSpPr>
          <p:cNvPr id="5632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29000" y="6072188"/>
            <a:ext cx="2895600" cy="476250"/>
          </a:xfrm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0BAB13-176B-4D84-A177-315F53937246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13315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67406AA5-20B5-43BC-A6BF-1639B08C9423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5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599362" cy="984250"/>
          </a:xfrm>
        </p:spPr>
        <p:txBody>
          <a:bodyPr/>
          <a:lstStyle/>
          <a:p>
            <a:pPr eaLnBrk="1" hangingPunct="1"/>
            <a:r>
              <a:rPr lang="en-AU" smtClean="0"/>
              <a:t> List as an ADT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71625"/>
            <a:ext cx="8388350" cy="500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We will look at the list as an abstract data type representing a series of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Homogeneous, finite length, sequential elements of any type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Possible operations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Construct lists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Determine whether or not a list is empty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Insert an element into the list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Delete an element from the list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Traverse (iterate through) the list in order to perform operations such as: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smtClean="0"/>
              <a:t>display, modify, search for a specific value, copy,  save, or rearrange 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       ……..</a:t>
            </a:r>
            <a:endParaRPr lang="en-AU" smtClean="0"/>
          </a:p>
        </p:txBody>
      </p:sp>
      <p:sp>
        <p:nvSpPr>
          <p:cNvPr id="13318" name="Date Placeholder 1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3319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9A374D-F87D-4EAE-8D3C-C79B9E64C6CA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14339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99334B7-0CA3-479A-884E-638DCAF14B41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6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599362" cy="984250"/>
          </a:xfrm>
        </p:spPr>
        <p:txBody>
          <a:bodyPr/>
          <a:lstStyle/>
          <a:p>
            <a:pPr eaLnBrk="1" hangingPunct="1"/>
            <a:r>
              <a:rPr lang="en-AU" smtClean="0"/>
              <a:t>List as an ADT</a:t>
            </a:r>
          </a:p>
        </p:txBody>
      </p:sp>
      <p:sp>
        <p:nvSpPr>
          <p:cNvPr id="14341" name="Content Placeholder 15"/>
          <p:cNvSpPr>
            <a:spLocks noGrp="1"/>
          </p:cNvSpPr>
          <p:nvPr>
            <p:ph idx="1"/>
          </p:nvPr>
        </p:nvSpPr>
        <p:spPr>
          <a:xfrm>
            <a:off x="755650" y="1484313"/>
            <a:ext cx="7772400" cy="4802187"/>
          </a:xfrm>
        </p:spPr>
        <p:txBody>
          <a:bodyPr/>
          <a:lstStyle/>
          <a:p>
            <a:r>
              <a:rPr lang="en-US" sz="2800" smtClean="0"/>
              <a:t>Should contain at least the following function members</a:t>
            </a:r>
          </a:p>
          <a:p>
            <a:pPr lvl="1"/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Constructors : create lists</a:t>
            </a:r>
          </a:p>
          <a:p>
            <a:pPr lvl="1"/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</a:rPr>
              <a:t>empty(): check if list is empty</a:t>
            </a:r>
          </a:p>
          <a:p>
            <a:pPr lvl="1"/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</a:rPr>
              <a:t>insert(): insert an item</a:t>
            </a:r>
          </a:p>
          <a:p>
            <a:pPr lvl="1"/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</a:rPr>
              <a:t>erase() : remove an item</a:t>
            </a:r>
          </a:p>
          <a:p>
            <a:pPr lvl="1"/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</a:rPr>
              <a:t>display(): output the list</a:t>
            </a:r>
          </a:p>
          <a:p>
            <a:pPr>
              <a:buFont typeface="Wingdings" pitchFamily="2" charset="2"/>
              <a:buNone/>
            </a:pPr>
            <a:endParaRPr lang="en-US" b="1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4342" name="Date Placeholder 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4343" name="Footer Placeholder 5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5640C-0BA6-43E0-9FBC-73ECF5935C8C}" type="slidenum">
              <a:rPr lang="en-AU" smtClean="0"/>
              <a:pPr/>
              <a:t>7</a:t>
            </a:fld>
            <a:endParaRPr lang="en-AU" smtClean="0"/>
          </a:p>
        </p:txBody>
      </p:sp>
      <p:sp>
        <p:nvSpPr>
          <p:cNvPr id="1536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3A4CA1C9-2204-4F8E-987C-5C91F37CE356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7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599362" cy="984250"/>
          </a:xfrm>
        </p:spPr>
        <p:txBody>
          <a:bodyPr/>
          <a:lstStyle/>
          <a:p>
            <a:pPr eaLnBrk="1" hangingPunct="1"/>
            <a:r>
              <a:rPr lang="en-US" smtClean="0"/>
              <a:t>List Specification</a:t>
            </a:r>
            <a:endParaRPr lang="en-AU" smtClean="0"/>
          </a:p>
        </p:txBody>
      </p:sp>
      <p:sp>
        <p:nvSpPr>
          <p:cNvPr id="15365" name="Date Placeholder 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5366" name="Footer Placeholder 5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153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" name="Content Placeholder 15"/>
          <p:cNvSpPr txBox="1">
            <a:spLocks/>
          </p:cNvSpPr>
          <p:nvPr/>
        </p:nvSpPr>
        <p:spPr bwMode="auto">
          <a:xfrm>
            <a:off x="0" y="1214438"/>
            <a:ext cx="9144000" cy="56435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List.h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header file of the List ADT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A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A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List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{public:  </a:t>
            </a:r>
          </a:p>
          <a:p>
            <a:pPr marL="342900" indent="-342900"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</a:rPr>
              <a:t>/* Pre:  true</a:t>
            </a:r>
          </a:p>
          <a:p>
            <a:pPr marL="342900" indent="-342900"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</a:rPr>
              <a:t>    * Post: construct an empty list</a:t>
            </a:r>
          </a:p>
          <a:p>
            <a:pPr marL="342900" indent="-342900"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</a:rPr>
              <a:t>    */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List();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dirty="0"/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 Pre: true</a:t>
            </a:r>
          </a:p>
          <a:p>
            <a:pPr marL="342900" indent="-342900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* Post: return true if the list is empty;</a:t>
            </a:r>
          </a:p>
          <a:p>
            <a:pPr marL="342900" indent="-342900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*		 otherwise, return false.</a:t>
            </a:r>
          </a:p>
          <a:p>
            <a:pPr marL="342900" indent="-342900"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*/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empty() const;</a:t>
            </a:r>
          </a:p>
          <a:p>
            <a:pPr marL="342900" indent="-342900" algn="l">
              <a:defRPr/>
            </a:pPr>
            <a:endParaRPr lang="en-A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. . . . . .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A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1928813"/>
            <a:ext cx="3906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AU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typedef double ElementType;</a:t>
            </a:r>
            <a:endParaRPr lang="en-US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1928813"/>
            <a:ext cx="5010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typedef anExistingType ElementType;</a:t>
            </a:r>
            <a:endParaRPr lang="en-US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3B1A4-DCEF-4A29-A025-C9E16AEA80E8}" type="slidenum">
              <a:rPr lang="en-AU" smtClean="0"/>
              <a:pPr/>
              <a:t>8</a:t>
            </a:fld>
            <a:endParaRPr lang="en-AU" smtClean="0"/>
          </a:p>
        </p:txBody>
      </p:sp>
      <p:sp>
        <p:nvSpPr>
          <p:cNvPr id="16387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A473AE3E-830A-48FE-8FB5-812F8C17D5BF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8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599362" cy="984250"/>
          </a:xfrm>
        </p:spPr>
        <p:txBody>
          <a:bodyPr/>
          <a:lstStyle/>
          <a:p>
            <a:pPr eaLnBrk="1" hangingPunct="1"/>
            <a:r>
              <a:rPr lang="en-US" smtClean="0"/>
              <a:t>List Specification</a:t>
            </a:r>
            <a:endParaRPr lang="en-AU" smtClean="0"/>
          </a:p>
        </p:txBody>
      </p:sp>
      <p:sp>
        <p:nvSpPr>
          <p:cNvPr id="16389" name="Date Placeholder 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6390" name="Footer Placeholder 5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163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" name="Content Placeholder 15"/>
          <p:cNvSpPr txBox="1">
            <a:spLocks/>
          </p:cNvSpPr>
          <p:nvPr/>
        </p:nvSpPr>
        <p:spPr bwMode="auto">
          <a:xfrm>
            <a:off x="0" y="1214438"/>
            <a:ext cx="9144000" cy="56435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List.h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header file of the List ADT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List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. . . . . .</a:t>
            </a:r>
            <a:endParaRPr lang="en-US" b="1" dirty="0">
              <a:latin typeface="Courier New" pitchFamily="49" charset="0"/>
            </a:endParaRPr>
          </a:p>
          <a:p>
            <a:pPr marL="342900" indent="-342900" algn="l">
              <a:defRPr/>
            </a:pPr>
            <a:r>
              <a:rPr lang="en-US" dirty="0"/>
              <a:t>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 Pre: 0 &lt;= pos &lt;=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CAPACITY</a:t>
            </a:r>
          </a:p>
          <a:p>
            <a:pPr marL="342900" indent="-342900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* Post: Object item is added to the list at the specified</a:t>
            </a:r>
          </a:p>
          <a:p>
            <a:pPr marL="342900" indent="-342900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*       position pos,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increases by one</a:t>
            </a:r>
          </a:p>
          <a:p>
            <a:pPr marL="342900" indent="-342900" algn="l"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void insert(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ElementType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item,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pos);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342900" indent="-342900"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AU" sz="1600" b="1" dirty="0">
                <a:latin typeface="Courier New" pitchFamily="49" charset="0"/>
              </a:rPr>
              <a:t>  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</a:rPr>
              <a:t>/* Pre: 0 &lt;= pos &lt;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</a:rPr>
              <a:t>mySize</a:t>
            </a:r>
            <a:endParaRPr lang="en-AU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342900" indent="-342900"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</a:rPr>
              <a:t>   * Post: the item at the specified position is removed </a:t>
            </a:r>
          </a:p>
          <a:p>
            <a:pPr marL="342900" indent="-342900"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</a:rPr>
              <a:t>   * 	  from the list, 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</a:rPr>
              <a:t>mySize</a:t>
            </a:r>
            <a:r>
              <a:rPr lang="en-AU" b="1" dirty="0">
                <a:solidFill>
                  <a:srgbClr val="0070C0"/>
                </a:solidFill>
                <a:latin typeface="Courier New" pitchFamily="49" charset="0"/>
              </a:rPr>
              <a:t> decreases by one</a:t>
            </a:r>
          </a:p>
          <a:p>
            <a:pPr marL="342900" indent="-342900"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</a:rPr>
              <a:t>   */</a:t>
            </a:r>
            <a:endParaRPr lang="en-US" b="1" dirty="0">
              <a:latin typeface="Courier New" pitchFamily="49" charset="0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void erase(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pos);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342900" indent="-342900" algn="l">
              <a:defRPr/>
            </a:pPr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. . . . . . </a:t>
            </a:r>
          </a:p>
          <a:p>
            <a:pPr marL="342900" indent="-342900" algn="l">
              <a:defRPr/>
            </a:pP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B0087-1090-42CA-B809-A02A0EB1B004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C0CC726-D418-4B9B-8AD8-8BCCFB193D5D}" type="slidenum">
              <a:rPr lang="en-AU" sz="1400">
                <a:solidFill>
                  <a:schemeClr val="folHlink"/>
                </a:solidFill>
                <a:latin typeface="Times New Roman" pitchFamily="18" charset="0"/>
              </a:rPr>
              <a:pPr algn="r" eaLnBrk="0" hangingPunct="0"/>
              <a:t>9</a:t>
            </a:fld>
            <a:endParaRPr lang="en-AU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599362" cy="984250"/>
          </a:xfrm>
        </p:spPr>
        <p:txBody>
          <a:bodyPr/>
          <a:lstStyle/>
          <a:p>
            <a:pPr eaLnBrk="1" hangingPunct="1"/>
            <a:r>
              <a:rPr lang="en-US" smtClean="0"/>
              <a:t>List Specification</a:t>
            </a:r>
            <a:endParaRPr lang="en-AU" smtClean="0"/>
          </a:p>
        </p:txBody>
      </p:sp>
      <p:sp>
        <p:nvSpPr>
          <p:cNvPr id="17413" name="Date Placeholder 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Semester 1, 2010</a:t>
            </a:r>
            <a:endParaRPr lang="en-AU" smtClean="0"/>
          </a:p>
        </p:txBody>
      </p:sp>
      <p:sp>
        <p:nvSpPr>
          <p:cNvPr id="17414" name="Footer Placeholder 5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INB/N371 Data Structures and Algorithms</a:t>
            </a:r>
            <a:endParaRPr lang="en-AU" smtClean="0"/>
          </a:p>
        </p:txBody>
      </p:sp>
      <p:sp>
        <p:nvSpPr>
          <p:cNvPr id="174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" name="Content Placeholder 15"/>
          <p:cNvSpPr txBox="1">
            <a:spLocks/>
          </p:cNvSpPr>
          <p:nvPr/>
        </p:nvSpPr>
        <p:spPr bwMode="auto">
          <a:xfrm>
            <a:off x="0" y="1214438"/>
            <a:ext cx="9144000" cy="564356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//List.h, header file of the List ADT</a:t>
            </a: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#include&lt;iostream&gt;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AU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 int ElementType;</a:t>
            </a: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List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. . . . . .</a:t>
            </a: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342900" indent="-342900" algn="l"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/* Pre: out is an ostream object </a:t>
            </a:r>
          </a:p>
          <a:p>
            <a:pPr marL="342900" indent="-342900" algn="l"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* Post: List’s contents have been output to out</a:t>
            </a:r>
          </a:p>
          <a:p>
            <a:pPr marL="342900" indent="-342900" algn="l">
              <a:defRPr/>
            </a:pP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*/</a:t>
            </a: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void display(ostream &amp; out) const; </a:t>
            </a:r>
          </a:p>
          <a:p>
            <a:pPr marL="342900" indent="-342900" algn="l">
              <a:defRPr/>
            </a:pPr>
            <a:endParaRPr 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r>
              <a:rPr lang="en-AU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. . . . . .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1"/>
              </a:buClr>
              <a:buFont typeface="Times New Roman" pitchFamily="18" charset="0"/>
              <a:buNone/>
              <a:defRPr/>
            </a:pPr>
            <a:endParaRPr lang="en-AU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AU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EAEAEA"/>
      </a:lt1>
      <a:dk2>
        <a:srgbClr val="000000"/>
      </a:dk2>
      <a:lt2>
        <a:srgbClr val="1C1C1C"/>
      </a:lt2>
      <a:accent1>
        <a:srgbClr val="00E4A8"/>
      </a:accent1>
      <a:accent2>
        <a:srgbClr val="FFCF01"/>
      </a:accent2>
      <a:accent3>
        <a:srgbClr val="F3F3F3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000000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EAEAEA"/>
        </a:lt1>
        <a:dk2>
          <a:srgbClr val="000000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3F3F3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28077</TotalTime>
  <Words>3684</Words>
  <Application>Microsoft Office PowerPoint</Application>
  <PresentationFormat>On-screen Show (4:3)</PresentationFormat>
  <Paragraphs>909</Paragraphs>
  <Slides>48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Tahoma</vt:lpstr>
      <vt:lpstr>Arial</vt:lpstr>
      <vt:lpstr>Times New Roman</vt:lpstr>
      <vt:lpstr>Wingdings</vt:lpstr>
      <vt:lpstr>Comic Sans MS</vt:lpstr>
      <vt:lpstr>Courier New</vt:lpstr>
      <vt:lpstr>Courier</vt:lpstr>
      <vt:lpstr>Blends</vt:lpstr>
      <vt:lpstr>1_Custom Design</vt:lpstr>
      <vt:lpstr>2_Custom Design</vt:lpstr>
      <vt:lpstr>3_Custom Design</vt:lpstr>
      <vt:lpstr>4_Custom Design</vt:lpstr>
      <vt:lpstr>Custom Design</vt:lpstr>
      <vt:lpstr>Microsoft Equation 3.0</vt:lpstr>
      <vt:lpstr>INB/N371 Data Structures and Algorithms</vt:lpstr>
      <vt:lpstr>This Week</vt:lpstr>
      <vt:lpstr>Lists</vt:lpstr>
      <vt:lpstr>Properties of Lists</vt:lpstr>
      <vt:lpstr> List as an ADT</vt:lpstr>
      <vt:lpstr>List as an ADT</vt:lpstr>
      <vt:lpstr>List Specification</vt:lpstr>
      <vt:lpstr>List Specification</vt:lpstr>
      <vt:lpstr>List Specification</vt:lpstr>
      <vt:lpstr>Array-based Implementation  </vt:lpstr>
      <vt:lpstr>Array-based Implementation </vt:lpstr>
      <vt:lpstr>Array-based Implementation –List(),empty()</vt:lpstr>
      <vt:lpstr>Array-based Implementation - display() </vt:lpstr>
      <vt:lpstr>Overloading Operators - operator&lt;&lt;</vt:lpstr>
      <vt:lpstr>Array-based Implementation </vt:lpstr>
      <vt:lpstr>Array-based Implementation - inset() </vt:lpstr>
      <vt:lpstr>Array-based Implementation - inset() </vt:lpstr>
      <vt:lpstr>Array-based Implementation - erase() </vt:lpstr>
      <vt:lpstr>Array-based Implementation </vt:lpstr>
      <vt:lpstr>Array-based Implementation </vt:lpstr>
      <vt:lpstr>Problems with Array Implementation</vt:lpstr>
      <vt:lpstr> Linked List</vt:lpstr>
      <vt:lpstr>Definition of Nodes</vt:lpstr>
      <vt:lpstr>Definition of Nodes</vt:lpstr>
      <vt:lpstr>Working with Nodes</vt:lpstr>
      <vt:lpstr> Linked List</vt:lpstr>
      <vt:lpstr>List Specification</vt:lpstr>
      <vt:lpstr>List Specification</vt:lpstr>
      <vt:lpstr>Implementing List Operations(Linked list)</vt:lpstr>
      <vt:lpstr>Traverse Linked Lists  </vt:lpstr>
      <vt:lpstr>Implementing List Operations(Linked list)</vt:lpstr>
      <vt:lpstr>Implementing List Operations(Linked list)</vt:lpstr>
      <vt:lpstr>Implementing List Operations(Linked list)</vt:lpstr>
      <vt:lpstr>Implementing List Operations(Linked list)</vt:lpstr>
      <vt:lpstr>Implementing List Operations(Linked list)</vt:lpstr>
      <vt:lpstr>List Implementation with Dynamic Array </vt:lpstr>
      <vt:lpstr>Implementing List Operations(Linked list)</vt:lpstr>
      <vt:lpstr>Implementing List Operations(Linked list)</vt:lpstr>
      <vt:lpstr>Implementing List Operations(Linked list)</vt:lpstr>
      <vt:lpstr>Implementing List Operations(Linked list)</vt:lpstr>
      <vt:lpstr>Implementing List Operations(Linked list)</vt:lpstr>
      <vt:lpstr>Implementing List Operations(Linked list)</vt:lpstr>
      <vt:lpstr>Implementing List Operations(Linked list)</vt:lpstr>
      <vt:lpstr>Implementing List Operations(Linked list)</vt:lpstr>
      <vt:lpstr>Implementing List Operations(Linked list)</vt:lpstr>
      <vt:lpstr>Implementing List Operations(Linked list)</vt:lpstr>
      <vt:lpstr>Linked Lists</vt:lpstr>
      <vt:lpstr>Do List</vt:lpstr>
    </vt:vector>
  </TitlesOfParts>
  <Company>Qld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Lecture Notes</dc:title>
  <dc:subject>INBN371</dc:subject>
  <dc:creator>Yue Xu</dc:creator>
  <cp:lastModifiedBy>Dominic</cp:lastModifiedBy>
  <cp:revision>1504</cp:revision>
  <cp:lastPrinted>1999-10-04T08:42:44Z</cp:lastPrinted>
  <dcterms:created xsi:type="dcterms:W3CDTF">1999-09-29T21:39:13Z</dcterms:created>
  <dcterms:modified xsi:type="dcterms:W3CDTF">2010-03-30T23:40:53Z</dcterms:modified>
</cp:coreProperties>
</file>