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Lst>
  <p:notesMasterIdLst>
    <p:notesMasterId r:id="rId53"/>
  </p:notesMasterIdLst>
  <p:handoutMasterIdLst>
    <p:handoutMasterId r:id="rId54"/>
  </p:handoutMasterIdLst>
  <p:sldIdLst>
    <p:sldId id="270" r:id="rId2"/>
    <p:sldId id="509" r:id="rId3"/>
    <p:sldId id="623" r:id="rId4"/>
    <p:sldId id="775" r:id="rId5"/>
    <p:sldId id="635" r:id="rId6"/>
    <p:sldId id="772" r:id="rId7"/>
    <p:sldId id="770" r:id="rId8"/>
    <p:sldId id="776" r:id="rId9"/>
    <p:sldId id="801" r:id="rId10"/>
    <p:sldId id="767" r:id="rId11"/>
    <p:sldId id="768" r:id="rId12"/>
    <p:sldId id="809" r:id="rId13"/>
    <p:sldId id="803" r:id="rId14"/>
    <p:sldId id="802" r:id="rId15"/>
    <p:sldId id="797" r:id="rId16"/>
    <p:sldId id="777" r:id="rId17"/>
    <p:sldId id="778" r:id="rId18"/>
    <p:sldId id="785" r:id="rId19"/>
    <p:sldId id="786" r:id="rId20"/>
    <p:sldId id="769" r:id="rId21"/>
    <p:sldId id="779" r:id="rId22"/>
    <p:sldId id="771" r:id="rId23"/>
    <p:sldId id="661" r:id="rId24"/>
    <p:sldId id="675" r:id="rId25"/>
    <p:sldId id="676" r:id="rId26"/>
    <p:sldId id="810" r:id="rId27"/>
    <p:sldId id="781" r:id="rId28"/>
    <p:sldId id="677" r:id="rId29"/>
    <p:sldId id="782" r:id="rId30"/>
    <p:sldId id="798" r:id="rId31"/>
    <p:sldId id="811" r:id="rId32"/>
    <p:sldId id="799" r:id="rId33"/>
    <p:sldId id="679" r:id="rId34"/>
    <p:sldId id="680" r:id="rId35"/>
    <p:sldId id="804" r:id="rId36"/>
    <p:sldId id="684" r:id="rId37"/>
    <p:sldId id="787" r:id="rId38"/>
    <p:sldId id="788" r:id="rId39"/>
    <p:sldId id="783" r:id="rId40"/>
    <p:sldId id="806" r:id="rId41"/>
    <p:sldId id="807" r:id="rId42"/>
    <p:sldId id="805" r:id="rId43"/>
    <p:sldId id="808" r:id="rId44"/>
    <p:sldId id="757" r:id="rId45"/>
    <p:sldId id="789" r:id="rId46"/>
    <p:sldId id="790" r:id="rId47"/>
    <p:sldId id="791" r:id="rId48"/>
    <p:sldId id="792" r:id="rId49"/>
    <p:sldId id="793" r:id="rId50"/>
    <p:sldId id="724" r:id="rId51"/>
    <p:sldId id="348" r:id="rId5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Tahoma" pitchFamily="34" charset="0"/>
        <a:ea typeface="+mn-ea"/>
        <a:cs typeface="+mn-cs"/>
      </a:defRPr>
    </a:lvl1pPr>
    <a:lvl2pPr marL="457200" algn="ctr" rtl="0" fontAlgn="base">
      <a:spcBef>
        <a:spcPct val="0"/>
      </a:spcBef>
      <a:spcAft>
        <a:spcPct val="0"/>
      </a:spcAft>
      <a:defRPr kern="1200">
        <a:solidFill>
          <a:schemeClr val="tx1"/>
        </a:solidFill>
        <a:latin typeface="Tahoma" pitchFamily="34" charset="0"/>
        <a:ea typeface="+mn-ea"/>
        <a:cs typeface="+mn-cs"/>
      </a:defRPr>
    </a:lvl2pPr>
    <a:lvl3pPr marL="914400" algn="ctr" rtl="0" fontAlgn="base">
      <a:spcBef>
        <a:spcPct val="0"/>
      </a:spcBef>
      <a:spcAft>
        <a:spcPct val="0"/>
      </a:spcAft>
      <a:defRPr kern="1200">
        <a:solidFill>
          <a:schemeClr val="tx1"/>
        </a:solidFill>
        <a:latin typeface="Tahoma" pitchFamily="34" charset="0"/>
        <a:ea typeface="+mn-ea"/>
        <a:cs typeface="+mn-cs"/>
      </a:defRPr>
    </a:lvl3pPr>
    <a:lvl4pPr marL="1371600" algn="ctr" rtl="0" fontAlgn="base">
      <a:spcBef>
        <a:spcPct val="0"/>
      </a:spcBef>
      <a:spcAft>
        <a:spcPct val="0"/>
      </a:spcAft>
      <a:defRPr kern="1200">
        <a:solidFill>
          <a:schemeClr val="tx1"/>
        </a:solidFill>
        <a:latin typeface="Tahoma" pitchFamily="34" charset="0"/>
        <a:ea typeface="+mn-ea"/>
        <a:cs typeface="+mn-cs"/>
      </a:defRPr>
    </a:lvl4pPr>
    <a:lvl5pPr marL="1828800" algn="ctr"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FFFFFF"/>
    <a:srgbClr val="969696"/>
    <a:srgbClr val="99CCFF"/>
    <a:srgbClr val="3366FF"/>
    <a:srgbClr val="A50021"/>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5" autoAdjust="0"/>
    <p:restoredTop sz="72928" autoAdjust="0"/>
  </p:normalViewPr>
  <p:slideViewPr>
    <p:cSldViewPr>
      <p:cViewPr>
        <p:scale>
          <a:sx n="60" d="100"/>
          <a:sy n="60" d="100"/>
        </p:scale>
        <p:origin x="-3048" y="-1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552"/>
    </p:cViewPr>
  </p:sorterViewPr>
  <p:notesViewPr>
    <p:cSldViewPr>
      <p:cViewPr>
        <p:scale>
          <a:sx n="100" d="100"/>
          <a:sy n="100" d="100"/>
        </p:scale>
        <p:origin x="-648" y="21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AU"/>
          </a:p>
        </p:txBody>
      </p:sp>
      <p:sp>
        <p:nvSpPr>
          <p:cNvPr id="23555"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AU"/>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44E788E-C832-4E1F-9F6E-6A4659CE9620}" type="slidenum">
              <a:rPr lang="en-AU"/>
              <a:pPr>
                <a:defRPr/>
              </a:pPr>
              <a:t>‹#›</a:t>
            </a:fld>
            <a:endParaRPr lang="en-AU"/>
          </a:p>
        </p:txBody>
      </p:sp>
      <p:sp>
        <p:nvSpPr>
          <p:cNvPr id="7" name="Footer Placeholder 6"/>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AU"/>
          </a:p>
        </p:txBody>
      </p:sp>
      <p:sp>
        <p:nvSpPr>
          <p:cNvPr id="51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AU"/>
          </a:p>
        </p:txBody>
      </p:sp>
      <p:sp>
        <p:nvSpPr>
          <p:cNvPr id="6554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defRPr>
            </a:lvl1pPr>
          </a:lstStyle>
          <a:p>
            <a:pPr>
              <a:defRPr/>
            </a:pPr>
            <a:endParaRPr lang="en-AU"/>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AECE4EF0-CF6C-4CF4-BB91-510902F8B8C4}"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0CCAF4F-535E-4470-B87F-0D9D335AD27B}" type="slidenum">
              <a:rPr lang="en-AU" smtClean="0"/>
              <a:pPr/>
              <a:t>1</a:t>
            </a:fld>
            <a:endParaRPr lang="en-AU"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30109FD-8CFA-41CB-A36E-3C33AE246FEB}" type="slidenum">
              <a:rPr lang="en-AU" smtClean="0"/>
              <a:pPr/>
              <a:t>10</a:t>
            </a:fld>
            <a:endParaRPr lang="en-AU" smtClean="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D124A46-2008-42CE-BBA6-8B5CB82E8836}" type="slidenum">
              <a:rPr lang="en-AU" smtClean="0"/>
              <a:pPr/>
              <a:t>11</a:t>
            </a:fld>
            <a:endParaRPr lang="en-AU"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8C67100-573F-4055-8EE5-7B7572A163D6}" type="slidenum">
              <a:rPr lang="en-AU" smtClean="0"/>
              <a:pPr/>
              <a:t>12</a:t>
            </a:fld>
            <a:endParaRPr lang="en-AU"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CF8ADFF-8AED-4ACB-A25A-A390A960D699}" type="slidenum">
              <a:rPr lang="en-AU" smtClean="0"/>
              <a:pPr/>
              <a:t>13</a:t>
            </a:fld>
            <a:endParaRPr lang="en-AU"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63C4F55-EE24-41DB-B09B-2C44AE4B9124}" type="slidenum">
              <a:rPr lang="en-AU" smtClean="0"/>
              <a:pPr/>
              <a:t>14</a:t>
            </a:fld>
            <a:endParaRPr lang="en-AU"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351A736-A2F1-43CD-B7C5-5DE88E717729}" type="slidenum">
              <a:rPr lang="en-AU" smtClean="0"/>
              <a:pPr/>
              <a:t>15</a:t>
            </a:fld>
            <a:endParaRPr lang="en-AU"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8C83754-0441-4A08-B2D0-2C9BAB842271}" type="slidenum">
              <a:rPr lang="en-AU" smtClean="0"/>
              <a:pPr/>
              <a:t>16</a:t>
            </a:fld>
            <a:endParaRPr lang="en-AU"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A60C14B-D3F5-4D8C-97C2-F0CEB4B62A9C}" type="slidenum">
              <a:rPr lang="en-AU" smtClean="0"/>
              <a:pPr/>
              <a:t>17</a:t>
            </a:fld>
            <a:endParaRPr lang="en-AU"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AC03773-734C-48FD-8E3B-F4C7964C8D66}" type="slidenum">
              <a:rPr lang="en-AU" smtClean="0"/>
              <a:pPr/>
              <a:t>18</a:t>
            </a:fld>
            <a:endParaRPr lang="en-AU"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6F4B0BA-9AC4-4422-A366-2FF972CAA371}" type="slidenum">
              <a:rPr lang="en-AU" smtClean="0"/>
              <a:pPr/>
              <a:t>19</a:t>
            </a:fld>
            <a:endParaRPr lang="en-AU"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F42F01-4F03-4265-8BAD-261E5A296911}" type="slidenum">
              <a:rPr lang="en-AU" smtClean="0"/>
              <a:pPr/>
              <a:t>2</a:t>
            </a:fld>
            <a:endParaRPr lang="en-AU" smtClean="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C2FC544-DAAD-4D8D-BFC2-415F7904A16A}" type="slidenum">
              <a:rPr lang="en-AU" smtClean="0"/>
              <a:pPr/>
              <a:t>20</a:t>
            </a:fld>
            <a:endParaRPr lang="en-AU"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DBFCDD6-93B6-440F-8536-C90FCB70515E}" type="slidenum">
              <a:rPr lang="en-AU" smtClean="0"/>
              <a:pPr/>
              <a:t>21</a:t>
            </a:fld>
            <a:endParaRPr lang="en-AU"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C46F456-923E-4203-9005-D08744C45F0D}" type="slidenum">
              <a:rPr lang="en-AU" smtClean="0"/>
              <a:pPr/>
              <a:t>22</a:t>
            </a:fld>
            <a:endParaRPr lang="en-AU"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C26B9F1-0868-4C74-8C68-03D49C83363A}" type="slidenum">
              <a:rPr lang="en-AU" smtClean="0"/>
              <a:pPr/>
              <a:t>23</a:t>
            </a:fld>
            <a:endParaRPr lang="en-AU"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5620E04-2D72-4530-B1BC-4CAA7F90BB4E}" type="slidenum">
              <a:rPr lang="en-AU" smtClean="0"/>
              <a:pPr/>
              <a:t>24</a:t>
            </a:fld>
            <a:endParaRPr lang="en-AU"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614B2DA-4240-4A4C-A477-B3B39A9B7B98}" type="slidenum">
              <a:rPr lang="en-AU" smtClean="0"/>
              <a:pPr/>
              <a:t>25</a:t>
            </a:fld>
            <a:endParaRPr lang="en-AU"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C993C-6F9B-4E88-8893-2ADB45C151D5}" type="slidenum">
              <a:rPr lang="en-AU" smtClean="0"/>
              <a:pPr/>
              <a:t>26</a:t>
            </a:fld>
            <a:endParaRPr lang="en-AU"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6C36CDB-5026-4BAE-B2B7-13232F01B9BA}" type="slidenum">
              <a:rPr lang="en-AU" smtClean="0"/>
              <a:pPr/>
              <a:t>27</a:t>
            </a:fld>
            <a:endParaRPr lang="en-AU"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387935-35EE-4AEC-8743-E921C80391A4}" type="slidenum">
              <a:rPr lang="en-AU" smtClean="0"/>
              <a:pPr/>
              <a:t>28</a:t>
            </a:fld>
            <a:endParaRPr lang="en-AU"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271FD83-7C55-4367-955A-51C040406474}" type="slidenum">
              <a:rPr lang="en-AU" smtClean="0"/>
              <a:pPr/>
              <a:t>29</a:t>
            </a:fld>
            <a:endParaRPr lang="en-AU"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D198E7A-8193-4AD0-BE94-BC93E4F53D96}" type="slidenum">
              <a:rPr lang="en-AU" smtClean="0"/>
              <a:pPr/>
              <a:t>3</a:t>
            </a:fld>
            <a:endParaRPr lang="en-AU"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ACF2E6F-1F3D-4BCA-AADF-EF7A9C049959}" type="slidenum">
              <a:rPr lang="en-AU" smtClean="0"/>
              <a:pPr/>
              <a:t>30</a:t>
            </a:fld>
            <a:endParaRPr lang="en-AU"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5D5F853-8B0C-4BEF-B8A9-CC17510A20EC}" type="slidenum">
              <a:rPr lang="en-AU" smtClean="0"/>
              <a:pPr/>
              <a:t>31</a:t>
            </a:fld>
            <a:endParaRPr lang="en-AU"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87F2BE7-4DAB-48C9-A005-D46E998A8255}" type="slidenum">
              <a:rPr lang="en-AU" smtClean="0"/>
              <a:pPr/>
              <a:t>32</a:t>
            </a:fld>
            <a:endParaRPr lang="en-AU"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2EE34A6-9523-436E-8CCC-B3CE190EF49F}" type="slidenum">
              <a:rPr lang="en-AU" smtClean="0"/>
              <a:pPr/>
              <a:t>33</a:t>
            </a:fld>
            <a:endParaRPr lang="en-AU"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8A2DD37-AA5E-4CED-BC04-50C1655AA37A}" type="slidenum">
              <a:rPr lang="en-AU" smtClean="0"/>
              <a:pPr/>
              <a:t>34</a:t>
            </a:fld>
            <a:endParaRPr lang="en-AU" smtClean="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68FA800-5E3D-4020-A9D4-5DAC2FA1DEE1}" type="slidenum">
              <a:rPr lang="en-AU" smtClean="0"/>
              <a:pPr/>
              <a:t>35</a:t>
            </a:fld>
            <a:endParaRPr lang="en-AU"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7C8288F-EB75-4434-BA2C-DE540041D329}" type="slidenum">
              <a:rPr lang="en-AU" smtClean="0"/>
              <a:pPr/>
              <a:t>36</a:t>
            </a:fld>
            <a:endParaRPr lang="en-AU" smtClean="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BBC3ED6-743A-4F92-B2C3-789CD40668C3}" type="slidenum">
              <a:rPr lang="en-AU" smtClean="0"/>
              <a:pPr/>
              <a:t>37</a:t>
            </a:fld>
            <a:endParaRPr lang="en-AU"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747413B-F444-4B28-9EFB-ADC3861B52E8}" type="slidenum">
              <a:rPr lang="en-AU" smtClean="0"/>
              <a:pPr/>
              <a:t>38</a:t>
            </a:fld>
            <a:endParaRPr lang="en-AU" smtClean="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92B2ED9-DBE0-4A0F-9287-B9EFF30AAA9B}" type="slidenum">
              <a:rPr lang="en-AU" smtClean="0"/>
              <a:pPr/>
              <a:t>39</a:t>
            </a:fld>
            <a:endParaRPr lang="en-AU"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D5BD968-B5CB-4442-ADCA-CD4F9A812D2B}" type="slidenum">
              <a:rPr lang="en-AU" smtClean="0"/>
              <a:pPr/>
              <a:t>4</a:t>
            </a:fld>
            <a:endParaRPr lang="en-AU"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4B522AE-92F4-43E9-B1D4-8E8E12534B3F}" type="slidenum">
              <a:rPr lang="en-AU" smtClean="0"/>
              <a:pPr/>
              <a:t>40</a:t>
            </a:fld>
            <a:endParaRPr lang="en-AU" smtClean="0"/>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6A078B6-4CE9-4497-AE88-D4E1800F460A}" type="slidenum">
              <a:rPr lang="en-AU" smtClean="0"/>
              <a:pPr/>
              <a:t>41</a:t>
            </a:fld>
            <a:endParaRPr lang="en-AU"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ABF0FEA-649B-4F31-B70A-3B6A2BB4A7AD}" type="slidenum">
              <a:rPr lang="en-AU" smtClean="0"/>
              <a:pPr/>
              <a:t>42</a:t>
            </a:fld>
            <a:endParaRPr lang="en-AU" smtClean="0"/>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1A4C405-78B4-4574-81D6-30B89A9A0DC2}" type="slidenum">
              <a:rPr lang="en-AU" smtClean="0"/>
              <a:pPr/>
              <a:t>43</a:t>
            </a:fld>
            <a:endParaRPr lang="en-AU"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1A64B01-8CBD-4E64-A746-85EFFF600F49}" type="slidenum">
              <a:rPr lang="en-AU" smtClean="0"/>
              <a:pPr/>
              <a:t>44</a:t>
            </a:fld>
            <a:endParaRPr lang="en-AU" smtClean="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FF5D99A-6E09-4C12-96E0-E1876179CC76}" type="slidenum">
              <a:rPr lang="en-AU" smtClean="0"/>
              <a:pPr/>
              <a:t>45</a:t>
            </a:fld>
            <a:endParaRPr lang="en-AU"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49E7A18-5E94-4895-B2AD-0DF0CA4E6DBE}" type="slidenum">
              <a:rPr lang="en-AU" smtClean="0"/>
              <a:pPr/>
              <a:t>46</a:t>
            </a:fld>
            <a:endParaRPr lang="en-AU" smtClean="0"/>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3DDF3D0-EDBB-4043-B61C-FF3A4A039351}" type="slidenum">
              <a:rPr lang="en-AU" smtClean="0"/>
              <a:pPr/>
              <a:t>47</a:t>
            </a:fld>
            <a:endParaRPr lang="en-AU"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D9FDFF5-420B-4B0E-AA74-2508EEAC0921}" type="slidenum">
              <a:rPr lang="en-AU" smtClean="0"/>
              <a:pPr/>
              <a:t>48</a:t>
            </a:fld>
            <a:endParaRPr lang="en-AU" smtClean="0"/>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AD51482-8384-4A18-8FAC-2D12E58624CF}" type="slidenum">
              <a:rPr lang="en-AU" smtClean="0"/>
              <a:pPr/>
              <a:t>49</a:t>
            </a:fld>
            <a:endParaRPr lang="en-AU"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F82F36C-0827-4636-9867-DAFC278DD16B}" type="slidenum">
              <a:rPr lang="en-AU" smtClean="0"/>
              <a:pPr/>
              <a:t>5</a:t>
            </a:fld>
            <a:endParaRPr lang="en-AU"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36FD9BA-0DCA-457C-ADE2-385B0047B410}" type="slidenum">
              <a:rPr lang="en-AU" smtClean="0"/>
              <a:pPr/>
              <a:t>50</a:t>
            </a:fld>
            <a:endParaRPr lang="en-AU" smtClean="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0FAD2EB-535E-48A9-BA78-3944145E8F09}" type="slidenum">
              <a:rPr lang="en-AU" smtClean="0"/>
              <a:pPr/>
              <a:t>51</a:t>
            </a:fld>
            <a:endParaRPr lang="en-AU"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A6E0E2F-AFEC-4B8D-A216-25D2F3BDAE5A}" type="slidenum">
              <a:rPr lang="en-AU" smtClean="0"/>
              <a:pPr/>
              <a:t>6</a:t>
            </a:fld>
            <a:endParaRPr lang="en-AU" smtClean="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06995DD-65B7-4FBB-B7EC-CA935F3AE4CB}" type="slidenum">
              <a:rPr lang="en-AU" smtClean="0"/>
              <a:pPr/>
              <a:t>7</a:t>
            </a:fld>
            <a:endParaRPr lang="en-AU"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C8BDB24-3FAA-4867-B180-35F02A7A721D}" type="slidenum">
              <a:rPr lang="en-AU" smtClean="0"/>
              <a:pPr/>
              <a:t>8</a:t>
            </a:fld>
            <a:endParaRPr lang="en-AU" smtClean="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DDBF241-2375-44D5-92B5-062B01EA840C}" type="slidenum">
              <a:rPr lang="en-AU" smtClean="0"/>
              <a:pPr/>
              <a:t>9</a:t>
            </a:fld>
            <a:endParaRPr lang="en-AU"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eaLnBrk="1" hangingPunct="1"/>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a:xfrm>
            <a:off x="857224" y="1571612"/>
            <a:ext cx="77724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5"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a:t>
            </a:r>
          </a:p>
          <a:p>
            <a:pPr>
              <a:defRPr/>
            </a:pPr>
            <a:endParaRPr lang="en-AU"/>
          </a:p>
        </p:txBody>
      </p:sp>
      <p:sp>
        <p:nvSpPr>
          <p:cNvPr id="6" name="Slide Number Placeholder 5"/>
          <p:cNvSpPr>
            <a:spLocks noGrp="1"/>
          </p:cNvSpPr>
          <p:nvPr>
            <p:ph type="sldNum" sz="quarter" idx="12"/>
          </p:nvPr>
        </p:nvSpPr>
        <p:spPr>
          <a:xfrm>
            <a:off x="7010400" y="6381750"/>
            <a:ext cx="2133600" cy="476250"/>
          </a:xfrm>
        </p:spPr>
        <p:txBody>
          <a:bodyPr/>
          <a:lstStyle>
            <a:lvl1pPr>
              <a:defRPr/>
            </a:lvl1pPr>
          </a:lstStyle>
          <a:p>
            <a:pPr>
              <a:defRPr/>
            </a:pPr>
            <a:fld id="{AAE3A021-E444-4AF0-9DEE-A742351B98CF}" type="slidenum">
              <a:rPr lang="en-AU"/>
              <a:pPr>
                <a:defRPr/>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87450" y="188913"/>
            <a:ext cx="7670800" cy="98425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755650" y="1484313"/>
            <a:ext cx="7772400" cy="4114800"/>
          </a:xfrm>
        </p:spPr>
        <p:txBody>
          <a:bodyPr/>
          <a:lstStyle/>
          <a:p>
            <a:pPr lvl="0"/>
            <a:endParaRPr lang="en-AU" noProof="0" smtClean="0"/>
          </a:p>
        </p:txBody>
      </p:sp>
      <p:sp>
        <p:nvSpPr>
          <p:cNvPr id="4"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5"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6" name="Slide Number Placeholder 5"/>
          <p:cNvSpPr>
            <a:spLocks noGrp="1"/>
          </p:cNvSpPr>
          <p:nvPr>
            <p:ph type="sldNum" sz="quarter" idx="12"/>
          </p:nvPr>
        </p:nvSpPr>
        <p:spPr>
          <a:xfrm>
            <a:off x="7010400" y="6381750"/>
            <a:ext cx="2133600" cy="476250"/>
          </a:xfrm>
        </p:spPr>
        <p:txBody>
          <a:bodyPr/>
          <a:lstStyle>
            <a:lvl1pPr>
              <a:defRPr/>
            </a:lvl1pPr>
          </a:lstStyle>
          <a:p>
            <a:pPr>
              <a:defRPr/>
            </a:pPr>
            <a:fld id="{15813248-260B-4701-BE9C-19EAD3B02A6A}"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187450" y="188913"/>
            <a:ext cx="7670800" cy="98425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755650" y="14843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Media Placeholder 3"/>
          <p:cNvSpPr>
            <a:spLocks noGrp="1"/>
          </p:cNvSpPr>
          <p:nvPr>
            <p:ph type="media" sz="half" idx="2"/>
          </p:nvPr>
        </p:nvSpPr>
        <p:spPr>
          <a:xfrm>
            <a:off x="4718050" y="1484313"/>
            <a:ext cx="3810000" cy="4114800"/>
          </a:xfrm>
        </p:spPr>
        <p:txBody>
          <a:bodyPr/>
          <a:lstStyle/>
          <a:p>
            <a:pPr lvl="0"/>
            <a:endParaRPr lang="en-AU" noProof="0" smtClean="0"/>
          </a:p>
        </p:txBody>
      </p:sp>
      <p:sp>
        <p:nvSpPr>
          <p:cNvPr id="5"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6"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7" name="Slide Number Placeholder 5"/>
          <p:cNvSpPr>
            <a:spLocks noGrp="1"/>
          </p:cNvSpPr>
          <p:nvPr>
            <p:ph type="sldNum" sz="quarter" idx="12"/>
          </p:nvPr>
        </p:nvSpPr>
        <p:spPr>
          <a:xfrm>
            <a:off x="7010400" y="6381750"/>
            <a:ext cx="2133600" cy="476250"/>
          </a:xfrm>
        </p:spPr>
        <p:txBody>
          <a:bodyPr/>
          <a:lstStyle>
            <a:lvl1pPr>
              <a:defRPr/>
            </a:lvl1pPr>
          </a:lstStyle>
          <a:p>
            <a:pPr>
              <a:defRPr/>
            </a:pPr>
            <a:fld id="{B985BA8B-FCA1-426C-BB4E-9AA945327022}"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5650" y="14843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718050" y="14843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11" name="Title 10"/>
          <p:cNvSpPr>
            <a:spLocks noGrp="1"/>
          </p:cNvSpPr>
          <p:nvPr>
            <p:ph type="title"/>
          </p:nvPr>
        </p:nvSpPr>
        <p:spPr/>
        <p:txBody>
          <a:bodyPr/>
          <a:lstStyle/>
          <a:p>
            <a:r>
              <a:rPr lang="en-US" dirty="0" smtClean="0"/>
              <a:t>Click to edit Master title style</a:t>
            </a:r>
            <a:endParaRPr lang="en-AU" dirty="0"/>
          </a:p>
        </p:txBody>
      </p:sp>
      <p:sp>
        <p:nvSpPr>
          <p:cNvPr id="5"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6"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7" name="Slide Number Placeholder 5"/>
          <p:cNvSpPr>
            <a:spLocks noGrp="1"/>
          </p:cNvSpPr>
          <p:nvPr>
            <p:ph type="sldNum" sz="quarter" idx="12"/>
          </p:nvPr>
        </p:nvSpPr>
        <p:spPr>
          <a:xfrm>
            <a:off x="7010400" y="6381750"/>
            <a:ext cx="2133600" cy="476250"/>
          </a:xfrm>
        </p:spPr>
        <p:txBody>
          <a:bodyPr/>
          <a:lstStyle>
            <a:lvl1pPr>
              <a:defRPr/>
            </a:lvl1pPr>
          </a:lstStyle>
          <a:p>
            <a:pPr>
              <a:defRPr/>
            </a:pPr>
            <a:fld id="{D1EC6786-EF9B-4EAB-AD38-AF57F214FBF0}"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8"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9" name="Slide Number Placeholder 5"/>
          <p:cNvSpPr>
            <a:spLocks noGrp="1"/>
          </p:cNvSpPr>
          <p:nvPr>
            <p:ph type="sldNum" sz="quarter" idx="12"/>
          </p:nvPr>
        </p:nvSpPr>
        <p:spPr>
          <a:xfrm>
            <a:off x="7010400" y="6381750"/>
            <a:ext cx="2133600" cy="476250"/>
          </a:xfrm>
        </p:spPr>
        <p:txBody>
          <a:bodyPr/>
          <a:lstStyle>
            <a:lvl1pPr>
              <a:defRPr/>
            </a:lvl1pPr>
          </a:lstStyle>
          <a:p>
            <a:pPr>
              <a:defRPr/>
            </a:pPr>
            <a:fld id="{D861B7CC-C7DC-494A-9E6B-AA03A215116D}"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4"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5" name="Slide Number Placeholder 5"/>
          <p:cNvSpPr>
            <a:spLocks noGrp="1"/>
          </p:cNvSpPr>
          <p:nvPr>
            <p:ph type="sldNum" sz="quarter" idx="12"/>
          </p:nvPr>
        </p:nvSpPr>
        <p:spPr>
          <a:xfrm>
            <a:off x="7010400" y="6381750"/>
            <a:ext cx="2133600" cy="476250"/>
          </a:xfrm>
        </p:spPr>
        <p:txBody>
          <a:bodyPr/>
          <a:lstStyle>
            <a:lvl1pPr>
              <a:defRPr/>
            </a:lvl1pPr>
          </a:lstStyle>
          <a:p>
            <a:pPr>
              <a:defRPr/>
            </a:pPr>
            <a:fld id="{DC7A6CA2-E4F7-4ACF-BF48-B16ED40954A6}"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3"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4" name="Slide Number Placeholder 5"/>
          <p:cNvSpPr>
            <a:spLocks noGrp="1"/>
          </p:cNvSpPr>
          <p:nvPr>
            <p:ph type="sldNum" sz="quarter" idx="12"/>
          </p:nvPr>
        </p:nvSpPr>
        <p:spPr>
          <a:xfrm>
            <a:off x="7010400" y="6381750"/>
            <a:ext cx="2133600" cy="476250"/>
          </a:xfrm>
        </p:spPr>
        <p:txBody>
          <a:bodyPr/>
          <a:lstStyle>
            <a:lvl1pPr>
              <a:defRPr/>
            </a:lvl1pPr>
          </a:lstStyle>
          <a:p>
            <a:pPr>
              <a:defRPr/>
            </a:pPr>
            <a:fld id="{472BA880-86C4-4B68-A2D8-D76C49AA3090}"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6"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7" name="Slide Number Placeholder 5"/>
          <p:cNvSpPr>
            <a:spLocks noGrp="1"/>
          </p:cNvSpPr>
          <p:nvPr>
            <p:ph type="sldNum" sz="quarter" idx="12"/>
          </p:nvPr>
        </p:nvSpPr>
        <p:spPr>
          <a:xfrm>
            <a:off x="7010400" y="6381750"/>
            <a:ext cx="2133600" cy="476250"/>
          </a:xfrm>
        </p:spPr>
        <p:txBody>
          <a:bodyPr/>
          <a:lstStyle>
            <a:lvl1pPr>
              <a:defRPr/>
            </a:lvl1pPr>
          </a:lstStyle>
          <a:p>
            <a:pPr>
              <a:defRPr/>
            </a:pPr>
            <a:fld id="{CA5EBB7D-0C2E-4506-B893-43493877130D}"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6"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7" name="Slide Number Placeholder 5"/>
          <p:cNvSpPr>
            <a:spLocks noGrp="1"/>
          </p:cNvSpPr>
          <p:nvPr>
            <p:ph type="sldNum" sz="quarter" idx="12"/>
          </p:nvPr>
        </p:nvSpPr>
        <p:spPr>
          <a:xfrm>
            <a:off x="7010400" y="6381750"/>
            <a:ext cx="2133600" cy="476250"/>
          </a:xfrm>
        </p:spPr>
        <p:txBody>
          <a:bodyPr/>
          <a:lstStyle>
            <a:lvl1pPr>
              <a:defRPr/>
            </a:lvl1pPr>
          </a:lstStyle>
          <a:p>
            <a:pPr>
              <a:defRPr/>
            </a:pPr>
            <a:fld id="{2CAB11EE-69C4-4B6D-AFF5-B34E9AA72E7F}"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5"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6" name="Slide Number Placeholder 5"/>
          <p:cNvSpPr>
            <a:spLocks noGrp="1"/>
          </p:cNvSpPr>
          <p:nvPr>
            <p:ph type="sldNum" sz="quarter" idx="12"/>
          </p:nvPr>
        </p:nvSpPr>
        <p:spPr>
          <a:xfrm>
            <a:off x="7010400" y="6381750"/>
            <a:ext cx="2133600" cy="476250"/>
          </a:xfrm>
        </p:spPr>
        <p:txBody>
          <a:bodyPr/>
          <a:lstStyle>
            <a:lvl1pPr>
              <a:defRPr/>
            </a:lvl1pPr>
          </a:lstStyle>
          <a:p>
            <a:pPr>
              <a:defRPr/>
            </a:pPr>
            <a:fld id="{97FB44E3-5FBE-40FE-A6E5-D29D43F07A25}"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2600" y="188913"/>
            <a:ext cx="2025650" cy="54102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755650" y="188913"/>
            <a:ext cx="59245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a:xfrm>
            <a:off x="0" y="6381750"/>
            <a:ext cx="2133600" cy="476250"/>
          </a:xfrm>
        </p:spPr>
        <p:txBody>
          <a:bodyPr/>
          <a:lstStyle>
            <a:lvl1pPr>
              <a:defRPr/>
            </a:lvl1pPr>
          </a:lstStyle>
          <a:p>
            <a:pPr>
              <a:defRPr/>
            </a:pPr>
            <a:r>
              <a:rPr lang="en-US"/>
              <a:t>Semester1, 2010</a:t>
            </a:r>
            <a:endParaRPr lang="en-AU"/>
          </a:p>
        </p:txBody>
      </p:sp>
      <p:sp>
        <p:nvSpPr>
          <p:cNvPr id="5" name="Footer Placeholder 4"/>
          <p:cNvSpPr>
            <a:spLocks noGrp="1"/>
          </p:cNvSpPr>
          <p:nvPr>
            <p:ph type="ftr" sz="quarter" idx="11"/>
          </p:nvPr>
        </p:nvSpPr>
        <p:spPr>
          <a:xfrm>
            <a:off x="2786063" y="6381750"/>
            <a:ext cx="4000500" cy="476250"/>
          </a:xfrm>
        </p:spPr>
        <p:txBody>
          <a:bodyPr/>
          <a:lstStyle>
            <a:lvl1pPr>
              <a:defRPr/>
            </a:lvl1pPr>
          </a:lstStyle>
          <a:p>
            <a:pPr>
              <a:defRPr/>
            </a:pPr>
            <a:r>
              <a:rPr lang="en-AU"/>
              <a:t>INB/N371 Data Structures and Algorithms </a:t>
            </a:r>
          </a:p>
        </p:txBody>
      </p:sp>
      <p:sp>
        <p:nvSpPr>
          <p:cNvPr id="6" name="Slide Number Placeholder 5"/>
          <p:cNvSpPr>
            <a:spLocks noGrp="1"/>
          </p:cNvSpPr>
          <p:nvPr>
            <p:ph type="sldNum" sz="quarter" idx="12"/>
          </p:nvPr>
        </p:nvSpPr>
        <p:spPr>
          <a:xfrm>
            <a:off x="7010400" y="6381750"/>
            <a:ext cx="2133600" cy="476250"/>
          </a:xfrm>
        </p:spPr>
        <p:txBody>
          <a:bodyPr/>
          <a:lstStyle>
            <a:lvl1pPr>
              <a:defRPr/>
            </a:lvl1pPr>
          </a:lstStyle>
          <a:p>
            <a:pPr>
              <a:defRPr/>
            </a:pPr>
            <a:fld id="{F97025AF-713A-466B-97CB-1DC94DD204ED}"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65" name="Rectangle 5"/>
          <p:cNvSpPr>
            <a:spLocks noChangeArrowheads="1"/>
          </p:cNvSpPr>
          <p:nvPr/>
        </p:nvSpPr>
        <p:spPr bwMode="ltGray">
          <a:xfrm>
            <a:off x="911225" y="10795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AU" sz="2400"/>
          </a:p>
        </p:txBody>
      </p:sp>
      <p:sp>
        <p:nvSpPr>
          <p:cNvPr id="1027" name="Rectangle 9"/>
          <p:cNvSpPr>
            <a:spLocks noGrp="1" noChangeArrowheads="1"/>
          </p:cNvSpPr>
          <p:nvPr>
            <p:ph type="title"/>
          </p:nvPr>
        </p:nvSpPr>
        <p:spPr bwMode="auto">
          <a:xfrm>
            <a:off x="1187450" y="188913"/>
            <a:ext cx="7670800" cy="984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AU" smtClean="0"/>
              <a:t>Click to edit Master title style</a:t>
            </a:r>
          </a:p>
        </p:txBody>
      </p:sp>
      <p:sp>
        <p:nvSpPr>
          <p:cNvPr id="1028" name="Rectangle 10"/>
          <p:cNvSpPr>
            <a:spLocks noGrp="1" noChangeArrowheads="1"/>
          </p:cNvSpPr>
          <p:nvPr>
            <p:ph type="body" idx="1"/>
          </p:nvPr>
        </p:nvSpPr>
        <p:spPr bwMode="auto">
          <a:xfrm>
            <a:off x="755650" y="14843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43431" name="Rectangle 7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chemeClr val="folHlink"/>
                </a:solidFill>
                <a:latin typeface="Times New Roman" pitchFamily="18" charset="0"/>
              </a:defRPr>
            </a:lvl1pPr>
          </a:lstStyle>
          <a:p>
            <a:pPr>
              <a:defRPr/>
            </a:pPr>
            <a:r>
              <a:rPr lang="en-US"/>
              <a:t>Semester1, 2010</a:t>
            </a:r>
            <a:endParaRPr lang="en-AU"/>
          </a:p>
        </p:txBody>
      </p:sp>
      <p:sp>
        <p:nvSpPr>
          <p:cNvPr id="143432" name="Rectangle 7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chemeClr val="folHlink"/>
                </a:solidFill>
                <a:latin typeface="+mn-lt"/>
              </a:defRPr>
            </a:lvl1pPr>
          </a:lstStyle>
          <a:p>
            <a:pPr>
              <a:defRPr/>
            </a:pPr>
            <a:r>
              <a:rPr lang="en-AU"/>
              <a:t>INB/N371 Data Structures and Algorithms </a:t>
            </a:r>
            <a:endParaRPr lang="en-AU" dirty="0"/>
          </a:p>
        </p:txBody>
      </p:sp>
      <p:sp>
        <p:nvSpPr>
          <p:cNvPr id="143433" name="Rectangle 7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folHlink"/>
                </a:solidFill>
                <a:latin typeface="Times New Roman" pitchFamily="18" charset="0"/>
              </a:defRPr>
            </a:lvl1pPr>
          </a:lstStyle>
          <a:p>
            <a:pPr>
              <a:defRPr/>
            </a:pPr>
            <a:fld id="{3E71D26C-94D1-4C55-898E-BBE6D74DC272}" type="slidenum">
              <a:rPr lang="en-AU"/>
              <a:pPr>
                <a:defRPr/>
              </a:pPr>
              <a:t>‹#›</a:t>
            </a:fld>
            <a:endParaRPr lang="en-AU"/>
          </a:p>
        </p:txBody>
      </p:sp>
      <p:grpSp>
        <p:nvGrpSpPr>
          <p:cNvPr id="1032" name="Group 74"/>
          <p:cNvGrpSpPr>
            <a:grpSpLocks/>
          </p:cNvGrpSpPr>
          <p:nvPr userDrawn="1"/>
        </p:nvGrpSpPr>
        <p:grpSpPr bwMode="auto">
          <a:xfrm>
            <a:off x="0" y="404813"/>
            <a:ext cx="9009063" cy="1052512"/>
            <a:chOff x="0" y="1536"/>
            <a:chExt cx="5675" cy="663"/>
          </a:xfrm>
        </p:grpSpPr>
        <p:grpSp>
          <p:nvGrpSpPr>
            <p:cNvPr id="1033" name="Group 75"/>
            <p:cNvGrpSpPr>
              <a:grpSpLocks/>
            </p:cNvGrpSpPr>
            <p:nvPr/>
          </p:nvGrpSpPr>
          <p:grpSpPr bwMode="auto">
            <a:xfrm>
              <a:off x="183" y="1604"/>
              <a:ext cx="448" cy="299"/>
              <a:chOff x="720" y="336"/>
              <a:chExt cx="624" cy="432"/>
            </a:xfrm>
          </p:grpSpPr>
          <p:sp>
            <p:nvSpPr>
              <p:cNvPr id="143436" name="Rectangle 76"/>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AU"/>
              </a:p>
            </p:txBody>
          </p:sp>
          <p:sp>
            <p:nvSpPr>
              <p:cNvPr id="143437" name="Rectangle 77"/>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AU"/>
              </a:p>
            </p:txBody>
          </p:sp>
        </p:grpSp>
        <p:grpSp>
          <p:nvGrpSpPr>
            <p:cNvPr id="1034" name="Group 78"/>
            <p:cNvGrpSpPr>
              <a:grpSpLocks/>
            </p:cNvGrpSpPr>
            <p:nvPr/>
          </p:nvGrpSpPr>
          <p:grpSpPr bwMode="auto">
            <a:xfrm>
              <a:off x="261" y="1870"/>
              <a:ext cx="465" cy="299"/>
              <a:chOff x="912" y="2640"/>
              <a:chExt cx="672" cy="432"/>
            </a:xfrm>
          </p:grpSpPr>
          <p:sp>
            <p:nvSpPr>
              <p:cNvPr id="143439" name="Rectangle 79"/>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AU"/>
              </a:p>
            </p:txBody>
          </p:sp>
          <p:sp>
            <p:nvSpPr>
              <p:cNvPr id="143440" name="Rectangle 80"/>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AU"/>
              </a:p>
            </p:txBody>
          </p:sp>
        </p:grpSp>
        <p:sp>
          <p:nvSpPr>
            <p:cNvPr id="143441" name="Rectangle 81"/>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AU"/>
            </a:p>
          </p:txBody>
        </p:sp>
        <p:sp>
          <p:nvSpPr>
            <p:cNvPr id="143442" name="Rectangle 82"/>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AU"/>
            </a:p>
          </p:txBody>
        </p:sp>
        <p:sp>
          <p:nvSpPr>
            <p:cNvPr id="143443" name="Rectangle 83"/>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AU"/>
            </a:p>
          </p:txBody>
        </p:sp>
      </p:grpSp>
    </p:spTree>
  </p:cSld>
  <p:clrMap bg1="lt1" tx1="dk1" bg2="lt2" tx2="dk2" accent1="accent1" accent2="accent2" accent3="accent3" accent4="accent4" accent5="accent5" accent6="accent6" hlink="hlink" folHlink="folHlink"/>
  <p:sldLayoutIdLst>
    <p:sldLayoutId id="2147484690" r:id="rId1"/>
    <p:sldLayoutId id="2147484691" r:id="rId2"/>
    <p:sldLayoutId id="2147484692" r:id="rId3"/>
    <p:sldLayoutId id="2147484693" r:id="rId4"/>
    <p:sldLayoutId id="2147484694" r:id="rId5"/>
    <p:sldLayoutId id="2147484695" r:id="rId6"/>
    <p:sldLayoutId id="2147484696" r:id="rId7"/>
    <p:sldLayoutId id="2147484697" r:id="rId8"/>
    <p:sldLayoutId id="2147484698" r:id="rId9"/>
    <p:sldLayoutId id="2147484699" r:id="rId10"/>
    <p:sldLayoutId id="2147484700" r:id="rId11"/>
  </p:sldLayoutIdLst>
  <p:hf hdr="0"/>
  <p:txStyles>
    <p:title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imes New Roman" pitchFamily="18" charset="0"/>
        </a:defRPr>
      </a:lvl2pPr>
      <a:lvl3pPr algn="l" rtl="0" eaLnBrk="0" fontAlgn="base" hangingPunct="0">
        <a:spcBef>
          <a:spcPct val="0"/>
        </a:spcBef>
        <a:spcAft>
          <a:spcPct val="0"/>
        </a:spcAft>
        <a:defRPr sz="3200" b="1">
          <a:solidFill>
            <a:schemeClr val="folHlink"/>
          </a:solidFill>
          <a:latin typeface="Times New Roman" pitchFamily="18" charset="0"/>
        </a:defRPr>
      </a:lvl3pPr>
      <a:lvl4pPr algn="l" rtl="0" eaLnBrk="0" fontAlgn="base" hangingPunct="0">
        <a:spcBef>
          <a:spcPct val="0"/>
        </a:spcBef>
        <a:spcAft>
          <a:spcPct val="0"/>
        </a:spcAft>
        <a:defRPr sz="3200" b="1">
          <a:solidFill>
            <a:schemeClr val="folHlink"/>
          </a:solidFill>
          <a:latin typeface="Times New Roman" pitchFamily="18" charset="0"/>
        </a:defRPr>
      </a:lvl4pPr>
      <a:lvl5pPr algn="l" rtl="0" eaLnBrk="0" fontAlgn="base" hangingPunct="0">
        <a:spcBef>
          <a:spcPct val="0"/>
        </a:spcBef>
        <a:spcAft>
          <a:spcPct val="0"/>
        </a:spcAft>
        <a:defRPr sz="3200" b="1">
          <a:solidFill>
            <a:schemeClr val="folHlink"/>
          </a:solidFill>
          <a:latin typeface="Times New Roman" pitchFamily="18" charset="0"/>
        </a:defRPr>
      </a:lvl5pPr>
      <a:lvl6pPr marL="457200" algn="l" rtl="0" fontAlgn="base">
        <a:spcBef>
          <a:spcPct val="0"/>
        </a:spcBef>
        <a:spcAft>
          <a:spcPct val="0"/>
        </a:spcAft>
        <a:defRPr sz="3600" b="1">
          <a:solidFill>
            <a:schemeClr val="folHlink"/>
          </a:solidFill>
          <a:latin typeface="Times New Roman" pitchFamily="18" charset="0"/>
        </a:defRPr>
      </a:lvl6pPr>
      <a:lvl7pPr marL="914400" algn="l" rtl="0" fontAlgn="base">
        <a:spcBef>
          <a:spcPct val="0"/>
        </a:spcBef>
        <a:spcAft>
          <a:spcPct val="0"/>
        </a:spcAft>
        <a:defRPr sz="3600" b="1">
          <a:solidFill>
            <a:schemeClr val="folHlink"/>
          </a:solidFill>
          <a:latin typeface="Times New Roman" pitchFamily="18" charset="0"/>
        </a:defRPr>
      </a:lvl7pPr>
      <a:lvl8pPr marL="1371600" algn="l" rtl="0" fontAlgn="base">
        <a:spcBef>
          <a:spcPct val="0"/>
        </a:spcBef>
        <a:spcAft>
          <a:spcPct val="0"/>
        </a:spcAft>
        <a:defRPr sz="3600" b="1">
          <a:solidFill>
            <a:schemeClr val="folHlink"/>
          </a:solidFill>
          <a:latin typeface="Times New Roman" pitchFamily="18" charset="0"/>
        </a:defRPr>
      </a:lvl8pPr>
      <a:lvl9pPr marL="1828800" algn="l" rtl="0" fontAlgn="base">
        <a:spcBef>
          <a:spcPct val="0"/>
        </a:spcBef>
        <a:spcAft>
          <a:spcPct val="0"/>
        </a:spcAft>
        <a:defRPr sz="3600" b="1">
          <a:solidFill>
            <a:schemeClr val="folHlink"/>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Times New Roman"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mtClean="0"/>
              <a:t>INB/N371 Data Structures and Algorithms</a:t>
            </a:r>
          </a:p>
        </p:txBody>
      </p:sp>
      <p:sp>
        <p:nvSpPr>
          <p:cNvPr id="25607" name="Text Box 7"/>
          <p:cNvSpPr txBox="1">
            <a:spLocks noChangeArrowheads="1"/>
          </p:cNvSpPr>
          <p:nvPr/>
        </p:nvSpPr>
        <p:spPr bwMode="auto">
          <a:xfrm>
            <a:off x="395288" y="2060575"/>
            <a:ext cx="8497887" cy="1384300"/>
          </a:xfrm>
          <a:prstGeom prst="rect">
            <a:avLst/>
          </a:prstGeom>
          <a:noFill/>
          <a:ln w="9525">
            <a:noFill/>
            <a:miter lim="800000"/>
            <a:headEnd/>
            <a:tailEnd/>
          </a:ln>
          <a:effectLst/>
        </p:spPr>
        <p:txBody>
          <a:bodyPr>
            <a:spAutoFit/>
          </a:bodyPr>
          <a:lstStyle/>
          <a:p>
            <a:pPr>
              <a:spcBef>
                <a:spcPct val="50000"/>
              </a:spcBef>
              <a:defRPr/>
            </a:pPr>
            <a:r>
              <a:rPr lang="en-AU" sz="3600" b="1" dirty="0">
                <a:effectLst>
                  <a:outerShdw blurRad="38100" dist="38100" dir="2700000" algn="tl">
                    <a:srgbClr val="FFFFFF"/>
                  </a:outerShdw>
                </a:effectLst>
                <a:latin typeface="Comic Sans MS" pitchFamily="66" charset="0"/>
              </a:rPr>
              <a:t>LECTURE 2</a:t>
            </a:r>
          </a:p>
          <a:p>
            <a:pPr>
              <a:spcBef>
                <a:spcPct val="50000"/>
              </a:spcBef>
              <a:defRPr/>
            </a:pPr>
            <a:r>
              <a:rPr lang="en-AU" sz="3200" b="1" dirty="0">
                <a:effectLst>
                  <a:outerShdw blurRad="38100" dist="38100" dir="2700000" algn="tl">
                    <a:srgbClr val="FFFFFF"/>
                  </a:outerShdw>
                </a:effectLst>
                <a:latin typeface="Comic Sans MS" pitchFamily="66" charset="0"/>
              </a:rPr>
              <a:t>Introduction to Arrays</a:t>
            </a:r>
          </a:p>
        </p:txBody>
      </p:sp>
      <p:sp>
        <p:nvSpPr>
          <p:cNvPr id="13316" name="Footer Placeholder 4"/>
          <p:cNvSpPr txBox="1">
            <a:spLocks/>
          </p:cNvSpPr>
          <p:nvPr/>
        </p:nvSpPr>
        <p:spPr bwMode="auto">
          <a:xfrm>
            <a:off x="1143000" y="3929063"/>
            <a:ext cx="7143750" cy="2357437"/>
          </a:xfrm>
          <a:prstGeom prst="rect">
            <a:avLst/>
          </a:prstGeom>
          <a:noFill/>
          <a:ln w="9525">
            <a:noFill/>
            <a:miter lim="800000"/>
            <a:headEnd/>
            <a:tailEnd/>
          </a:ln>
        </p:spPr>
        <p:txBody>
          <a:bodyPr/>
          <a:lstStyle/>
          <a:p>
            <a:pPr eaLnBrk="0" hangingPunct="0"/>
            <a:endParaRPr lang="en-AU" sz="2000">
              <a:solidFill>
                <a:srgbClr val="0000FF"/>
              </a:solidFill>
              <a:latin typeface="Times New Roman" pitchFamily="18" charset="0"/>
            </a:endParaRPr>
          </a:p>
          <a:p>
            <a:pPr eaLnBrk="0" hangingPunct="0"/>
            <a:r>
              <a:rPr lang="en-AU" sz="2000">
                <a:solidFill>
                  <a:srgbClr val="0000FF"/>
                </a:solidFill>
                <a:latin typeface="Times New Roman" pitchFamily="18" charset="0"/>
              </a:rPr>
              <a:t>(Acknowledgement: some slides are adapted  from  lecture slides by  </a:t>
            </a:r>
          </a:p>
          <a:p>
            <a:pPr eaLnBrk="0" hangingPunct="0"/>
            <a:r>
              <a:rPr lang="en-US" sz="2000">
                <a:solidFill>
                  <a:srgbClr val="0000FF"/>
                </a:solidFill>
                <a:latin typeface="Times New Roman" pitchFamily="18" charset="0"/>
              </a:rPr>
              <a:t>Nyhoff, ADTs, Data Structures and Problem Solving with C++)</a:t>
            </a:r>
            <a:endParaRPr lang="en-AU" sz="2000">
              <a:solidFill>
                <a:srgbClr val="0000FF"/>
              </a:solidFill>
              <a:latin typeface="Times New Roman" pitchFamily="18" charset="0"/>
            </a:endParaRPr>
          </a:p>
          <a:p>
            <a:pPr eaLnBrk="0" hangingPunct="0"/>
            <a:endParaRPr lang="en-AU" sz="2000">
              <a:solidFill>
                <a:srgbClr val="0000FF"/>
              </a:solidFill>
              <a:latin typeface="Times New Roman" pitchFamily="18" charset="0"/>
            </a:endParaRPr>
          </a:p>
          <a:p>
            <a:pPr eaLnBrk="0" hangingPunct="0"/>
            <a:r>
              <a:rPr lang="en-AU" sz="1600">
                <a:solidFill>
                  <a:srgbClr val="0000FF"/>
                </a:solidFill>
                <a:latin typeface="Times New Roman" pitchFamily="18" charset="0"/>
              </a:rPr>
              <a:t>Dr. Yue Xu</a:t>
            </a:r>
          </a:p>
          <a:p>
            <a:pPr eaLnBrk="0" hangingPunct="0"/>
            <a:r>
              <a:rPr lang="en-AU" sz="1600">
                <a:solidFill>
                  <a:srgbClr val="0000FF"/>
                </a:solidFill>
                <a:latin typeface="Times New Roman" pitchFamily="18" charset="0"/>
              </a:rPr>
              <a:t>School of Information Technology</a:t>
            </a:r>
          </a:p>
          <a:p>
            <a:pPr eaLnBrk="0" hangingPunct="0"/>
            <a:r>
              <a:rPr lang="en-AU" sz="1600">
                <a:solidFill>
                  <a:srgbClr val="0000FF"/>
                </a:solidFill>
                <a:latin typeface="Times New Roman" pitchFamily="18" charset="0"/>
              </a:rPr>
              <a:t>Queensland University of Technology</a:t>
            </a:r>
          </a:p>
          <a:p>
            <a:pPr algn="l" eaLnBrk="0" hangingPunct="0"/>
            <a:r>
              <a:rPr lang="en-AU" sz="1600">
                <a:solidFill>
                  <a:srgbClr val="0000FF"/>
                </a:solidFill>
                <a:latin typeface="Times New Roman" pitchFamily="18" charset="0"/>
              </a:rPr>
              <a:t>                </a:t>
            </a:r>
          </a:p>
          <a:p>
            <a:pPr eaLnBrk="0" hangingPunct="0"/>
            <a:endParaRPr lang="en-AU" sz="2000">
              <a:solidFill>
                <a:schemeClr val="folHlink"/>
              </a:solidFill>
              <a:latin typeface="Times New Roman" pitchFamily="18" charset="0"/>
            </a:endParaRPr>
          </a:p>
          <a:p>
            <a:pPr eaLnBrk="0" hangingPunct="0"/>
            <a:endParaRPr lang="en-AU" sz="2000">
              <a:solidFill>
                <a:schemeClr val="folHlink"/>
              </a:solidFill>
              <a:latin typeface="Times New Roman" pitchFamily="18" charset="0"/>
            </a:endParaRPr>
          </a:p>
          <a:p>
            <a:pPr eaLnBrk="0" hangingPunct="0"/>
            <a:endParaRPr lang="en-US" sz="2000">
              <a:solidFill>
                <a:schemeClr val="folHlink"/>
              </a:solidFill>
              <a:latin typeface="Times New Roman" pitchFamily="18" charset="0"/>
            </a:endParaRPr>
          </a:p>
        </p:txBody>
      </p:sp>
      <p:sp>
        <p:nvSpPr>
          <p:cNvPr id="13317" name="Date Placeholder 11"/>
          <p:cNvSpPr>
            <a:spLocks noGrp="1"/>
          </p:cNvSpPr>
          <p:nvPr>
            <p:ph type="dt" sz="quarter" idx="10"/>
          </p:nvPr>
        </p:nvSpPr>
        <p:spPr>
          <a:noFill/>
        </p:spPr>
        <p:txBody>
          <a:bodyPr/>
          <a:lstStyle/>
          <a:p>
            <a:r>
              <a:rPr lang="en-US" smtClean="0"/>
              <a:t>Semester1, 2010</a:t>
            </a:r>
            <a:endParaRPr lang="en-AU" smtClean="0"/>
          </a:p>
        </p:txBody>
      </p:sp>
      <p:sp>
        <p:nvSpPr>
          <p:cNvPr id="13318" name="Slide Number Placeholder 12"/>
          <p:cNvSpPr>
            <a:spLocks noGrp="1"/>
          </p:cNvSpPr>
          <p:nvPr>
            <p:ph type="sldNum" sz="quarter" idx="12"/>
          </p:nvPr>
        </p:nvSpPr>
        <p:spPr>
          <a:noFill/>
        </p:spPr>
        <p:txBody>
          <a:bodyPr/>
          <a:lstStyle/>
          <a:p>
            <a:fld id="{14469B56-CB6C-40E7-8582-516B033DEFFE}" type="slidenum">
              <a:rPr lang="en-AU" smtClean="0"/>
              <a:pPr/>
              <a:t>1</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Subscript Operation</a:t>
            </a:r>
            <a:endParaRPr lang="en-AU" smtClean="0"/>
          </a:p>
        </p:txBody>
      </p:sp>
      <p:sp>
        <p:nvSpPr>
          <p:cNvPr id="22531" name="Rectangle 3"/>
          <p:cNvSpPr>
            <a:spLocks noGrp="1" noChangeArrowheads="1"/>
          </p:cNvSpPr>
          <p:nvPr>
            <p:ph type="body" idx="1"/>
          </p:nvPr>
        </p:nvSpPr>
        <p:spPr>
          <a:xfrm>
            <a:off x="571500" y="1571625"/>
            <a:ext cx="4960938" cy="4319588"/>
          </a:xfrm>
        </p:spPr>
        <p:txBody>
          <a:bodyPr/>
          <a:lstStyle/>
          <a:p>
            <a:r>
              <a:rPr lang="en-US" sz="2800" smtClean="0"/>
              <a:t>Name of the array is a pointer </a:t>
            </a:r>
            <a:r>
              <a:rPr lang="en-US" sz="2800" u="sng" smtClean="0"/>
              <a:t>constant</a:t>
            </a:r>
          </a:p>
          <a:p>
            <a:pPr lvl="1"/>
            <a:r>
              <a:rPr lang="en-US" sz="2400" smtClean="0"/>
              <a:t>The base address – the address of the first element</a:t>
            </a:r>
            <a:endParaRPr lang="en-US" sz="2400" b="1" smtClean="0">
              <a:solidFill>
                <a:srgbClr val="0066FF"/>
              </a:solidFill>
              <a:latin typeface="Courier New" pitchFamily="49" charset="0"/>
            </a:endParaRPr>
          </a:p>
          <a:p>
            <a:r>
              <a:rPr lang="en-US" sz="2800" smtClean="0"/>
              <a:t>Consider the </a:t>
            </a:r>
            <a:r>
              <a:rPr lang="en-US" sz="2800" smtClean="0">
                <a:solidFill>
                  <a:srgbClr val="0066FF"/>
                </a:solidFill>
              </a:rPr>
              <a:t>[ ]</a:t>
            </a:r>
            <a:r>
              <a:rPr lang="en-US" sz="2800" smtClean="0"/>
              <a:t> to be an operator</a:t>
            </a:r>
          </a:p>
          <a:p>
            <a:pPr lvl="1"/>
            <a:r>
              <a:rPr lang="en-US" sz="2400" smtClean="0"/>
              <a:t>The subscript operator</a:t>
            </a:r>
          </a:p>
          <a:p>
            <a:pPr lvl="1"/>
            <a:r>
              <a:rPr lang="en-US" sz="2400" smtClean="0"/>
              <a:t>Performs address translation</a:t>
            </a:r>
          </a:p>
          <a:p>
            <a:pPr eaLnBrk="1" hangingPunct="1">
              <a:buFont typeface="Wingdings" pitchFamily="2" charset="2"/>
              <a:buNone/>
            </a:pPr>
            <a:r>
              <a:rPr lang="en-US" sz="2400" smtClean="0">
                <a:solidFill>
                  <a:srgbClr val="0000FF"/>
                </a:solidFill>
              </a:rPr>
              <a:t>element address = base address + </a:t>
            </a:r>
          </a:p>
          <a:p>
            <a:pPr eaLnBrk="1" hangingPunct="1">
              <a:buFont typeface="Wingdings" pitchFamily="2" charset="2"/>
              <a:buNone/>
            </a:pPr>
            <a:r>
              <a:rPr lang="en-US" sz="2400" smtClean="0">
                <a:solidFill>
                  <a:srgbClr val="0000FF"/>
                </a:solidFill>
              </a:rPr>
              <a:t>                      size-of-data-type * index</a:t>
            </a:r>
            <a:endParaRPr lang="en-AU" sz="2400" smtClean="0">
              <a:solidFill>
                <a:srgbClr val="0000FF"/>
              </a:solidFill>
            </a:endParaRPr>
          </a:p>
        </p:txBody>
      </p:sp>
      <p:pic>
        <p:nvPicPr>
          <p:cNvPr id="7" name="Picture 4"/>
          <p:cNvPicPr>
            <a:picLocks noChangeAspect="1" noChangeArrowheads="1"/>
          </p:cNvPicPr>
          <p:nvPr/>
        </p:nvPicPr>
        <p:blipFill>
          <a:blip r:embed="rId3" cstate="print"/>
          <a:srcRect/>
          <a:stretch>
            <a:fillRect/>
          </a:stretch>
        </p:blipFill>
        <p:spPr bwMode="auto">
          <a:xfrm>
            <a:off x="5429250" y="0"/>
            <a:ext cx="3714750" cy="6357938"/>
          </a:xfrm>
          <a:prstGeom prst="rect">
            <a:avLst/>
          </a:prstGeom>
          <a:noFill/>
          <a:ln w="9525" algn="ctr">
            <a:noFill/>
            <a:miter lim="800000"/>
            <a:headEnd/>
            <a:tailEnd/>
          </a:ln>
          <a:effectLst>
            <a:outerShdw dist="107763" dir="2700000" algn="ctr" rotWithShape="0">
              <a:schemeClr val="bg2">
                <a:alpha val="50000"/>
              </a:schemeClr>
            </a:outerShdw>
          </a:effectLst>
        </p:spPr>
      </p:pic>
      <p:cxnSp>
        <p:nvCxnSpPr>
          <p:cNvPr id="22533" name="Elbow Connector 10"/>
          <p:cNvCxnSpPr>
            <a:cxnSpLocks noChangeShapeType="1"/>
          </p:cNvCxnSpPr>
          <p:nvPr/>
        </p:nvCxnSpPr>
        <p:spPr bwMode="auto">
          <a:xfrm flipV="1">
            <a:off x="3786188" y="1357313"/>
            <a:ext cx="2000250" cy="1785937"/>
          </a:xfrm>
          <a:prstGeom prst="bentConnector3">
            <a:avLst>
              <a:gd name="adj1" fmla="val 89898"/>
            </a:avLst>
          </a:prstGeom>
          <a:noFill/>
          <a:ln w="12700" cap="sq" algn="ctr">
            <a:solidFill>
              <a:schemeClr val="tx1"/>
            </a:solidFill>
            <a:round/>
            <a:headEnd type="none" w="sm" len="sm"/>
            <a:tailEnd type="arrow" w="med" len="med"/>
          </a:ln>
        </p:spPr>
      </p:cxnSp>
      <p:sp>
        <p:nvSpPr>
          <p:cNvPr id="22534" name="Date Placeholder 11"/>
          <p:cNvSpPr>
            <a:spLocks noGrp="1"/>
          </p:cNvSpPr>
          <p:nvPr>
            <p:ph type="dt" sz="quarter" idx="10"/>
          </p:nvPr>
        </p:nvSpPr>
        <p:spPr>
          <a:noFill/>
        </p:spPr>
        <p:txBody>
          <a:bodyPr/>
          <a:lstStyle/>
          <a:p>
            <a:r>
              <a:rPr lang="en-US" smtClean="0"/>
              <a:t>Semester1, 2010</a:t>
            </a:r>
            <a:endParaRPr lang="en-AU" smtClean="0"/>
          </a:p>
        </p:txBody>
      </p:sp>
      <p:sp>
        <p:nvSpPr>
          <p:cNvPr id="22535" name="Slide Number Placeholder 12"/>
          <p:cNvSpPr>
            <a:spLocks noGrp="1"/>
          </p:cNvSpPr>
          <p:nvPr>
            <p:ph type="sldNum" sz="quarter" idx="12"/>
          </p:nvPr>
        </p:nvSpPr>
        <p:spPr>
          <a:noFill/>
        </p:spPr>
        <p:txBody>
          <a:bodyPr/>
          <a:lstStyle/>
          <a:p>
            <a:fld id="{5740AF45-8C9A-4B87-A687-16C05D8FC167}" type="slidenum">
              <a:rPr lang="en-AU" smtClean="0"/>
              <a:pPr/>
              <a:t>10</a:t>
            </a:fld>
            <a:endParaRPr lang="en-AU" smtClean="0"/>
          </a:p>
        </p:txBody>
      </p:sp>
      <p:sp>
        <p:nvSpPr>
          <p:cNvPr id="14" name="Footer Placeholder 13"/>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mtClean="0"/>
              <a:t>Functions</a:t>
            </a:r>
          </a:p>
        </p:txBody>
      </p:sp>
      <p:sp>
        <p:nvSpPr>
          <p:cNvPr id="23555" name="Date Placeholder 22"/>
          <p:cNvSpPr>
            <a:spLocks noGrp="1"/>
          </p:cNvSpPr>
          <p:nvPr>
            <p:ph type="dt" sz="quarter" idx="10"/>
          </p:nvPr>
        </p:nvSpPr>
        <p:spPr>
          <a:noFill/>
        </p:spPr>
        <p:txBody>
          <a:bodyPr/>
          <a:lstStyle/>
          <a:p>
            <a:r>
              <a:rPr lang="en-US" smtClean="0"/>
              <a:t>Semester1, 2010</a:t>
            </a:r>
            <a:endParaRPr lang="en-AU" smtClean="0"/>
          </a:p>
        </p:txBody>
      </p:sp>
      <p:sp>
        <p:nvSpPr>
          <p:cNvPr id="23556" name="Slide Number Placeholder 23"/>
          <p:cNvSpPr>
            <a:spLocks noGrp="1"/>
          </p:cNvSpPr>
          <p:nvPr>
            <p:ph type="sldNum" sz="quarter" idx="12"/>
          </p:nvPr>
        </p:nvSpPr>
        <p:spPr>
          <a:noFill/>
        </p:spPr>
        <p:txBody>
          <a:bodyPr/>
          <a:lstStyle/>
          <a:p>
            <a:fld id="{FC3B3312-4362-4375-8475-1898DE3381DB}" type="slidenum">
              <a:rPr lang="en-AU" smtClean="0"/>
              <a:pPr/>
              <a:t>11</a:t>
            </a:fld>
            <a:endParaRPr lang="en-AU" smtClean="0"/>
          </a:p>
        </p:txBody>
      </p:sp>
      <p:sp>
        <p:nvSpPr>
          <p:cNvPr id="25" name="Footer Placeholder 24"/>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
        <p:nvSpPr>
          <p:cNvPr id="21" name="Rectangle 3"/>
          <p:cNvSpPr txBox="1">
            <a:spLocks noChangeArrowheads="1"/>
          </p:cNvSpPr>
          <p:nvPr/>
        </p:nvSpPr>
        <p:spPr bwMode="auto">
          <a:xfrm>
            <a:off x="428625" y="1357313"/>
            <a:ext cx="8137525" cy="5500687"/>
          </a:xfrm>
          <a:prstGeom prst="rect">
            <a:avLst/>
          </a:prstGeom>
          <a:solidFill>
            <a:schemeClr val="bg2">
              <a:lumMod val="10000"/>
              <a:lumOff val="90000"/>
            </a:schemeClr>
          </a:solidFill>
          <a:ln w="9525">
            <a:noFill/>
            <a:miter lim="800000"/>
            <a:headEnd/>
            <a:tailEnd/>
          </a:ln>
        </p:spPr>
        <p:txBody>
          <a:bodyPr/>
          <a:lstStyle/>
          <a:p>
            <a:pPr marL="342900" indent="-342900" algn="l" eaLnBrk="0" hangingPunct="0">
              <a:spcBef>
                <a:spcPct val="20000"/>
              </a:spcBef>
              <a:buClr>
                <a:schemeClr val="tx1"/>
              </a:buClr>
              <a:buFont typeface="Wingdings" pitchFamily="2" charset="2"/>
              <a:buChar char="§"/>
              <a:defRPr/>
            </a:pPr>
            <a:r>
              <a:rPr lang="en-AU" sz="2400" kern="0" dirty="0">
                <a:latin typeface="+mj-lt"/>
              </a:rPr>
              <a:t>Functions are used to group together related lines of code. A function usually performs a single operation.</a:t>
            </a:r>
          </a:p>
          <a:p>
            <a:pPr marL="342900" indent="-342900" algn="l" eaLnBrk="0" hangingPunct="0">
              <a:lnSpc>
                <a:spcPct val="90000"/>
              </a:lnSpc>
              <a:spcBef>
                <a:spcPct val="20000"/>
              </a:spcBef>
              <a:buClr>
                <a:schemeClr val="tx1"/>
              </a:buClr>
              <a:buFont typeface="Wingdings" pitchFamily="2" charset="2"/>
              <a:buChar char="§"/>
              <a:defRPr/>
            </a:pPr>
            <a:r>
              <a:rPr lang="en-AU" sz="2400" kern="0" dirty="0">
                <a:latin typeface="+mj-lt"/>
              </a:rPr>
              <a:t> Function definition</a:t>
            </a:r>
          </a:p>
          <a:p>
            <a:pPr marL="342900" indent="-342900" algn="l" eaLnBrk="0" hangingPunct="0">
              <a:lnSpc>
                <a:spcPct val="90000"/>
              </a:lnSpc>
              <a:spcBef>
                <a:spcPct val="20000"/>
              </a:spcBef>
              <a:buClr>
                <a:schemeClr val="tx1"/>
              </a:buClr>
              <a:defRPr/>
            </a:pPr>
            <a:r>
              <a:rPr lang="en-AU" sz="2800" b="1" kern="0" dirty="0">
                <a:solidFill>
                  <a:srgbClr val="0000FF"/>
                </a:solidFill>
                <a:latin typeface="Times New Roman" pitchFamily="18" charset="0"/>
                <a:cs typeface="Courier New" pitchFamily="49" charset="0"/>
              </a:rPr>
              <a:t>     </a:t>
            </a:r>
            <a:r>
              <a:rPr lang="en-AU" sz="2000" b="1" kern="0" dirty="0">
                <a:solidFill>
                  <a:srgbClr val="0000FF"/>
                </a:solidFill>
                <a:latin typeface="Times New Roman" pitchFamily="18" charset="0"/>
                <a:cs typeface="Courier New" pitchFamily="49" charset="0"/>
              </a:rPr>
              <a:t> </a:t>
            </a:r>
            <a:r>
              <a:rPr lang="en-AU" sz="2000" b="1" dirty="0">
                <a:solidFill>
                  <a:srgbClr val="0000FF"/>
                </a:solidFill>
                <a:latin typeface="Courier New" pitchFamily="49" charset="0"/>
                <a:cs typeface="Courier New" pitchFamily="49" charset="0"/>
              </a:rPr>
              <a:t>Return-type name(parameter-list)</a:t>
            </a:r>
          </a:p>
          <a:p>
            <a:pPr marL="342900" indent="-342900" algn="l" eaLnBrk="0" hangingPunct="0">
              <a:lnSpc>
                <a:spcPct val="90000"/>
              </a:lnSpc>
              <a:spcBef>
                <a:spcPct val="20000"/>
              </a:spcBef>
              <a:buClr>
                <a:schemeClr val="tx1"/>
              </a:buClr>
              <a:defRPr/>
            </a:pPr>
            <a:r>
              <a:rPr lang="en-AU" sz="2000" b="1" dirty="0">
                <a:solidFill>
                  <a:srgbClr val="0000FF"/>
                </a:solidFill>
                <a:latin typeface="Courier New" pitchFamily="49" charset="0"/>
                <a:cs typeface="Courier New" pitchFamily="49" charset="0"/>
              </a:rPr>
              <a:t>    {</a:t>
            </a:r>
          </a:p>
          <a:p>
            <a:pPr marL="342900" indent="-342900" algn="l" eaLnBrk="0" hangingPunct="0">
              <a:lnSpc>
                <a:spcPct val="90000"/>
              </a:lnSpc>
              <a:spcBef>
                <a:spcPct val="20000"/>
              </a:spcBef>
              <a:buClr>
                <a:schemeClr val="tx1"/>
              </a:buClr>
              <a:defRPr/>
            </a:pPr>
            <a:r>
              <a:rPr lang="en-AU" sz="2000" b="1" dirty="0">
                <a:solidFill>
                  <a:srgbClr val="0000FF"/>
                </a:solidFill>
                <a:latin typeface="Courier New" pitchFamily="49" charset="0"/>
                <a:cs typeface="Courier New" pitchFamily="49" charset="0"/>
              </a:rPr>
              <a:t>			statement-list</a:t>
            </a:r>
          </a:p>
          <a:p>
            <a:pPr marL="342900" indent="-342900" algn="l" eaLnBrk="0" hangingPunct="0">
              <a:lnSpc>
                <a:spcPct val="90000"/>
              </a:lnSpc>
              <a:spcBef>
                <a:spcPct val="20000"/>
              </a:spcBef>
              <a:buClr>
                <a:schemeClr val="tx1"/>
              </a:buClr>
              <a:defRPr/>
            </a:pPr>
            <a:r>
              <a:rPr lang="en-AU" sz="2000" b="1" dirty="0">
                <a:solidFill>
                  <a:srgbClr val="0000FF"/>
                </a:solidFill>
                <a:latin typeface="Courier New" pitchFamily="49" charset="0"/>
                <a:cs typeface="Courier New" pitchFamily="49" charset="0"/>
              </a:rPr>
              <a:t>    }</a:t>
            </a:r>
          </a:p>
          <a:p>
            <a:pPr marL="342900" indent="-342900" algn="l" eaLnBrk="0" hangingPunct="0">
              <a:spcBef>
                <a:spcPct val="20000"/>
              </a:spcBef>
              <a:buClr>
                <a:schemeClr val="tx1"/>
              </a:buClr>
              <a:buFont typeface="Wingdings" pitchFamily="2" charset="2"/>
              <a:buChar char="§"/>
              <a:defRPr/>
            </a:pPr>
            <a:r>
              <a:rPr lang="en-AU" sz="2400" kern="0" dirty="0">
                <a:latin typeface="+mj-lt"/>
              </a:rPr>
              <a:t>Function prototype</a:t>
            </a:r>
          </a:p>
          <a:p>
            <a:pPr marL="342900" indent="-342900" algn="l" eaLnBrk="0" hangingPunct="0">
              <a:spcBef>
                <a:spcPct val="20000"/>
              </a:spcBef>
              <a:buClr>
                <a:schemeClr val="tx1"/>
              </a:buClr>
              <a:defRPr/>
            </a:pPr>
            <a:r>
              <a:rPr lang="en-AU" sz="2400" kern="0" dirty="0">
                <a:latin typeface="+mj-lt"/>
              </a:rPr>
              <a:t>     Before a function can be used, it must be declared. This can be done by giving its prototype:</a:t>
            </a:r>
          </a:p>
          <a:p>
            <a:pPr marL="342900" indent="-342900" algn="l" eaLnBrk="0" hangingPunct="0">
              <a:spcBef>
                <a:spcPct val="20000"/>
              </a:spcBef>
              <a:buClr>
                <a:schemeClr val="tx1"/>
              </a:buClr>
              <a:defRPr/>
            </a:pPr>
            <a:r>
              <a:rPr lang="en-AU" sz="2800" kern="0" dirty="0">
                <a:latin typeface="+mj-lt"/>
              </a:rPr>
              <a:t>      </a:t>
            </a:r>
            <a:r>
              <a:rPr lang="en-AU" sz="2800" b="1" kern="0" dirty="0">
                <a:solidFill>
                  <a:srgbClr val="0000FF"/>
                </a:solidFill>
                <a:latin typeface="Times New Roman" pitchFamily="18" charset="0"/>
                <a:cs typeface="Courier New" pitchFamily="49" charset="0"/>
              </a:rPr>
              <a:t> </a:t>
            </a:r>
            <a:r>
              <a:rPr lang="en-AU" sz="2000" b="1" dirty="0">
                <a:solidFill>
                  <a:srgbClr val="0000FF"/>
                </a:solidFill>
                <a:latin typeface="Courier New" pitchFamily="49" charset="0"/>
                <a:cs typeface="Courier New" pitchFamily="49" charset="0"/>
              </a:rPr>
              <a:t>Return-type name(parameter-list);</a:t>
            </a:r>
            <a:endParaRPr lang="en-AU" sz="2000" kern="0" dirty="0">
              <a:latin typeface="+mj-lt"/>
            </a:endParaRPr>
          </a:p>
          <a:p>
            <a:pPr marL="342900" indent="-342900" algn="l" eaLnBrk="0" hangingPunct="0">
              <a:spcBef>
                <a:spcPct val="20000"/>
              </a:spcBef>
              <a:buClr>
                <a:schemeClr val="tx1"/>
              </a:buClr>
              <a:buFont typeface="Wingdings" pitchFamily="2" charset="2"/>
              <a:buChar char="§"/>
              <a:defRPr/>
            </a:pPr>
            <a:r>
              <a:rPr lang="en-AU" sz="2400" kern="0" dirty="0">
                <a:latin typeface="+mj-lt"/>
              </a:rPr>
              <a:t>Function invocation: to call a function</a:t>
            </a:r>
          </a:p>
          <a:p>
            <a:pPr marL="342900" indent="-342900" algn="l" eaLnBrk="0" hangingPunct="0">
              <a:lnSpc>
                <a:spcPct val="90000"/>
              </a:lnSpc>
              <a:spcBef>
                <a:spcPct val="20000"/>
              </a:spcBef>
              <a:buClr>
                <a:schemeClr val="tx1"/>
              </a:buClr>
              <a:defRPr/>
            </a:pPr>
            <a:r>
              <a:rPr lang="en-AU" sz="2400" b="1" dirty="0">
                <a:solidFill>
                  <a:srgbClr val="0000FF"/>
                </a:solidFill>
                <a:latin typeface="Courier New" pitchFamily="49" charset="0"/>
                <a:cs typeface="Courier New" pitchFamily="49" charset="0"/>
              </a:rPr>
              <a:t>		</a:t>
            </a:r>
            <a:r>
              <a:rPr lang="en-AU" sz="2000" b="1" dirty="0">
                <a:solidFill>
                  <a:srgbClr val="0000FF"/>
                </a:solidFill>
                <a:latin typeface="Courier New" pitchFamily="49" charset="0"/>
                <a:cs typeface="Courier New" pitchFamily="49" charset="0"/>
              </a:rPr>
              <a:t>name(argument-list);</a:t>
            </a:r>
            <a:endParaRPr lang="en-AU" sz="2000" b="1" kern="0" dirty="0">
              <a:latin typeface="Times New Roman" pitchFamily="18" charset="0"/>
            </a:endParaRPr>
          </a:p>
          <a:p>
            <a:pPr marL="342900" indent="-342900" algn="l" eaLnBrk="0" hangingPunct="0">
              <a:lnSpc>
                <a:spcPct val="90000"/>
              </a:lnSpc>
              <a:spcBef>
                <a:spcPct val="20000"/>
              </a:spcBef>
              <a:buClr>
                <a:schemeClr val="tx1"/>
              </a:buClr>
              <a:buFont typeface="Arial" pitchFamily="34" charset="0"/>
              <a:buChar char="•"/>
              <a:defRPr/>
            </a:pPr>
            <a:endParaRPr lang="en-AU" sz="2000" b="1" dirty="0">
              <a:solidFill>
                <a:srgbClr val="0000FF"/>
              </a:solidFill>
              <a:latin typeface="Courier New" pitchFamily="49" charset="0"/>
              <a:cs typeface="Courier New" pitchFamily="49" charset="0"/>
            </a:endParaRPr>
          </a:p>
          <a:p>
            <a:pPr marL="1200150" lvl="2" indent="-285750" algn="l" eaLnBrk="0" hangingPunct="0">
              <a:spcBef>
                <a:spcPct val="20000"/>
              </a:spcBef>
              <a:buClr>
                <a:schemeClr val="tx1"/>
              </a:buClr>
              <a:defRPr/>
            </a:pPr>
            <a:endParaRPr lang="en-US" sz="2000" kern="0" dirty="0">
              <a:latin typeface="+mn-l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t>Passing Data to Functions</a:t>
            </a:r>
          </a:p>
        </p:txBody>
      </p:sp>
      <p:sp>
        <p:nvSpPr>
          <p:cNvPr id="24579" name="Date Placeholder 22"/>
          <p:cNvSpPr>
            <a:spLocks noGrp="1"/>
          </p:cNvSpPr>
          <p:nvPr>
            <p:ph type="dt" sz="quarter" idx="10"/>
          </p:nvPr>
        </p:nvSpPr>
        <p:spPr>
          <a:noFill/>
        </p:spPr>
        <p:txBody>
          <a:bodyPr/>
          <a:lstStyle/>
          <a:p>
            <a:r>
              <a:rPr lang="en-US" smtClean="0"/>
              <a:t>Semester1, 2010</a:t>
            </a:r>
            <a:endParaRPr lang="en-AU" smtClean="0"/>
          </a:p>
        </p:txBody>
      </p:sp>
      <p:sp>
        <p:nvSpPr>
          <p:cNvPr id="24580" name="Slide Number Placeholder 23"/>
          <p:cNvSpPr>
            <a:spLocks noGrp="1"/>
          </p:cNvSpPr>
          <p:nvPr>
            <p:ph type="sldNum" sz="quarter" idx="12"/>
          </p:nvPr>
        </p:nvSpPr>
        <p:spPr>
          <a:noFill/>
        </p:spPr>
        <p:txBody>
          <a:bodyPr/>
          <a:lstStyle/>
          <a:p>
            <a:fld id="{3444DB79-D525-4455-BD00-00D398621275}" type="slidenum">
              <a:rPr lang="en-AU" smtClean="0"/>
              <a:pPr/>
              <a:t>12</a:t>
            </a:fld>
            <a:endParaRPr lang="en-AU" smtClean="0"/>
          </a:p>
        </p:txBody>
      </p:sp>
      <p:sp>
        <p:nvSpPr>
          <p:cNvPr id="25" name="Footer Placeholder 24"/>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
        <p:nvSpPr>
          <p:cNvPr id="21" name="Rectangle 3"/>
          <p:cNvSpPr txBox="1">
            <a:spLocks noChangeArrowheads="1"/>
          </p:cNvSpPr>
          <p:nvPr/>
        </p:nvSpPr>
        <p:spPr bwMode="auto">
          <a:xfrm>
            <a:off x="428625" y="1643063"/>
            <a:ext cx="8137525" cy="5214937"/>
          </a:xfrm>
          <a:prstGeom prst="rect">
            <a:avLst/>
          </a:prstGeom>
          <a:solidFill>
            <a:schemeClr val="bg2">
              <a:lumMod val="10000"/>
              <a:lumOff val="90000"/>
            </a:schemeClr>
          </a:solidFill>
          <a:ln w="9525">
            <a:noFill/>
            <a:miter lim="800000"/>
            <a:headEnd/>
            <a:tailEnd/>
          </a:ln>
        </p:spPr>
        <p:txBody>
          <a:bodyPr/>
          <a:lstStyle/>
          <a:p>
            <a:pPr marL="342900" indent="-342900" algn="l" eaLnBrk="0" hangingPunct="0">
              <a:spcBef>
                <a:spcPct val="20000"/>
              </a:spcBef>
              <a:buClr>
                <a:schemeClr val="tx1"/>
              </a:buClr>
              <a:buFont typeface="Wingdings" pitchFamily="2" charset="2"/>
              <a:buChar char="§"/>
              <a:defRPr/>
            </a:pPr>
            <a:r>
              <a:rPr lang="en-AU" sz="2800" kern="0" dirty="0">
                <a:latin typeface="+mn-lt"/>
              </a:rPr>
              <a:t>Parameters are used to transfer data between functions.</a:t>
            </a:r>
          </a:p>
          <a:p>
            <a:pPr marL="342900" indent="-342900" algn="l" eaLnBrk="0" hangingPunct="0">
              <a:lnSpc>
                <a:spcPct val="90000"/>
              </a:lnSpc>
              <a:spcBef>
                <a:spcPct val="20000"/>
              </a:spcBef>
              <a:buClr>
                <a:schemeClr val="tx1"/>
              </a:buClr>
              <a:buFont typeface="Wingdings" pitchFamily="2" charset="2"/>
              <a:buChar char="§"/>
              <a:defRPr/>
            </a:pPr>
            <a:r>
              <a:rPr lang="en-AU" sz="2800" kern="0" dirty="0">
                <a:latin typeface="Times New Roman" pitchFamily="18" charset="0"/>
              </a:rPr>
              <a:t>When a function is invoked, the </a:t>
            </a:r>
            <a:r>
              <a:rPr lang="en-AU" sz="2800" b="1" kern="0" dirty="0">
                <a:latin typeface="Times New Roman" pitchFamily="18" charset="0"/>
              </a:rPr>
              <a:t>number</a:t>
            </a:r>
            <a:r>
              <a:rPr lang="en-AU" sz="2800" kern="0" dirty="0">
                <a:latin typeface="Times New Roman" pitchFamily="18" charset="0"/>
              </a:rPr>
              <a:t> and </a:t>
            </a:r>
            <a:r>
              <a:rPr lang="en-AU" sz="2800" b="1" kern="0" dirty="0">
                <a:latin typeface="Times New Roman" pitchFamily="18" charset="0"/>
              </a:rPr>
              <a:t>type</a:t>
            </a:r>
            <a:r>
              <a:rPr lang="en-AU" sz="2800" kern="0" dirty="0">
                <a:latin typeface="Times New Roman" pitchFamily="18" charset="0"/>
              </a:rPr>
              <a:t> of arguments must match the </a:t>
            </a:r>
            <a:r>
              <a:rPr lang="en-AU" sz="2800" b="1" kern="0" dirty="0">
                <a:latin typeface="Times New Roman" pitchFamily="18" charset="0"/>
              </a:rPr>
              <a:t>number</a:t>
            </a:r>
            <a:r>
              <a:rPr lang="en-AU" sz="2800" kern="0" dirty="0">
                <a:latin typeface="Times New Roman" pitchFamily="18" charset="0"/>
              </a:rPr>
              <a:t> and </a:t>
            </a:r>
            <a:r>
              <a:rPr lang="en-AU" sz="2800" b="1" kern="0" dirty="0">
                <a:latin typeface="Times New Roman" pitchFamily="18" charset="0"/>
              </a:rPr>
              <a:t>type</a:t>
            </a:r>
            <a:r>
              <a:rPr lang="en-AU" sz="2800" kern="0" dirty="0">
                <a:latin typeface="Times New Roman" pitchFamily="18" charset="0"/>
              </a:rPr>
              <a:t> of parameters.</a:t>
            </a:r>
          </a:p>
          <a:p>
            <a:pPr marL="342900" indent="-342900" algn="l" eaLnBrk="0" hangingPunct="0">
              <a:lnSpc>
                <a:spcPct val="90000"/>
              </a:lnSpc>
              <a:spcBef>
                <a:spcPct val="20000"/>
              </a:spcBef>
              <a:buClr>
                <a:schemeClr val="tx1"/>
              </a:buClr>
              <a:buFont typeface="Wingdings" pitchFamily="2" charset="2"/>
              <a:buChar char="§"/>
              <a:defRPr/>
            </a:pPr>
            <a:r>
              <a:rPr lang="en-AU" sz="2800" i="1" kern="0" dirty="0">
                <a:latin typeface="Times New Roman" pitchFamily="18" charset="0"/>
              </a:rPr>
              <a:t>Pass-by-value.</a:t>
            </a:r>
            <a:r>
              <a:rPr lang="en-AU" sz="2800" kern="0" dirty="0">
                <a:latin typeface="Times New Roman" pitchFamily="18" charset="0"/>
              </a:rPr>
              <a:t> This means </a:t>
            </a:r>
          </a:p>
          <a:p>
            <a:pPr marL="800100" lvl="1" indent="-342900" algn="l" eaLnBrk="0" hangingPunct="0">
              <a:lnSpc>
                <a:spcPct val="90000"/>
              </a:lnSpc>
              <a:spcBef>
                <a:spcPct val="20000"/>
              </a:spcBef>
              <a:buClr>
                <a:schemeClr val="tx1"/>
              </a:buClr>
              <a:buFont typeface="Wingdings" pitchFamily="2" charset="2"/>
              <a:buChar char="§"/>
              <a:defRPr/>
            </a:pPr>
            <a:r>
              <a:rPr lang="en-AU" sz="2400" kern="0" dirty="0">
                <a:latin typeface="Times New Roman" pitchFamily="18" charset="0"/>
              </a:rPr>
              <a:t>the value of an argument is copied into the corresponding  parameter . </a:t>
            </a:r>
          </a:p>
          <a:p>
            <a:pPr marL="800100" lvl="1" indent="-342900" algn="l" eaLnBrk="0" hangingPunct="0">
              <a:lnSpc>
                <a:spcPct val="90000"/>
              </a:lnSpc>
              <a:spcBef>
                <a:spcPct val="20000"/>
              </a:spcBef>
              <a:buClr>
                <a:schemeClr val="tx1"/>
              </a:buClr>
              <a:buFont typeface="Wingdings" pitchFamily="2" charset="2"/>
              <a:buChar char="§"/>
              <a:defRPr/>
            </a:pPr>
            <a:r>
              <a:rPr lang="en-AU" sz="2400" kern="0" dirty="0">
                <a:latin typeface="Times New Roman" pitchFamily="18" charset="0"/>
              </a:rPr>
              <a:t>All operations on the parameter in the called function are performed only on the parameter.</a:t>
            </a:r>
          </a:p>
          <a:p>
            <a:pPr marL="342900" indent="-342900" algn="l" eaLnBrk="0" hangingPunct="0">
              <a:lnSpc>
                <a:spcPct val="90000"/>
              </a:lnSpc>
              <a:spcBef>
                <a:spcPct val="20000"/>
              </a:spcBef>
              <a:buClr>
                <a:schemeClr val="tx1"/>
              </a:buClr>
              <a:buFont typeface="Wingdings" pitchFamily="2" charset="2"/>
              <a:buChar char="§"/>
              <a:defRPr/>
            </a:pPr>
            <a:r>
              <a:rPr lang="en-AU" sz="2800" kern="0" dirty="0">
                <a:latin typeface="Times New Roman" pitchFamily="18" charset="0"/>
              </a:rPr>
              <a:t>The value of the argument will not change.</a:t>
            </a:r>
          </a:p>
          <a:p>
            <a:pPr marL="742950" lvl="1" indent="-285750" algn="l" eaLnBrk="0" hangingPunct="0">
              <a:spcBef>
                <a:spcPct val="20000"/>
              </a:spcBef>
              <a:buClr>
                <a:schemeClr val="tx1"/>
              </a:buClr>
              <a:defRPr/>
            </a:pPr>
            <a:endParaRPr lang="en-US" sz="2000" kern="0" dirty="0">
              <a:latin typeface="+mn-lt"/>
            </a:endParaRPr>
          </a:p>
        </p:txBody>
      </p:sp>
      <p:sp>
        <p:nvSpPr>
          <p:cNvPr id="22" name="Rectangle 21"/>
          <p:cNvSpPr/>
          <p:nvPr/>
        </p:nvSpPr>
        <p:spPr bwMode="auto">
          <a:xfrm>
            <a:off x="6286500" y="0"/>
            <a:ext cx="2857500" cy="2928938"/>
          </a:xfrm>
          <a:prstGeom prst="rect">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l">
              <a:defRPr/>
            </a:pPr>
            <a:r>
              <a:rPr lang="en-AU" b="1" dirty="0"/>
              <a:t>Pass-by-value</a:t>
            </a:r>
          </a:p>
          <a:p>
            <a:pPr algn="l">
              <a:defRPr/>
            </a:pPr>
            <a:r>
              <a:rPr lang="en-AU" dirty="0"/>
              <a:t>F1()</a:t>
            </a:r>
          </a:p>
          <a:p>
            <a:pPr algn="l">
              <a:defRPr/>
            </a:pPr>
            <a:r>
              <a:rPr lang="en-AU" dirty="0"/>
              <a:t>{ int a=10;  </a:t>
            </a:r>
          </a:p>
          <a:p>
            <a:pPr algn="l">
              <a:defRPr/>
            </a:pPr>
            <a:r>
              <a:rPr lang="en-AU" dirty="0"/>
              <a:t>   F2(a);</a:t>
            </a:r>
          </a:p>
          <a:p>
            <a:pPr algn="l">
              <a:defRPr/>
            </a:pPr>
            <a:r>
              <a:rPr lang="en-AU" dirty="0"/>
              <a:t>   //a=?</a:t>
            </a:r>
          </a:p>
          <a:p>
            <a:pPr algn="l">
              <a:defRPr/>
            </a:pPr>
            <a:r>
              <a:rPr lang="en-AU" dirty="0"/>
              <a:t>    ….  </a:t>
            </a:r>
          </a:p>
          <a:p>
            <a:pPr algn="l">
              <a:defRPr/>
            </a:pPr>
            <a:r>
              <a:rPr lang="en-AU" dirty="0"/>
              <a:t>}</a:t>
            </a:r>
          </a:p>
          <a:p>
            <a:pPr algn="l">
              <a:defRPr/>
            </a:pPr>
            <a:endParaRPr lang="en-AU" dirty="0"/>
          </a:p>
          <a:p>
            <a:pPr algn="l">
              <a:defRPr/>
            </a:pPr>
            <a:r>
              <a:rPr lang="en-AU" dirty="0"/>
              <a:t>F2(</a:t>
            </a:r>
            <a:r>
              <a:rPr lang="en-AU" dirty="0" err="1"/>
              <a:t>int</a:t>
            </a:r>
            <a:r>
              <a:rPr lang="en-AU" dirty="0"/>
              <a:t> b)</a:t>
            </a:r>
          </a:p>
          <a:p>
            <a:pPr algn="l">
              <a:defRPr/>
            </a:pPr>
            <a:r>
              <a:rPr lang="en-AU" dirty="0"/>
              <a:t>{ b = 20; }</a:t>
            </a:r>
            <a:endParaRPr lang="en-US" dirty="0"/>
          </a:p>
        </p:txBody>
      </p:sp>
      <p:sp>
        <p:nvSpPr>
          <p:cNvPr id="23" name="TextBox 22"/>
          <p:cNvSpPr txBox="1">
            <a:spLocks noChangeArrowheads="1"/>
          </p:cNvSpPr>
          <p:nvPr/>
        </p:nvSpPr>
        <p:spPr bwMode="auto">
          <a:xfrm>
            <a:off x="7286625" y="1071563"/>
            <a:ext cx="438150" cy="369887"/>
          </a:xfrm>
          <a:prstGeom prst="rect">
            <a:avLst/>
          </a:prstGeom>
          <a:noFill/>
          <a:ln w="9525">
            <a:noFill/>
            <a:miter lim="800000"/>
            <a:headEnd/>
            <a:tailEnd/>
          </a:ln>
        </p:spPr>
        <p:txBody>
          <a:bodyPr wrap="none">
            <a:spAutoFit/>
          </a:bodyPr>
          <a:lstStyle/>
          <a:p>
            <a:r>
              <a:rPr lang="en-AU"/>
              <a:t>10</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t>Passing Data to Functions</a:t>
            </a:r>
          </a:p>
        </p:txBody>
      </p:sp>
      <p:sp>
        <p:nvSpPr>
          <p:cNvPr id="25603" name="Date Placeholder 22"/>
          <p:cNvSpPr>
            <a:spLocks noGrp="1"/>
          </p:cNvSpPr>
          <p:nvPr>
            <p:ph type="dt" sz="quarter" idx="10"/>
          </p:nvPr>
        </p:nvSpPr>
        <p:spPr>
          <a:noFill/>
        </p:spPr>
        <p:txBody>
          <a:bodyPr/>
          <a:lstStyle/>
          <a:p>
            <a:r>
              <a:rPr lang="en-US" smtClean="0"/>
              <a:t>Semester1, 2010</a:t>
            </a:r>
            <a:endParaRPr lang="en-AU" smtClean="0"/>
          </a:p>
        </p:txBody>
      </p:sp>
      <p:sp>
        <p:nvSpPr>
          <p:cNvPr id="25604" name="Slide Number Placeholder 23"/>
          <p:cNvSpPr>
            <a:spLocks noGrp="1"/>
          </p:cNvSpPr>
          <p:nvPr>
            <p:ph type="sldNum" sz="quarter" idx="12"/>
          </p:nvPr>
        </p:nvSpPr>
        <p:spPr>
          <a:noFill/>
        </p:spPr>
        <p:txBody>
          <a:bodyPr/>
          <a:lstStyle/>
          <a:p>
            <a:fld id="{7631D982-8215-46C8-8DDE-BF95BBF12761}" type="slidenum">
              <a:rPr lang="en-AU" smtClean="0"/>
              <a:pPr/>
              <a:t>13</a:t>
            </a:fld>
            <a:endParaRPr lang="en-AU" smtClean="0"/>
          </a:p>
        </p:txBody>
      </p:sp>
      <p:sp>
        <p:nvSpPr>
          <p:cNvPr id="25" name="Footer Placeholder 24"/>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
        <p:nvSpPr>
          <p:cNvPr id="21" name="Rectangle 3"/>
          <p:cNvSpPr txBox="1">
            <a:spLocks noChangeArrowheads="1"/>
          </p:cNvSpPr>
          <p:nvPr/>
        </p:nvSpPr>
        <p:spPr bwMode="auto">
          <a:xfrm>
            <a:off x="428625" y="1643063"/>
            <a:ext cx="8137525" cy="5214937"/>
          </a:xfrm>
          <a:prstGeom prst="rect">
            <a:avLst/>
          </a:prstGeom>
          <a:solidFill>
            <a:schemeClr val="bg2">
              <a:lumMod val="10000"/>
              <a:lumOff val="90000"/>
            </a:schemeClr>
          </a:solidFill>
          <a:ln w="9525">
            <a:noFill/>
            <a:miter lim="800000"/>
            <a:headEnd/>
            <a:tailEnd/>
          </a:ln>
        </p:spPr>
        <p:txBody>
          <a:bodyPr/>
          <a:lstStyle/>
          <a:p>
            <a:pPr marL="342900" indent="-342900" algn="l" eaLnBrk="0" hangingPunct="0">
              <a:spcBef>
                <a:spcPct val="20000"/>
              </a:spcBef>
              <a:buClr>
                <a:schemeClr val="tx1"/>
              </a:buClr>
              <a:buFont typeface="Wingdings" pitchFamily="2" charset="2"/>
              <a:buChar char="§"/>
              <a:defRPr/>
            </a:pPr>
            <a:r>
              <a:rPr lang="en-AU" sz="2800" kern="0" dirty="0">
                <a:latin typeface="+mn-lt"/>
              </a:rPr>
              <a:t>Parameters to a function can be </a:t>
            </a:r>
            <a:r>
              <a:rPr lang="en-AU" sz="2800" i="1" kern="0" dirty="0">
                <a:latin typeface="+mn-lt"/>
              </a:rPr>
              <a:t>pass-by-reference.</a:t>
            </a:r>
          </a:p>
          <a:p>
            <a:pPr marL="342900" indent="-342900" algn="l" eaLnBrk="0" hangingPunct="0">
              <a:lnSpc>
                <a:spcPct val="90000"/>
              </a:lnSpc>
              <a:spcBef>
                <a:spcPct val="20000"/>
              </a:spcBef>
              <a:buClr>
                <a:schemeClr val="tx1"/>
              </a:buClr>
              <a:buFont typeface="Wingdings" pitchFamily="2" charset="2"/>
              <a:buChar char="§"/>
              <a:defRPr/>
            </a:pPr>
            <a:r>
              <a:rPr lang="en-AU" sz="2800" kern="0" dirty="0">
                <a:latin typeface="Times New Roman" pitchFamily="18" charset="0"/>
              </a:rPr>
              <a:t> </a:t>
            </a:r>
            <a:r>
              <a:rPr lang="en-AU" sz="2800" dirty="0">
                <a:latin typeface="Times New Roman" pitchFamily="18" charset="0"/>
              </a:rPr>
              <a:t>When a parameter is passed to a function by reference, it is the address of the actual argument that is passed to the parameter so that changes can be made to the actual argument and not just a local copy.</a:t>
            </a:r>
          </a:p>
          <a:p>
            <a:pPr marL="342900" indent="-342900" algn="l" eaLnBrk="0" hangingPunct="0">
              <a:lnSpc>
                <a:spcPct val="90000"/>
              </a:lnSpc>
              <a:spcBef>
                <a:spcPct val="20000"/>
              </a:spcBef>
              <a:buClr>
                <a:schemeClr val="tx1"/>
              </a:buClr>
              <a:buFont typeface="Wingdings" pitchFamily="2" charset="2"/>
              <a:buChar char="§"/>
              <a:defRPr/>
            </a:pPr>
            <a:endParaRPr lang="en-AU" sz="2800" kern="0" dirty="0">
              <a:latin typeface="Times New Roman" pitchFamily="18" charset="0"/>
            </a:endParaRPr>
          </a:p>
          <a:p>
            <a:pPr marL="742950" lvl="1" indent="-285750" algn="l" eaLnBrk="0" hangingPunct="0">
              <a:spcBef>
                <a:spcPct val="20000"/>
              </a:spcBef>
              <a:buClr>
                <a:schemeClr val="tx1"/>
              </a:buClr>
              <a:defRPr/>
            </a:pPr>
            <a:endParaRPr lang="en-US" sz="2000" kern="0" dirty="0">
              <a:latin typeface="+mn-lt"/>
            </a:endParaRPr>
          </a:p>
        </p:txBody>
      </p:sp>
      <p:sp>
        <p:nvSpPr>
          <p:cNvPr id="9" name="Rectangle 8"/>
          <p:cNvSpPr/>
          <p:nvPr/>
        </p:nvSpPr>
        <p:spPr bwMode="auto">
          <a:xfrm>
            <a:off x="3571875" y="3857625"/>
            <a:ext cx="2428875" cy="3000375"/>
          </a:xfrm>
          <a:prstGeom prst="rect">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l">
              <a:defRPr/>
            </a:pPr>
            <a:r>
              <a:rPr lang="en-AU" b="1" dirty="0"/>
              <a:t>Pass-by-reference</a:t>
            </a:r>
          </a:p>
          <a:p>
            <a:pPr algn="l">
              <a:defRPr/>
            </a:pPr>
            <a:r>
              <a:rPr lang="en-AU" dirty="0"/>
              <a:t>F1()</a:t>
            </a:r>
          </a:p>
          <a:p>
            <a:pPr algn="l">
              <a:defRPr/>
            </a:pPr>
            <a:r>
              <a:rPr lang="en-AU" dirty="0"/>
              <a:t>{ int a=10;  </a:t>
            </a:r>
          </a:p>
          <a:p>
            <a:pPr algn="l">
              <a:defRPr/>
            </a:pPr>
            <a:r>
              <a:rPr lang="en-AU" dirty="0"/>
              <a:t>   F2(a);</a:t>
            </a:r>
          </a:p>
          <a:p>
            <a:pPr algn="l">
              <a:defRPr/>
            </a:pPr>
            <a:r>
              <a:rPr lang="en-AU" dirty="0"/>
              <a:t>   //a=?</a:t>
            </a:r>
          </a:p>
          <a:p>
            <a:pPr algn="l">
              <a:defRPr/>
            </a:pPr>
            <a:r>
              <a:rPr lang="en-AU" dirty="0"/>
              <a:t>   ….</a:t>
            </a:r>
          </a:p>
          <a:p>
            <a:pPr algn="l">
              <a:defRPr/>
            </a:pPr>
            <a:r>
              <a:rPr lang="en-AU" dirty="0"/>
              <a:t>}</a:t>
            </a:r>
          </a:p>
          <a:p>
            <a:pPr algn="l">
              <a:defRPr/>
            </a:pPr>
            <a:endParaRPr lang="en-AU" dirty="0"/>
          </a:p>
          <a:p>
            <a:pPr algn="l">
              <a:defRPr/>
            </a:pPr>
            <a:r>
              <a:rPr lang="en-AU" dirty="0"/>
              <a:t>F2(</a:t>
            </a:r>
            <a:r>
              <a:rPr lang="en-AU" dirty="0" err="1"/>
              <a:t>int</a:t>
            </a:r>
            <a:r>
              <a:rPr lang="en-AU" dirty="0"/>
              <a:t> </a:t>
            </a:r>
            <a:r>
              <a:rPr lang="en-AU" dirty="0">
                <a:solidFill>
                  <a:srgbClr val="C00000"/>
                </a:solidFill>
              </a:rPr>
              <a:t>&amp;</a:t>
            </a:r>
            <a:r>
              <a:rPr lang="en-AU" dirty="0"/>
              <a:t>b)</a:t>
            </a:r>
          </a:p>
          <a:p>
            <a:pPr algn="l">
              <a:defRPr/>
            </a:pPr>
            <a:r>
              <a:rPr lang="en-AU" dirty="0"/>
              <a:t>{ b = 20; }</a:t>
            </a:r>
            <a:endParaRPr lang="en-US" dirty="0"/>
          </a:p>
        </p:txBody>
      </p:sp>
      <p:sp>
        <p:nvSpPr>
          <p:cNvPr id="10" name="TextBox 9"/>
          <p:cNvSpPr txBox="1">
            <a:spLocks noChangeArrowheads="1"/>
          </p:cNvSpPr>
          <p:nvPr/>
        </p:nvSpPr>
        <p:spPr bwMode="auto">
          <a:xfrm>
            <a:off x="4786313" y="4929188"/>
            <a:ext cx="438150" cy="369887"/>
          </a:xfrm>
          <a:prstGeom prst="rect">
            <a:avLst/>
          </a:prstGeom>
          <a:noFill/>
          <a:ln w="9525">
            <a:noFill/>
            <a:miter lim="800000"/>
            <a:headEnd/>
            <a:tailEnd/>
          </a:ln>
        </p:spPr>
        <p:txBody>
          <a:bodyPr wrap="none">
            <a:spAutoFit/>
          </a:bodyPr>
          <a:lstStyle/>
          <a:p>
            <a:r>
              <a:rPr lang="en-AU"/>
              <a:t>20</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t>Arrays as Parameters to Functions</a:t>
            </a:r>
          </a:p>
        </p:txBody>
      </p:sp>
      <p:sp>
        <p:nvSpPr>
          <p:cNvPr id="26627" name="Rectangle 3"/>
          <p:cNvSpPr>
            <a:spLocks noGrp="1" noChangeArrowheads="1"/>
          </p:cNvSpPr>
          <p:nvPr>
            <p:ph type="body" idx="1"/>
          </p:nvPr>
        </p:nvSpPr>
        <p:spPr>
          <a:xfrm>
            <a:off x="611188" y="1630363"/>
            <a:ext cx="8137525" cy="4941887"/>
          </a:xfrm>
        </p:spPr>
        <p:txBody>
          <a:bodyPr/>
          <a:lstStyle/>
          <a:p>
            <a:r>
              <a:rPr lang="en-AU" smtClean="0"/>
              <a:t>Arrays can be used as parameters passed to functions </a:t>
            </a:r>
          </a:p>
          <a:p>
            <a:r>
              <a:rPr lang="en-AU" smtClean="0"/>
              <a:t>Arrays are passed by reference</a:t>
            </a:r>
          </a:p>
          <a:p>
            <a:pPr lvl="1"/>
            <a:r>
              <a:rPr lang="en-AU" smtClean="0"/>
              <a:t>What is actually getting passed is the address of the first element of the array</a:t>
            </a:r>
          </a:p>
          <a:p>
            <a:pPr lvl="1"/>
            <a:r>
              <a:rPr lang="en-AU" smtClean="0"/>
              <a:t>Do not use &amp; when declaring an array as a formal parameter</a:t>
            </a:r>
          </a:p>
          <a:p>
            <a:pPr lvl="1"/>
            <a:r>
              <a:rPr lang="en-AU" smtClean="0"/>
              <a:t>Modifying an array formal parameter will also modify the corresponding actual argument in calling function</a:t>
            </a:r>
          </a:p>
          <a:p>
            <a:endParaRPr lang="en-US" sz="2400" smtClean="0"/>
          </a:p>
        </p:txBody>
      </p:sp>
      <p:sp>
        <p:nvSpPr>
          <p:cNvPr id="13" name="Rectangle 12"/>
          <p:cNvSpPr/>
          <p:nvPr/>
        </p:nvSpPr>
        <p:spPr bwMode="auto">
          <a:xfrm>
            <a:off x="4500563" y="0"/>
            <a:ext cx="2286000" cy="2857500"/>
          </a:xfrm>
          <a:prstGeom prst="rect">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l">
              <a:defRPr/>
            </a:pPr>
            <a:endParaRPr lang="en-AU" dirty="0"/>
          </a:p>
          <a:p>
            <a:pPr algn="l">
              <a:defRPr/>
            </a:pPr>
            <a:r>
              <a:rPr lang="en-AU" dirty="0"/>
              <a:t>F1()</a:t>
            </a:r>
          </a:p>
          <a:p>
            <a:pPr algn="l">
              <a:defRPr/>
            </a:pPr>
            <a:r>
              <a:rPr lang="en-AU" dirty="0"/>
              <a:t>{ int a[2]={10,20};  </a:t>
            </a:r>
          </a:p>
          <a:p>
            <a:pPr algn="l">
              <a:defRPr/>
            </a:pPr>
            <a:r>
              <a:rPr lang="en-AU" dirty="0"/>
              <a:t>   F2(a);</a:t>
            </a:r>
          </a:p>
          <a:p>
            <a:pPr algn="l">
              <a:defRPr/>
            </a:pPr>
            <a:r>
              <a:rPr lang="en-AU" dirty="0"/>
              <a:t>   //a[0]=?</a:t>
            </a:r>
          </a:p>
          <a:p>
            <a:pPr algn="l">
              <a:defRPr/>
            </a:pPr>
            <a:r>
              <a:rPr lang="en-AU" dirty="0"/>
              <a:t>….}</a:t>
            </a:r>
          </a:p>
          <a:p>
            <a:pPr algn="l">
              <a:defRPr/>
            </a:pPr>
            <a:endParaRPr lang="en-AU" dirty="0"/>
          </a:p>
          <a:p>
            <a:pPr algn="l">
              <a:defRPr/>
            </a:pPr>
            <a:r>
              <a:rPr lang="en-AU" dirty="0"/>
              <a:t>F2(</a:t>
            </a:r>
            <a:r>
              <a:rPr lang="en-AU" dirty="0" err="1"/>
              <a:t>int</a:t>
            </a:r>
            <a:r>
              <a:rPr lang="en-AU" dirty="0"/>
              <a:t> b[])</a:t>
            </a:r>
          </a:p>
          <a:p>
            <a:pPr algn="l">
              <a:defRPr/>
            </a:pPr>
            <a:r>
              <a:rPr lang="en-AU" dirty="0"/>
              <a:t>{ b[0] = 100; }</a:t>
            </a:r>
            <a:endParaRPr lang="en-US" dirty="0"/>
          </a:p>
        </p:txBody>
      </p:sp>
      <p:sp>
        <p:nvSpPr>
          <p:cNvPr id="17" name="TextBox 16"/>
          <p:cNvSpPr txBox="1">
            <a:spLocks noChangeArrowheads="1"/>
          </p:cNvSpPr>
          <p:nvPr/>
        </p:nvSpPr>
        <p:spPr bwMode="auto">
          <a:xfrm>
            <a:off x="5857875" y="1143000"/>
            <a:ext cx="565150" cy="369888"/>
          </a:xfrm>
          <a:prstGeom prst="rect">
            <a:avLst/>
          </a:prstGeom>
          <a:noFill/>
          <a:ln w="9525">
            <a:noFill/>
            <a:miter lim="800000"/>
            <a:headEnd/>
            <a:tailEnd/>
          </a:ln>
        </p:spPr>
        <p:txBody>
          <a:bodyPr wrap="none">
            <a:spAutoFit/>
          </a:bodyPr>
          <a:lstStyle/>
          <a:p>
            <a:r>
              <a:rPr lang="en-AU"/>
              <a:t>100</a:t>
            </a:r>
            <a:endParaRPr lang="en-US"/>
          </a:p>
        </p:txBody>
      </p:sp>
      <p:sp>
        <p:nvSpPr>
          <p:cNvPr id="18" name="Rectangle 17"/>
          <p:cNvSpPr/>
          <p:nvPr/>
        </p:nvSpPr>
        <p:spPr bwMode="auto">
          <a:xfrm>
            <a:off x="6858000" y="0"/>
            <a:ext cx="2286000" cy="2857500"/>
          </a:xfrm>
          <a:prstGeom prst="rect">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l">
              <a:defRPr/>
            </a:pPr>
            <a:r>
              <a:rPr lang="en-AU" b="1" dirty="0"/>
              <a:t>Pass-by-reference</a:t>
            </a:r>
          </a:p>
          <a:p>
            <a:pPr algn="l">
              <a:defRPr/>
            </a:pPr>
            <a:r>
              <a:rPr lang="en-AU" dirty="0"/>
              <a:t>F1()</a:t>
            </a:r>
          </a:p>
          <a:p>
            <a:pPr algn="l">
              <a:defRPr/>
            </a:pPr>
            <a:r>
              <a:rPr lang="en-AU" dirty="0"/>
              <a:t>{ int a[2]={10,20};  </a:t>
            </a:r>
          </a:p>
          <a:p>
            <a:pPr algn="l">
              <a:defRPr/>
            </a:pPr>
            <a:r>
              <a:rPr lang="en-AU" dirty="0"/>
              <a:t>   F2(a);</a:t>
            </a:r>
          </a:p>
          <a:p>
            <a:pPr algn="l">
              <a:defRPr/>
            </a:pPr>
            <a:r>
              <a:rPr lang="en-AU" dirty="0"/>
              <a:t>   //a[0]=?</a:t>
            </a:r>
          </a:p>
          <a:p>
            <a:pPr algn="l">
              <a:defRPr/>
            </a:pPr>
            <a:r>
              <a:rPr lang="en-AU" dirty="0"/>
              <a:t>….}</a:t>
            </a:r>
          </a:p>
          <a:p>
            <a:pPr algn="l">
              <a:defRPr/>
            </a:pPr>
            <a:endParaRPr lang="en-AU" dirty="0"/>
          </a:p>
          <a:p>
            <a:pPr algn="l">
              <a:defRPr/>
            </a:pPr>
            <a:r>
              <a:rPr lang="en-AU" dirty="0"/>
              <a:t>F2(</a:t>
            </a:r>
            <a:r>
              <a:rPr lang="en-AU" dirty="0" err="1"/>
              <a:t>int</a:t>
            </a:r>
            <a:r>
              <a:rPr lang="en-AU" dirty="0"/>
              <a:t> </a:t>
            </a:r>
            <a:r>
              <a:rPr lang="en-AU" dirty="0">
                <a:solidFill>
                  <a:srgbClr val="FF0000"/>
                </a:solidFill>
              </a:rPr>
              <a:t>&amp;b</a:t>
            </a:r>
            <a:r>
              <a:rPr lang="en-AU" dirty="0"/>
              <a:t>[])</a:t>
            </a:r>
          </a:p>
          <a:p>
            <a:pPr algn="l">
              <a:defRPr/>
            </a:pPr>
            <a:r>
              <a:rPr lang="en-AU" dirty="0"/>
              <a:t>{ b[0] = 100; }</a:t>
            </a:r>
            <a:endParaRPr lang="en-US" dirty="0"/>
          </a:p>
        </p:txBody>
      </p:sp>
      <p:sp>
        <p:nvSpPr>
          <p:cNvPr id="19" name="TextBox 18"/>
          <p:cNvSpPr txBox="1">
            <a:spLocks noChangeArrowheads="1"/>
          </p:cNvSpPr>
          <p:nvPr/>
        </p:nvSpPr>
        <p:spPr bwMode="auto">
          <a:xfrm>
            <a:off x="8375650" y="1928813"/>
            <a:ext cx="768350" cy="369887"/>
          </a:xfrm>
          <a:prstGeom prst="rect">
            <a:avLst/>
          </a:prstGeom>
          <a:noFill/>
          <a:ln w="9525">
            <a:noFill/>
            <a:miter lim="800000"/>
            <a:headEnd/>
            <a:tailEnd/>
          </a:ln>
        </p:spPr>
        <p:txBody>
          <a:bodyPr wrap="none">
            <a:spAutoFit/>
          </a:bodyPr>
          <a:lstStyle/>
          <a:p>
            <a:r>
              <a:rPr lang="en-AU">
                <a:solidFill>
                  <a:srgbClr val="FF0000"/>
                </a:solidFill>
              </a:rPr>
              <a:t>illegal</a:t>
            </a:r>
            <a:endParaRPr lang="en-US">
              <a:solidFill>
                <a:srgbClr val="FF0000"/>
              </a:solidFill>
            </a:endParaRPr>
          </a:p>
        </p:txBody>
      </p:sp>
      <p:sp>
        <p:nvSpPr>
          <p:cNvPr id="20" name="TextBox 19"/>
          <p:cNvSpPr txBox="1">
            <a:spLocks noChangeArrowheads="1"/>
          </p:cNvSpPr>
          <p:nvPr/>
        </p:nvSpPr>
        <p:spPr bwMode="auto">
          <a:xfrm>
            <a:off x="4500563" y="0"/>
            <a:ext cx="2297112" cy="369888"/>
          </a:xfrm>
          <a:prstGeom prst="rect">
            <a:avLst/>
          </a:prstGeom>
          <a:noFill/>
          <a:ln w="9525">
            <a:noFill/>
            <a:miter lim="800000"/>
            <a:headEnd/>
            <a:tailEnd/>
          </a:ln>
        </p:spPr>
        <p:txBody>
          <a:bodyPr wrap="none">
            <a:spAutoFit/>
          </a:bodyPr>
          <a:lstStyle/>
          <a:p>
            <a:r>
              <a:rPr lang="en-AU" b="1"/>
              <a:t>Pass-by-reference</a:t>
            </a:r>
          </a:p>
        </p:txBody>
      </p:sp>
      <p:sp>
        <p:nvSpPr>
          <p:cNvPr id="26633" name="Date Placeholder 22"/>
          <p:cNvSpPr>
            <a:spLocks noGrp="1"/>
          </p:cNvSpPr>
          <p:nvPr>
            <p:ph type="dt" sz="quarter" idx="10"/>
          </p:nvPr>
        </p:nvSpPr>
        <p:spPr>
          <a:noFill/>
        </p:spPr>
        <p:txBody>
          <a:bodyPr/>
          <a:lstStyle/>
          <a:p>
            <a:r>
              <a:rPr lang="en-US" smtClean="0"/>
              <a:t>Semester1, 2010</a:t>
            </a:r>
            <a:endParaRPr lang="en-AU" smtClean="0"/>
          </a:p>
        </p:txBody>
      </p:sp>
      <p:sp>
        <p:nvSpPr>
          <p:cNvPr id="26634" name="Slide Number Placeholder 23"/>
          <p:cNvSpPr>
            <a:spLocks noGrp="1"/>
          </p:cNvSpPr>
          <p:nvPr>
            <p:ph type="sldNum" sz="quarter" idx="12"/>
          </p:nvPr>
        </p:nvSpPr>
        <p:spPr>
          <a:noFill/>
        </p:spPr>
        <p:txBody>
          <a:bodyPr/>
          <a:lstStyle/>
          <a:p>
            <a:fld id="{9B1EDCC3-F5DB-4C4C-942F-9FC4B037F2E9}" type="slidenum">
              <a:rPr lang="en-AU" smtClean="0"/>
              <a:pPr/>
              <a:t>14</a:t>
            </a:fld>
            <a:endParaRPr lang="en-AU" smtClean="0"/>
          </a:p>
        </p:txBody>
      </p:sp>
      <p:sp>
        <p:nvSpPr>
          <p:cNvPr id="25" name="Footer Placeholder 24"/>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P spid="17" grpId="0"/>
      <p:bldP spid="18" grpId="0" animBg="1"/>
      <p:bldP spid="18" grpId="1"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mtClean="0"/>
              <a:t>Arrays as Parameters to Functions</a:t>
            </a:r>
          </a:p>
        </p:txBody>
      </p:sp>
      <p:sp>
        <p:nvSpPr>
          <p:cNvPr id="27651" name="Rectangle 3"/>
          <p:cNvSpPr>
            <a:spLocks noGrp="1" noChangeArrowheads="1"/>
          </p:cNvSpPr>
          <p:nvPr>
            <p:ph type="body" idx="1"/>
          </p:nvPr>
        </p:nvSpPr>
        <p:spPr>
          <a:xfrm>
            <a:off x="285750" y="1643063"/>
            <a:ext cx="8532813" cy="4319587"/>
          </a:xfrm>
        </p:spPr>
        <p:txBody>
          <a:bodyPr/>
          <a:lstStyle/>
          <a:p>
            <a:r>
              <a:rPr lang="en-US" smtClean="0"/>
              <a:t>In function definition</a:t>
            </a:r>
          </a:p>
          <a:p>
            <a:pPr lvl="1"/>
            <a:r>
              <a:rPr lang="en-US" smtClean="0"/>
              <a:t>Specify the type of the parameter array</a:t>
            </a:r>
          </a:p>
          <a:p>
            <a:pPr lvl="1"/>
            <a:r>
              <a:rPr lang="en-US" smtClean="0"/>
              <a:t>Specify the name of the parameter array</a:t>
            </a:r>
          </a:p>
          <a:p>
            <a:pPr lvl="1"/>
            <a:r>
              <a:rPr lang="en-US" smtClean="0"/>
              <a:t>For one-dimensional arrays, the size of the array is usually omitted</a:t>
            </a:r>
          </a:p>
          <a:p>
            <a:pPr lvl="1">
              <a:buFont typeface="Times New Roman" pitchFamily="18" charset="0"/>
              <a:buNone/>
            </a:pPr>
            <a:endParaRPr lang="en-AU" smtClean="0">
              <a:cs typeface="Courier New" pitchFamily="49" charset="0"/>
            </a:endParaRPr>
          </a:p>
          <a:p>
            <a:pPr>
              <a:buFont typeface="Wingdings" pitchFamily="2" charset="2"/>
              <a:buNone/>
            </a:pPr>
            <a:r>
              <a:rPr lang="en-US" sz="2400" b="1" smtClean="0">
                <a:solidFill>
                  <a:srgbClr val="0000FF"/>
                </a:solidFill>
                <a:latin typeface="Courier New" pitchFamily="49" charset="0"/>
                <a:cs typeface="Courier New" pitchFamily="49" charset="0"/>
              </a:rPr>
              <a:t>void display(int theArray[], int numValues)</a:t>
            </a:r>
          </a:p>
          <a:p>
            <a:endParaRPr lang="en-US" sz="2400" smtClean="0"/>
          </a:p>
        </p:txBody>
      </p:sp>
      <p:sp>
        <p:nvSpPr>
          <p:cNvPr id="27652" name="Date Placeholder 10"/>
          <p:cNvSpPr>
            <a:spLocks noGrp="1"/>
          </p:cNvSpPr>
          <p:nvPr>
            <p:ph type="dt" sz="quarter" idx="10"/>
          </p:nvPr>
        </p:nvSpPr>
        <p:spPr>
          <a:noFill/>
        </p:spPr>
        <p:txBody>
          <a:bodyPr/>
          <a:lstStyle/>
          <a:p>
            <a:r>
              <a:rPr lang="en-US" smtClean="0"/>
              <a:t>Semester1, 2010</a:t>
            </a:r>
            <a:endParaRPr lang="en-AU" smtClean="0"/>
          </a:p>
        </p:txBody>
      </p:sp>
      <p:sp>
        <p:nvSpPr>
          <p:cNvPr id="27653" name="Slide Number Placeholder 11"/>
          <p:cNvSpPr>
            <a:spLocks noGrp="1"/>
          </p:cNvSpPr>
          <p:nvPr>
            <p:ph type="sldNum" sz="quarter" idx="12"/>
          </p:nvPr>
        </p:nvSpPr>
        <p:spPr>
          <a:noFill/>
        </p:spPr>
        <p:txBody>
          <a:bodyPr/>
          <a:lstStyle/>
          <a:p>
            <a:fld id="{6F626AC0-6BF9-4AB4-95C7-5179E352F6C2}" type="slidenum">
              <a:rPr lang="en-AU" smtClean="0"/>
              <a:pPr/>
              <a:t>15</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t>Arrays as Parameters to Functions</a:t>
            </a:r>
          </a:p>
        </p:txBody>
      </p:sp>
      <p:sp>
        <p:nvSpPr>
          <p:cNvPr id="28675" name="Rectangle 3"/>
          <p:cNvSpPr>
            <a:spLocks noGrp="1" noChangeArrowheads="1"/>
          </p:cNvSpPr>
          <p:nvPr>
            <p:ph type="body" idx="1"/>
          </p:nvPr>
        </p:nvSpPr>
        <p:spPr>
          <a:xfrm>
            <a:off x="611188" y="1630363"/>
            <a:ext cx="8137525" cy="4319587"/>
          </a:xfrm>
        </p:spPr>
        <p:txBody>
          <a:bodyPr/>
          <a:lstStyle/>
          <a:p>
            <a:r>
              <a:rPr lang="en-AU" sz="2800" smtClean="0"/>
              <a:t> </a:t>
            </a:r>
            <a:endParaRPr lang="en-US" sz="2800" smtClean="0"/>
          </a:p>
        </p:txBody>
      </p:sp>
      <p:sp>
        <p:nvSpPr>
          <p:cNvPr id="28676" name="Date Placeholder 11"/>
          <p:cNvSpPr>
            <a:spLocks noGrp="1"/>
          </p:cNvSpPr>
          <p:nvPr>
            <p:ph type="dt" sz="quarter" idx="10"/>
          </p:nvPr>
        </p:nvSpPr>
        <p:spPr>
          <a:noFill/>
        </p:spPr>
        <p:txBody>
          <a:bodyPr/>
          <a:lstStyle/>
          <a:p>
            <a:r>
              <a:rPr lang="en-US" smtClean="0"/>
              <a:t>Semester1, 2010</a:t>
            </a:r>
            <a:endParaRPr lang="en-AU" smtClean="0"/>
          </a:p>
        </p:txBody>
      </p:sp>
      <p:sp>
        <p:nvSpPr>
          <p:cNvPr id="28677" name="Slide Number Placeholder 12"/>
          <p:cNvSpPr>
            <a:spLocks noGrp="1"/>
          </p:cNvSpPr>
          <p:nvPr>
            <p:ph type="sldNum" sz="quarter" idx="12"/>
          </p:nvPr>
        </p:nvSpPr>
        <p:spPr>
          <a:noFill/>
        </p:spPr>
        <p:txBody>
          <a:bodyPr/>
          <a:lstStyle/>
          <a:p>
            <a:fld id="{88B79AF1-A222-4591-A0AF-9E53CE58CB7D}" type="slidenum">
              <a:rPr lang="en-AU" smtClean="0"/>
              <a:pPr/>
              <a:t>16</a:t>
            </a:fld>
            <a:endParaRPr lang="en-AU" smtClean="0"/>
          </a:p>
        </p:txBody>
      </p:sp>
      <p:sp>
        <p:nvSpPr>
          <p:cNvPr id="14" name="Footer Placeholder 13"/>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
        <p:nvSpPr>
          <p:cNvPr id="15" name="Rectangle 4"/>
          <p:cNvSpPr>
            <a:spLocks noChangeArrowheads="1"/>
          </p:cNvSpPr>
          <p:nvPr/>
        </p:nvSpPr>
        <p:spPr bwMode="auto">
          <a:xfrm>
            <a:off x="428625" y="1643063"/>
            <a:ext cx="8286750" cy="4714875"/>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r>
              <a:rPr lang="en-US" dirty="0">
                <a:solidFill>
                  <a:srgbClr val="0000FF"/>
                </a:solidFill>
                <a:ea typeface="Tahoma" pitchFamily="34" charset="0"/>
                <a:cs typeface="Tahoma" pitchFamily="34" charset="0"/>
              </a:rPr>
              <a:t>#include &lt;</a:t>
            </a:r>
            <a:r>
              <a:rPr lang="en-US" dirty="0" err="1">
                <a:solidFill>
                  <a:srgbClr val="0000FF"/>
                </a:solidFill>
                <a:ea typeface="Tahoma" pitchFamily="34" charset="0"/>
                <a:cs typeface="Tahoma" pitchFamily="34" charset="0"/>
              </a:rPr>
              <a:t>iostream</a:t>
            </a:r>
            <a:r>
              <a:rPr lang="en-US" dirty="0">
                <a:solidFill>
                  <a:srgbClr val="0000FF"/>
                </a:solidFill>
                <a:ea typeface="Tahoma" pitchFamily="34" charset="0"/>
                <a:cs typeface="Tahoma" pitchFamily="34" charset="0"/>
              </a:rPr>
              <a:t>&gt;</a:t>
            </a:r>
          </a:p>
          <a:p>
            <a:pPr lvl="2" algn="l">
              <a:defRPr/>
            </a:pPr>
            <a:r>
              <a:rPr lang="en-US" dirty="0">
                <a:solidFill>
                  <a:srgbClr val="0000FF"/>
                </a:solidFill>
                <a:ea typeface="Tahoma" pitchFamily="34" charset="0"/>
                <a:cs typeface="Tahoma" pitchFamily="34" charset="0"/>
              </a:rPr>
              <a:t>using namespace std;</a:t>
            </a:r>
          </a:p>
          <a:p>
            <a:pPr lvl="2" algn="l">
              <a:defRPr/>
            </a:pPr>
            <a:r>
              <a:rPr lang="en-US" dirty="0">
                <a:solidFill>
                  <a:srgbClr val="0000FF"/>
                </a:solidFill>
                <a:ea typeface="Tahoma" pitchFamily="34" charset="0"/>
                <a:cs typeface="Tahoma" pitchFamily="34" charset="0"/>
              </a:rPr>
              <a:t>void display(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 //function prototype</a:t>
            </a:r>
          </a:p>
          <a:p>
            <a:pPr lvl="2" algn="l">
              <a:defRPr/>
            </a:pP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main()</a:t>
            </a: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       const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CAPACITY = 100;</a:t>
            </a:r>
          </a:p>
          <a:p>
            <a:pPr lvl="2"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aArray</a:t>
            </a:r>
            <a:r>
              <a:rPr lang="en-US" dirty="0">
                <a:solidFill>
                  <a:srgbClr val="0000FF"/>
                </a:solidFill>
                <a:ea typeface="Tahoma" pitchFamily="34" charset="0"/>
                <a:cs typeface="Tahoma" pitchFamily="34" charset="0"/>
              </a:rPr>
              <a:t>[CAPACITY] = {4,23,45,15,27,98,12,3,9,42};</a:t>
            </a:r>
          </a:p>
          <a:p>
            <a:pPr lvl="2" algn="l">
              <a:defRPr/>
            </a:pPr>
            <a:r>
              <a:rPr lang="en-US" dirty="0">
                <a:solidFill>
                  <a:srgbClr val="0000FF"/>
                </a:solidFill>
                <a:ea typeface="Tahoma" pitchFamily="34" charset="0"/>
                <a:cs typeface="Tahoma" pitchFamily="34" charset="0"/>
              </a:rPr>
              <a:t>       display(</a:t>
            </a:r>
            <a:r>
              <a:rPr lang="en-US" dirty="0" err="1">
                <a:solidFill>
                  <a:srgbClr val="0000FF"/>
                </a:solidFill>
                <a:ea typeface="Tahoma" pitchFamily="34" charset="0"/>
                <a:cs typeface="Tahoma" pitchFamily="34" charset="0"/>
              </a:rPr>
              <a:t>aArray</a:t>
            </a:r>
            <a:r>
              <a:rPr lang="en-US" dirty="0">
                <a:solidFill>
                  <a:srgbClr val="0000FF"/>
                </a:solidFill>
                <a:ea typeface="Tahoma" pitchFamily="34" charset="0"/>
                <a:cs typeface="Tahoma" pitchFamily="34" charset="0"/>
              </a:rPr>
              <a:t>, 10); </a:t>
            </a:r>
          </a:p>
          <a:p>
            <a:pPr lvl="2" algn="l">
              <a:defRPr/>
            </a:pPr>
            <a:r>
              <a:rPr lang="en-US" dirty="0">
                <a:solidFill>
                  <a:srgbClr val="0000FF"/>
                </a:solidFill>
                <a:ea typeface="Tahoma" pitchFamily="34" charset="0"/>
                <a:cs typeface="Tahoma" pitchFamily="34" charset="0"/>
              </a:rPr>
              <a:t>       return 0;</a:t>
            </a: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void display(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          </a:t>
            </a:r>
            <a:r>
              <a:rPr lang="nn-NO" dirty="0">
                <a:solidFill>
                  <a:srgbClr val="0000FF"/>
                </a:solidFill>
                <a:ea typeface="Tahoma" pitchFamily="34" charset="0"/>
                <a:cs typeface="Tahoma" pitchFamily="34" charset="0"/>
              </a:rPr>
              <a:t>for(int i = 0; i &lt; numValues; i++)</a:t>
            </a:r>
            <a:r>
              <a:rPr lang="en-US" dirty="0">
                <a:solidFill>
                  <a:srgbClr val="0000FF"/>
                </a:solidFill>
                <a:ea typeface="Tahoma" pitchFamily="34" charset="0"/>
                <a:cs typeface="Tahoma" pitchFamily="34" charset="0"/>
              </a:rPr>
              <a:t> </a:t>
            </a:r>
          </a:p>
          <a:p>
            <a:pPr lvl="2"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cout</a:t>
            </a:r>
            <a:r>
              <a:rPr lang="en-US" dirty="0">
                <a:solidFill>
                  <a:srgbClr val="0000FF"/>
                </a:solidFill>
                <a:ea typeface="Tahoma" pitchFamily="34" charset="0"/>
                <a:cs typeface="Tahoma" pitchFamily="34" charset="0"/>
              </a:rPr>
              <a:t> &lt;&lt;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a:t>
            </a:r>
            <a:r>
              <a:rPr lang="en-US" dirty="0" err="1">
                <a:solidFill>
                  <a:srgbClr val="0000FF"/>
                </a:solidFill>
                <a:ea typeface="Tahoma" pitchFamily="34" charset="0"/>
                <a:cs typeface="Tahoma" pitchFamily="34" charset="0"/>
              </a:rPr>
              <a:t>i</a:t>
            </a:r>
            <a:r>
              <a:rPr lang="en-US" dirty="0">
                <a:solidFill>
                  <a:srgbClr val="0000FF"/>
                </a:solidFill>
                <a:ea typeface="Tahoma" pitchFamily="34" charset="0"/>
                <a:cs typeface="Tahoma" pitchFamily="34" charset="0"/>
              </a:rPr>
              <a:t>] &lt;&lt; “ ”;  </a:t>
            </a:r>
          </a:p>
          <a:p>
            <a:pPr lvl="2"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cout</a:t>
            </a:r>
            <a:r>
              <a:rPr lang="en-US" dirty="0">
                <a:solidFill>
                  <a:srgbClr val="0000FF"/>
                </a:solidFill>
                <a:ea typeface="Tahoma" pitchFamily="34" charset="0"/>
                <a:cs typeface="Tahoma" pitchFamily="34" charset="0"/>
              </a:rPr>
              <a:t> &lt;&lt; </a:t>
            </a:r>
            <a:r>
              <a:rPr lang="en-US" dirty="0" err="1">
                <a:solidFill>
                  <a:srgbClr val="0000FF"/>
                </a:solidFill>
                <a:ea typeface="Tahoma" pitchFamily="34" charset="0"/>
                <a:cs typeface="Tahoma" pitchFamily="34" charset="0"/>
              </a:rPr>
              <a:t>endl</a:t>
            </a: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a:t>
            </a:r>
            <a:endParaRPr lang="en-AU" b="1" dirty="0">
              <a:solidFill>
                <a:srgbClr val="0000FF"/>
              </a:solidFill>
              <a:ea typeface="Tahoma" pitchFamily="34" charset="0"/>
              <a:cs typeface="Tahoma" pitchFamily="34" charset="0"/>
            </a:endParaRPr>
          </a:p>
          <a:p>
            <a:pPr lvl="2" algn="l">
              <a:defRPr/>
            </a:pPr>
            <a:endParaRPr lang="en-US" dirty="0">
              <a:latin typeface="Times New Roman" pitchFamily="18" charset="0"/>
            </a:endParaRPr>
          </a:p>
          <a:p>
            <a:pPr lvl="2" algn="l">
              <a:defRPr/>
            </a:pPr>
            <a:r>
              <a:rPr lang="nn-NO" dirty="0">
                <a:latin typeface="Times New Roman" pitchFamily="18" charset="0"/>
              </a:rPr>
              <a:t>	</a:t>
            </a:r>
            <a:r>
              <a:rPr lang="en-US" dirty="0">
                <a:latin typeface="Times New Roman" pitchFamily="18" charset="0"/>
              </a:rPr>
              <a:t>		</a:t>
            </a:r>
            <a:endParaRPr lang="en-AU" sz="80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mtClean="0"/>
              <a:t>Arrays as Parameters to Functions</a:t>
            </a:r>
          </a:p>
        </p:txBody>
      </p:sp>
      <p:sp>
        <p:nvSpPr>
          <p:cNvPr id="29699" name="Rectangle 3"/>
          <p:cNvSpPr>
            <a:spLocks noGrp="1" noChangeArrowheads="1"/>
          </p:cNvSpPr>
          <p:nvPr>
            <p:ph type="body" idx="1"/>
          </p:nvPr>
        </p:nvSpPr>
        <p:spPr>
          <a:xfrm>
            <a:off x="1006475" y="1285875"/>
            <a:ext cx="8137525" cy="4319588"/>
          </a:xfrm>
        </p:spPr>
        <p:txBody>
          <a:bodyPr/>
          <a:lstStyle/>
          <a:p>
            <a:r>
              <a:rPr lang="en-AU" sz="2400" smtClean="0"/>
              <a:t>Modifying array parameter will change the original array</a:t>
            </a:r>
            <a:endParaRPr lang="en-US" sz="2400" smtClean="0"/>
          </a:p>
        </p:txBody>
      </p:sp>
      <p:sp>
        <p:nvSpPr>
          <p:cNvPr id="29700" name="Date Placeholder 11"/>
          <p:cNvSpPr>
            <a:spLocks noGrp="1"/>
          </p:cNvSpPr>
          <p:nvPr>
            <p:ph type="dt" sz="quarter" idx="10"/>
          </p:nvPr>
        </p:nvSpPr>
        <p:spPr>
          <a:noFill/>
        </p:spPr>
        <p:txBody>
          <a:bodyPr/>
          <a:lstStyle/>
          <a:p>
            <a:r>
              <a:rPr lang="en-US" smtClean="0"/>
              <a:t>Semester1, 2010</a:t>
            </a:r>
            <a:endParaRPr lang="en-AU" smtClean="0"/>
          </a:p>
        </p:txBody>
      </p:sp>
      <p:sp>
        <p:nvSpPr>
          <p:cNvPr id="29701" name="Slide Number Placeholder 12"/>
          <p:cNvSpPr>
            <a:spLocks noGrp="1"/>
          </p:cNvSpPr>
          <p:nvPr>
            <p:ph type="sldNum" sz="quarter" idx="12"/>
          </p:nvPr>
        </p:nvSpPr>
        <p:spPr>
          <a:noFill/>
        </p:spPr>
        <p:txBody>
          <a:bodyPr/>
          <a:lstStyle/>
          <a:p>
            <a:fld id="{05358C1C-C6BB-4ACB-807C-D9E017F72908}" type="slidenum">
              <a:rPr lang="en-AU" smtClean="0"/>
              <a:pPr/>
              <a:t>17</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15" name="Rectangle 4"/>
          <p:cNvSpPr>
            <a:spLocks noChangeArrowheads="1"/>
          </p:cNvSpPr>
          <p:nvPr/>
        </p:nvSpPr>
        <p:spPr bwMode="auto">
          <a:xfrm>
            <a:off x="428625" y="1714500"/>
            <a:ext cx="8286750" cy="5143500"/>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solidFill>
                <a:srgbClr val="0000FF"/>
              </a:solidFill>
              <a:ea typeface="Tahoma" pitchFamily="34" charset="0"/>
              <a:cs typeface="Tahoma" pitchFamily="34" charset="0"/>
            </a:endParaRPr>
          </a:p>
          <a:p>
            <a:pPr lvl="2" algn="l">
              <a:defRPr/>
            </a:pPr>
            <a:r>
              <a:rPr lang="en-US" dirty="0">
                <a:solidFill>
                  <a:srgbClr val="0000FF"/>
                </a:solidFill>
                <a:ea typeface="Tahoma" pitchFamily="34" charset="0"/>
                <a:cs typeface="Tahoma" pitchFamily="34" charset="0"/>
              </a:rPr>
              <a:t>#include &lt;</a:t>
            </a:r>
            <a:r>
              <a:rPr lang="en-US" dirty="0" err="1">
                <a:solidFill>
                  <a:srgbClr val="0000FF"/>
                </a:solidFill>
                <a:ea typeface="Tahoma" pitchFamily="34" charset="0"/>
                <a:cs typeface="Tahoma" pitchFamily="34" charset="0"/>
              </a:rPr>
              <a:t>iostream</a:t>
            </a:r>
            <a:r>
              <a:rPr lang="en-US" dirty="0">
                <a:solidFill>
                  <a:srgbClr val="0000FF"/>
                </a:solidFill>
                <a:ea typeface="Tahoma" pitchFamily="34" charset="0"/>
                <a:cs typeface="Tahoma" pitchFamily="34" charset="0"/>
              </a:rPr>
              <a:t>&gt;</a:t>
            </a:r>
          </a:p>
          <a:p>
            <a:pPr lvl="2" algn="l">
              <a:defRPr/>
            </a:pPr>
            <a:r>
              <a:rPr lang="en-US" dirty="0">
                <a:solidFill>
                  <a:srgbClr val="0000FF"/>
                </a:solidFill>
                <a:ea typeface="Tahoma" pitchFamily="34" charset="0"/>
                <a:cs typeface="Tahoma" pitchFamily="34" charset="0"/>
              </a:rPr>
              <a:t>using namespace std;</a:t>
            </a:r>
          </a:p>
          <a:p>
            <a:pPr lvl="2" algn="l">
              <a:defRPr/>
            </a:pPr>
            <a:r>
              <a:rPr lang="en-US" dirty="0">
                <a:solidFill>
                  <a:srgbClr val="0000FF"/>
                </a:solidFill>
                <a:ea typeface="Tahoma" pitchFamily="34" charset="0"/>
                <a:cs typeface="Tahoma" pitchFamily="34" charset="0"/>
              </a:rPr>
              <a:t>void display(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 //function prototype</a:t>
            </a:r>
          </a:p>
          <a:p>
            <a:pPr lvl="2" algn="l">
              <a:defRPr/>
            </a:pPr>
            <a:r>
              <a:rPr lang="en-AU" dirty="0">
                <a:solidFill>
                  <a:srgbClr val="0000FF"/>
                </a:solidFill>
                <a:ea typeface="Tahoma" pitchFamily="34" charset="0"/>
                <a:cs typeface="Tahoma" pitchFamily="34" charset="0"/>
              </a:rPr>
              <a:t>void modify(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 </a:t>
            </a:r>
          </a:p>
          <a:p>
            <a:pPr lvl="2" algn="l">
              <a:defRPr/>
            </a:pP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main()</a:t>
            </a: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       const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CAPACITY = 100;</a:t>
            </a:r>
          </a:p>
          <a:p>
            <a:pPr lvl="2"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aArray</a:t>
            </a:r>
            <a:r>
              <a:rPr lang="en-US" dirty="0">
                <a:solidFill>
                  <a:srgbClr val="0000FF"/>
                </a:solidFill>
                <a:ea typeface="Tahoma" pitchFamily="34" charset="0"/>
                <a:cs typeface="Tahoma" pitchFamily="34" charset="0"/>
              </a:rPr>
              <a:t>[CAPACITY] = {4,23,45,15,27,98,12,3,9,42};</a:t>
            </a:r>
          </a:p>
          <a:p>
            <a:pPr lvl="2" algn="l">
              <a:defRPr/>
            </a:pPr>
            <a:r>
              <a:rPr lang="en-AU" dirty="0">
                <a:solidFill>
                  <a:srgbClr val="0000FF"/>
                </a:solidFill>
                <a:ea typeface="Tahoma" pitchFamily="34" charset="0"/>
                <a:cs typeface="Tahoma" pitchFamily="34" charset="0"/>
              </a:rPr>
              <a:t>       modify(</a:t>
            </a:r>
            <a:r>
              <a:rPr lang="en-AU" dirty="0" err="1">
                <a:solidFill>
                  <a:srgbClr val="0000FF"/>
                </a:solidFill>
                <a:ea typeface="Tahoma" pitchFamily="34" charset="0"/>
                <a:cs typeface="Tahoma" pitchFamily="34" charset="0"/>
              </a:rPr>
              <a:t>aArray</a:t>
            </a:r>
            <a:r>
              <a:rPr lang="en-AU" dirty="0">
                <a:solidFill>
                  <a:srgbClr val="0000FF"/>
                </a:solidFill>
                <a:ea typeface="Tahoma" pitchFamily="34" charset="0"/>
                <a:cs typeface="Tahoma" pitchFamily="34" charset="0"/>
              </a:rPr>
              <a:t>, 10);</a:t>
            </a:r>
            <a:endParaRPr lang="en-US" dirty="0">
              <a:solidFill>
                <a:srgbClr val="0000FF"/>
              </a:solidFill>
              <a:ea typeface="Tahoma" pitchFamily="34" charset="0"/>
              <a:cs typeface="Tahoma" pitchFamily="34" charset="0"/>
            </a:endParaRPr>
          </a:p>
          <a:p>
            <a:pPr lvl="2" algn="l">
              <a:defRPr/>
            </a:pPr>
            <a:r>
              <a:rPr lang="en-US" dirty="0">
                <a:solidFill>
                  <a:srgbClr val="0000FF"/>
                </a:solidFill>
                <a:ea typeface="Tahoma" pitchFamily="34" charset="0"/>
                <a:cs typeface="Tahoma" pitchFamily="34" charset="0"/>
              </a:rPr>
              <a:t>       display(</a:t>
            </a:r>
            <a:r>
              <a:rPr lang="en-US" dirty="0" err="1">
                <a:solidFill>
                  <a:srgbClr val="0000FF"/>
                </a:solidFill>
                <a:ea typeface="Tahoma" pitchFamily="34" charset="0"/>
                <a:cs typeface="Tahoma" pitchFamily="34" charset="0"/>
              </a:rPr>
              <a:t>aArray</a:t>
            </a:r>
            <a:r>
              <a:rPr lang="en-US" dirty="0">
                <a:solidFill>
                  <a:srgbClr val="0000FF"/>
                </a:solidFill>
                <a:ea typeface="Tahoma" pitchFamily="34" charset="0"/>
                <a:cs typeface="Tahoma" pitchFamily="34" charset="0"/>
              </a:rPr>
              <a:t>, 10);</a:t>
            </a:r>
          </a:p>
          <a:p>
            <a:pPr lvl="2" algn="l">
              <a:defRPr/>
            </a:pPr>
            <a:r>
              <a:rPr lang="en-AU" dirty="0">
                <a:solidFill>
                  <a:srgbClr val="0000FF"/>
                </a:solidFill>
                <a:ea typeface="Tahoma" pitchFamily="34" charset="0"/>
                <a:cs typeface="Tahoma" pitchFamily="34" charset="0"/>
              </a:rPr>
              <a:t>       return 0;</a:t>
            </a:r>
            <a:endParaRPr lang="en-US" dirty="0">
              <a:solidFill>
                <a:srgbClr val="0000FF"/>
              </a:solidFill>
              <a:ea typeface="Tahoma" pitchFamily="34" charset="0"/>
              <a:cs typeface="Tahoma" pitchFamily="34" charset="0"/>
            </a:endParaRP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void modify(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a:t>
            </a:r>
          </a:p>
          <a:p>
            <a:pPr lvl="2" algn="l">
              <a:defRPr/>
            </a:pPr>
            <a:r>
              <a:rPr lang="nn-NO" dirty="0">
                <a:solidFill>
                  <a:srgbClr val="0000FF"/>
                </a:solidFill>
                <a:ea typeface="Tahoma" pitchFamily="34" charset="0"/>
                <a:cs typeface="Tahoma" pitchFamily="34" charset="0"/>
              </a:rPr>
              <a:t>        for(int i = 0; i &lt; numValues; i++)</a:t>
            </a:r>
          </a:p>
          <a:p>
            <a:pPr lvl="2"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a:t>
            </a:r>
            <a:r>
              <a:rPr lang="en-US" dirty="0" err="1">
                <a:solidFill>
                  <a:srgbClr val="0000FF"/>
                </a:solidFill>
                <a:ea typeface="Tahoma" pitchFamily="34" charset="0"/>
                <a:cs typeface="Tahoma" pitchFamily="34" charset="0"/>
              </a:rPr>
              <a:t>i</a:t>
            </a:r>
            <a:r>
              <a:rPr lang="en-US" dirty="0">
                <a:solidFill>
                  <a:srgbClr val="0000FF"/>
                </a:solidFill>
                <a:ea typeface="Tahoma" pitchFamily="34" charset="0"/>
                <a:cs typeface="Tahoma" pitchFamily="34" charset="0"/>
              </a:rPr>
              <a:t>] =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a:t>
            </a:r>
            <a:r>
              <a:rPr lang="en-US" dirty="0" err="1">
                <a:solidFill>
                  <a:srgbClr val="0000FF"/>
                </a:solidFill>
                <a:ea typeface="Tahoma" pitchFamily="34" charset="0"/>
                <a:cs typeface="Tahoma" pitchFamily="34" charset="0"/>
              </a:rPr>
              <a:t>i</a:t>
            </a:r>
            <a:r>
              <a:rPr lang="en-US" dirty="0">
                <a:solidFill>
                  <a:srgbClr val="0000FF"/>
                </a:solidFill>
                <a:ea typeface="Tahoma" pitchFamily="34" charset="0"/>
                <a:cs typeface="Tahoma" pitchFamily="34" charset="0"/>
              </a:rPr>
              <a:t>] +5;</a:t>
            </a:r>
          </a:p>
          <a:p>
            <a:pPr lvl="2" algn="l">
              <a:defRPr/>
            </a:pPr>
            <a:r>
              <a:rPr lang="en-US" dirty="0">
                <a:solidFill>
                  <a:srgbClr val="0000FF"/>
                </a:solidFill>
                <a:ea typeface="Tahoma" pitchFamily="34" charset="0"/>
                <a:cs typeface="Tahoma" pitchFamily="34" charset="0"/>
              </a:rPr>
              <a:t>}</a:t>
            </a:r>
          </a:p>
          <a:p>
            <a:pPr lvl="2" algn="l">
              <a:defRPr/>
            </a:pPr>
            <a:r>
              <a:rPr lang="en-US" dirty="0">
                <a:solidFill>
                  <a:srgbClr val="0000FF"/>
                </a:solidFill>
                <a:ea typeface="Tahoma" pitchFamily="34" charset="0"/>
                <a:cs typeface="Tahoma" pitchFamily="34" charset="0"/>
              </a:rPr>
              <a:t>void display(</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theArray</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numValues</a:t>
            </a:r>
            <a:r>
              <a:rPr lang="en-US" dirty="0">
                <a:solidFill>
                  <a:srgbClr val="0000FF"/>
                </a:solidFill>
                <a:ea typeface="Tahoma" pitchFamily="34" charset="0"/>
                <a:cs typeface="Tahoma" pitchFamily="34" charset="0"/>
              </a:rPr>
              <a:t>){ </a:t>
            </a:r>
            <a:r>
              <a:rPr lang="en-AU" dirty="0">
                <a:solidFill>
                  <a:srgbClr val="0000FF"/>
                </a:solidFill>
                <a:ea typeface="Tahoma" pitchFamily="34" charset="0"/>
                <a:cs typeface="Tahoma" pitchFamily="34" charset="0"/>
              </a:rPr>
              <a:t>….. </a:t>
            </a:r>
            <a:r>
              <a:rPr lang="en-US" dirty="0">
                <a:solidFill>
                  <a:srgbClr val="0000FF"/>
                </a:solidFill>
                <a:ea typeface="Tahoma" pitchFamily="34" charset="0"/>
                <a:cs typeface="Tahoma" pitchFamily="34" charset="0"/>
              </a:rPr>
              <a:t>}</a:t>
            </a:r>
            <a:endParaRPr lang="en-AU" b="1" dirty="0">
              <a:solidFill>
                <a:srgbClr val="0000FF"/>
              </a:solidFill>
              <a:ea typeface="Tahoma" pitchFamily="34" charset="0"/>
              <a:cs typeface="Tahoma" pitchFamily="34" charset="0"/>
            </a:endParaRPr>
          </a:p>
          <a:p>
            <a:pPr lvl="2" algn="l">
              <a:defRPr/>
            </a:pPr>
            <a:endParaRPr lang="en-US" dirty="0">
              <a:latin typeface="Times New Roman" pitchFamily="18" charset="0"/>
            </a:endParaRPr>
          </a:p>
          <a:p>
            <a:pPr lvl="2" algn="l">
              <a:defRPr/>
            </a:pPr>
            <a:r>
              <a:rPr lang="nn-NO" dirty="0">
                <a:latin typeface="Times New Roman" pitchFamily="18" charset="0"/>
              </a:rPr>
              <a:t>	</a:t>
            </a:r>
            <a:r>
              <a:rPr lang="en-US" dirty="0">
                <a:latin typeface="Times New Roman" pitchFamily="18" charset="0"/>
              </a:rPr>
              <a:t>		</a:t>
            </a:r>
            <a:endParaRPr lang="en-AU" sz="8000" b="1" dirty="0">
              <a:latin typeface="Times New Roman" pitchFamily="18" charset="0"/>
            </a:endParaRPr>
          </a:p>
        </p:txBody>
      </p:sp>
      <p:pic>
        <p:nvPicPr>
          <p:cNvPr id="16" name="Picture 8"/>
          <p:cNvPicPr>
            <a:picLocks noChangeAspect="1" noChangeArrowheads="1"/>
          </p:cNvPicPr>
          <p:nvPr/>
        </p:nvPicPr>
        <p:blipFill>
          <a:blip r:embed="rId3" cstate="print"/>
          <a:srcRect/>
          <a:stretch>
            <a:fillRect/>
          </a:stretch>
        </p:blipFill>
        <p:spPr bwMode="auto">
          <a:xfrm>
            <a:off x="4286250" y="4214813"/>
            <a:ext cx="3286125" cy="474662"/>
          </a:xfrm>
          <a:prstGeom prst="rect">
            <a:avLst/>
          </a:prstGeom>
          <a:noFill/>
          <a:ln w="12700" cap="sq">
            <a:noFill/>
            <a:miter lim="800000"/>
            <a:headEnd type="none" w="sm" len="sm"/>
            <a:tailEnd type="none" w="sm" len="sm"/>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t>Arrays as Parameters to Functions</a:t>
            </a:r>
          </a:p>
        </p:txBody>
      </p:sp>
      <p:sp>
        <p:nvSpPr>
          <p:cNvPr id="30723" name="Rectangle 3"/>
          <p:cNvSpPr>
            <a:spLocks noGrp="1" noChangeArrowheads="1"/>
          </p:cNvSpPr>
          <p:nvPr>
            <p:ph type="body" idx="1"/>
          </p:nvPr>
        </p:nvSpPr>
        <p:spPr>
          <a:xfrm>
            <a:off x="1006475" y="1285875"/>
            <a:ext cx="8137525" cy="4319588"/>
          </a:xfrm>
        </p:spPr>
        <p:txBody>
          <a:bodyPr/>
          <a:lstStyle/>
          <a:p>
            <a:r>
              <a:rPr lang="en-AU" sz="2400" smtClean="0"/>
              <a:t>Return value from function</a:t>
            </a:r>
            <a:endParaRPr lang="en-US" sz="2400" smtClean="0"/>
          </a:p>
        </p:txBody>
      </p:sp>
      <p:sp>
        <p:nvSpPr>
          <p:cNvPr id="7" name="Rectangle 4"/>
          <p:cNvSpPr>
            <a:spLocks noChangeArrowheads="1"/>
          </p:cNvSpPr>
          <p:nvPr/>
        </p:nvSpPr>
        <p:spPr bwMode="auto">
          <a:xfrm>
            <a:off x="1214438" y="1785938"/>
            <a:ext cx="7929562" cy="3857625"/>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algn="l">
              <a:defRPr/>
            </a:pPr>
            <a:r>
              <a:rPr lang="en-US" sz="2000" dirty="0">
                <a:solidFill>
                  <a:srgbClr val="0000FF"/>
                </a:solidFill>
                <a:ea typeface="Tahoma" pitchFamily="34" charset="0"/>
                <a:cs typeface="Tahoma" pitchFamily="34" charset="0"/>
              </a:rPr>
              <a:t>#include &lt;</a:t>
            </a:r>
            <a:r>
              <a:rPr lang="en-US" sz="2000" dirty="0" err="1">
                <a:solidFill>
                  <a:srgbClr val="0000FF"/>
                </a:solidFill>
                <a:ea typeface="Tahoma" pitchFamily="34" charset="0"/>
                <a:cs typeface="Tahoma" pitchFamily="34" charset="0"/>
              </a:rPr>
              <a:t>iostream</a:t>
            </a:r>
            <a:r>
              <a:rPr lang="en-US" sz="2000" dirty="0">
                <a:solidFill>
                  <a:srgbClr val="0000FF"/>
                </a:solidFill>
                <a:ea typeface="Tahoma" pitchFamily="34" charset="0"/>
                <a:cs typeface="Tahoma" pitchFamily="34" charset="0"/>
              </a:rPr>
              <a:t>&gt;</a:t>
            </a:r>
          </a:p>
          <a:p>
            <a:pPr algn="l">
              <a:defRPr/>
            </a:pPr>
            <a:r>
              <a:rPr lang="en-US" sz="2000" dirty="0">
                <a:solidFill>
                  <a:srgbClr val="0000FF"/>
                </a:solidFill>
                <a:ea typeface="Tahoma" pitchFamily="34" charset="0"/>
                <a:cs typeface="Tahoma" pitchFamily="34" charset="0"/>
              </a:rPr>
              <a:t>using namespace std;</a:t>
            </a:r>
          </a:p>
          <a:p>
            <a:pPr algn="l">
              <a:defRPr/>
            </a:pP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indexLargestElement</a:t>
            </a:r>
            <a:r>
              <a:rPr lang="en-US" sz="2000" dirty="0">
                <a:solidFill>
                  <a:srgbClr val="0000FF"/>
                </a:solidFill>
                <a:ea typeface="Tahoma" pitchFamily="34" charset="0"/>
                <a:cs typeface="Tahoma" pitchFamily="34" charset="0"/>
              </a:rPr>
              <a:t>(</a:t>
            </a: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list[], </a:t>
            </a: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listSize</a:t>
            </a:r>
            <a:r>
              <a:rPr lang="en-US" sz="2000" dirty="0">
                <a:solidFill>
                  <a:srgbClr val="0000FF"/>
                </a:solidFill>
                <a:ea typeface="Tahoma" pitchFamily="34" charset="0"/>
                <a:cs typeface="Tahoma" pitchFamily="34" charset="0"/>
              </a:rPr>
              <a:t>);  </a:t>
            </a:r>
          </a:p>
          <a:p>
            <a:pPr algn="l">
              <a:defRPr/>
            </a:pP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main()</a:t>
            </a:r>
          </a:p>
          <a:p>
            <a:pPr algn="l">
              <a:defRPr/>
            </a:pPr>
            <a:r>
              <a:rPr lang="en-US" sz="2000" dirty="0">
                <a:solidFill>
                  <a:srgbClr val="0000FF"/>
                </a:solidFill>
                <a:ea typeface="Tahoma" pitchFamily="34" charset="0"/>
                <a:cs typeface="Tahoma" pitchFamily="34" charset="0"/>
              </a:rPr>
              <a:t>{</a:t>
            </a:r>
          </a:p>
          <a:p>
            <a:pPr algn="l">
              <a:defRPr/>
            </a:pPr>
            <a:r>
              <a:rPr lang="en-US" sz="2000" dirty="0">
                <a:solidFill>
                  <a:srgbClr val="0000FF"/>
                </a:solidFill>
                <a:ea typeface="Tahoma" pitchFamily="34" charset="0"/>
                <a:cs typeface="Tahoma" pitchFamily="34" charset="0"/>
              </a:rPr>
              <a:t>   const </a:t>
            </a: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size = 10;</a:t>
            </a:r>
          </a:p>
          <a:p>
            <a:pPr algn="l">
              <a:defRPr/>
            </a:pP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max;</a:t>
            </a:r>
          </a:p>
          <a:p>
            <a:pPr algn="l">
              <a:defRPr/>
            </a:pP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int</a:t>
            </a: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aArray</a:t>
            </a:r>
            <a:r>
              <a:rPr lang="en-US" sz="2000" dirty="0">
                <a:solidFill>
                  <a:srgbClr val="0000FF"/>
                </a:solidFill>
                <a:ea typeface="Tahoma" pitchFamily="34" charset="0"/>
                <a:cs typeface="Tahoma" pitchFamily="34" charset="0"/>
              </a:rPr>
              <a:t>[size] = {192,23,8,15,27,96,1200,78,93,312};</a:t>
            </a:r>
          </a:p>
          <a:p>
            <a:pPr algn="l">
              <a:defRPr/>
            </a:pPr>
            <a:r>
              <a:rPr lang="en-US" sz="2000" dirty="0">
                <a:solidFill>
                  <a:srgbClr val="0000FF"/>
                </a:solidFill>
                <a:ea typeface="Tahoma" pitchFamily="34" charset="0"/>
                <a:cs typeface="Tahoma" pitchFamily="34" charset="0"/>
              </a:rPr>
              <a:t>   max = </a:t>
            </a:r>
            <a:r>
              <a:rPr lang="en-US" sz="2000" dirty="0" err="1">
                <a:solidFill>
                  <a:srgbClr val="0000FF"/>
                </a:solidFill>
                <a:ea typeface="Tahoma" pitchFamily="34" charset="0"/>
                <a:cs typeface="Tahoma" pitchFamily="34" charset="0"/>
              </a:rPr>
              <a:t>indexLargestElement</a:t>
            </a:r>
            <a:r>
              <a:rPr lang="en-US" sz="2000" dirty="0">
                <a:solidFill>
                  <a:srgbClr val="0000FF"/>
                </a:solidFill>
                <a:ea typeface="Tahoma" pitchFamily="34" charset="0"/>
                <a:cs typeface="Tahoma" pitchFamily="34" charset="0"/>
              </a:rPr>
              <a:t>(</a:t>
            </a:r>
            <a:r>
              <a:rPr lang="en-US" sz="2000" dirty="0" err="1">
                <a:solidFill>
                  <a:srgbClr val="0000FF"/>
                </a:solidFill>
                <a:ea typeface="Tahoma" pitchFamily="34" charset="0"/>
                <a:cs typeface="Tahoma" pitchFamily="34" charset="0"/>
              </a:rPr>
              <a:t>aArray</a:t>
            </a:r>
            <a:r>
              <a:rPr lang="en-US" sz="2000" dirty="0">
                <a:solidFill>
                  <a:srgbClr val="0000FF"/>
                </a:solidFill>
                <a:ea typeface="Tahoma" pitchFamily="34" charset="0"/>
                <a:cs typeface="Tahoma" pitchFamily="34" charset="0"/>
              </a:rPr>
              <a:t>, size);</a:t>
            </a:r>
          </a:p>
          <a:p>
            <a:pPr algn="l">
              <a:defRPr/>
            </a:pPr>
            <a:r>
              <a:rPr lang="en-US" sz="2000" dirty="0">
                <a:solidFill>
                  <a:srgbClr val="0000FF"/>
                </a:solidFill>
                <a:ea typeface="Tahoma" pitchFamily="34" charset="0"/>
                <a:cs typeface="Tahoma" pitchFamily="34" charset="0"/>
              </a:rPr>
              <a:t>   </a:t>
            </a:r>
            <a:r>
              <a:rPr lang="en-US" sz="2000" dirty="0" err="1">
                <a:solidFill>
                  <a:srgbClr val="0000FF"/>
                </a:solidFill>
                <a:ea typeface="Tahoma" pitchFamily="34" charset="0"/>
                <a:cs typeface="Tahoma" pitchFamily="34" charset="0"/>
              </a:rPr>
              <a:t>cout</a:t>
            </a:r>
            <a:r>
              <a:rPr lang="en-US" sz="2000" dirty="0">
                <a:solidFill>
                  <a:srgbClr val="0000FF"/>
                </a:solidFill>
                <a:ea typeface="Tahoma" pitchFamily="34" charset="0"/>
                <a:cs typeface="Tahoma" pitchFamily="34" charset="0"/>
              </a:rPr>
              <a:t> &lt;&lt; "The index of the largest element is " &lt;&lt; max &lt;&lt;".\n";</a:t>
            </a:r>
          </a:p>
          <a:p>
            <a:pPr algn="l">
              <a:defRPr/>
            </a:pPr>
            <a:r>
              <a:rPr lang="en-AU" sz="2000" dirty="0">
                <a:solidFill>
                  <a:srgbClr val="0000FF"/>
                </a:solidFill>
                <a:ea typeface="Tahoma" pitchFamily="34" charset="0"/>
                <a:cs typeface="Tahoma" pitchFamily="34" charset="0"/>
              </a:rPr>
              <a:t>   return 0;</a:t>
            </a:r>
            <a:endParaRPr lang="en-US" sz="2000" dirty="0">
              <a:solidFill>
                <a:srgbClr val="0000FF"/>
              </a:solidFill>
              <a:ea typeface="Tahoma" pitchFamily="34" charset="0"/>
              <a:cs typeface="Tahoma" pitchFamily="34" charset="0"/>
            </a:endParaRPr>
          </a:p>
          <a:p>
            <a:pPr algn="l">
              <a:defRPr/>
            </a:pPr>
            <a:r>
              <a:rPr lang="en-US" sz="2000" dirty="0">
                <a:solidFill>
                  <a:srgbClr val="0000FF"/>
                </a:solidFill>
                <a:ea typeface="Tahoma" pitchFamily="34" charset="0"/>
                <a:cs typeface="Tahoma" pitchFamily="34" charset="0"/>
              </a:rPr>
              <a:t>}</a:t>
            </a:r>
          </a:p>
        </p:txBody>
      </p:sp>
      <p:sp>
        <p:nvSpPr>
          <p:cNvPr id="30725" name="Date Placeholder 11"/>
          <p:cNvSpPr>
            <a:spLocks noGrp="1"/>
          </p:cNvSpPr>
          <p:nvPr>
            <p:ph type="dt" sz="quarter" idx="10"/>
          </p:nvPr>
        </p:nvSpPr>
        <p:spPr>
          <a:noFill/>
        </p:spPr>
        <p:txBody>
          <a:bodyPr/>
          <a:lstStyle/>
          <a:p>
            <a:r>
              <a:rPr lang="en-US" smtClean="0"/>
              <a:t>Semester1, 2010</a:t>
            </a:r>
            <a:endParaRPr lang="en-AU" smtClean="0"/>
          </a:p>
        </p:txBody>
      </p:sp>
      <p:sp>
        <p:nvSpPr>
          <p:cNvPr id="30726" name="Slide Number Placeholder 12"/>
          <p:cNvSpPr>
            <a:spLocks noGrp="1"/>
          </p:cNvSpPr>
          <p:nvPr>
            <p:ph type="sldNum" sz="quarter" idx="12"/>
          </p:nvPr>
        </p:nvSpPr>
        <p:spPr>
          <a:noFill/>
        </p:spPr>
        <p:txBody>
          <a:bodyPr/>
          <a:lstStyle/>
          <a:p>
            <a:fld id="{4DE0734F-1FFC-44F3-90AF-EF2D282B751B}" type="slidenum">
              <a:rPr lang="en-AU" smtClean="0"/>
              <a:pPr/>
              <a:t>18</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t>Arrays as Parameters to Functions</a:t>
            </a:r>
          </a:p>
        </p:txBody>
      </p:sp>
      <p:sp>
        <p:nvSpPr>
          <p:cNvPr id="31747" name="Rectangle 3"/>
          <p:cNvSpPr>
            <a:spLocks noGrp="1" noChangeArrowheads="1"/>
          </p:cNvSpPr>
          <p:nvPr>
            <p:ph type="body" idx="1"/>
          </p:nvPr>
        </p:nvSpPr>
        <p:spPr>
          <a:xfrm>
            <a:off x="428625" y="1357313"/>
            <a:ext cx="8137525" cy="5500687"/>
          </a:xfrm>
          <a:solidFill>
            <a:schemeClr val="bg2">
              <a:lumMod val="10000"/>
              <a:lumOff val="90000"/>
            </a:schemeClr>
          </a:solidFill>
        </p:spPr>
        <p:txBody>
          <a:bodyPr/>
          <a:lstStyle/>
          <a:p>
            <a:pPr>
              <a:defRPr/>
            </a:pPr>
            <a:r>
              <a:rPr lang="en-AU" sz="2400" dirty="0" smtClean="0"/>
              <a:t>Return value from function</a:t>
            </a:r>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endParaRPr lang="en-AU" sz="2400" dirty="0" smtClean="0"/>
          </a:p>
          <a:p>
            <a:pPr>
              <a:defRPr/>
            </a:pPr>
            <a:r>
              <a:rPr lang="en-AU" sz="2400" dirty="0" smtClean="0"/>
              <a:t>Functions cannot return an array.</a:t>
            </a:r>
          </a:p>
        </p:txBody>
      </p:sp>
      <p:sp>
        <p:nvSpPr>
          <p:cNvPr id="12" name="Rectangle 4"/>
          <p:cNvSpPr>
            <a:spLocks noChangeArrowheads="1"/>
          </p:cNvSpPr>
          <p:nvPr/>
        </p:nvSpPr>
        <p:spPr bwMode="auto">
          <a:xfrm>
            <a:off x="1071563" y="1928813"/>
            <a:ext cx="6786562" cy="3857625"/>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algn="l">
              <a:defRPr/>
            </a:pPr>
            <a:r>
              <a:rPr lang="en-US" sz="2000" dirty="0" err="1">
                <a:solidFill>
                  <a:srgbClr val="0000FF"/>
                </a:solidFill>
              </a:rPr>
              <a:t>int</a:t>
            </a:r>
            <a:r>
              <a:rPr lang="en-US" sz="2000" dirty="0">
                <a:solidFill>
                  <a:srgbClr val="0000FF"/>
                </a:solidFill>
              </a:rPr>
              <a:t> </a:t>
            </a:r>
            <a:r>
              <a:rPr lang="en-US" sz="2000" dirty="0" err="1">
                <a:solidFill>
                  <a:srgbClr val="0000FF"/>
                </a:solidFill>
              </a:rPr>
              <a:t>indexLargestElement</a:t>
            </a:r>
            <a:r>
              <a:rPr lang="en-US" sz="2000" dirty="0">
                <a:solidFill>
                  <a:srgbClr val="0000FF"/>
                </a:solidFill>
              </a:rPr>
              <a:t>(</a:t>
            </a:r>
            <a:r>
              <a:rPr lang="en-US" sz="2000" dirty="0" err="1">
                <a:solidFill>
                  <a:srgbClr val="0000FF"/>
                </a:solidFill>
              </a:rPr>
              <a:t>int</a:t>
            </a:r>
            <a:r>
              <a:rPr lang="en-US" sz="2000" dirty="0">
                <a:solidFill>
                  <a:srgbClr val="0000FF"/>
                </a:solidFill>
              </a:rPr>
              <a:t> list[], </a:t>
            </a:r>
            <a:r>
              <a:rPr lang="en-US" sz="2000" dirty="0" err="1">
                <a:solidFill>
                  <a:srgbClr val="0000FF"/>
                </a:solidFill>
              </a:rPr>
              <a:t>int</a:t>
            </a:r>
            <a:r>
              <a:rPr lang="en-US" sz="2000" dirty="0">
                <a:solidFill>
                  <a:srgbClr val="0000FF"/>
                </a:solidFill>
              </a:rPr>
              <a:t> </a:t>
            </a:r>
            <a:r>
              <a:rPr lang="en-US" sz="2000" dirty="0" err="1">
                <a:solidFill>
                  <a:srgbClr val="0000FF"/>
                </a:solidFill>
              </a:rPr>
              <a:t>listSize</a:t>
            </a:r>
            <a:r>
              <a:rPr lang="en-US" sz="2000" dirty="0">
                <a:solidFill>
                  <a:srgbClr val="0000FF"/>
                </a:solidFill>
              </a:rPr>
              <a:t>)</a:t>
            </a:r>
          </a:p>
          <a:p>
            <a:pPr algn="l">
              <a:defRPr/>
            </a:pPr>
            <a:r>
              <a:rPr lang="en-US" sz="2000" dirty="0">
                <a:solidFill>
                  <a:srgbClr val="0000FF"/>
                </a:solidFill>
              </a:rPr>
              <a:t>{</a:t>
            </a:r>
          </a:p>
          <a:p>
            <a:pPr algn="l">
              <a:defRPr/>
            </a:pPr>
            <a:r>
              <a:rPr lang="en-US" sz="2000" dirty="0">
                <a:solidFill>
                  <a:srgbClr val="0000FF"/>
                </a:solidFill>
              </a:rPr>
              <a:t>	</a:t>
            </a:r>
            <a:r>
              <a:rPr lang="en-US" sz="2000" dirty="0" err="1">
                <a:solidFill>
                  <a:srgbClr val="0000FF"/>
                </a:solidFill>
              </a:rPr>
              <a:t>int</a:t>
            </a:r>
            <a:r>
              <a:rPr lang="en-US" sz="2000" dirty="0">
                <a:solidFill>
                  <a:srgbClr val="0000FF"/>
                </a:solidFill>
              </a:rPr>
              <a:t> index;</a:t>
            </a:r>
          </a:p>
          <a:p>
            <a:pPr algn="l">
              <a:defRPr/>
            </a:pPr>
            <a:r>
              <a:rPr lang="en-US" sz="2000" dirty="0">
                <a:solidFill>
                  <a:srgbClr val="0000FF"/>
                </a:solidFill>
              </a:rPr>
              <a:t>	</a:t>
            </a:r>
            <a:r>
              <a:rPr lang="en-US" sz="2000" dirty="0" err="1">
                <a:solidFill>
                  <a:srgbClr val="0000FF"/>
                </a:solidFill>
              </a:rPr>
              <a:t>int</a:t>
            </a:r>
            <a:r>
              <a:rPr lang="en-US" sz="2000" dirty="0">
                <a:solidFill>
                  <a:srgbClr val="0000FF"/>
                </a:solidFill>
              </a:rPr>
              <a:t> </a:t>
            </a:r>
            <a:r>
              <a:rPr lang="en-US" sz="2000" dirty="0" err="1">
                <a:solidFill>
                  <a:srgbClr val="0000FF"/>
                </a:solidFill>
              </a:rPr>
              <a:t>maxIndex</a:t>
            </a:r>
            <a:r>
              <a:rPr lang="en-US" sz="2000" dirty="0">
                <a:solidFill>
                  <a:srgbClr val="0000FF"/>
                </a:solidFill>
              </a:rPr>
              <a:t> = 0;</a:t>
            </a:r>
          </a:p>
          <a:p>
            <a:pPr algn="l">
              <a:defRPr/>
            </a:pPr>
            <a:r>
              <a:rPr lang="en-US" sz="2000" dirty="0">
                <a:solidFill>
                  <a:srgbClr val="0000FF"/>
                </a:solidFill>
              </a:rPr>
              <a:t>	</a:t>
            </a:r>
          </a:p>
          <a:p>
            <a:pPr algn="l">
              <a:defRPr/>
            </a:pPr>
            <a:r>
              <a:rPr lang="en-US" sz="2000" dirty="0">
                <a:solidFill>
                  <a:srgbClr val="0000FF"/>
                </a:solidFill>
              </a:rPr>
              <a:t>	for(index = 1; index &lt; </a:t>
            </a:r>
            <a:r>
              <a:rPr lang="en-US" sz="2000" dirty="0" err="1">
                <a:solidFill>
                  <a:srgbClr val="0000FF"/>
                </a:solidFill>
              </a:rPr>
              <a:t>listSize</a:t>
            </a:r>
            <a:r>
              <a:rPr lang="en-US" sz="2000" dirty="0">
                <a:solidFill>
                  <a:srgbClr val="0000FF"/>
                </a:solidFill>
              </a:rPr>
              <a:t>; index ++)</a:t>
            </a:r>
          </a:p>
          <a:p>
            <a:pPr algn="l">
              <a:defRPr/>
            </a:pPr>
            <a:r>
              <a:rPr lang="en-US" sz="2000" dirty="0">
                <a:solidFill>
                  <a:srgbClr val="0000FF"/>
                </a:solidFill>
              </a:rPr>
              <a:t>		if(list[</a:t>
            </a:r>
            <a:r>
              <a:rPr lang="en-US" sz="2000" dirty="0" err="1">
                <a:solidFill>
                  <a:srgbClr val="0000FF"/>
                </a:solidFill>
              </a:rPr>
              <a:t>maxIndex</a:t>
            </a:r>
            <a:r>
              <a:rPr lang="en-US" sz="2000" dirty="0">
                <a:solidFill>
                  <a:srgbClr val="0000FF"/>
                </a:solidFill>
              </a:rPr>
              <a:t>] &lt; list[index])</a:t>
            </a:r>
          </a:p>
          <a:p>
            <a:pPr algn="l">
              <a:defRPr/>
            </a:pPr>
            <a:r>
              <a:rPr lang="en-US" sz="2000" dirty="0">
                <a:solidFill>
                  <a:srgbClr val="0000FF"/>
                </a:solidFill>
              </a:rPr>
              <a:t>			</a:t>
            </a:r>
            <a:r>
              <a:rPr lang="en-US" sz="2000" dirty="0" err="1">
                <a:solidFill>
                  <a:srgbClr val="0000FF"/>
                </a:solidFill>
              </a:rPr>
              <a:t>maxIndex</a:t>
            </a:r>
            <a:r>
              <a:rPr lang="en-US" sz="2000" dirty="0">
                <a:solidFill>
                  <a:srgbClr val="0000FF"/>
                </a:solidFill>
              </a:rPr>
              <a:t> = index;</a:t>
            </a:r>
          </a:p>
          <a:p>
            <a:pPr algn="l">
              <a:defRPr/>
            </a:pPr>
            <a:endParaRPr lang="en-US" sz="2000" dirty="0">
              <a:solidFill>
                <a:srgbClr val="0000FF"/>
              </a:solidFill>
            </a:endParaRPr>
          </a:p>
          <a:p>
            <a:pPr algn="l">
              <a:defRPr/>
            </a:pPr>
            <a:r>
              <a:rPr lang="en-US" sz="2000" dirty="0">
                <a:solidFill>
                  <a:srgbClr val="0000FF"/>
                </a:solidFill>
              </a:rPr>
              <a:t>	return </a:t>
            </a:r>
            <a:r>
              <a:rPr lang="en-US" sz="2000" dirty="0" err="1">
                <a:solidFill>
                  <a:srgbClr val="0000FF"/>
                </a:solidFill>
              </a:rPr>
              <a:t>maxIndex</a:t>
            </a:r>
            <a:r>
              <a:rPr lang="en-US" sz="2000" dirty="0">
                <a:solidFill>
                  <a:srgbClr val="0000FF"/>
                </a:solidFill>
              </a:rPr>
              <a:t>;</a:t>
            </a:r>
          </a:p>
          <a:p>
            <a:pPr algn="l">
              <a:defRPr/>
            </a:pPr>
            <a:r>
              <a:rPr lang="en-US" sz="2000" dirty="0">
                <a:solidFill>
                  <a:srgbClr val="0000FF"/>
                </a:solidFill>
              </a:rPr>
              <a:t>}</a:t>
            </a:r>
            <a:endParaRPr lang="en-US" sz="2000" dirty="0">
              <a:solidFill>
                <a:srgbClr val="0000FF"/>
              </a:solidFill>
              <a:latin typeface="Times New Roman" pitchFamily="18" charset="0"/>
            </a:endParaRPr>
          </a:p>
        </p:txBody>
      </p:sp>
      <p:sp>
        <p:nvSpPr>
          <p:cNvPr id="31749" name="Date Placeholder 12"/>
          <p:cNvSpPr>
            <a:spLocks noGrp="1"/>
          </p:cNvSpPr>
          <p:nvPr>
            <p:ph type="dt" sz="quarter" idx="10"/>
          </p:nvPr>
        </p:nvSpPr>
        <p:spPr>
          <a:noFill/>
        </p:spPr>
        <p:txBody>
          <a:bodyPr/>
          <a:lstStyle/>
          <a:p>
            <a:r>
              <a:rPr lang="en-US" smtClean="0"/>
              <a:t>Semester1, 2010</a:t>
            </a:r>
            <a:endParaRPr lang="en-AU" smtClean="0"/>
          </a:p>
        </p:txBody>
      </p:sp>
      <p:sp>
        <p:nvSpPr>
          <p:cNvPr id="31750" name="Slide Number Placeholder 13"/>
          <p:cNvSpPr>
            <a:spLocks noGrp="1"/>
          </p:cNvSpPr>
          <p:nvPr>
            <p:ph type="sldNum" sz="quarter" idx="12"/>
          </p:nvPr>
        </p:nvSpPr>
        <p:spPr>
          <a:noFill/>
        </p:spPr>
        <p:txBody>
          <a:bodyPr/>
          <a:lstStyle/>
          <a:p>
            <a:fld id="{FBC88603-24C2-4247-A7AA-C9624F06D60F}" type="slidenum">
              <a:rPr lang="en-AU" smtClean="0"/>
              <a:pPr/>
              <a:t>19</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This Week</a:t>
            </a:r>
          </a:p>
        </p:txBody>
      </p:sp>
      <p:sp>
        <p:nvSpPr>
          <p:cNvPr id="14339" name="Rectangle 3"/>
          <p:cNvSpPr>
            <a:spLocks noGrp="1" noChangeArrowheads="1"/>
          </p:cNvSpPr>
          <p:nvPr>
            <p:ph type="body" idx="1"/>
          </p:nvPr>
        </p:nvSpPr>
        <p:spPr>
          <a:xfrm>
            <a:off x="611188" y="1700213"/>
            <a:ext cx="7772400" cy="4114800"/>
          </a:xfrm>
        </p:spPr>
        <p:txBody>
          <a:bodyPr/>
          <a:lstStyle/>
          <a:p>
            <a:pPr eaLnBrk="1" hangingPunct="1">
              <a:lnSpc>
                <a:spcPct val="80000"/>
              </a:lnSpc>
            </a:pPr>
            <a:r>
              <a:rPr lang="en-AU" sz="2800" smtClean="0"/>
              <a:t>Introduce arrays </a:t>
            </a:r>
          </a:p>
          <a:p>
            <a:pPr lvl="1"/>
            <a:r>
              <a:rPr lang="en-AU" sz="2400" smtClean="0"/>
              <a:t>Static arrays</a:t>
            </a:r>
            <a:endParaRPr lang="en-US" sz="2400" smtClean="0"/>
          </a:p>
          <a:p>
            <a:pPr lvl="1"/>
            <a:r>
              <a:rPr lang="en-AU" sz="2400" smtClean="0"/>
              <a:t>Multidimensional arrays</a:t>
            </a:r>
            <a:endParaRPr lang="en-US" sz="2400" smtClean="0"/>
          </a:p>
          <a:p>
            <a:pPr lvl="1"/>
            <a:r>
              <a:rPr lang="en-AU" sz="2400" smtClean="0"/>
              <a:t>Dynamic arrays</a:t>
            </a:r>
          </a:p>
          <a:p>
            <a:pPr lvl="1"/>
            <a:r>
              <a:rPr lang="en-AU" sz="2400" smtClean="0"/>
              <a:t>String type</a:t>
            </a:r>
            <a:endParaRPr lang="en-US" sz="2400" smtClean="0"/>
          </a:p>
          <a:p>
            <a:pPr eaLnBrk="1" hangingPunct="1">
              <a:lnSpc>
                <a:spcPct val="80000"/>
              </a:lnSpc>
            </a:pPr>
            <a:endParaRPr lang="en-US" sz="2800" smtClean="0"/>
          </a:p>
          <a:p>
            <a:pPr eaLnBrk="1" hangingPunct="1">
              <a:lnSpc>
                <a:spcPct val="80000"/>
              </a:lnSpc>
              <a:buFont typeface="Wingdings" pitchFamily="2" charset="2"/>
              <a:buNone/>
            </a:pPr>
            <a:r>
              <a:rPr lang="en-AU" sz="2800" smtClean="0"/>
              <a:t>Reference: Chapter 3, Section 5.2, </a:t>
            </a:r>
            <a:r>
              <a:rPr lang="en-US" sz="2800" smtClean="0"/>
              <a:t>Nyhoff textbook</a:t>
            </a:r>
          </a:p>
          <a:p>
            <a:pPr eaLnBrk="1" hangingPunct="1">
              <a:lnSpc>
                <a:spcPct val="80000"/>
              </a:lnSpc>
              <a:buFont typeface="Wingdings" pitchFamily="2" charset="2"/>
              <a:buNone/>
            </a:pPr>
            <a:endParaRPr lang="en-AU" sz="2800" smtClean="0"/>
          </a:p>
        </p:txBody>
      </p:sp>
      <p:sp>
        <p:nvSpPr>
          <p:cNvPr id="14340" name="Date Placeholder 10"/>
          <p:cNvSpPr>
            <a:spLocks noGrp="1"/>
          </p:cNvSpPr>
          <p:nvPr>
            <p:ph type="dt" sz="quarter" idx="10"/>
          </p:nvPr>
        </p:nvSpPr>
        <p:spPr>
          <a:noFill/>
        </p:spPr>
        <p:txBody>
          <a:bodyPr/>
          <a:lstStyle/>
          <a:p>
            <a:r>
              <a:rPr lang="en-US" smtClean="0"/>
              <a:t>Semester1, 2010</a:t>
            </a:r>
            <a:endParaRPr lang="en-AU" smtClean="0"/>
          </a:p>
        </p:txBody>
      </p:sp>
      <p:sp>
        <p:nvSpPr>
          <p:cNvPr id="14341" name="Slide Number Placeholder 11"/>
          <p:cNvSpPr>
            <a:spLocks noGrp="1"/>
          </p:cNvSpPr>
          <p:nvPr>
            <p:ph type="sldNum" sz="quarter" idx="12"/>
          </p:nvPr>
        </p:nvSpPr>
        <p:spPr>
          <a:noFill/>
        </p:spPr>
        <p:txBody>
          <a:bodyPr/>
          <a:lstStyle/>
          <a:p>
            <a:fld id="{3975DE9B-49B6-4533-B7F5-BB96D1BD1942}" type="slidenum">
              <a:rPr lang="en-AU" smtClean="0"/>
              <a:pPr/>
              <a:t>2</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t/>
            </a:r>
            <a:br>
              <a:rPr lang="en-AU" smtClean="0"/>
            </a:br>
            <a:r>
              <a:rPr lang="en-AU" smtClean="0"/>
              <a:t/>
            </a:r>
            <a:br>
              <a:rPr lang="en-AU" smtClean="0"/>
            </a:br>
            <a:r>
              <a:rPr lang="en-AU" smtClean="0"/>
              <a:t>Copying Arrays</a:t>
            </a:r>
          </a:p>
        </p:txBody>
      </p:sp>
      <p:sp>
        <p:nvSpPr>
          <p:cNvPr id="32771" name="Rectangle 3"/>
          <p:cNvSpPr>
            <a:spLocks noGrp="1" noChangeArrowheads="1"/>
          </p:cNvSpPr>
          <p:nvPr>
            <p:ph type="body" idx="1"/>
          </p:nvPr>
        </p:nvSpPr>
        <p:spPr>
          <a:xfrm>
            <a:off x="642938" y="1571625"/>
            <a:ext cx="8137525" cy="4319588"/>
          </a:xfrm>
        </p:spPr>
        <p:txBody>
          <a:bodyPr/>
          <a:lstStyle/>
          <a:p>
            <a:pPr eaLnBrk="1" hangingPunct="1"/>
            <a:r>
              <a:rPr lang="en-AU" sz="2800" smtClean="0"/>
              <a:t>Assigning an array to another array of any type is  illegal</a:t>
            </a:r>
          </a:p>
          <a:p>
            <a:pPr lvl="1" eaLnBrk="1" hangingPunct="1">
              <a:buFont typeface="Times New Roman" pitchFamily="18" charset="0"/>
              <a:buNone/>
            </a:pPr>
            <a:r>
              <a:rPr lang="en-AU" sz="2400" smtClean="0"/>
              <a:t>e.g., </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arrayOne[5] = {1,2,3,4,5};</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arrayTwo[5];</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arrayTwo =  arrayOne; //illegal</a:t>
            </a:r>
            <a:endParaRPr lang="en-AU" sz="2400" b="1" smtClean="0">
              <a:latin typeface="Courier New" pitchFamily="49" charset="0"/>
              <a:cs typeface="Courier New" pitchFamily="49" charset="0"/>
            </a:endParaRPr>
          </a:p>
          <a:p>
            <a:pPr eaLnBrk="1" hangingPunct="1">
              <a:buFont typeface="Times New Roman" pitchFamily="18" charset="0"/>
              <a:buNone/>
            </a:pPr>
            <a:r>
              <a:rPr lang="en-AU" smtClean="0"/>
              <a:t>	</a:t>
            </a:r>
            <a:r>
              <a:rPr lang="en-AU" sz="2400" smtClean="0"/>
              <a:t>C++ does not allow aggregate operations on an array. An aggregate operation on an array is any operation that manipulates the entire array as a single unit</a:t>
            </a:r>
          </a:p>
        </p:txBody>
      </p:sp>
      <p:sp>
        <p:nvSpPr>
          <p:cNvPr id="32772" name="Date Placeholder 10"/>
          <p:cNvSpPr>
            <a:spLocks noGrp="1"/>
          </p:cNvSpPr>
          <p:nvPr>
            <p:ph type="dt" sz="quarter" idx="10"/>
          </p:nvPr>
        </p:nvSpPr>
        <p:spPr>
          <a:noFill/>
        </p:spPr>
        <p:txBody>
          <a:bodyPr/>
          <a:lstStyle/>
          <a:p>
            <a:r>
              <a:rPr lang="en-US" smtClean="0"/>
              <a:t>Semester1, 2010</a:t>
            </a:r>
            <a:endParaRPr lang="en-AU" smtClean="0"/>
          </a:p>
        </p:txBody>
      </p:sp>
      <p:sp>
        <p:nvSpPr>
          <p:cNvPr id="32773" name="Slide Number Placeholder 11"/>
          <p:cNvSpPr>
            <a:spLocks noGrp="1"/>
          </p:cNvSpPr>
          <p:nvPr>
            <p:ph type="sldNum" sz="quarter" idx="12"/>
          </p:nvPr>
        </p:nvSpPr>
        <p:spPr>
          <a:noFill/>
        </p:spPr>
        <p:txBody>
          <a:bodyPr/>
          <a:lstStyle/>
          <a:p>
            <a:fld id="{351EEB79-6538-450D-A3AF-FEBC57A1F76A}" type="slidenum">
              <a:rPr lang="en-AU" smtClean="0"/>
              <a:pPr/>
              <a:t>20</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smtClean="0"/>
              <a:t/>
            </a:r>
            <a:br>
              <a:rPr lang="en-AU" smtClean="0"/>
            </a:br>
            <a:r>
              <a:rPr lang="en-AU" smtClean="0"/>
              <a:t/>
            </a:r>
            <a:br>
              <a:rPr lang="en-AU" smtClean="0"/>
            </a:br>
            <a:r>
              <a:rPr lang="en-AU" smtClean="0"/>
              <a:t>Copying Arrays</a:t>
            </a:r>
          </a:p>
        </p:txBody>
      </p:sp>
      <p:sp>
        <p:nvSpPr>
          <p:cNvPr id="33795" name="Rectangle 3"/>
          <p:cNvSpPr>
            <a:spLocks noGrp="1" noChangeArrowheads="1"/>
          </p:cNvSpPr>
          <p:nvPr>
            <p:ph type="body" idx="1"/>
          </p:nvPr>
        </p:nvSpPr>
        <p:spPr>
          <a:xfrm>
            <a:off x="642938" y="1571625"/>
            <a:ext cx="8137525" cy="4319588"/>
          </a:xfrm>
        </p:spPr>
        <p:txBody>
          <a:bodyPr/>
          <a:lstStyle/>
          <a:p>
            <a:pPr eaLnBrk="1" hangingPunct="1"/>
            <a:r>
              <a:rPr lang="en-AU" sz="2800" smtClean="0"/>
              <a:t>To copy one array into another array, we must copy it component-wise, that is, one component at a time.</a:t>
            </a:r>
          </a:p>
          <a:p>
            <a:pPr lvl="1" eaLnBrk="1" hangingPunct="1">
              <a:buFont typeface="Times New Roman" pitchFamily="18" charset="0"/>
              <a:buNone/>
            </a:pPr>
            <a:r>
              <a:rPr lang="en-AU" sz="2400" smtClean="0"/>
              <a:t>e.g., </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arrayOne[5] = {1,2,3,4,5};</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arrayTwo[5];</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for(int index = 0; index &lt;5; index++)</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    arrayTwo[index] = arrayOne[index];</a:t>
            </a:r>
            <a:endParaRPr lang="en-AU" sz="2400" b="1" smtClean="0">
              <a:latin typeface="Courier New" pitchFamily="49" charset="0"/>
              <a:cs typeface="Courier New" pitchFamily="49" charset="0"/>
            </a:endParaRPr>
          </a:p>
          <a:p>
            <a:pPr eaLnBrk="1" hangingPunct="1">
              <a:buFont typeface="Times New Roman" pitchFamily="18" charset="0"/>
              <a:buNone/>
            </a:pPr>
            <a:r>
              <a:rPr lang="en-AU" smtClean="0"/>
              <a:t>	</a:t>
            </a:r>
            <a:r>
              <a:rPr lang="en-AU" sz="2400" smtClean="0"/>
              <a:t> </a:t>
            </a:r>
          </a:p>
        </p:txBody>
      </p:sp>
      <p:sp>
        <p:nvSpPr>
          <p:cNvPr id="33796" name="Date Placeholder 10"/>
          <p:cNvSpPr>
            <a:spLocks noGrp="1"/>
          </p:cNvSpPr>
          <p:nvPr>
            <p:ph type="dt" sz="quarter" idx="10"/>
          </p:nvPr>
        </p:nvSpPr>
        <p:spPr>
          <a:noFill/>
        </p:spPr>
        <p:txBody>
          <a:bodyPr/>
          <a:lstStyle/>
          <a:p>
            <a:r>
              <a:rPr lang="en-US" smtClean="0"/>
              <a:t>Semester1, 2010</a:t>
            </a:r>
            <a:endParaRPr lang="en-AU" smtClean="0"/>
          </a:p>
        </p:txBody>
      </p:sp>
      <p:sp>
        <p:nvSpPr>
          <p:cNvPr id="33797" name="Slide Number Placeholder 11"/>
          <p:cNvSpPr>
            <a:spLocks noGrp="1"/>
          </p:cNvSpPr>
          <p:nvPr>
            <p:ph type="sldNum" sz="quarter" idx="12"/>
          </p:nvPr>
        </p:nvSpPr>
        <p:spPr>
          <a:noFill/>
        </p:spPr>
        <p:txBody>
          <a:bodyPr/>
          <a:lstStyle/>
          <a:p>
            <a:fld id="{EE7E057C-FD0F-4473-8DCD-88F57EED6EEA}" type="slidenum">
              <a:rPr lang="en-AU" smtClean="0"/>
              <a:pPr/>
              <a:t>21</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Multidimensional Arrays</a:t>
            </a:r>
            <a:endParaRPr lang="en-AU" smtClean="0"/>
          </a:p>
        </p:txBody>
      </p:sp>
      <p:sp>
        <p:nvSpPr>
          <p:cNvPr id="34819" name="Rectangle 3"/>
          <p:cNvSpPr>
            <a:spLocks noGrp="1" noChangeArrowheads="1"/>
          </p:cNvSpPr>
          <p:nvPr>
            <p:ph type="body" idx="1"/>
          </p:nvPr>
        </p:nvSpPr>
        <p:spPr>
          <a:xfrm>
            <a:off x="571500" y="1428750"/>
            <a:ext cx="7988300" cy="4929188"/>
          </a:xfrm>
        </p:spPr>
        <p:txBody>
          <a:bodyPr/>
          <a:lstStyle/>
          <a:p>
            <a:r>
              <a:rPr lang="en-US" sz="2800" smtClean="0"/>
              <a:t>Consider a table of test scores for several different students</a:t>
            </a:r>
          </a:p>
          <a:p>
            <a:endParaRPr lang="en-AU" smtClean="0"/>
          </a:p>
          <a:p>
            <a:endParaRPr lang="en-AU" smtClean="0"/>
          </a:p>
          <a:p>
            <a:pPr>
              <a:buFont typeface="Wingdings" pitchFamily="2" charset="2"/>
              <a:buNone/>
            </a:pPr>
            <a:endParaRPr lang="en-AU" smtClean="0"/>
          </a:p>
          <a:p>
            <a:pPr>
              <a:buFont typeface="Wingdings" pitchFamily="2" charset="2"/>
              <a:buNone/>
            </a:pPr>
            <a:endParaRPr lang="en-AU" smtClean="0"/>
          </a:p>
          <a:p>
            <a:r>
              <a:rPr lang="en-US" sz="2800" smtClean="0"/>
              <a:t>Two-dimensional array</a:t>
            </a:r>
          </a:p>
          <a:p>
            <a:pPr lvl="1"/>
            <a:r>
              <a:rPr lang="en-US" sz="2400" smtClean="0"/>
              <a:t>Syntax </a:t>
            </a:r>
            <a:r>
              <a:rPr lang="en-US" smtClean="0"/>
              <a:t/>
            </a:r>
            <a:br>
              <a:rPr lang="en-US" smtClean="0"/>
            </a:br>
            <a:r>
              <a:rPr lang="en-US" sz="2000" b="1" smtClean="0">
                <a:solidFill>
                  <a:srgbClr val="0066FF"/>
                </a:solidFill>
                <a:latin typeface="Courier New" pitchFamily="49" charset="0"/>
              </a:rPr>
              <a:t>ElementType arrayName [numRows][numCols]</a:t>
            </a:r>
          </a:p>
          <a:p>
            <a:endParaRPr lang="en-US" smtClean="0"/>
          </a:p>
          <a:p>
            <a:pPr eaLnBrk="1" hangingPunct="1">
              <a:buFont typeface="Wingdings" pitchFamily="2" charset="2"/>
              <a:buNone/>
            </a:pPr>
            <a:endParaRPr lang="en-US" smtClean="0"/>
          </a:p>
        </p:txBody>
      </p:sp>
      <p:pic>
        <p:nvPicPr>
          <p:cNvPr id="10" name="Picture 4"/>
          <p:cNvPicPr>
            <a:picLocks noChangeAspect="1" noChangeArrowheads="1"/>
          </p:cNvPicPr>
          <p:nvPr/>
        </p:nvPicPr>
        <p:blipFill>
          <a:blip r:embed="rId3" cstate="print"/>
          <a:srcRect/>
          <a:stretch>
            <a:fillRect/>
          </a:stretch>
        </p:blipFill>
        <p:spPr bwMode="auto">
          <a:xfrm>
            <a:off x="3000375" y="2428875"/>
            <a:ext cx="5694363" cy="2012950"/>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34821" name="Date Placeholder 12"/>
          <p:cNvSpPr>
            <a:spLocks noGrp="1"/>
          </p:cNvSpPr>
          <p:nvPr>
            <p:ph type="dt" sz="quarter" idx="10"/>
          </p:nvPr>
        </p:nvSpPr>
        <p:spPr>
          <a:noFill/>
        </p:spPr>
        <p:txBody>
          <a:bodyPr/>
          <a:lstStyle/>
          <a:p>
            <a:r>
              <a:rPr lang="en-US" smtClean="0"/>
              <a:t>Semester1, 2010</a:t>
            </a:r>
            <a:endParaRPr lang="en-AU" smtClean="0"/>
          </a:p>
        </p:txBody>
      </p:sp>
      <p:sp>
        <p:nvSpPr>
          <p:cNvPr id="34822" name="Slide Number Placeholder 13"/>
          <p:cNvSpPr>
            <a:spLocks noGrp="1"/>
          </p:cNvSpPr>
          <p:nvPr>
            <p:ph type="sldNum" sz="quarter" idx="12"/>
          </p:nvPr>
        </p:nvSpPr>
        <p:spPr>
          <a:noFill/>
        </p:spPr>
        <p:txBody>
          <a:bodyPr/>
          <a:lstStyle/>
          <a:p>
            <a:fld id="{B429470E-C193-454E-9B31-AE78ACFEE3DA}" type="slidenum">
              <a:rPr lang="en-AU" smtClean="0"/>
              <a:pPr/>
              <a:t>22</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Array of Array Declarations</a:t>
            </a:r>
            <a:endParaRPr lang="en-AU" smtClean="0"/>
          </a:p>
        </p:txBody>
      </p:sp>
      <p:sp>
        <p:nvSpPr>
          <p:cNvPr id="35843" name="Rectangle 3"/>
          <p:cNvSpPr txBox="1">
            <a:spLocks noChangeArrowheads="1"/>
          </p:cNvSpPr>
          <p:nvPr/>
        </p:nvSpPr>
        <p:spPr bwMode="auto">
          <a:xfrm>
            <a:off x="539750" y="1628775"/>
            <a:ext cx="7988300" cy="3970338"/>
          </a:xfrm>
          <a:prstGeom prst="rect">
            <a:avLst/>
          </a:prstGeom>
          <a:noFill/>
          <a:ln w="9525">
            <a:noFill/>
            <a:miter lim="800000"/>
            <a:headEnd/>
            <a:tailEnd/>
          </a:ln>
        </p:spPr>
        <p:txBody>
          <a:bodyPr/>
          <a:lstStyle/>
          <a:p>
            <a:pPr marL="342900" indent="-342900" algn="l">
              <a:lnSpc>
                <a:spcPct val="90000"/>
              </a:lnSpc>
              <a:spcBef>
                <a:spcPct val="20000"/>
              </a:spcBef>
              <a:buClr>
                <a:schemeClr val="tx1"/>
              </a:buClr>
              <a:buFont typeface="Wingdings" pitchFamily="2" charset="2"/>
              <a:buChar char="§"/>
            </a:pPr>
            <a:r>
              <a:rPr lang="en-US" sz="2800">
                <a:latin typeface="Times New Roman" pitchFamily="18" charset="0"/>
              </a:rPr>
              <a:t>An array of arrays</a:t>
            </a:r>
          </a:p>
          <a:p>
            <a:pPr marL="800100" lvl="1" indent="-342900" algn="l">
              <a:lnSpc>
                <a:spcPct val="90000"/>
              </a:lnSpc>
              <a:spcBef>
                <a:spcPct val="20000"/>
              </a:spcBef>
              <a:buClr>
                <a:schemeClr val="tx1"/>
              </a:buClr>
              <a:buFont typeface="Wingdings" pitchFamily="2" charset="2"/>
              <a:buChar char="§"/>
            </a:pPr>
            <a:r>
              <a:rPr lang="en-US" sz="2800">
                <a:latin typeface="Times New Roman" pitchFamily="18" charset="0"/>
              </a:rPr>
              <a:t>An array whose elements are other arrays</a:t>
            </a: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1257300" lvl="2" indent="-342900" algn="l">
              <a:lnSpc>
                <a:spcPct val="90000"/>
              </a:lnSpc>
              <a:spcBef>
                <a:spcPct val="20000"/>
              </a:spcBef>
              <a:buClr>
                <a:schemeClr val="tx1"/>
              </a:buClr>
            </a:pPr>
            <a:r>
              <a:rPr lang="en-AU" sz="2800">
                <a:latin typeface="Times New Roman" pitchFamily="18" charset="0"/>
              </a:rPr>
              <a:t>           double     scoresTable [30][5]</a:t>
            </a:r>
            <a:endParaRPr lang="en-US" sz="2800">
              <a:latin typeface="Times New Roman" pitchFamily="18" charset="0"/>
            </a:endParaRPr>
          </a:p>
          <a:p>
            <a:pPr marL="342900" indent="-342900" algn="l">
              <a:lnSpc>
                <a:spcPct val="90000"/>
              </a:lnSpc>
              <a:spcBef>
                <a:spcPct val="20000"/>
              </a:spcBef>
              <a:buClr>
                <a:schemeClr val="tx1"/>
              </a:buClr>
              <a:buFont typeface="Wingdings" pitchFamily="2" charset="2"/>
              <a:buChar char="§"/>
            </a:pPr>
            <a:endParaRPr lang="en-AU" sz="2800">
              <a:latin typeface="Times New Roman" pitchFamily="18" charset="0"/>
            </a:endParaRPr>
          </a:p>
          <a:p>
            <a:pPr marL="800100" lvl="1" indent="-342900" algn="l">
              <a:lnSpc>
                <a:spcPct val="90000"/>
              </a:lnSpc>
              <a:spcBef>
                <a:spcPct val="20000"/>
              </a:spcBef>
              <a:buClr>
                <a:schemeClr val="tx1"/>
              </a:buClr>
              <a:buFont typeface="Times New Roman" pitchFamily="18" charset="0"/>
              <a:buChar char="–"/>
            </a:pPr>
            <a:endParaRPr lang="en-AU" sz="2400">
              <a:latin typeface="Times New Roman" pitchFamily="18" charset="0"/>
            </a:endParaRPr>
          </a:p>
        </p:txBody>
      </p:sp>
      <p:pic>
        <p:nvPicPr>
          <p:cNvPr id="9" name="Picture 4"/>
          <p:cNvPicPr>
            <a:picLocks noChangeAspect="1" noChangeArrowheads="1"/>
          </p:cNvPicPr>
          <p:nvPr/>
        </p:nvPicPr>
        <p:blipFill>
          <a:blip r:embed="rId3" cstate="print"/>
          <a:srcRect/>
          <a:stretch>
            <a:fillRect/>
          </a:stretch>
        </p:blipFill>
        <p:spPr bwMode="auto">
          <a:xfrm>
            <a:off x="2357438" y="3000375"/>
            <a:ext cx="4713287" cy="2349500"/>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10" name="Line 5"/>
          <p:cNvSpPr>
            <a:spLocks noChangeShapeType="1"/>
          </p:cNvSpPr>
          <p:nvPr/>
        </p:nvSpPr>
        <p:spPr bwMode="auto">
          <a:xfrm>
            <a:off x="2182813" y="2471738"/>
            <a:ext cx="674687" cy="600075"/>
          </a:xfrm>
          <a:prstGeom prst="line">
            <a:avLst/>
          </a:prstGeom>
          <a:noFill/>
          <a:ln w="9525">
            <a:solidFill>
              <a:schemeClr val="tx1"/>
            </a:solidFill>
            <a:round/>
            <a:headEnd/>
            <a:tailEnd type="triangle" w="med" len="med"/>
          </a:ln>
        </p:spPr>
        <p:txBody>
          <a:bodyPr/>
          <a:lstStyle/>
          <a:p>
            <a:endParaRPr lang="en-AU"/>
          </a:p>
        </p:txBody>
      </p:sp>
      <p:sp>
        <p:nvSpPr>
          <p:cNvPr id="35846" name="AutoShape 6"/>
          <p:cNvSpPr>
            <a:spLocks/>
          </p:cNvSpPr>
          <p:nvPr/>
        </p:nvSpPr>
        <p:spPr bwMode="auto">
          <a:xfrm>
            <a:off x="6483350" y="3619500"/>
            <a:ext cx="271463" cy="1712913"/>
          </a:xfrm>
          <a:prstGeom prst="rightBrace">
            <a:avLst>
              <a:gd name="adj1" fmla="val 52583"/>
              <a:gd name="adj2" fmla="val 50000"/>
            </a:avLst>
          </a:prstGeom>
          <a:noFill/>
          <a:ln w="9525">
            <a:solidFill>
              <a:schemeClr val="tx1"/>
            </a:solidFill>
            <a:round/>
            <a:headEnd/>
            <a:tailEnd/>
          </a:ln>
        </p:spPr>
        <p:txBody>
          <a:bodyPr wrap="none" anchor="ctr"/>
          <a:lstStyle/>
          <a:p>
            <a:endParaRPr lang="en-US"/>
          </a:p>
        </p:txBody>
      </p:sp>
      <p:sp>
        <p:nvSpPr>
          <p:cNvPr id="12" name="Freeform 7"/>
          <p:cNvSpPr>
            <a:spLocks/>
          </p:cNvSpPr>
          <p:nvPr/>
        </p:nvSpPr>
        <p:spPr bwMode="auto">
          <a:xfrm>
            <a:off x="6858000" y="2503488"/>
            <a:ext cx="1327150" cy="1925637"/>
          </a:xfrm>
          <a:custGeom>
            <a:avLst/>
            <a:gdLst>
              <a:gd name="T0" fmla="*/ 2147483647 w 1293"/>
              <a:gd name="T1" fmla="*/ 2147483647 h 1402"/>
              <a:gd name="T2" fmla="*/ 2147483647 w 1293"/>
              <a:gd name="T3" fmla="*/ 2147483647 h 1402"/>
              <a:gd name="T4" fmla="*/ 2147483647 w 1293"/>
              <a:gd name="T5" fmla="*/ 2147483647 h 1402"/>
              <a:gd name="T6" fmla="*/ 2147483647 w 1293"/>
              <a:gd name="T7" fmla="*/ 2147483647 h 1402"/>
              <a:gd name="T8" fmla="*/ 0 60000 65536"/>
              <a:gd name="T9" fmla="*/ 0 60000 65536"/>
              <a:gd name="T10" fmla="*/ 0 60000 65536"/>
              <a:gd name="T11" fmla="*/ 0 60000 65536"/>
              <a:gd name="T12" fmla="*/ 0 w 1293"/>
              <a:gd name="T13" fmla="*/ 0 h 1402"/>
              <a:gd name="T14" fmla="*/ 1293 w 1293"/>
              <a:gd name="T15" fmla="*/ 1402 h 1402"/>
            </a:gdLst>
            <a:ahLst/>
            <a:cxnLst>
              <a:cxn ang="T8">
                <a:pos x="T0" y="T1"/>
              </a:cxn>
              <a:cxn ang="T9">
                <a:pos x="T2" y="T3"/>
              </a:cxn>
              <a:cxn ang="T10">
                <a:pos x="T4" y="T5"/>
              </a:cxn>
              <a:cxn ang="T11">
                <a:pos x="T6" y="T7"/>
              </a:cxn>
            </a:cxnLst>
            <a:rect l="T12" t="T13" r="T14" b="T15"/>
            <a:pathLst>
              <a:path w="1293" h="1402">
                <a:moveTo>
                  <a:pt x="98" y="103"/>
                </a:moveTo>
                <a:cubicBezTo>
                  <a:pt x="49" y="51"/>
                  <a:pt x="0" y="0"/>
                  <a:pt x="196" y="139"/>
                </a:cubicBezTo>
                <a:cubicBezTo>
                  <a:pt x="392" y="278"/>
                  <a:pt x="1293" y="726"/>
                  <a:pt x="1275" y="936"/>
                </a:cubicBezTo>
                <a:cubicBezTo>
                  <a:pt x="1257" y="1146"/>
                  <a:pt x="671" y="1274"/>
                  <a:pt x="86" y="1402"/>
                </a:cubicBezTo>
              </a:path>
            </a:pathLst>
          </a:custGeom>
          <a:noFill/>
          <a:ln w="9525">
            <a:solidFill>
              <a:schemeClr val="tx1"/>
            </a:solidFill>
            <a:round/>
            <a:headEnd/>
            <a:tailEnd type="triangle" w="med" len="med"/>
          </a:ln>
        </p:spPr>
        <p:txBody>
          <a:bodyPr/>
          <a:lstStyle/>
          <a:p>
            <a:endParaRPr lang="en-AU"/>
          </a:p>
        </p:txBody>
      </p:sp>
      <p:sp>
        <p:nvSpPr>
          <p:cNvPr id="35848" name="Date Placeholder 14"/>
          <p:cNvSpPr>
            <a:spLocks noGrp="1"/>
          </p:cNvSpPr>
          <p:nvPr>
            <p:ph type="dt" sz="quarter" idx="10"/>
          </p:nvPr>
        </p:nvSpPr>
        <p:spPr>
          <a:noFill/>
        </p:spPr>
        <p:txBody>
          <a:bodyPr/>
          <a:lstStyle/>
          <a:p>
            <a:r>
              <a:rPr lang="en-US" smtClean="0"/>
              <a:t>Semester1, 2010</a:t>
            </a:r>
            <a:endParaRPr lang="en-AU" smtClean="0"/>
          </a:p>
        </p:txBody>
      </p:sp>
      <p:sp>
        <p:nvSpPr>
          <p:cNvPr id="35849" name="Slide Number Placeholder 15"/>
          <p:cNvSpPr>
            <a:spLocks noGrp="1"/>
          </p:cNvSpPr>
          <p:nvPr>
            <p:ph type="sldNum" sz="quarter" idx="12"/>
          </p:nvPr>
        </p:nvSpPr>
        <p:spPr>
          <a:noFill/>
        </p:spPr>
        <p:txBody>
          <a:bodyPr/>
          <a:lstStyle/>
          <a:p>
            <a:fld id="{F3AD44C0-F14D-4C54-9CC8-7DE90543BF45}" type="slidenum">
              <a:rPr lang="en-AU" smtClean="0"/>
              <a:pPr/>
              <a:t>23</a:t>
            </a:fld>
            <a:endParaRPr lang="en-AU" smtClean="0"/>
          </a:p>
        </p:txBody>
      </p:sp>
      <p:sp>
        <p:nvSpPr>
          <p:cNvPr id="17" name="Footer Placeholder 16"/>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Array of Array Declarations</a:t>
            </a:r>
            <a:endParaRPr lang="en-AU" smtClean="0"/>
          </a:p>
        </p:txBody>
      </p:sp>
      <p:sp>
        <p:nvSpPr>
          <p:cNvPr id="36867" name="Rectangle 3"/>
          <p:cNvSpPr>
            <a:spLocks noGrp="1" noChangeArrowheads="1"/>
          </p:cNvSpPr>
          <p:nvPr>
            <p:ph type="body" idx="1"/>
          </p:nvPr>
        </p:nvSpPr>
        <p:spPr>
          <a:xfrm>
            <a:off x="539750" y="1628775"/>
            <a:ext cx="7988300" cy="3970338"/>
          </a:xfrm>
        </p:spPr>
        <p:txBody>
          <a:bodyPr/>
          <a:lstStyle/>
          <a:p>
            <a:pPr eaLnBrk="1" hangingPunct="1">
              <a:lnSpc>
                <a:spcPct val="90000"/>
              </a:lnSpc>
            </a:pPr>
            <a:r>
              <a:rPr lang="en-AU" sz="2800" smtClean="0"/>
              <a:t> </a:t>
            </a:r>
            <a:r>
              <a:rPr lang="en-US" sz="2800" smtClean="0"/>
              <a:t>Each of the rows is itself a one dimensional array of values</a:t>
            </a:r>
            <a:endParaRPr lang="en-AU" sz="2800" smtClean="0"/>
          </a:p>
          <a:p>
            <a:pPr eaLnBrk="1" hangingPunct="1">
              <a:lnSpc>
                <a:spcPct val="90000"/>
              </a:lnSpc>
            </a:pPr>
            <a:endParaRPr lang="en-US" smtClean="0"/>
          </a:p>
        </p:txBody>
      </p:sp>
      <p:pic>
        <p:nvPicPr>
          <p:cNvPr id="9" name="Picture 4"/>
          <p:cNvPicPr>
            <a:picLocks noChangeAspect="1" noChangeArrowheads="1"/>
          </p:cNvPicPr>
          <p:nvPr/>
        </p:nvPicPr>
        <p:blipFill>
          <a:blip r:embed="rId3" cstate="print"/>
          <a:srcRect/>
          <a:stretch>
            <a:fillRect/>
          </a:stretch>
        </p:blipFill>
        <p:spPr bwMode="auto">
          <a:xfrm>
            <a:off x="2030413" y="3327400"/>
            <a:ext cx="4754562" cy="2651125"/>
          </a:xfrm>
          <a:prstGeom prst="rect">
            <a:avLst/>
          </a:prstGeom>
          <a:noFill/>
          <a:ln w="9525" algn="ctr">
            <a:noFill/>
            <a:miter lim="800000"/>
            <a:headEnd/>
            <a:tailEnd/>
          </a:ln>
          <a:effectLst>
            <a:outerShdw dist="107763" dir="2700000" algn="ctr" rotWithShape="0">
              <a:schemeClr val="bg2">
                <a:alpha val="50000"/>
              </a:schemeClr>
            </a:outerShdw>
          </a:effectLst>
        </p:spPr>
      </p:pic>
      <p:grpSp>
        <p:nvGrpSpPr>
          <p:cNvPr id="2" name="Group 7"/>
          <p:cNvGrpSpPr>
            <a:grpSpLocks/>
          </p:cNvGrpSpPr>
          <p:nvPr/>
        </p:nvGrpSpPr>
        <p:grpSpPr bwMode="auto">
          <a:xfrm>
            <a:off x="3529013" y="2071688"/>
            <a:ext cx="2767012" cy="1673225"/>
            <a:chOff x="2223" y="1185"/>
            <a:chExt cx="1743" cy="1054"/>
          </a:xfrm>
        </p:grpSpPr>
        <p:sp>
          <p:nvSpPr>
            <p:cNvPr id="36880" name="AutoShape 5"/>
            <p:cNvSpPr>
              <a:spLocks/>
            </p:cNvSpPr>
            <p:nvPr/>
          </p:nvSpPr>
          <p:spPr bwMode="auto">
            <a:xfrm rot="-5400000">
              <a:off x="2947" y="1220"/>
              <a:ext cx="295" cy="1743"/>
            </a:xfrm>
            <a:prstGeom prst="rightBrace">
              <a:avLst>
                <a:gd name="adj1" fmla="val 49237"/>
                <a:gd name="adj2" fmla="val 50000"/>
              </a:avLst>
            </a:prstGeom>
            <a:noFill/>
            <a:ln w="9525">
              <a:solidFill>
                <a:schemeClr val="tx1"/>
              </a:solidFill>
              <a:round/>
              <a:headEnd/>
              <a:tailEnd/>
            </a:ln>
          </p:spPr>
          <p:txBody>
            <a:bodyPr wrap="none" anchor="ctr"/>
            <a:lstStyle/>
            <a:p>
              <a:endParaRPr lang="en-US"/>
            </a:p>
          </p:txBody>
        </p:sp>
        <p:sp>
          <p:nvSpPr>
            <p:cNvPr id="36881" name="Line 6"/>
            <p:cNvSpPr>
              <a:spLocks noChangeShapeType="1"/>
            </p:cNvSpPr>
            <p:nvPr/>
          </p:nvSpPr>
          <p:spPr bwMode="auto">
            <a:xfrm>
              <a:off x="2700" y="1185"/>
              <a:ext cx="224" cy="705"/>
            </a:xfrm>
            <a:prstGeom prst="line">
              <a:avLst/>
            </a:prstGeom>
            <a:noFill/>
            <a:ln w="9525">
              <a:solidFill>
                <a:schemeClr val="tx1"/>
              </a:solidFill>
              <a:round/>
              <a:headEnd/>
              <a:tailEnd type="triangle" w="med" len="med"/>
            </a:ln>
          </p:spPr>
          <p:txBody>
            <a:bodyPr/>
            <a:lstStyle/>
            <a:p>
              <a:endParaRPr lang="en-AU"/>
            </a:p>
          </p:txBody>
        </p:sp>
      </p:grpSp>
      <p:grpSp>
        <p:nvGrpSpPr>
          <p:cNvPr id="3" name="Group 11"/>
          <p:cNvGrpSpPr>
            <a:grpSpLocks/>
          </p:cNvGrpSpPr>
          <p:nvPr/>
        </p:nvGrpSpPr>
        <p:grpSpPr bwMode="auto">
          <a:xfrm>
            <a:off x="374650" y="4641850"/>
            <a:ext cx="3540125" cy="1725613"/>
            <a:chOff x="236" y="2924"/>
            <a:chExt cx="2230" cy="1087"/>
          </a:xfrm>
        </p:grpSpPr>
        <p:sp>
          <p:nvSpPr>
            <p:cNvPr id="14" name="Text Box 9"/>
            <p:cNvSpPr txBox="1">
              <a:spLocks noChangeArrowheads="1"/>
            </p:cNvSpPr>
            <p:nvPr/>
          </p:nvSpPr>
          <p:spPr bwMode="auto">
            <a:xfrm>
              <a:off x="236" y="3501"/>
              <a:ext cx="2230" cy="510"/>
            </a:xfrm>
            <a:prstGeom prst="rect">
              <a:avLst/>
            </a:prstGeom>
            <a:solidFill>
              <a:schemeClr val="accent1"/>
            </a:solidFill>
            <a:ln w="9525" algn="ctr">
              <a:no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2000" b="1">
                  <a:solidFill>
                    <a:srgbClr val="0066FF"/>
                  </a:solidFill>
                  <a:latin typeface="Courier New" pitchFamily="49" charset="0"/>
                </a:rPr>
                <a:t>scoresTable[2]</a:t>
              </a:r>
              <a:endParaRPr lang="en-US" sz="2000">
                <a:latin typeface="Courier New" pitchFamily="49" charset="0"/>
              </a:endParaRPr>
            </a:p>
            <a:p>
              <a:pPr>
                <a:spcBef>
                  <a:spcPct val="50000"/>
                </a:spcBef>
                <a:defRPr/>
              </a:pPr>
              <a:r>
                <a:rPr lang="en-US"/>
                <a:t>is the whole row numbered 2</a:t>
              </a:r>
            </a:p>
          </p:txBody>
        </p:sp>
        <p:sp>
          <p:nvSpPr>
            <p:cNvPr id="36879" name="Line 10"/>
            <p:cNvSpPr>
              <a:spLocks noChangeShapeType="1"/>
            </p:cNvSpPr>
            <p:nvPr/>
          </p:nvSpPr>
          <p:spPr bwMode="auto">
            <a:xfrm flipV="1">
              <a:off x="1226" y="2924"/>
              <a:ext cx="724" cy="591"/>
            </a:xfrm>
            <a:prstGeom prst="line">
              <a:avLst/>
            </a:prstGeom>
            <a:noFill/>
            <a:ln w="9525">
              <a:solidFill>
                <a:schemeClr val="tx1"/>
              </a:solidFill>
              <a:round/>
              <a:headEnd/>
              <a:tailEnd type="triangle" w="med" len="med"/>
            </a:ln>
          </p:spPr>
          <p:txBody>
            <a:bodyPr/>
            <a:lstStyle/>
            <a:p>
              <a:endParaRPr lang="en-AU"/>
            </a:p>
          </p:txBody>
        </p:sp>
      </p:grpSp>
      <p:grpSp>
        <p:nvGrpSpPr>
          <p:cNvPr id="4" name="Group 15"/>
          <p:cNvGrpSpPr>
            <a:grpSpLocks/>
          </p:cNvGrpSpPr>
          <p:nvPr/>
        </p:nvGrpSpPr>
        <p:grpSpPr bwMode="auto">
          <a:xfrm>
            <a:off x="5072063" y="4357688"/>
            <a:ext cx="3494087" cy="1187450"/>
            <a:chOff x="3190" y="2585"/>
            <a:chExt cx="2201" cy="748"/>
          </a:xfrm>
        </p:grpSpPr>
        <p:sp>
          <p:nvSpPr>
            <p:cNvPr id="36875" name="AutoShape 12"/>
            <p:cNvSpPr>
              <a:spLocks noChangeArrowheads="1"/>
            </p:cNvSpPr>
            <p:nvPr/>
          </p:nvSpPr>
          <p:spPr bwMode="auto">
            <a:xfrm>
              <a:off x="3190" y="2585"/>
              <a:ext cx="458" cy="221"/>
            </a:xfrm>
            <a:prstGeom prst="roundRect">
              <a:avLst>
                <a:gd name="adj" fmla="val 16667"/>
              </a:avLst>
            </a:prstGeom>
            <a:noFill/>
            <a:ln w="9525" algn="ctr">
              <a:solidFill>
                <a:schemeClr val="tx1"/>
              </a:solidFill>
              <a:round/>
              <a:headEnd/>
              <a:tailEnd/>
            </a:ln>
          </p:spPr>
          <p:txBody>
            <a:bodyPr wrap="none" anchor="ctr"/>
            <a:lstStyle/>
            <a:p>
              <a:endParaRPr lang="en-US"/>
            </a:p>
          </p:txBody>
        </p:sp>
        <p:sp>
          <p:nvSpPr>
            <p:cNvPr id="18" name="Text Box 13"/>
            <p:cNvSpPr txBox="1">
              <a:spLocks noChangeArrowheads="1"/>
            </p:cNvSpPr>
            <p:nvPr/>
          </p:nvSpPr>
          <p:spPr bwMode="auto">
            <a:xfrm>
              <a:off x="3574" y="3102"/>
              <a:ext cx="1817" cy="231"/>
            </a:xfrm>
            <a:prstGeom prst="rect">
              <a:avLst/>
            </a:prstGeom>
            <a:solidFill>
              <a:schemeClr val="accent1"/>
            </a:solidFill>
            <a:ln w="9525" algn="ctr">
              <a:no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b="1" dirty="0" err="1">
                  <a:solidFill>
                    <a:srgbClr val="0066FF"/>
                  </a:solidFill>
                  <a:latin typeface="Courier New" pitchFamily="49" charset="0"/>
                </a:rPr>
                <a:t>scoresTable</a:t>
              </a:r>
              <a:r>
                <a:rPr lang="en-US" b="1" dirty="0">
                  <a:solidFill>
                    <a:srgbClr val="0066FF"/>
                  </a:solidFill>
                  <a:latin typeface="Courier New" pitchFamily="49" charset="0"/>
                </a:rPr>
                <a:t> </a:t>
              </a:r>
              <a:r>
                <a:rPr lang="en-US" b="1" dirty="0">
                  <a:solidFill>
                    <a:srgbClr val="0066FF"/>
                  </a:solidFill>
                  <a:latin typeface="Courier New" pitchFamily="49" charset="0"/>
                </a:rPr>
                <a:t>[2][</a:t>
              </a:r>
              <a:r>
                <a:rPr lang="en-US" b="1" dirty="0">
                  <a:solidFill>
                    <a:srgbClr val="0066FF"/>
                  </a:solidFill>
                  <a:latin typeface="Courier New" pitchFamily="49" charset="0"/>
                </a:rPr>
                <a:t>3]</a:t>
              </a:r>
            </a:p>
          </p:txBody>
        </p:sp>
        <p:sp>
          <p:nvSpPr>
            <p:cNvPr id="36877" name="Line 14"/>
            <p:cNvSpPr>
              <a:spLocks noChangeShapeType="1"/>
            </p:cNvSpPr>
            <p:nvPr/>
          </p:nvSpPr>
          <p:spPr bwMode="auto">
            <a:xfrm flipH="1" flipV="1">
              <a:off x="3530" y="2821"/>
              <a:ext cx="354" cy="295"/>
            </a:xfrm>
            <a:prstGeom prst="line">
              <a:avLst/>
            </a:prstGeom>
            <a:noFill/>
            <a:ln w="9525">
              <a:solidFill>
                <a:schemeClr val="tx1"/>
              </a:solidFill>
              <a:round/>
              <a:headEnd/>
              <a:tailEnd type="triangle" w="med" len="med"/>
            </a:ln>
          </p:spPr>
          <p:txBody>
            <a:bodyPr/>
            <a:lstStyle/>
            <a:p>
              <a:endParaRPr lang="en-AU"/>
            </a:p>
          </p:txBody>
        </p:sp>
      </p:grpSp>
      <p:sp>
        <p:nvSpPr>
          <p:cNvPr id="36872" name="Date Placeholder 21"/>
          <p:cNvSpPr>
            <a:spLocks noGrp="1"/>
          </p:cNvSpPr>
          <p:nvPr>
            <p:ph type="dt" sz="quarter" idx="10"/>
          </p:nvPr>
        </p:nvSpPr>
        <p:spPr>
          <a:noFill/>
        </p:spPr>
        <p:txBody>
          <a:bodyPr/>
          <a:lstStyle/>
          <a:p>
            <a:r>
              <a:rPr lang="en-US" smtClean="0"/>
              <a:t>Semester1, 2010</a:t>
            </a:r>
            <a:endParaRPr lang="en-AU" smtClean="0"/>
          </a:p>
        </p:txBody>
      </p:sp>
      <p:sp>
        <p:nvSpPr>
          <p:cNvPr id="36873" name="Slide Number Placeholder 22"/>
          <p:cNvSpPr>
            <a:spLocks noGrp="1"/>
          </p:cNvSpPr>
          <p:nvPr>
            <p:ph type="sldNum" sz="quarter" idx="12"/>
          </p:nvPr>
        </p:nvSpPr>
        <p:spPr>
          <a:noFill/>
        </p:spPr>
        <p:txBody>
          <a:bodyPr/>
          <a:lstStyle/>
          <a:p>
            <a:fld id="{1E200C8F-C007-4C65-B164-C18A28E21423}" type="slidenum">
              <a:rPr lang="en-AU" smtClean="0"/>
              <a:pPr/>
              <a:t>24</a:t>
            </a:fld>
            <a:endParaRPr lang="en-AU" smtClean="0"/>
          </a:p>
        </p:txBody>
      </p:sp>
      <p:sp>
        <p:nvSpPr>
          <p:cNvPr id="24" name="Footer Placeholder 2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Memory Allocation in 2-Dimensional Arrays</a:t>
            </a:r>
            <a:endParaRPr lang="en-AU" smtClean="0"/>
          </a:p>
        </p:txBody>
      </p:sp>
      <p:sp>
        <p:nvSpPr>
          <p:cNvPr id="37891" name="Rectangle 3"/>
          <p:cNvSpPr>
            <a:spLocks noGrp="1" noChangeArrowheads="1"/>
          </p:cNvSpPr>
          <p:nvPr>
            <p:ph type="body" idx="1"/>
          </p:nvPr>
        </p:nvSpPr>
        <p:spPr>
          <a:xfrm>
            <a:off x="468313" y="1700213"/>
            <a:ext cx="7675562" cy="3898900"/>
          </a:xfrm>
        </p:spPr>
        <p:txBody>
          <a:bodyPr/>
          <a:lstStyle/>
          <a:p>
            <a:r>
              <a:rPr lang="en-US" sz="2800" smtClean="0"/>
              <a:t>Elements stored in row-wise order</a:t>
            </a:r>
          </a:p>
          <a:p>
            <a:r>
              <a:rPr lang="en-AU" sz="2800" smtClean="0"/>
              <a:t>The address of an element in a multi-dimensional array can be calculated based on:</a:t>
            </a:r>
            <a:endParaRPr lang="en-US" sz="2800" smtClean="0"/>
          </a:p>
          <a:p>
            <a:pPr lvl="1"/>
            <a:r>
              <a:rPr lang="en-AU" sz="2400" smtClean="0"/>
              <a:t>Base address, the address of first element in an array</a:t>
            </a:r>
          </a:p>
          <a:p>
            <a:pPr lvl="1"/>
            <a:r>
              <a:rPr lang="en-AU" sz="2400" smtClean="0"/>
              <a:t>Size of the data type, e.g. 8 bytes for double type</a:t>
            </a:r>
          </a:p>
          <a:p>
            <a:pPr lvl="1"/>
            <a:r>
              <a:rPr lang="en-AU" sz="2400" smtClean="0"/>
              <a:t>Length of each dimension</a:t>
            </a:r>
          </a:p>
          <a:p>
            <a:pPr lvl="1"/>
            <a:r>
              <a:rPr lang="en-AU" sz="2400" smtClean="0"/>
              <a:t>The index of each element for each dimensions</a:t>
            </a:r>
            <a:endParaRPr lang="en-US" sz="2400" smtClean="0"/>
          </a:p>
          <a:p>
            <a:pPr eaLnBrk="1" hangingPunct="1">
              <a:lnSpc>
                <a:spcPct val="90000"/>
              </a:lnSpc>
              <a:buFont typeface="Wingdings" pitchFamily="2" charset="2"/>
              <a:buNone/>
            </a:pPr>
            <a:r>
              <a:rPr lang="en-AU" sz="2800" smtClean="0"/>
              <a:t> For two dimensions:</a:t>
            </a:r>
          </a:p>
          <a:p>
            <a:pPr eaLnBrk="1" hangingPunct="1">
              <a:lnSpc>
                <a:spcPct val="90000"/>
              </a:lnSpc>
            </a:pPr>
            <a:endParaRPr lang="en-AU" smtClean="0"/>
          </a:p>
          <a:p>
            <a:pPr eaLnBrk="1" hangingPunct="1">
              <a:lnSpc>
                <a:spcPct val="90000"/>
              </a:lnSpc>
            </a:pPr>
            <a:endParaRPr lang="en-AU" smtClean="0"/>
          </a:p>
        </p:txBody>
      </p:sp>
      <p:sp>
        <p:nvSpPr>
          <p:cNvPr id="14" name="TextBox 13"/>
          <p:cNvSpPr txBox="1"/>
          <p:nvPr/>
        </p:nvSpPr>
        <p:spPr>
          <a:xfrm>
            <a:off x="571500" y="5500688"/>
            <a:ext cx="8143875" cy="830262"/>
          </a:xfrm>
          <a:prstGeom prst="rect">
            <a:avLst/>
          </a:prstGeom>
          <a:noFill/>
        </p:spPr>
        <p:txBody>
          <a:bodyPr>
            <a:spAutoFit/>
          </a:bodyPr>
          <a:lstStyle/>
          <a:p>
            <a:pPr algn="l">
              <a:defRPr/>
            </a:pPr>
            <a:r>
              <a:rPr lang="en-US" sz="2400" dirty="0">
                <a:latin typeface="+mj-lt"/>
              </a:rPr>
              <a:t>element address = base address + size-of-data-type * length-of-dimension2*index1+ size-of-data-type*index2</a:t>
            </a:r>
          </a:p>
        </p:txBody>
      </p:sp>
      <p:sp>
        <p:nvSpPr>
          <p:cNvPr id="37893" name="Date Placeholder 28"/>
          <p:cNvSpPr>
            <a:spLocks noGrp="1"/>
          </p:cNvSpPr>
          <p:nvPr>
            <p:ph type="dt" sz="quarter" idx="10"/>
          </p:nvPr>
        </p:nvSpPr>
        <p:spPr>
          <a:noFill/>
        </p:spPr>
        <p:txBody>
          <a:bodyPr/>
          <a:lstStyle/>
          <a:p>
            <a:r>
              <a:rPr lang="en-US" smtClean="0"/>
              <a:t>Semester1, 2010</a:t>
            </a:r>
            <a:endParaRPr lang="en-AU" smtClean="0"/>
          </a:p>
        </p:txBody>
      </p:sp>
      <p:sp>
        <p:nvSpPr>
          <p:cNvPr id="37894" name="Slide Number Placeholder 29"/>
          <p:cNvSpPr>
            <a:spLocks noGrp="1"/>
          </p:cNvSpPr>
          <p:nvPr>
            <p:ph type="sldNum" sz="quarter" idx="12"/>
          </p:nvPr>
        </p:nvSpPr>
        <p:spPr>
          <a:noFill/>
        </p:spPr>
        <p:txBody>
          <a:bodyPr/>
          <a:lstStyle/>
          <a:p>
            <a:fld id="{0D542F97-BFEB-4EB8-98D2-FB4824AE548C}" type="slidenum">
              <a:rPr lang="en-AU" smtClean="0"/>
              <a:pPr/>
              <a:t>25</a:t>
            </a:fld>
            <a:endParaRPr lang="en-AU" smtClean="0"/>
          </a:p>
        </p:txBody>
      </p:sp>
      <p:sp>
        <p:nvSpPr>
          <p:cNvPr id="31" name="Footer Placeholder 30"/>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Memory Allocation in 2-Dimensional Arrays</a:t>
            </a:r>
            <a:endParaRPr lang="en-AU" smtClean="0"/>
          </a:p>
        </p:txBody>
      </p:sp>
      <p:sp>
        <p:nvSpPr>
          <p:cNvPr id="38915" name="Rectangle 3"/>
          <p:cNvSpPr>
            <a:spLocks noGrp="1" noChangeArrowheads="1"/>
          </p:cNvSpPr>
          <p:nvPr>
            <p:ph type="body" idx="1"/>
          </p:nvPr>
        </p:nvSpPr>
        <p:spPr>
          <a:xfrm>
            <a:off x="468313" y="1700213"/>
            <a:ext cx="7675562" cy="3898900"/>
          </a:xfrm>
        </p:spPr>
        <p:txBody>
          <a:bodyPr/>
          <a:lstStyle/>
          <a:p>
            <a:r>
              <a:rPr lang="en-US" sz="2800" smtClean="0"/>
              <a:t>Elements stored in row-wise order</a:t>
            </a:r>
          </a:p>
          <a:p>
            <a:r>
              <a:rPr lang="en-AU" sz="2800" smtClean="0"/>
              <a:t>The address of an element in a multi-dimensional array can be calculated based on:</a:t>
            </a:r>
            <a:endParaRPr lang="en-US" sz="2800" smtClean="0"/>
          </a:p>
          <a:p>
            <a:pPr lvl="1"/>
            <a:r>
              <a:rPr lang="en-AU" sz="2400" smtClean="0"/>
              <a:t>Base address, the address of first element in an array</a:t>
            </a:r>
          </a:p>
          <a:p>
            <a:pPr lvl="1"/>
            <a:r>
              <a:rPr lang="en-AU" sz="2400" smtClean="0"/>
              <a:t>Size of the data type, e.g. 8 bytes for double type</a:t>
            </a:r>
          </a:p>
          <a:p>
            <a:pPr lvl="1"/>
            <a:r>
              <a:rPr lang="en-AU" sz="2400" smtClean="0"/>
              <a:t>Length of each dimension</a:t>
            </a:r>
          </a:p>
          <a:p>
            <a:pPr lvl="1"/>
            <a:r>
              <a:rPr lang="en-AU" sz="2400" smtClean="0"/>
              <a:t>The index of each element for each dimensions</a:t>
            </a:r>
            <a:endParaRPr lang="en-US" sz="2400" smtClean="0"/>
          </a:p>
          <a:p>
            <a:pPr eaLnBrk="1" hangingPunct="1">
              <a:lnSpc>
                <a:spcPct val="90000"/>
              </a:lnSpc>
              <a:buFont typeface="Wingdings" pitchFamily="2" charset="2"/>
              <a:buNone/>
            </a:pPr>
            <a:r>
              <a:rPr lang="en-AU" sz="2800" smtClean="0"/>
              <a:t> For two dimensions:</a:t>
            </a:r>
          </a:p>
          <a:p>
            <a:pPr eaLnBrk="1" hangingPunct="1">
              <a:lnSpc>
                <a:spcPct val="90000"/>
              </a:lnSpc>
            </a:pPr>
            <a:endParaRPr lang="en-AU" smtClean="0"/>
          </a:p>
          <a:p>
            <a:pPr eaLnBrk="1" hangingPunct="1">
              <a:lnSpc>
                <a:spcPct val="90000"/>
              </a:lnSpc>
            </a:pPr>
            <a:endParaRPr lang="en-AU" smtClean="0"/>
          </a:p>
        </p:txBody>
      </p:sp>
      <p:sp>
        <p:nvSpPr>
          <p:cNvPr id="14" name="TextBox 13"/>
          <p:cNvSpPr txBox="1"/>
          <p:nvPr/>
        </p:nvSpPr>
        <p:spPr>
          <a:xfrm>
            <a:off x="571500" y="5500688"/>
            <a:ext cx="8143875" cy="830262"/>
          </a:xfrm>
          <a:prstGeom prst="rect">
            <a:avLst/>
          </a:prstGeom>
          <a:noFill/>
        </p:spPr>
        <p:txBody>
          <a:bodyPr>
            <a:spAutoFit/>
          </a:bodyPr>
          <a:lstStyle/>
          <a:p>
            <a:pPr algn="l">
              <a:defRPr/>
            </a:pPr>
            <a:r>
              <a:rPr lang="en-US" sz="2400" dirty="0">
                <a:latin typeface="+mj-lt"/>
              </a:rPr>
              <a:t>element address = </a:t>
            </a:r>
            <a:r>
              <a:rPr lang="en-US" sz="2400" dirty="0">
                <a:solidFill>
                  <a:srgbClr val="FF0000"/>
                </a:solidFill>
                <a:latin typeface="+mj-lt"/>
              </a:rPr>
              <a:t>base address </a:t>
            </a:r>
            <a:r>
              <a:rPr lang="en-US" sz="2400" dirty="0">
                <a:latin typeface="+mj-lt"/>
              </a:rPr>
              <a:t>+ </a:t>
            </a:r>
            <a:r>
              <a:rPr lang="en-US" sz="2400" dirty="0">
                <a:solidFill>
                  <a:srgbClr val="0000FF"/>
                </a:solidFill>
                <a:latin typeface="+mj-lt"/>
              </a:rPr>
              <a:t>size-of-data-type * length-of-dimension2*index</a:t>
            </a:r>
            <a:r>
              <a:rPr lang="en-US" sz="2400" dirty="0">
                <a:latin typeface="+mj-lt"/>
              </a:rPr>
              <a:t>1+</a:t>
            </a:r>
            <a:r>
              <a:rPr lang="en-US" sz="2400" dirty="0">
                <a:solidFill>
                  <a:srgbClr val="CC6600"/>
                </a:solidFill>
                <a:latin typeface="+mj-lt"/>
              </a:rPr>
              <a:t> size-of-data-type*index2</a:t>
            </a:r>
          </a:p>
        </p:txBody>
      </p:sp>
      <p:pic>
        <p:nvPicPr>
          <p:cNvPr id="11" name="Picture 4"/>
          <p:cNvPicPr>
            <a:picLocks noChangeAspect="1" noChangeArrowheads="1"/>
          </p:cNvPicPr>
          <p:nvPr/>
        </p:nvPicPr>
        <p:blipFill>
          <a:blip r:embed="rId3" cstate="print"/>
          <a:srcRect/>
          <a:stretch>
            <a:fillRect/>
          </a:stretch>
        </p:blipFill>
        <p:spPr bwMode="auto">
          <a:xfrm>
            <a:off x="0" y="0"/>
            <a:ext cx="4572000" cy="5500688"/>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38918" name="Rectangle 11"/>
          <p:cNvSpPr>
            <a:spLocks noChangeArrowheads="1"/>
          </p:cNvSpPr>
          <p:nvPr/>
        </p:nvSpPr>
        <p:spPr bwMode="auto">
          <a:xfrm>
            <a:off x="4286250" y="0"/>
            <a:ext cx="4857750" cy="5500688"/>
          </a:xfrm>
          <a:prstGeom prst="rect">
            <a:avLst/>
          </a:prstGeom>
          <a:solidFill>
            <a:srgbClr val="FFFFFF"/>
          </a:solidFill>
          <a:ln w="12700" cap="sq" algn="ctr">
            <a:noFill/>
            <a:round/>
            <a:headEnd type="none" w="sm" len="sm"/>
            <a:tailEnd type="none" w="sm" len="sm"/>
          </a:ln>
        </p:spPr>
        <p:txBody>
          <a:bodyPr/>
          <a:lstStyle/>
          <a:p>
            <a:endParaRPr lang="en-AU"/>
          </a:p>
        </p:txBody>
      </p:sp>
      <p:sp>
        <p:nvSpPr>
          <p:cNvPr id="38919" name="AutoShape 6"/>
          <p:cNvSpPr>
            <a:spLocks/>
          </p:cNvSpPr>
          <p:nvPr/>
        </p:nvSpPr>
        <p:spPr bwMode="auto">
          <a:xfrm>
            <a:off x="4214813" y="1143000"/>
            <a:ext cx="271462" cy="1000125"/>
          </a:xfrm>
          <a:prstGeom prst="rightBrace">
            <a:avLst>
              <a:gd name="adj1" fmla="val 52585"/>
              <a:gd name="adj2" fmla="val 50000"/>
            </a:avLst>
          </a:prstGeom>
          <a:noFill/>
          <a:ln w="9525">
            <a:solidFill>
              <a:schemeClr val="tx1"/>
            </a:solidFill>
            <a:round/>
            <a:headEnd/>
            <a:tailEnd/>
          </a:ln>
        </p:spPr>
        <p:txBody>
          <a:bodyPr wrap="none" anchor="ctr"/>
          <a:lstStyle/>
          <a:p>
            <a:endParaRPr lang="en-US"/>
          </a:p>
        </p:txBody>
      </p:sp>
      <p:sp>
        <p:nvSpPr>
          <p:cNvPr id="38920" name="AutoShape 6"/>
          <p:cNvSpPr>
            <a:spLocks/>
          </p:cNvSpPr>
          <p:nvPr/>
        </p:nvSpPr>
        <p:spPr bwMode="auto">
          <a:xfrm>
            <a:off x="4214813" y="2286000"/>
            <a:ext cx="271462" cy="1000125"/>
          </a:xfrm>
          <a:prstGeom prst="rightBrace">
            <a:avLst>
              <a:gd name="adj1" fmla="val 52585"/>
              <a:gd name="adj2" fmla="val 50000"/>
            </a:avLst>
          </a:prstGeom>
          <a:noFill/>
          <a:ln w="9525">
            <a:solidFill>
              <a:schemeClr val="tx1"/>
            </a:solidFill>
            <a:round/>
            <a:headEnd/>
            <a:tailEnd/>
          </a:ln>
        </p:spPr>
        <p:txBody>
          <a:bodyPr wrap="none" anchor="ctr"/>
          <a:lstStyle/>
          <a:p>
            <a:endParaRPr lang="en-US"/>
          </a:p>
        </p:txBody>
      </p:sp>
      <p:sp>
        <p:nvSpPr>
          <p:cNvPr id="38921" name="TextBox 16"/>
          <p:cNvSpPr txBox="1">
            <a:spLocks noChangeArrowheads="1"/>
          </p:cNvSpPr>
          <p:nvPr/>
        </p:nvSpPr>
        <p:spPr bwMode="auto">
          <a:xfrm>
            <a:off x="4572000" y="1428750"/>
            <a:ext cx="690563" cy="369888"/>
          </a:xfrm>
          <a:prstGeom prst="rect">
            <a:avLst/>
          </a:prstGeom>
          <a:noFill/>
          <a:ln w="9525">
            <a:noFill/>
            <a:miter lim="800000"/>
            <a:headEnd/>
            <a:tailEnd/>
          </a:ln>
        </p:spPr>
        <p:txBody>
          <a:bodyPr wrap="none">
            <a:spAutoFit/>
          </a:bodyPr>
          <a:lstStyle/>
          <a:p>
            <a:r>
              <a:rPr lang="en-AU"/>
              <a:t>row1</a:t>
            </a:r>
          </a:p>
        </p:txBody>
      </p:sp>
      <p:sp>
        <p:nvSpPr>
          <p:cNvPr id="38922" name="TextBox 18"/>
          <p:cNvSpPr txBox="1">
            <a:spLocks noChangeArrowheads="1"/>
          </p:cNvSpPr>
          <p:nvPr/>
        </p:nvSpPr>
        <p:spPr bwMode="auto">
          <a:xfrm>
            <a:off x="4500563" y="2571750"/>
            <a:ext cx="690562" cy="369888"/>
          </a:xfrm>
          <a:prstGeom prst="rect">
            <a:avLst/>
          </a:prstGeom>
          <a:noFill/>
          <a:ln w="9525">
            <a:noFill/>
            <a:miter lim="800000"/>
            <a:headEnd/>
            <a:tailEnd/>
          </a:ln>
        </p:spPr>
        <p:txBody>
          <a:bodyPr wrap="none">
            <a:spAutoFit/>
          </a:bodyPr>
          <a:lstStyle/>
          <a:p>
            <a:r>
              <a:rPr lang="en-AU"/>
              <a:t>row2</a:t>
            </a:r>
          </a:p>
        </p:txBody>
      </p:sp>
      <p:sp>
        <p:nvSpPr>
          <p:cNvPr id="38923" name="TextBox 19"/>
          <p:cNvSpPr txBox="1">
            <a:spLocks noChangeArrowheads="1"/>
          </p:cNvSpPr>
          <p:nvPr/>
        </p:nvSpPr>
        <p:spPr bwMode="auto">
          <a:xfrm>
            <a:off x="4071938" y="428625"/>
            <a:ext cx="2179637" cy="369888"/>
          </a:xfrm>
          <a:prstGeom prst="rect">
            <a:avLst/>
          </a:prstGeom>
          <a:noFill/>
          <a:ln w="9525">
            <a:noFill/>
            <a:miter lim="800000"/>
            <a:headEnd/>
            <a:tailEnd/>
          </a:ln>
        </p:spPr>
        <p:txBody>
          <a:bodyPr wrap="none">
            <a:spAutoFit/>
          </a:bodyPr>
          <a:lstStyle/>
          <a:p>
            <a:r>
              <a:rPr lang="en-US"/>
              <a:t>scoresTable[30][5])</a:t>
            </a:r>
            <a:endParaRPr lang="en-AU"/>
          </a:p>
        </p:txBody>
      </p:sp>
      <p:sp>
        <p:nvSpPr>
          <p:cNvPr id="38924" name="TextBox 20"/>
          <p:cNvSpPr txBox="1">
            <a:spLocks noChangeArrowheads="1"/>
          </p:cNvSpPr>
          <p:nvPr/>
        </p:nvSpPr>
        <p:spPr bwMode="auto">
          <a:xfrm>
            <a:off x="4572000" y="1785938"/>
            <a:ext cx="2682875" cy="369887"/>
          </a:xfrm>
          <a:prstGeom prst="rect">
            <a:avLst/>
          </a:prstGeom>
          <a:noFill/>
          <a:ln w="9525">
            <a:noFill/>
            <a:miter lim="800000"/>
            <a:headEnd/>
            <a:tailEnd/>
          </a:ln>
        </p:spPr>
        <p:txBody>
          <a:bodyPr wrap="none">
            <a:spAutoFit/>
          </a:bodyPr>
          <a:lstStyle/>
          <a:p>
            <a:r>
              <a:rPr lang="en-AU"/>
              <a:t>Length of dimension2=5</a:t>
            </a:r>
          </a:p>
        </p:txBody>
      </p:sp>
      <p:sp>
        <p:nvSpPr>
          <p:cNvPr id="23" name="TextBox 22"/>
          <p:cNvSpPr txBox="1">
            <a:spLocks noChangeArrowheads="1"/>
          </p:cNvSpPr>
          <p:nvPr/>
        </p:nvSpPr>
        <p:spPr bwMode="auto">
          <a:xfrm>
            <a:off x="5500688" y="4429125"/>
            <a:ext cx="2944812" cy="923925"/>
          </a:xfrm>
          <a:prstGeom prst="rect">
            <a:avLst/>
          </a:prstGeom>
          <a:noFill/>
          <a:ln w="9525">
            <a:noFill/>
            <a:miter lim="800000"/>
            <a:headEnd/>
            <a:tailEnd/>
          </a:ln>
        </p:spPr>
        <p:txBody>
          <a:bodyPr wrap="none">
            <a:spAutoFit/>
          </a:bodyPr>
          <a:lstStyle/>
          <a:p>
            <a:r>
              <a:rPr lang="en-AU"/>
              <a:t>Address(scoresTable[1][3])</a:t>
            </a:r>
          </a:p>
          <a:p>
            <a:r>
              <a:rPr lang="en-AU"/>
              <a:t>=</a:t>
            </a:r>
            <a:r>
              <a:rPr lang="en-AU">
                <a:solidFill>
                  <a:srgbClr val="FF0000"/>
                </a:solidFill>
              </a:rPr>
              <a:t>b</a:t>
            </a:r>
            <a:r>
              <a:rPr lang="en-AU"/>
              <a:t> +</a:t>
            </a:r>
            <a:r>
              <a:rPr lang="en-AU">
                <a:solidFill>
                  <a:srgbClr val="0000FF"/>
                </a:solidFill>
              </a:rPr>
              <a:t> 8*5*1 </a:t>
            </a:r>
            <a:r>
              <a:rPr lang="en-AU"/>
              <a:t>+ </a:t>
            </a:r>
            <a:r>
              <a:rPr lang="en-AU">
                <a:solidFill>
                  <a:srgbClr val="CC6600"/>
                </a:solidFill>
              </a:rPr>
              <a:t>8*3</a:t>
            </a:r>
          </a:p>
          <a:p>
            <a:endParaRPr lang="en-AU"/>
          </a:p>
        </p:txBody>
      </p:sp>
      <p:sp>
        <p:nvSpPr>
          <p:cNvPr id="38926" name="AutoShape 6"/>
          <p:cNvSpPr>
            <a:spLocks/>
          </p:cNvSpPr>
          <p:nvPr/>
        </p:nvSpPr>
        <p:spPr bwMode="auto">
          <a:xfrm>
            <a:off x="7358063" y="1357313"/>
            <a:ext cx="271462" cy="1000125"/>
          </a:xfrm>
          <a:prstGeom prst="rightBrace">
            <a:avLst>
              <a:gd name="adj1" fmla="val 52585"/>
              <a:gd name="adj2" fmla="val 50000"/>
            </a:avLst>
          </a:prstGeom>
          <a:noFill/>
          <a:ln w="9525">
            <a:solidFill>
              <a:schemeClr val="tx1"/>
            </a:solidFill>
            <a:round/>
            <a:headEnd/>
            <a:tailEnd/>
          </a:ln>
        </p:spPr>
        <p:txBody>
          <a:bodyPr wrap="none" anchor="ctr"/>
          <a:lstStyle/>
          <a:p>
            <a:endParaRPr lang="en-US"/>
          </a:p>
        </p:txBody>
      </p:sp>
      <p:sp>
        <p:nvSpPr>
          <p:cNvPr id="38927" name="TextBox 24"/>
          <p:cNvSpPr txBox="1">
            <a:spLocks noChangeArrowheads="1"/>
          </p:cNvSpPr>
          <p:nvPr/>
        </p:nvSpPr>
        <p:spPr bwMode="auto">
          <a:xfrm>
            <a:off x="7818438" y="1714500"/>
            <a:ext cx="1325562" cy="646113"/>
          </a:xfrm>
          <a:prstGeom prst="rect">
            <a:avLst/>
          </a:prstGeom>
          <a:noFill/>
          <a:ln w="9525">
            <a:noFill/>
            <a:miter lim="800000"/>
            <a:headEnd/>
            <a:tailEnd/>
          </a:ln>
        </p:spPr>
        <p:txBody>
          <a:bodyPr wrap="none">
            <a:spAutoFit/>
          </a:bodyPr>
          <a:lstStyle/>
          <a:p>
            <a:r>
              <a:rPr lang="en-AU"/>
              <a:t>8 * 5 bytes</a:t>
            </a:r>
          </a:p>
          <a:p>
            <a:endParaRPr lang="en-AU"/>
          </a:p>
        </p:txBody>
      </p:sp>
      <p:sp>
        <p:nvSpPr>
          <p:cNvPr id="38928" name="Date Placeholder 28"/>
          <p:cNvSpPr>
            <a:spLocks noGrp="1"/>
          </p:cNvSpPr>
          <p:nvPr>
            <p:ph type="dt" sz="quarter" idx="10"/>
          </p:nvPr>
        </p:nvSpPr>
        <p:spPr>
          <a:noFill/>
        </p:spPr>
        <p:txBody>
          <a:bodyPr/>
          <a:lstStyle/>
          <a:p>
            <a:r>
              <a:rPr lang="en-US" smtClean="0"/>
              <a:t>Semester1, 2010</a:t>
            </a:r>
            <a:endParaRPr lang="en-AU" smtClean="0"/>
          </a:p>
        </p:txBody>
      </p:sp>
      <p:sp>
        <p:nvSpPr>
          <p:cNvPr id="38929" name="Slide Number Placeholder 29"/>
          <p:cNvSpPr>
            <a:spLocks noGrp="1"/>
          </p:cNvSpPr>
          <p:nvPr>
            <p:ph type="sldNum" sz="quarter" idx="12"/>
          </p:nvPr>
        </p:nvSpPr>
        <p:spPr>
          <a:noFill/>
        </p:spPr>
        <p:txBody>
          <a:bodyPr/>
          <a:lstStyle/>
          <a:p>
            <a:fld id="{213114B0-5357-4AC0-8325-2E005BB5A9C7}" type="slidenum">
              <a:rPr lang="en-AU" smtClean="0"/>
              <a:pPr/>
              <a:t>26</a:t>
            </a:fld>
            <a:endParaRPr lang="en-AU" smtClean="0"/>
          </a:p>
        </p:txBody>
      </p:sp>
      <p:sp>
        <p:nvSpPr>
          <p:cNvPr id="31" name="Footer Placeholder 30"/>
          <p:cNvSpPr>
            <a:spLocks noGrp="1"/>
          </p:cNvSpPr>
          <p:nvPr>
            <p:ph type="ftr" sz="quarter" idx="11"/>
          </p:nvPr>
        </p:nvSpPr>
        <p:spPr/>
        <p:txBody>
          <a:bodyPr/>
          <a:lstStyle/>
          <a:p>
            <a:pPr>
              <a:defRPr/>
            </a:pPr>
            <a:r>
              <a:rPr lang="en-AU" smtClean="0"/>
              <a:t>INB/N371 Data Structures and Algorithms</a:t>
            </a:r>
          </a:p>
          <a:p>
            <a:pPr>
              <a:defRPr/>
            </a:pPr>
            <a:endParaRPr lang="en-AU"/>
          </a:p>
        </p:txBody>
      </p:sp>
      <p:cxnSp>
        <p:nvCxnSpPr>
          <p:cNvPr id="27" name="Straight Arrow Connector 26"/>
          <p:cNvCxnSpPr>
            <a:cxnSpLocks noChangeShapeType="1"/>
          </p:cNvCxnSpPr>
          <p:nvPr/>
        </p:nvCxnSpPr>
        <p:spPr bwMode="auto">
          <a:xfrm rot="16200000" flipV="1">
            <a:off x="4107657" y="3107531"/>
            <a:ext cx="1428750" cy="1357313"/>
          </a:xfrm>
          <a:prstGeom prst="straightConnector1">
            <a:avLst/>
          </a:prstGeom>
          <a:noFill/>
          <a:ln w="12700" cap="sq" algn="ctr">
            <a:solidFill>
              <a:schemeClr val="tx1"/>
            </a:solidFill>
            <a:round/>
            <a:headEnd type="none" w="sm" len="sm"/>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Memory Allocation in 2-Dimensional Arrays</a:t>
            </a:r>
            <a:endParaRPr lang="en-AU" smtClean="0"/>
          </a:p>
        </p:txBody>
      </p:sp>
      <p:sp>
        <p:nvSpPr>
          <p:cNvPr id="39939" name="Rectangle 3"/>
          <p:cNvSpPr>
            <a:spLocks noGrp="1" noChangeArrowheads="1"/>
          </p:cNvSpPr>
          <p:nvPr>
            <p:ph type="body" idx="1"/>
          </p:nvPr>
        </p:nvSpPr>
        <p:spPr>
          <a:xfrm>
            <a:off x="468313" y="1700213"/>
            <a:ext cx="3675062" cy="3898900"/>
          </a:xfrm>
        </p:spPr>
        <p:txBody>
          <a:bodyPr/>
          <a:lstStyle/>
          <a:p>
            <a:pPr eaLnBrk="1" hangingPunct="1">
              <a:lnSpc>
                <a:spcPct val="90000"/>
              </a:lnSpc>
              <a:buFont typeface="Wingdings" pitchFamily="2" charset="2"/>
              <a:buNone/>
            </a:pPr>
            <a:r>
              <a:rPr lang="en-AU" sz="2800" smtClean="0"/>
              <a:t> </a:t>
            </a:r>
          </a:p>
          <a:p>
            <a:pPr eaLnBrk="1" hangingPunct="1">
              <a:lnSpc>
                <a:spcPct val="90000"/>
              </a:lnSpc>
              <a:buFont typeface="Wingdings" pitchFamily="2" charset="2"/>
              <a:buNone/>
            </a:pPr>
            <a:r>
              <a:rPr lang="en-AU" sz="2800" smtClean="0"/>
              <a:t> </a:t>
            </a:r>
          </a:p>
          <a:p>
            <a:pPr eaLnBrk="1" hangingPunct="1">
              <a:lnSpc>
                <a:spcPct val="90000"/>
              </a:lnSpc>
            </a:pPr>
            <a:endParaRPr lang="en-AU" smtClean="0"/>
          </a:p>
          <a:p>
            <a:pPr eaLnBrk="1" hangingPunct="1">
              <a:lnSpc>
                <a:spcPct val="90000"/>
              </a:lnSpc>
            </a:pPr>
            <a:endParaRPr lang="en-AU" smtClean="0"/>
          </a:p>
        </p:txBody>
      </p:sp>
      <p:pic>
        <p:nvPicPr>
          <p:cNvPr id="9" name="Picture 4"/>
          <p:cNvPicPr>
            <a:picLocks noChangeAspect="1" noChangeArrowheads="1"/>
          </p:cNvPicPr>
          <p:nvPr/>
        </p:nvPicPr>
        <p:blipFill>
          <a:blip r:embed="rId3" cstate="print"/>
          <a:srcRect/>
          <a:stretch>
            <a:fillRect/>
          </a:stretch>
        </p:blipFill>
        <p:spPr bwMode="auto">
          <a:xfrm>
            <a:off x="4403725" y="1643063"/>
            <a:ext cx="4740275" cy="5214937"/>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10" name="Text Box 5"/>
          <p:cNvSpPr txBox="1">
            <a:spLocks noChangeArrowheads="1"/>
          </p:cNvSpPr>
          <p:nvPr/>
        </p:nvSpPr>
        <p:spPr bwMode="auto">
          <a:xfrm>
            <a:off x="500063" y="1857375"/>
            <a:ext cx="3703637" cy="701675"/>
          </a:xfrm>
          <a:prstGeom prst="rect">
            <a:avLst/>
          </a:prstGeom>
          <a:solidFill>
            <a:schemeClr val="accent1"/>
          </a:solidFill>
          <a:ln w="9525" algn="ctr">
            <a:no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2000" dirty="0" err="1"/>
              <a:t>scoresTable</a:t>
            </a:r>
            <a:r>
              <a:rPr lang="en-US" sz="2000" dirty="0"/>
              <a:t>[0][4] is followed in memory by </a:t>
            </a:r>
            <a:r>
              <a:rPr lang="en-US" sz="2000" dirty="0" err="1"/>
              <a:t>scoresTable</a:t>
            </a:r>
            <a:r>
              <a:rPr lang="en-US" sz="2000" dirty="0"/>
              <a:t> [1][0]</a:t>
            </a:r>
          </a:p>
        </p:txBody>
      </p:sp>
      <p:sp>
        <p:nvSpPr>
          <p:cNvPr id="39942" name="AutoShape 6"/>
          <p:cNvSpPr>
            <a:spLocks noChangeArrowheads="1"/>
          </p:cNvSpPr>
          <p:nvPr/>
        </p:nvSpPr>
        <p:spPr bwMode="auto">
          <a:xfrm>
            <a:off x="5749925" y="3571875"/>
            <a:ext cx="3394075" cy="444500"/>
          </a:xfrm>
          <a:prstGeom prst="roundRect">
            <a:avLst>
              <a:gd name="adj" fmla="val 16667"/>
            </a:avLst>
          </a:prstGeom>
          <a:noFill/>
          <a:ln w="9525" algn="ctr">
            <a:solidFill>
              <a:schemeClr val="tx1"/>
            </a:solidFill>
            <a:round/>
            <a:headEnd/>
            <a:tailEnd/>
          </a:ln>
        </p:spPr>
        <p:txBody>
          <a:bodyPr wrap="none" anchor="ctr"/>
          <a:lstStyle/>
          <a:p>
            <a:endParaRPr lang="en-US"/>
          </a:p>
        </p:txBody>
      </p:sp>
      <p:sp>
        <p:nvSpPr>
          <p:cNvPr id="39943" name="Line 7"/>
          <p:cNvSpPr>
            <a:spLocks noChangeShapeType="1"/>
          </p:cNvSpPr>
          <p:nvPr/>
        </p:nvSpPr>
        <p:spPr bwMode="auto">
          <a:xfrm>
            <a:off x="3857625" y="2663825"/>
            <a:ext cx="1857375" cy="908050"/>
          </a:xfrm>
          <a:prstGeom prst="line">
            <a:avLst/>
          </a:prstGeom>
          <a:noFill/>
          <a:ln w="9525">
            <a:solidFill>
              <a:schemeClr val="tx1"/>
            </a:solidFill>
            <a:round/>
            <a:headEnd/>
            <a:tailEnd type="triangle" w="med" len="med"/>
          </a:ln>
        </p:spPr>
        <p:txBody>
          <a:bodyPr/>
          <a:lstStyle/>
          <a:p>
            <a:endParaRPr lang="en-AU"/>
          </a:p>
        </p:txBody>
      </p:sp>
      <p:sp>
        <p:nvSpPr>
          <p:cNvPr id="39944" name="TextBox 13"/>
          <p:cNvSpPr txBox="1">
            <a:spLocks noChangeArrowheads="1"/>
          </p:cNvSpPr>
          <p:nvPr/>
        </p:nvSpPr>
        <p:spPr bwMode="auto">
          <a:xfrm>
            <a:off x="357188" y="3000375"/>
            <a:ext cx="4357687" cy="2308225"/>
          </a:xfrm>
          <a:prstGeom prst="rect">
            <a:avLst/>
          </a:prstGeom>
          <a:noFill/>
          <a:ln w="9525">
            <a:noFill/>
            <a:miter lim="800000"/>
            <a:headEnd/>
            <a:tailEnd/>
          </a:ln>
        </p:spPr>
        <p:txBody>
          <a:bodyPr>
            <a:spAutoFit/>
          </a:bodyPr>
          <a:lstStyle/>
          <a:p>
            <a:pPr algn="l"/>
            <a:r>
              <a:rPr lang="en-US"/>
              <a:t>Address(scoresTable[0][4]) = b + </a:t>
            </a:r>
          </a:p>
          <a:p>
            <a:r>
              <a:rPr lang="en-US"/>
              <a:t>8*5*0 + 8*4</a:t>
            </a:r>
          </a:p>
          <a:p>
            <a:pPr algn="l"/>
            <a:r>
              <a:rPr lang="en-AU"/>
              <a:t>                        = b + 32</a:t>
            </a:r>
          </a:p>
          <a:p>
            <a:pPr algn="l"/>
            <a:endParaRPr lang="en-AU"/>
          </a:p>
          <a:p>
            <a:pPr algn="l"/>
            <a:r>
              <a:rPr lang="en-US"/>
              <a:t>Address(scoresTable[1][0]) = b + </a:t>
            </a:r>
          </a:p>
          <a:p>
            <a:r>
              <a:rPr lang="en-US"/>
              <a:t>8*5 *1+ 8*0</a:t>
            </a:r>
          </a:p>
          <a:p>
            <a:pPr algn="l"/>
            <a:r>
              <a:rPr lang="en-AU"/>
              <a:t>                        =b +  40</a:t>
            </a:r>
          </a:p>
          <a:p>
            <a:endParaRPr lang="en-US"/>
          </a:p>
        </p:txBody>
      </p:sp>
      <p:sp>
        <p:nvSpPr>
          <p:cNvPr id="39945" name="Date Placeholder 14"/>
          <p:cNvSpPr>
            <a:spLocks noGrp="1"/>
          </p:cNvSpPr>
          <p:nvPr>
            <p:ph type="dt" sz="quarter" idx="10"/>
          </p:nvPr>
        </p:nvSpPr>
        <p:spPr>
          <a:noFill/>
        </p:spPr>
        <p:txBody>
          <a:bodyPr/>
          <a:lstStyle/>
          <a:p>
            <a:r>
              <a:rPr lang="en-US" smtClean="0"/>
              <a:t>Semester1, 2010</a:t>
            </a:r>
            <a:endParaRPr lang="en-AU" smtClean="0"/>
          </a:p>
        </p:txBody>
      </p:sp>
      <p:sp>
        <p:nvSpPr>
          <p:cNvPr id="39946" name="Slide Number Placeholder 15"/>
          <p:cNvSpPr>
            <a:spLocks noGrp="1"/>
          </p:cNvSpPr>
          <p:nvPr>
            <p:ph type="sldNum" sz="quarter" idx="12"/>
          </p:nvPr>
        </p:nvSpPr>
        <p:spPr>
          <a:noFill/>
        </p:spPr>
        <p:txBody>
          <a:bodyPr/>
          <a:lstStyle/>
          <a:p>
            <a:fld id="{C45034CF-5510-4172-82AF-51C40450731C}" type="slidenum">
              <a:rPr lang="en-AU" smtClean="0"/>
              <a:pPr/>
              <a:t>27</a:t>
            </a:fld>
            <a:endParaRPr lang="en-AU" smtClean="0"/>
          </a:p>
        </p:txBody>
      </p:sp>
      <p:sp>
        <p:nvSpPr>
          <p:cNvPr id="17" name="Footer Placeholder 16"/>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0125" y="0"/>
            <a:ext cx="7670800" cy="984250"/>
          </a:xfrm>
        </p:spPr>
        <p:txBody>
          <a:bodyPr/>
          <a:lstStyle/>
          <a:p>
            <a:pPr eaLnBrk="1" hangingPunct="1"/>
            <a:r>
              <a:rPr lang="en-US" sz="2800" smtClean="0"/>
              <a:t>Multidimensional Arrays as Parameters</a:t>
            </a:r>
            <a:endParaRPr lang="en-AU" sz="2800" smtClean="0"/>
          </a:p>
        </p:txBody>
      </p:sp>
      <p:sp>
        <p:nvSpPr>
          <p:cNvPr id="40963" name="Rectangle 3"/>
          <p:cNvSpPr>
            <a:spLocks noGrp="1" noChangeArrowheads="1"/>
          </p:cNvSpPr>
          <p:nvPr>
            <p:ph type="body" idx="1"/>
          </p:nvPr>
        </p:nvSpPr>
        <p:spPr>
          <a:xfrm>
            <a:off x="642938" y="1500188"/>
            <a:ext cx="8501062" cy="3929062"/>
          </a:xfrm>
        </p:spPr>
        <p:txBody>
          <a:bodyPr/>
          <a:lstStyle/>
          <a:p>
            <a:r>
              <a:rPr lang="en-US" smtClean="0"/>
              <a:t>In function definition</a:t>
            </a:r>
          </a:p>
          <a:p>
            <a:pPr lvl="1"/>
            <a:r>
              <a:rPr lang="en-AU" smtClean="0">
                <a:cs typeface="Courier New" pitchFamily="49" charset="0"/>
              </a:rPr>
              <a:t>For  two dimensional arrays, the length of the first dimension can be omitted, the length of the second dimension must be specified. </a:t>
            </a:r>
          </a:p>
          <a:p>
            <a:pPr lvl="1">
              <a:buFont typeface="Times New Roman" pitchFamily="18" charset="0"/>
              <a:buNone/>
            </a:pPr>
            <a:endParaRPr lang="en-AU" smtClean="0">
              <a:cs typeface="Courier New" pitchFamily="49" charset="0"/>
            </a:endParaRPr>
          </a:p>
          <a:p>
            <a:pPr>
              <a:buFont typeface="Wingdings" pitchFamily="2" charset="2"/>
              <a:buNone/>
            </a:pPr>
            <a:r>
              <a:rPr lang="en-AU" sz="2000" b="1" smtClean="0">
                <a:solidFill>
                  <a:srgbClr val="0000FF"/>
                </a:solidFill>
                <a:latin typeface="Courier New" pitchFamily="49" charset="0"/>
                <a:cs typeface="Courier New" pitchFamily="49" charset="0"/>
              </a:rPr>
              <a:t>void printMatrix(int matrix[][sizeCol], int sizeRow);</a:t>
            </a:r>
          </a:p>
          <a:p>
            <a:pPr lvl="1">
              <a:buFont typeface="Times New Roman" pitchFamily="18" charset="0"/>
              <a:buNone/>
            </a:pPr>
            <a:endParaRPr lang="en-US" smtClean="0">
              <a:cs typeface="Courier New" pitchFamily="49" charset="0"/>
            </a:endParaRPr>
          </a:p>
        </p:txBody>
      </p:sp>
      <p:sp>
        <p:nvSpPr>
          <p:cNvPr id="40964" name="Rectangle 4"/>
          <p:cNvSpPr>
            <a:spLocks noChangeArrowheads="1"/>
          </p:cNvSpPr>
          <p:nvPr/>
        </p:nvSpPr>
        <p:spPr bwMode="auto">
          <a:xfrm>
            <a:off x="1042988" y="2781300"/>
            <a:ext cx="7561262" cy="2735263"/>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endParaRPr lang="en-AU" b="1">
              <a:latin typeface="Courier New" pitchFamily="49" charset="0"/>
            </a:endParaRPr>
          </a:p>
        </p:txBody>
      </p:sp>
      <p:sp>
        <p:nvSpPr>
          <p:cNvPr id="40965" name="Date Placeholder 11"/>
          <p:cNvSpPr>
            <a:spLocks noGrp="1"/>
          </p:cNvSpPr>
          <p:nvPr>
            <p:ph type="dt" sz="quarter" idx="10"/>
          </p:nvPr>
        </p:nvSpPr>
        <p:spPr>
          <a:noFill/>
        </p:spPr>
        <p:txBody>
          <a:bodyPr/>
          <a:lstStyle/>
          <a:p>
            <a:r>
              <a:rPr lang="en-US" smtClean="0"/>
              <a:t>Semester1, 2010</a:t>
            </a:r>
            <a:endParaRPr lang="en-AU" smtClean="0"/>
          </a:p>
        </p:txBody>
      </p:sp>
      <p:sp>
        <p:nvSpPr>
          <p:cNvPr id="40966" name="Slide Number Placeholder 12"/>
          <p:cNvSpPr>
            <a:spLocks noGrp="1"/>
          </p:cNvSpPr>
          <p:nvPr>
            <p:ph type="sldNum" sz="quarter" idx="12"/>
          </p:nvPr>
        </p:nvSpPr>
        <p:spPr>
          <a:noFill/>
        </p:spPr>
        <p:txBody>
          <a:bodyPr/>
          <a:lstStyle/>
          <a:p>
            <a:fld id="{E944B90E-19F2-47FB-8F6C-5AB562C1BF95}" type="slidenum">
              <a:rPr lang="en-AU" smtClean="0"/>
              <a:pPr/>
              <a:t>28</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Multidimensional Arrays</a:t>
            </a:r>
            <a:br>
              <a:rPr lang="en-US" smtClean="0"/>
            </a:br>
            <a:r>
              <a:rPr lang="en-US" smtClean="0"/>
              <a:t>as Parameters</a:t>
            </a:r>
            <a:endParaRPr lang="en-AU" smtClean="0"/>
          </a:p>
        </p:txBody>
      </p:sp>
      <p:sp>
        <p:nvSpPr>
          <p:cNvPr id="41987" name="Rectangle 4"/>
          <p:cNvSpPr>
            <a:spLocks noChangeArrowheads="1"/>
          </p:cNvSpPr>
          <p:nvPr/>
        </p:nvSpPr>
        <p:spPr bwMode="auto">
          <a:xfrm>
            <a:off x="1042988" y="2781300"/>
            <a:ext cx="7561262" cy="2735263"/>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endParaRPr lang="en-AU" b="1">
              <a:latin typeface="Courier New" pitchFamily="49" charset="0"/>
            </a:endParaRPr>
          </a:p>
        </p:txBody>
      </p:sp>
      <p:sp>
        <p:nvSpPr>
          <p:cNvPr id="41988" name="Date Placeholder 12"/>
          <p:cNvSpPr>
            <a:spLocks noGrp="1"/>
          </p:cNvSpPr>
          <p:nvPr>
            <p:ph type="dt" sz="quarter" idx="10"/>
          </p:nvPr>
        </p:nvSpPr>
        <p:spPr>
          <a:noFill/>
        </p:spPr>
        <p:txBody>
          <a:bodyPr/>
          <a:lstStyle/>
          <a:p>
            <a:r>
              <a:rPr lang="en-US" smtClean="0"/>
              <a:t>Semester1, 2010</a:t>
            </a:r>
            <a:endParaRPr lang="en-AU" smtClean="0"/>
          </a:p>
        </p:txBody>
      </p:sp>
      <p:sp>
        <p:nvSpPr>
          <p:cNvPr id="41989" name="Slide Number Placeholder 13"/>
          <p:cNvSpPr>
            <a:spLocks noGrp="1"/>
          </p:cNvSpPr>
          <p:nvPr>
            <p:ph type="sldNum" sz="quarter" idx="12"/>
          </p:nvPr>
        </p:nvSpPr>
        <p:spPr>
          <a:noFill/>
        </p:spPr>
        <p:txBody>
          <a:bodyPr/>
          <a:lstStyle/>
          <a:p>
            <a:fld id="{2C91E18D-0565-4686-8913-5EEFC5A7B38F}" type="slidenum">
              <a:rPr lang="en-AU" smtClean="0"/>
              <a:pPr/>
              <a:t>29</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9" name="Rectangle 4"/>
          <p:cNvSpPr>
            <a:spLocks noChangeArrowheads="1"/>
          </p:cNvSpPr>
          <p:nvPr/>
        </p:nvSpPr>
        <p:spPr bwMode="auto">
          <a:xfrm>
            <a:off x="357188" y="785813"/>
            <a:ext cx="8286750" cy="6072187"/>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algn="l">
              <a:defRPr/>
            </a:pPr>
            <a:r>
              <a:rPr lang="en-US" dirty="0">
                <a:solidFill>
                  <a:srgbClr val="0000FF"/>
                </a:solidFill>
              </a:rPr>
              <a:t>#include &lt;</a:t>
            </a:r>
            <a:r>
              <a:rPr lang="en-US" dirty="0" err="1">
                <a:solidFill>
                  <a:srgbClr val="0000FF"/>
                </a:solidFill>
              </a:rPr>
              <a:t>iostream</a:t>
            </a:r>
            <a:r>
              <a:rPr lang="en-US" dirty="0">
                <a:solidFill>
                  <a:srgbClr val="0000FF"/>
                </a:solidFill>
              </a:rPr>
              <a:t>&gt;</a:t>
            </a:r>
          </a:p>
          <a:p>
            <a:pPr algn="l">
              <a:defRPr/>
            </a:pPr>
            <a:r>
              <a:rPr lang="en-US" dirty="0">
                <a:solidFill>
                  <a:srgbClr val="0000FF"/>
                </a:solidFill>
              </a:rPr>
              <a:t>using namespace std;</a:t>
            </a:r>
          </a:p>
          <a:p>
            <a:pPr algn="l">
              <a:defRPr/>
            </a:pPr>
            <a:r>
              <a:rPr lang="en-US" dirty="0">
                <a:solidFill>
                  <a:srgbClr val="0000FF"/>
                </a:solidFill>
              </a:rPr>
              <a:t>const </a:t>
            </a:r>
            <a:r>
              <a:rPr lang="en-US" dirty="0" err="1">
                <a:solidFill>
                  <a:srgbClr val="0000FF"/>
                </a:solidFill>
              </a:rPr>
              <a:t>int</a:t>
            </a:r>
            <a:r>
              <a:rPr lang="en-US" dirty="0">
                <a:solidFill>
                  <a:srgbClr val="0000FF"/>
                </a:solidFill>
              </a:rPr>
              <a:t> </a:t>
            </a:r>
            <a:r>
              <a:rPr lang="en-US" dirty="0" err="1">
                <a:solidFill>
                  <a:srgbClr val="0000FF"/>
                </a:solidFill>
              </a:rPr>
              <a:t>sizeCol</a:t>
            </a:r>
            <a:r>
              <a:rPr lang="en-US" dirty="0">
                <a:solidFill>
                  <a:srgbClr val="0000FF"/>
                </a:solidFill>
              </a:rPr>
              <a:t> = 5;</a:t>
            </a:r>
          </a:p>
          <a:p>
            <a:pPr algn="l">
              <a:defRPr/>
            </a:pPr>
            <a:r>
              <a:rPr lang="en-US" dirty="0">
                <a:solidFill>
                  <a:srgbClr val="0000FF"/>
                </a:solidFill>
              </a:rPr>
              <a:t>const </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 = 6;</a:t>
            </a:r>
          </a:p>
          <a:p>
            <a:pPr algn="l">
              <a:defRPr/>
            </a:pPr>
            <a:r>
              <a:rPr lang="en-US" dirty="0">
                <a:solidFill>
                  <a:srgbClr val="0000FF"/>
                </a:solidFill>
              </a:rPr>
              <a:t>void </a:t>
            </a:r>
            <a:r>
              <a:rPr lang="en-US" dirty="0" err="1">
                <a:solidFill>
                  <a:srgbClr val="0000FF"/>
                </a:solidFill>
              </a:rPr>
              <a:t>printMatrix</a:t>
            </a:r>
            <a:r>
              <a:rPr lang="en-US" dirty="0">
                <a:solidFill>
                  <a:srgbClr val="0000FF"/>
                </a:solidFill>
              </a:rPr>
              <a:t>(</a:t>
            </a:r>
            <a:r>
              <a:rPr lang="en-US" dirty="0" err="1">
                <a:solidFill>
                  <a:srgbClr val="0000FF"/>
                </a:solidFill>
              </a:rPr>
              <a:t>int</a:t>
            </a:r>
            <a:r>
              <a:rPr lang="en-US" dirty="0">
                <a:solidFill>
                  <a:srgbClr val="0000FF"/>
                </a:solidFill>
              </a:rPr>
              <a:t> matrix[][</a:t>
            </a:r>
            <a:r>
              <a:rPr lang="en-US" dirty="0" err="1">
                <a:solidFill>
                  <a:srgbClr val="0000FF"/>
                </a:solidFill>
              </a:rPr>
              <a:t>sizeCol</a:t>
            </a:r>
            <a:r>
              <a:rPr lang="en-US" dirty="0">
                <a:solidFill>
                  <a:srgbClr val="0000FF"/>
                </a:solidFill>
              </a:rPr>
              <a:t>],</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a:t>
            </a:r>
          </a:p>
          <a:p>
            <a:pPr algn="l">
              <a:defRPr/>
            </a:pPr>
            <a:r>
              <a:rPr lang="en-US" dirty="0">
                <a:solidFill>
                  <a:srgbClr val="0000FF"/>
                </a:solidFill>
              </a:rPr>
              <a:t>void </a:t>
            </a:r>
            <a:r>
              <a:rPr lang="en-US" dirty="0" err="1">
                <a:solidFill>
                  <a:srgbClr val="0000FF"/>
                </a:solidFill>
              </a:rPr>
              <a:t>sumRows</a:t>
            </a:r>
            <a:r>
              <a:rPr lang="en-US" dirty="0">
                <a:solidFill>
                  <a:srgbClr val="0000FF"/>
                </a:solidFill>
              </a:rPr>
              <a:t>(</a:t>
            </a:r>
            <a:r>
              <a:rPr lang="en-US" dirty="0" err="1">
                <a:solidFill>
                  <a:srgbClr val="0000FF"/>
                </a:solidFill>
              </a:rPr>
              <a:t>int</a:t>
            </a:r>
            <a:r>
              <a:rPr lang="en-US" dirty="0">
                <a:solidFill>
                  <a:srgbClr val="0000FF"/>
                </a:solidFill>
              </a:rPr>
              <a:t> matrix[][</a:t>
            </a:r>
            <a:r>
              <a:rPr lang="en-US" dirty="0" err="1">
                <a:solidFill>
                  <a:srgbClr val="0000FF"/>
                </a:solidFill>
              </a:rPr>
              <a:t>sizeCol</a:t>
            </a:r>
            <a:r>
              <a:rPr lang="en-US" dirty="0">
                <a:solidFill>
                  <a:srgbClr val="0000FF"/>
                </a:solidFill>
              </a:rPr>
              <a:t>],</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a:t>
            </a:r>
          </a:p>
          <a:p>
            <a:pPr algn="l">
              <a:defRPr/>
            </a:pPr>
            <a:r>
              <a:rPr lang="en-US" dirty="0">
                <a:solidFill>
                  <a:srgbClr val="0000FF"/>
                </a:solidFill>
              </a:rPr>
              <a:t>void </a:t>
            </a:r>
            <a:r>
              <a:rPr lang="en-US" dirty="0" err="1">
                <a:solidFill>
                  <a:srgbClr val="0000FF"/>
                </a:solidFill>
              </a:rPr>
              <a:t>largestInRows</a:t>
            </a:r>
            <a:r>
              <a:rPr lang="en-US" dirty="0">
                <a:solidFill>
                  <a:srgbClr val="0000FF"/>
                </a:solidFill>
              </a:rPr>
              <a:t>(</a:t>
            </a:r>
            <a:r>
              <a:rPr lang="en-US" dirty="0" err="1">
                <a:solidFill>
                  <a:srgbClr val="0000FF"/>
                </a:solidFill>
              </a:rPr>
              <a:t>int</a:t>
            </a:r>
            <a:r>
              <a:rPr lang="en-US" dirty="0">
                <a:solidFill>
                  <a:srgbClr val="0000FF"/>
                </a:solidFill>
              </a:rPr>
              <a:t> matrix[][</a:t>
            </a:r>
            <a:r>
              <a:rPr lang="en-US" dirty="0" err="1">
                <a:solidFill>
                  <a:srgbClr val="0000FF"/>
                </a:solidFill>
              </a:rPr>
              <a:t>sizeCol</a:t>
            </a:r>
            <a:r>
              <a:rPr lang="en-US" dirty="0">
                <a:solidFill>
                  <a:srgbClr val="0000FF"/>
                </a:solidFill>
              </a:rPr>
              <a:t>],</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a:t>
            </a:r>
          </a:p>
          <a:p>
            <a:pPr algn="l">
              <a:defRPr/>
            </a:pPr>
            <a:endParaRPr lang="en-US" dirty="0">
              <a:solidFill>
                <a:srgbClr val="0000FF"/>
              </a:solidFill>
            </a:endParaRPr>
          </a:p>
          <a:p>
            <a:pPr algn="l">
              <a:defRPr/>
            </a:pPr>
            <a:r>
              <a:rPr lang="en-US" dirty="0" err="1">
                <a:solidFill>
                  <a:srgbClr val="0000FF"/>
                </a:solidFill>
              </a:rPr>
              <a:t>int</a:t>
            </a:r>
            <a:r>
              <a:rPr lang="en-US" dirty="0">
                <a:solidFill>
                  <a:srgbClr val="0000FF"/>
                </a:solidFill>
              </a:rPr>
              <a:t> main()</a:t>
            </a:r>
          </a:p>
          <a:p>
            <a:pPr algn="l">
              <a:defRPr/>
            </a:pPr>
            <a:r>
              <a:rPr lang="en-US" dirty="0">
                <a:solidFill>
                  <a:srgbClr val="0000FF"/>
                </a:solidFill>
              </a:rPr>
              <a:t>{</a:t>
            </a:r>
          </a:p>
          <a:p>
            <a:pPr algn="l">
              <a:defRPr/>
            </a:pPr>
            <a:r>
              <a:rPr lang="en-US" dirty="0">
                <a:solidFill>
                  <a:srgbClr val="0000FF"/>
                </a:solidFill>
              </a:rPr>
              <a:t>	</a:t>
            </a:r>
            <a:r>
              <a:rPr lang="en-US" dirty="0" err="1">
                <a:solidFill>
                  <a:srgbClr val="0000FF"/>
                </a:solidFill>
              </a:rPr>
              <a:t>int</a:t>
            </a:r>
            <a:r>
              <a:rPr lang="en-US" dirty="0">
                <a:solidFill>
                  <a:srgbClr val="0000FF"/>
                </a:solidFill>
              </a:rPr>
              <a:t> board[</a:t>
            </a:r>
            <a:r>
              <a:rPr lang="en-US" dirty="0" err="1">
                <a:solidFill>
                  <a:srgbClr val="0000FF"/>
                </a:solidFill>
              </a:rPr>
              <a:t>sizeRow</a:t>
            </a:r>
            <a:r>
              <a:rPr lang="en-US" dirty="0">
                <a:solidFill>
                  <a:srgbClr val="0000FF"/>
                </a:solidFill>
              </a:rPr>
              <a:t>][</a:t>
            </a:r>
            <a:r>
              <a:rPr lang="en-US" dirty="0" err="1">
                <a:solidFill>
                  <a:srgbClr val="0000FF"/>
                </a:solidFill>
              </a:rPr>
              <a:t>sizeCol</a:t>
            </a:r>
            <a:r>
              <a:rPr lang="en-US" dirty="0">
                <a:solidFill>
                  <a:srgbClr val="0000FF"/>
                </a:solidFill>
              </a:rPr>
              <a:t>] = {{23,5,6,15,18},{4,16,24,67,10}, </a:t>
            </a:r>
          </a:p>
          <a:p>
            <a:pPr algn="l">
              <a:defRPr/>
            </a:pPr>
            <a:r>
              <a:rPr lang="en-US" dirty="0">
                <a:solidFill>
                  <a:srgbClr val="0000FF"/>
                </a:solidFill>
              </a:rPr>
              <a:t>                                                          {12,54,23,76,11},{1,12,34,33,8},</a:t>
            </a:r>
          </a:p>
          <a:p>
            <a:pPr algn="l">
              <a:defRPr/>
            </a:pPr>
            <a:r>
              <a:rPr lang="en-US" dirty="0">
                <a:solidFill>
                  <a:srgbClr val="0000FF"/>
                </a:solidFill>
              </a:rPr>
              <a:t>                                                          {81,23,12,34,56},{12,34,54,25,3}};</a:t>
            </a:r>
          </a:p>
          <a:p>
            <a:pPr algn="l">
              <a:defRPr/>
            </a:pPr>
            <a:r>
              <a:rPr lang="en-US" dirty="0">
                <a:solidFill>
                  <a:srgbClr val="0000FF"/>
                </a:solidFill>
              </a:rPr>
              <a:t>	</a:t>
            </a:r>
            <a:r>
              <a:rPr lang="en-US" dirty="0" err="1">
                <a:solidFill>
                  <a:srgbClr val="0000FF"/>
                </a:solidFill>
              </a:rPr>
              <a:t>printMatrix</a:t>
            </a:r>
            <a:r>
              <a:rPr lang="en-US" dirty="0">
                <a:solidFill>
                  <a:srgbClr val="0000FF"/>
                </a:solidFill>
              </a:rPr>
              <a:t>(board, </a:t>
            </a:r>
            <a:r>
              <a:rPr lang="en-US" dirty="0" err="1">
                <a:solidFill>
                  <a:srgbClr val="0000FF"/>
                </a:solidFill>
              </a:rPr>
              <a:t>sizeRow</a:t>
            </a:r>
            <a:r>
              <a:rPr lang="en-US" dirty="0">
                <a:solidFill>
                  <a:srgbClr val="0000FF"/>
                </a:solidFill>
              </a:rPr>
              <a:t>);</a:t>
            </a:r>
          </a:p>
          <a:p>
            <a:pPr algn="l">
              <a:defRPr/>
            </a:pPr>
            <a:r>
              <a:rPr lang="en-US" dirty="0">
                <a:solidFill>
                  <a:srgbClr val="0000FF"/>
                </a:solidFill>
              </a:rPr>
              <a:t>	</a:t>
            </a:r>
            <a:r>
              <a:rPr lang="en-US" dirty="0" err="1">
                <a:solidFill>
                  <a:srgbClr val="0000FF"/>
                </a:solidFill>
              </a:rPr>
              <a:t>cout</a:t>
            </a:r>
            <a:r>
              <a:rPr lang="en-US" dirty="0">
                <a:solidFill>
                  <a:srgbClr val="0000FF"/>
                </a:solidFill>
              </a:rPr>
              <a:t>&lt;&lt; </a:t>
            </a:r>
            <a:r>
              <a:rPr lang="en-US" dirty="0" err="1">
                <a:solidFill>
                  <a:srgbClr val="0000FF"/>
                </a:solidFill>
              </a:rPr>
              <a:t>endl</a:t>
            </a:r>
            <a:r>
              <a:rPr lang="en-US" dirty="0">
                <a:solidFill>
                  <a:srgbClr val="0000FF"/>
                </a:solidFill>
              </a:rPr>
              <a:t>;</a:t>
            </a:r>
          </a:p>
          <a:p>
            <a:pPr algn="l">
              <a:defRPr/>
            </a:pPr>
            <a:r>
              <a:rPr lang="en-US" dirty="0">
                <a:solidFill>
                  <a:srgbClr val="0000FF"/>
                </a:solidFill>
              </a:rPr>
              <a:t>	</a:t>
            </a:r>
            <a:r>
              <a:rPr lang="en-US" dirty="0" err="1">
                <a:solidFill>
                  <a:srgbClr val="0000FF"/>
                </a:solidFill>
              </a:rPr>
              <a:t>sumRows</a:t>
            </a:r>
            <a:r>
              <a:rPr lang="en-US" dirty="0">
                <a:solidFill>
                  <a:srgbClr val="0000FF"/>
                </a:solidFill>
              </a:rPr>
              <a:t>(board, </a:t>
            </a:r>
            <a:r>
              <a:rPr lang="en-US" dirty="0" err="1">
                <a:solidFill>
                  <a:srgbClr val="0000FF"/>
                </a:solidFill>
              </a:rPr>
              <a:t>sizeRow</a:t>
            </a:r>
            <a:r>
              <a:rPr lang="en-US" dirty="0">
                <a:solidFill>
                  <a:srgbClr val="0000FF"/>
                </a:solidFill>
              </a:rPr>
              <a:t>);</a:t>
            </a:r>
          </a:p>
          <a:p>
            <a:pPr algn="l">
              <a:defRPr/>
            </a:pPr>
            <a:r>
              <a:rPr lang="en-US" dirty="0">
                <a:solidFill>
                  <a:srgbClr val="0000FF"/>
                </a:solidFill>
              </a:rPr>
              <a:t>	</a:t>
            </a:r>
            <a:r>
              <a:rPr lang="en-US" dirty="0" err="1">
                <a:solidFill>
                  <a:srgbClr val="0000FF"/>
                </a:solidFill>
              </a:rPr>
              <a:t>cout</a:t>
            </a:r>
            <a:r>
              <a:rPr lang="en-US" dirty="0">
                <a:solidFill>
                  <a:srgbClr val="0000FF"/>
                </a:solidFill>
              </a:rPr>
              <a:t>&lt;&lt; </a:t>
            </a:r>
            <a:r>
              <a:rPr lang="en-US" dirty="0" err="1">
                <a:solidFill>
                  <a:srgbClr val="0000FF"/>
                </a:solidFill>
              </a:rPr>
              <a:t>endl</a:t>
            </a:r>
            <a:r>
              <a:rPr lang="en-US" dirty="0">
                <a:solidFill>
                  <a:srgbClr val="0000FF"/>
                </a:solidFill>
              </a:rPr>
              <a:t>;</a:t>
            </a:r>
          </a:p>
          <a:p>
            <a:pPr algn="l">
              <a:defRPr/>
            </a:pPr>
            <a:r>
              <a:rPr lang="en-US" dirty="0">
                <a:solidFill>
                  <a:srgbClr val="0000FF"/>
                </a:solidFill>
              </a:rPr>
              <a:t>	</a:t>
            </a:r>
            <a:r>
              <a:rPr lang="en-US" dirty="0" err="1">
                <a:solidFill>
                  <a:srgbClr val="0000FF"/>
                </a:solidFill>
              </a:rPr>
              <a:t>largestInRows</a:t>
            </a:r>
            <a:r>
              <a:rPr lang="en-US" dirty="0">
                <a:solidFill>
                  <a:srgbClr val="0000FF"/>
                </a:solidFill>
              </a:rPr>
              <a:t>(board, </a:t>
            </a:r>
            <a:r>
              <a:rPr lang="en-US" dirty="0" err="1">
                <a:solidFill>
                  <a:srgbClr val="0000FF"/>
                </a:solidFill>
              </a:rPr>
              <a:t>sizeRow</a:t>
            </a:r>
            <a:r>
              <a:rPr lang="en-US" dirty="0">
                <a:solidFill>
                  <a:srgbClr val="0000FF"/>
                </a:solidFill>
              </a:rPr>
              <a:t>);</a:t>
            </a:r>
          </a:p>
          <a:p>
            <a:pPr algn="l">
              <a:defRPr/>
            </a:pPr>
            <a:r>
              <a:rPr lang="en-US" dirty="0">
                <a:solidFill>
                  <a:srgbClr val="0000FF"/>
                </a:solidFill>
              </a:rPr>
              <a:t>	return 0;</a:t>
            </a:r>
          </a:p>
          <a:p>
            <a:pPr algn="l">
              <a:defRPr/>
            </a:pPr>
            <a:r>
              <a:rPr lang="en-US" dirty="0">
                <a:solidFill>
                  <a:srgbClr val="0000FF"/>
                </a:solidFill>
              </a:rPr>
              <a:t>}</a:t>
            </a:r>
            <a:endParaRPr lang="en-US" dirty="0">
              <a:solidFill>
                <a:srgbClr val="0000FF"/>
              </a:solidFill>
              <a:latin typeface="Times New Roman" pitchFamily="18" charset="0"/>
            </a:endParaRPr>
          </a:p>
          <a:p>
            <a:pPr lvl="2" algn="l">
              <a:defRPr/>
            </a:pPr>
            <a:r>
              <a:rPr lang="nn-NO" dirty="0">
                <a:latin typeface="Times New Roman" pitchFamily="18" charset="0"/>
              </a:rPr>
              <a:t>	</a:t>
            </a:r>
            <a:r>
              <a:rPr lang="en-US" dirty="0">
                <a:latin typeface="Times New Roman" pitchFamily="18" charset="0"/>
              </a:rPr>
              <a:t>		</a:t>
            </a:r>
            <a:endParaRPr lang="en-AU" sz="80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t>C++ Types</a:t>
            </a:r>
          </a:p>
        </p:txBody>
      </p:sp>
      <p:sp>
        <p:nvSpPr>
          <p:cNvPr id="15363" name="Date Placeholder 11"/>
          <p:cNvSpPr>
            <a:spLocks noGrp="1"/>
          </p:cNvSpPr>
          <p:nvPr>
            <p:ph type="dt" sz="quarter" idx="10"/>
          </p:nvPr>
        </p:nvSpPr>
        <p:spPr>
          <a:noFill/>
        </p:spPr>
        <p:txBody>
          <a:bodyPr/>
          <a:lstStyle/>
          <a:p>
            <a:r>
              <a:rPr lang="en-US" smtClean="0"/>
              <a:t>Semester1, 2010</a:t>
            </a:r>
            <a:endParaRPr lang="en-AU" smtClean="0"/>
          </a:p>
        </p:txBody>
      </p:sp>
      <p:sp>
        <p:nvSpPr>
          <p:cNvPr id="15364" name="Slide Number Placeholder 12"/>
          <p:cNvSpPr>
            <a:spLocks noGrp="1"/>
          </p:cNvSpPr>
          <p:nvPr>
            <p:ph type="sldNum" sz="quarter" idx="12"/>
          </p:nvPr>
        </p:nvSpPr>
        <p:spPr>
          <a:noFill/>
        </p:spPr>
        <p:txBody>
          <a:bodyPr/>
          <a:lstStyle/>
          <a:p>
            <a:fld id="{E2CEEF5B-09D0-4394-9812-776794F63F4B}" type="slidenum">
              <a:rPr lang="en-AU" smtClean="0"/>
              <a:pPr/>
              <a:t>3</a:t>
            </a:fld>
            <a:endParaRPr lang="en-AU" smtClean="0"/>
          </a:p>
        </p:txBody>
      </p:sp>
      <p:sp>
        <p:nvSpPr>
          <p:cNvPr id="8" name="Rectangle 3"/>
          <p:cNvSpPr txBox="1">
            <a:spLocks noChangeArrowheads="1"/>
          </p:cNvSpPr>
          <p:nvPr/>
        </p:nvSpPr>
        <p:spPr bwMode="auto">
          <a:xfrm>
            <a:off x="428625" y="1428750"/>
            <a:ext cx="8280400" cy="4248150"/>
          </a:xfrm>
          <a:prstGeom prst="rect">
            <a:avLst/>
          </a:prstGeom>
          <a:solidFill>
            <a:schemeClr val="bg2">
              <a:lumMod val="10000"/>
              <a:lumOff val="90000"/>
            </a:schemeClr>
          </a:solidFill>
          <a:ln w="9525">
            <a:noFill/>
            <a:miter lim="800000"/>
            <a:headEnd/>
            <a:tailEnd/>
          </a:ln>
        </p:spPr>
        <p:txBody>
          <a:bodyPr/>
          <a:lstStyle/>
          <a:p>
            <a:pPr marL="342900" indent="-342900" algn="l">
              <a:lnSpc>
                <a:spcPct val="90000"/>
              </a:lnSpc>
              <a:spcBef>
                <a:spcPct val="20000"/>
              </a:spcBef>
              <a:buClr>
                <a:schemeClr val="tx1"/>
              </a:buClr>
              <a:buFont typeface="Wingdings" pitchFamily="2" charset="2"/>
              <a:buChar char="§"/>
              <a:defRPr/>
            </a:pPr>
            <a:r>
              <a:rPr lang="en-AU" sz="2400" kern="0" dirty="0">
                <a:latin typeface="+mn-lt"/>
              </a:rPr>
              <a:t>C++ provides large collection of data types and structures</a:t>
            </a:r>
            <a:endParaRPr lang="en-US" sz="2400" kern="0" dirty="0">
              <a:latin typeface="+mn-lt"/>
            </a:endParaRPr>
          </a:p>
          <a:p>
            <a:pPr marL="342900" indent="-342900" algn="l">
              <a:lnSpc>
                <a:spcPct val="90000"/>
              </a:lnSpc>
              <a:spcBef>
                <a:spcPct val="20000"/>
              </a:spcBef>
              <a:buClr>
                <a:schemeClr val="tx1"/>
              </a:buClr>
              <a:buFont typeface="Wingdings" pitchFamily="2" charset="2"/>
              <a:buChar char="§"/>
              <a:defRPr/>
            </a:pPr>
            <a:endParaRPr lang="en-AU" sz="3200" kern="0" dirty="0">
              <a:solidFill>
                <a:srgbClr val="A50021"/>
              </a:solidFill>
              <a:latin typeface="+mn-lt"/>
            </a:endParaRPr>
          </a:p>
        </p:txBody>
      </p:sp>
      <p:sp>
        <p:nvSpPr>
          <p:cNvPr id="10"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pic>
        <p:nvPicPr>
          <p:cNvPr id="11" name="Picture 5"/>
          <p:cNvPicPr>
            <a:picLocks noChangeAspect="1" noChangeArrowheads="1"/>
          </p:cNvPicPr>
          <p:nvPr/>
        </p:nvPicPr>
        <p:blipFill>
          <a:blip r:embed="rId3" cstate="print"/>
          <a:srcRect/>
          <a:stretch>
            <a:fillRect/>
          </a:stretch>
        </p:blipFill>
        <p:spPr bwMode="auto">
          <a:xfrm>
            <a:off x="500063" y="1928813"/>
            <a:ext cx="7729537" cy="4929187"/>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12" name="Oval 11"/>
          <p:cNvSpPr>
            <a:spLocks noChangeArrowheads="1"/>
          </p:cNvSpPr>
          <p:nvPr/>
        </p:nvSpPr>
        <p:spPr bwMode="auto">
          <a:xfrm>
            <a:off x="6929438" y="3071813"/>
            <a:ext cx="500062" cy="214312"/>
          </a:xfrm>
          <a:prstGeom prst="ellipse">
            <a:avLst/>
          </a:prstGeom>
          <a:noFill/>
          <a:ln w="12700" cap="sq" algn="ctr">
            <a:solidFill>
              <a:srgbClr val="FF0000"/>
            </a:solidFill>
            <a:round/>
            <a:headEnd type="none" w="sm" len="sm"/>
            <a:tailEnd type="none" w="sm" len="sm"/>
          </a:ln>
        </p:spPr>
        <p:txBody>
          <a:bodyPr/>
          <a:lstStyle/>
          <a:p>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Multidimensional Arrays</a:t>
            </a:r>
            <a:br>
              <a:rPr lang="en-US" smtClean="0"/>
            </a:br>
            <a:r>
              <a:rPr lang="en-US" smtClean="0"/>
              <a:t>as Parameters</a:t>
            </a:r>
            <a:endParaRPr lang="en-AU" smtClean="0"/>
          </a:p>
        </p:txBody>
      </p:sp>
      <p:sp>
        <p:nvSpPr>
          <p:cNvPr id="43011" name="Rectangle 4"/>
          <p:cNvSpPr>
            <a:spLocks noChangeArrowheads="1"/>
          </p:cNvSpPr>
          <p:nvPr/>
        </p:nvSpPr>
        <p:spPr bwMode="auto">
          <a:xfrm>
            <a:off x="1042988" y="2781300"/>
            <a:ext cx="7561262" cy="2735263"/>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endParaRPr lang="en-AU" b="1">
              <a:latin typeface="Courier New" pitchFamily="49" charset="0"/>
            </a:endParaRPr>
          </a:p>
        </p:txBody>
      </p:sp>
      <p:sp>
        <p:nvSpPr>
          <p:cNvPr id="43012" name="Date Placeholder 12"/>
          <p:cNvSpPr>
            <a:spLocks noGrp="1"/>
          </p:cNvSpPr>
          <p:nvPr>
            <p:ph type="dt" sz="quarter" idx="10"/>
          </p:nvPr>
        </p:nvSpPr>
        <p:spPr>
          <a:noFill/>
        </p:spPr>
        <p:txBody>
          <a:bodyPr/>
          <a:lstStyle/>
          <a:p>
            <a:r>
              <a:rPr lang="en-US" smtClean="0"/>
              <a:t>Semester1, 2010</a:t>
            </a:r>
            <a:endParaRPr lang="en-AU" smtClean="0"/>
          </a:p>
        </p:txBody>
      </p:sp>
      <p:sp>
        <p:nvSpPr>
          <p:cNvPr id="43013" name="Slide Number Placeholder 13"/>
          <p:cNvSpPr>
            <a:spLocks noGrp="1"/>
          </p:cNvSpPr>
          <p:nvPr>
            <p:ph type="sldNum" sz="quarter" idx="12"/>
          </p:nvPr>
        </p:nvSpPr>
        <p:spPr>
          <a:noFill/>
        </p:spPr>
        <p:txBody>
          <a:bodyPr/>
          <a:lstStyle/>
          <a:p>
            <a:fld id="{6CD5DAF3-C516-464B-8488-D65F2613E1D5}" type="slidenum">
              <a:rPr lang="en-AU" smtClean="0"/>
              <a:pPr/>
              <a:t>30</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9" name="Rectangle 4"/>
          <p:cNvSpPr>
            <a:spLocks noChangeArrowheads="1"/>
          </p:cNvSpPr>
          <p:nvPr/>
        </p:nvSpPr>
        <p:spPr bwMode="auto">
          <a:xfrm>
            <a:off x="357188" y="785813"/>
            <a:ext cx="8286750" cy="6072187"/>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algn="l">
              <a:defRPr/>
            </a:pPr>
            <a:r>
              <a:rPr lang="en-AU" dirty="0">
                <a:solidFill>
                  <a:srgbClr val="0000FF"/>
                </a:solidFill>
              </a:rPr>
              <a:t>void </a:t>
            </a:r>
            <a:r>
              <a:rPr lang="en-AU" dirty="0" err="1">
                <a:solidFill>
                  <a:srgbClr val="0000FF"/>
                </a:solidFill>
              </a:rPr>
              <a:t>printMatrix</a:t>
            </a:r>
            <a:r>
              <a:rPr lang="en-AU" dirty="0">
                <a:solidFill>
                  <a:srgbClr val="0000FF"/>
                </a:solidFill>
              </a:rPr>
              <a:t>(</a:t>
            </a:r>
            <a:r>
              <a:rPr lang="en-AU" dirty="0" err="1">
                <a:solidFill>
                  <a:srgbClr val="0000FF"/>
                </a:solidFill>
              </a:rPr>
              <a:t>int</a:t>
            </a:r>
            <a:r>
              <a:rPr lang="en-AU" dirty="0">
                <a:solidFill>
                  <a:srgbClr val="0000FF"/>
                </a:solidFill>
              </a:rPr>
              <a:t> matrix[][</a:t>
            </a:r>
            <a:r>
              <a:rPr lang="en-AU" dirty="0" err="1">
                <a:solidFill>
                  <a:srgbClr val="0000FF"/>
                </a:solidFill>
              </a:rPr>
              <a:t>sizeCol</a:t>
            </a:r>
            <a:r>
              <a:rPr lang="en-AU" dirty="0">
                <a:solidFill>
                  <a:srgbClr val="0000FF"/>
                </a:solidFill>
              </a:rPr>
              <a:t>],</a:t>
            </a:r>
            <a:r>
              <a:rPr lang="en-AU" dirty="0" err="1">
                <a:solidFill>
                  <a:srgbClr val="0000FF"/>
                </a:solidFill>
              </a:rPr>
              <a:t>int</a:t>
            </a:r>
            <a:r>
              <a:rPr lang="en-AU" dirty="0">
                <a:solidFill>
                  <a:srgbClr val="0000FF"/>
                </a:solidFill>
              </a:rPr>
              <a:t> </a:t>
            </a:r>
            <a:r>
              <a:rPr lang="en-AU" dirty="0" err="1">
                <a:solidFill>
                  <a:srgbClr val="0000FF"/>
                </a:solidFill>
              </a:rPr>
              <a:t>sizeRow</a:t>
            </a:r>
            <a:r>
              <a:rPr lang="en-AU" dirty="0">
                <a:solidFill>
                  <a:srgbClr val="0000FF"/>
                </a:solidFill>
              </a:rPr>
              <a:t>)</a:t>
            </a:r>
          </a:p>
          <a:p>
            <a:pPr algn="l">
              <a:defRPr/>
            </a:pPr>
            <a:r>
              <a:rPr lang="en-AU" dirty="0">
                <a:solidFill>
                  <a:srgbClr val="0000FF"/>
                </a:solidFill>
              </a:rPr>
              <a:t>/*</a:t>
            </a:r>
          </a:p>
          <a:p>
            <a:pPr algn="l">
              <a:defRPr/>
            </a:pPr>
            <a:r>
              <a:rPr lang="en-AU" dirty="0">
                <a:solidFill>
                  <a:srgbClr val="0000FF"/>
                </a:solidFill>
              </a:rPr>
              <a:t>pre: 0&lt;= </a:t>
            </a:r>
            <a:r>
              <a:rPr lang="en-AU" dirty="0" err="1">
                <a:solidFill>
                  <a:srgbClr val="0000FF"/>
                </a:solidFill>
              </a:rPr>
              <a:t>sizeRow</a:t>
            </a:r>
            <a:r>
              <a:rPr lang="en-AU" dirty="0">
                <a:solidFill>
                  <a:srgbClr val="0000FF"/>
                </a:solidFill>
              </a:rPr>
              <a:t>, 0&lt;=</a:t>
            </a:r>
            <a:r>
              <a:rPr lang="en-AU" dirty="0" err="1">
                <a:solidFill>
                  <a:srgbClr val="0000FF"/>
                </a:solidFill>
              </a:rPr>
              <a:t>sizeCol</a:t>
            </a:r>
            <a:endParaRPr lang="en-AU" dirty="0">
              <a:solidFill>
                <a:srgbClr val="0000FF"/>
              </a:solidFill>
            </a:endParaRPr>
          </a:p>
          <a:p>
            <a:pPr algn="l">
              <a:defRPr/>
            </a:pPr>
            <a:r>
              <a:rPr lang="en-AU" dirty="0">
                <a:solidFill>
                  <a:srgbClr val="0000FF"/>
                </a:solidFill>
              </a:rPr>
              <a:t>post: display integers stored in the two dimensional array </a:t>
            </a:r>
          </a:p>
          <a:p>
            <a:pPr algn="l">
              <a:defRPr/>
            </a:pPr>
            <a:r>
              <a:rPr lang="en-AU" dirty="0">
                <a:solidFill>
                  <a:srgbClr val="0000FF"/>
                </a:solidFill>
              </a:rPr>
              <a:t>*/</a:t>
            </a:r>
          </a:p>
          <a:p>
            <a:pPr algn="l">
              <a:defRPr/>
            </a:pPr>
            <a:r>
              <a:rPr lang="en-AU" dirty="0">
                <a:solidFill>
                  <a:srgbClr val="0000FF"/>
                </a:solidFill>
              </a:rPr>
              <a:t>{</a:t>
            </a:r>
          </a:p>
          <a:p>
            <a:pPr algn="l">
              <a:defRPr/>
            </a:pPr>
            <a:r>
              <a:rPr lang="nn-NO" dirty="0">
                <a:solidFill>
                  <a:srgbClr val="0000FF"/>
                </a:solidFill>
              </a:rPr>
              <a:t>	for(int i = 0; i &lt; sizeRow; i++)</a:t>
            </a:r>
          </a:p>
          <a:p>
            <a:pPr algn="l">
              <a:defRPr/>
            </a:pPr>
            <a:r>
              <a:rPr lang="en-AU" dirty="0">
                <a:solidFill>
                  <a:srgbClr val="0000FF"/>
                </a:solidFill>
              </a:rPr>
              <a:t>	{</a:t>
            </a:r>
          </a:p>
          <a:p>
            <a:pPr algn="l">
              <a:defRPr/>
            </a:pPr>
            <a:r>
              <a:rPr lang="en-AU" dirty="0">
                <a:solidFill>
                  <a:srgbClr val="0000FF"/>
                </a:solidFill>
              </a:rPr>
              <a:t>		for(</a:t>
            </a:r>
            <a:r>
              <a:rPr lang="en-AU" dirty="0" err="1">
                <a:solidFill>
                  <a:srgbClr val="0000FF"/>
                </a:solidFill>
              </a:rPr>
              <a:t>int</a:t>
            </a:r>
            <a:r>
              <a:rPr lang="en-AU" dirty="0">
                <a:solidFill>
                  <a:srgbClr val="0000FF"/>
                </a:solidFill>
              </a:rPr>
              <a:t> j=0; j&lt;</a:t>
            </a:r>
            <a:r>
              <a:rPr lang="en-AU" dirty="0" err="1">
                <a:solidFill>
                  <a:srgbClr val="0000FF"/>
                </a:solidFill>
              </a:rPr>
              <a:t>sizeCol;j</a:t>
            </a:r>
            <a:r>
              <a:rPr lang="en-AU" dirty="0">
                <a:solidFill>
                  <a:srgbClr val="0000FF"/>
                </a:solidFill>
              </a:rPr>
              <a:t>++)</a:t>
            </a:r>
          </a:p>
          <a:p>
            <a:pPr algn="l">
              <a:defRPr/>
            </a:pPr>
            <a:r>
              <a:rPr lang="en-AU" dirty="0">
                <a:solidFill>
                  <a:srgbClr val="0000FF"/>
                </a:solidFill>
              </a:rPr>
              <a:t>		      </a:t>
            </a:r>
            <a:r>
              <a:rPr lang="en-AU" dirty="0" err="1">
                <a:solidFill>
                  <a:srgbClr val="0000FF"/>
                </a:solidFill>
              </a:rPr>
              <a:t>cout</a:t>
            </a:r>
            <a:r>
              <a:rPr lang="en-AU" dirty="0">
                <a:solidFill>
                  <a:srgbClr val="0000FF"/>
                </a:solidFill>
              </a:rPr>
              <a:t> &lt;&lt; matrix[</a:t>
            </a:r>
            <a:r>
              <a:rPr lang="en-AU" dirty="0" err="1">
                <a:solidFill>
                  <a:srgbClr val="0000FF"/>
                </a:solidFill>
              </a:rPr>
              <a:t>i</a:t>
            </a:r>
            <a:r>
              <a:rPr lang="en-AU" dirty="0">
                <a:solidFill>
                  <a:srgbClr val="0000FF"/>
                </a:solidFill>
              </a:rPr>
              <a:t>][j] &lt;&lt; " ";</a:t>
            </a:r>
          </a:p>
          <a:p>
            <a:pPr algn="l">
              <a:defRPr/>
            </a:pPr>
            <a:r>
              <a:rPr lang="en-AU" dirty="0">
                <a:solidFill>
                  <a:srgbClr val="0000FF"/>
                </a:solidFill>
              </a:rPr>
              <a:t>		</a:t>
            </a:r>
            <a:r>
              <a:rPr lang="en-AU" dirty="0" err="1">
                <a:solidFill>
                  <a:srgbClr val="0000FF"/>
                </a:solidFill>
              </a:rPr>
              <a:t>cout</a:t>
            </a:r>
            <a:r>
              <a:rPr lang="en-AU" dirty="0">
                <a:solidFill>
                  <a:srgbClr val="0000FF"/>
                </a:solidFill>
              </a:rPr>
              <a:t> &lt;&lt; </a:t>
            </a:r>
            <a:r>
              <a:rPr lang="en-AU" dirty="0" err="1">
                <a:solidFill>
                  <a:srgbClr val="0000FF"/>
                </a:solidFill>
              </a:rPr>
              <a:t>endl</a:t>
            </a:r>
            <a:r>
              <a:rPr lang="en-AU" dirty="0">
                <a:solidFill>
                  <a:srgbClr val="0000FF"/>
                </a:solidFill>
              </a:rPr>
              <a:t>;</a:t>
            </a:r>
          </a:p>
          <a:p>
            <a:pPr algn="l">
              <a:defRPr/>
            </a:pPr>
            <a:r>
              <a:rPr lang="en-AU" dirty="0">
                <a:solidFill>
                  <a:srgbClr val="0000FF"/>
                </a:solidFill>
              </a:rPr>
              <a:t>	}</a:t>
            </a:r>
          </a:p>
          <a:p>
            <a:pPr algn="l">
              <a:defRPr/>
            </a:pPr>
            <a:r>
              <a:rPr lang="en-AU" dirty="0">
                <a:solidFill>
                  <a:srgbClr val="0000FF"/>
                </a:solidFill>
              </a:rPr>
              <a:t>	</a:t>
            </a:r>
            <a:r>
              <a:rPr lang="en-AU" dirty="0" err="1">
                <a:solidFill>
                  <a:srgbClr val="0000FF"/>
                </a:solidFill>
              </a:rPr>
              <a:t>cout</a:t>
            </a:r>
            <a:r>
              <a:rPr lang="en-AU" dirty="0">
                <a:solidFill>
                  <a:srgbClr val="0000FF"/>
                </a:solidFill>
              </a:rPr>
              <a:t> &lt;&lt; </a:t>
            </a:r>
            <a:r>
              <a:rPr lang="en-AU" dirty="0" err="1">
                <a:solidFill>
                  <a:srgbClr val="0000FF"/>
                </a:solidFill>
              </a:rPr>
              <a:t>endl</a:t>
            </a:r>
            <a:r>
              <a:rPr lang="en-AU" dirty="0">
                <a:solidFill>
                  <a:srgbClr val="0000FF"/>
                </a:solidFill>
              </a:rPr>
              <a:t>;</a:t>
            </a:r>
          </a:p>
          <a:p>
            <a:pPr algn="l">
              <a:defRPr/>
            </a:pPr>
            <a:r>
              <a:rPr lang="en-AU" dirty="0">
                <a:solidFill>
                  <a:srgbClr val="0000FF"/>
                </a:solidFill>
              </a:rPr>
              <a:t>}</a:t>
            </a:r>
            <a:endParaRPr lang="en-US" dirty="0">
              <a:solidFill>
                <a:srgbClr val="0000FF"/>
              </a:solidFill>
            </a:endParaRPr>
          </a:p>
          <a:p>
            <a:pPr algn="l">
              <a:defRPr/>
            </a:pPr>
            <a:endParaRPr lang="en-US" dirty="0">
              <a:solidFill>
                <a:srgbClr val="0000FF"/>
              </a:solidFill>
              <a:latin typeface="Times New Roman" pitchFamily="18" charset="0"/>
            </a:endParaRPr>
          </a:p>
          <a:p>
            <a:pPr lvl="2" algn="l">
              <a:defRPr/>
            </a:pPr>
            <a:r>
              <a:rPr lang="nn-NO" dirty="0">
                <a:solidFill>
                  <a:srgbClr val="0000FF"/>
                </a:solidFill>
                <a:latin typeface="Times New Roman" pitchFamily="18" charset="0"/>
              </a:rPr>
              <a:t>	</a:t>
            </a:r>
            <a:r>
              <a:rPr lang="en-US" dirty="0">
                <a:solidFill>
                  <a:srgbClr val="0000FF"/>
                </a:solidFill>
                <a:latin typeface="Times New Roman" pitchFamily="18" charset="0"/>
              </a:rPr>
              <a:t>		</a:t>
            </a:r>
            <a:endParaRPr lang="en-AU" sz="8000" b="1" dirty="0">
              <a:solidFill>
                <a:srgbClr val="0000FF"/>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Multidimensional Arrays</a:t>
            </a:r>
            <a:br>
              <a:rPr lang="en-US" smtClean="0"/>
            </a:br>
            <a:r>
              <a:rPr lang="en-US" smtClean="0"/>
              <a:t>as Parameters</a:t>
            </a:r>
            <a:endParaRPr lang="en-AU" smtClean="0"/>
          </a:p>
        </p:txBody>
      </p:sp>
      <p:sp>
        <p:nvSpPr>
          <p:cNvPr id="44035" name="Rectangle 4"/>
          <p:cNvSpPr>
            <a:spLocks noChangeArrowheads="1"/>
          </p:cNvSpPr>
          <p:nvPr/>
        </p:nvSpPr>
        <p:spPr bwMode="auto">
          <a:xfrm>
            <a:off x="1042988" y="2781300"/>
            <a:ext cx="7561262" cy="2735263"/>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endParaRPr lang="en-AU" b="1">
              <a:latin typeface="Courier New" pitchFamily="49" charset="0"/>
            </a:endParaRPr>
          </a:p>
        </p:txBody>
      </p:sp>
      <p:sp>
        <p:nvSpPr>
          <p:cNvPr id="44036" name="Date Placeholder 12"/>
          <p:cNvSpPr>
            <a:spLocks noGrp="1"/>
          </p:cNvSpPr>
          <p:nvPr>
            <p:ph type="dt" sz="quarter" idx="10"/>
          </p:nvPr>
        </p:nvSpPr>
        <p:spPr>
          <a:noFill/>
        </p:spPr>
        <p:txBody>
          <a:bodyPr/>
          <a:lstStyle/>
          <a:p>
            <a:r>
              <a:rPr lang="en-US" smtClean="0"/>
              <a:t>Semester1, 2010</a:t>
            </a:r>
            <a:endParaRPr lang="en-AU" smtClean="0"/>
          </a:p>
        </p:txBody>
      </p:sp>
      <p:sp>
        <p:nvSpPr>
          <p:cNvPr id="44037" name="Slide Number Placeholder 13"/>
          <p:cNvSpPr>
            <a:spLocks noGrp="1"/>
          </p:cNvSpPr>
          <p:nvPr>
            <p:ph type="sldNum" sz="quarter" idx="12"/>
          </p:nvPr>
        </p:nvSpPr>
        <p:spPr>
          <a:noFill/>
        </p:spPr>
        <p:txBody>
          <a:bodyPr/>
          <a:lstStyle/>
          <a:p>
            <a:fld id="{59F7124B-7297-4074-9BC0-4C68BB0B6F32}" type="slidenum">
              <a:rPr lang="en-AU" smtClean="0"/>
              <a:pPr/>
              <a:t>31</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9" name="Rectangle 4"/>
          <p:cNvSpPr>
            <a:spLocks noChangeArrowheads="1"/>
          </p:cNvSpPr>
          <p:nvPr/>
        </p:nvSpPr>
        <p:spPr bwMode="auto">
          <a:xfrm>
            <a:off x="357188" y="785813"/>
            <a:ext cx="8286750" cy="6072187"/>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lvl="2" algn="l">
              <a:defRPr/>
            </a:pPr>
            <a:endParaRPr lang="en-US" dirty="0">
              <a:latin typeface="Times New Roman" pitchFamily="18" charset="0"/>
            </a:endParaRPr>
          </a:p>
          <a:p>
            <a:pPr lvl="2" algn="l">
              <a:defRPr/>
            </a:pPr>
            <a:endParaRPr lang="en-US" dirty="0">
              <a:latin typeface="Times New Roman" pitchFamily="18" charset="0"/>
            </a:endParaRPr>
          </a:p>
          <a:p>
            <a:pPr lvl="2" algn="l">
              <a:defRPr/>
            </a:pPr>
            <a:endParaRPr lang="en-US" dirty="0">
              <a:latin typeface="Times New Roman" pitchFamily="18" charset="0"/>
            </a:endParaRPr>
          </a:p>
          <a:p>
            <a:pPr algn="l">
              <a:defRPr/>
            </a:pPr>
            <a:r>
              <a:rPr lang="en-US" dirty="0">
                <a:solidFill>
                  <a:srgbClr val="0000FF"/>
                </a:solidFill>
              </a:rPr>
              <a:t>void </a:t>
            </a:r>
            <a:r>
              <a:rPr lang="en-US" dirty="0" err="1">
                <a:solidFill>
                  <a:srgbClr val="0000FF"/>
                </a:solidFill>
              </a:rPr>
              <a:t>sumRows</a:t>
            </a:r>
            <a:r>
              <a:rPr lang="en-US" dirty="0">
                <a:solidFill>
                  <a:srgbClr val="0000FF"/>
                </a:solidFill>
              </a:rPr>
              <a:t>(</a:t>
            </a:r>
            <a:r>
              <a:rPr lang="en-US" dirty="0" err="1">
                <a:solidFill>
                  <a:srgbClr val="0000FF"/>
                </a:solidFill>
              </a:rPr>
              <a:t>int</a:t>
            </a:r>
            <a:r>
              <a:rPr lang="en-US" dirty="0">
                <a:solidFill>
                  <a:srgbClr val="0000FF"/>
                </a:solidFill>
              </a:rPr>
              <a:t> matrix[][</a:t>
            </a:r>
            <a:r>
              <a:rPr lang="en-US" dirty="0" err="1">
                <a:solidFill>
                  <a:srgbClr val="0000FF"/>
                </a:solidFill>
              </a:rPr>
              <a:t>sizeCol</a:t>
            </a:r>
            <a:r>
              <a:rPr lang="en-US" dirty="0">
                <a:solidFill>
                  <a:srgbClr val="0000FF"/>
                </a:solidFill>
              </a:rPr>
              <a:t>],</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a:t>
            </a:r>
          </a:p>
          <a:p>
            <a:pPr algn="l">
              <a:defRPr/>
            </a:pPr>
            <a:r>
              <a:rPr lang="en-US" dirty="0">
                <a:solidFill>
                  <a:srgbClr val="0000FF"/>
                </a:solidFill>
              </a:rPr>
              <a:t>/*</a:t>
            </a:r>
          </a:p>
          <a:p>
            <a:pPr algn="l">
              <a:defRPr/>
            </a:pPr>
            <a:r>
              <a:rPr lang="en-US" dirty="0">
                <a:solidFill>
                  <a:srgbClr val="0000FF"/>
                </a:solidFill>
              </a:rPr>
              <a:t>pre:  0&lt;= </a:t>
            </a:r>
            <a:r>
              <a:rPr lang="en-US" dirty="0" err="1">
                <a:solidFill>
                  <a:srgbClr val="0000FF"/>
                </a:solidFill>
              </a:rPr>
              <a:t>sizeRow</a:t>
            </a:r>
            <a:r>
              <a:rPr lang="en-US" dirty="0">
                <a:solidFill>
                  <a:srgbClr val="0000FF"/>
                </a:solidFill>
              </a:rPr>
              <a:t>, 0&lt;=</a:t>
            </a:r>
            <a:r>
              <a:rPr lang="en-US" dirty="0" err="1">
                <a:solidFill>
                  <a:srgbClr val="0000FF"/>
                </a:solidFill>
              </a:rPr>
              <a:t>sizeCol</a:t>
            </a:r>
            <a:endParaRPr lang="en-US" dirty="0">
              <a:solidFill>
                <a:srgbClr val="0000FF"/>
              </a:solidFill>
            </a:endParaRPr>
          </a:p>
          <a:p>
            <a:pPr algn="l">
              <a:defRPr/>
            </a:pPr>
            <a:r>
              <a:rPr lang="en-US" dirty="0">
                <a:solidFill>
                  <a:srgbClr val="0000FF"/>
                </a:solidFill>
              </a:rPr>
              <a:t>post: output the sum of the elements of each row in the two dimensional </a:t>
            </a:r>
          </a:p>
          <a:p>
            <a:pPr algn="l">
              <a:defRPr/>
            </a:pPr>
            <a:r>
              <a:rPr lang="en-US" dirty="0">
                <a:solidFill>
                  <a:srgbClr val="0000FF"/>
                </a:solidFill>
              </a:rPr>
              <a:t>          array </a:t>
            </a:r>
          </a:p>
          <a:p>
            <a:pPr algn="l">
              <a:defRPr/>
            </a:pPr>
            <a:r>
              <a:rPr lang="en-US" dirty="0">
                <a:solidFill>
                  <a:srgbClr val="0000FF"/>
                </a:solidFill>
              </a:rPr>
              <a:t>*/</a:t>
            </a:r>
          </a:p>
          <a:p>
            <a:pPr algn="l">
              <a:defRPr/>
            </a:pPr>
            <a:r>
              <a:rPr lang="en-US" dirty="0">
                <a:solidFill>
                  <a:srgbClr val="0000FF"/>
                </a:solidFill>
              </a:rPr>
              <a:t>{</a:t>
            </a:r>
          </a:p>
          <a:p>
            <a:pPr algn="l">
              <a:defRPr/>
            </a:pPr>
            <a:r>
              <a:rPr lang="en-US" dirty="0">
                <a:solidFill>
                  <a:srgbClr val="0000FF"/>
                </a:solidFill>
              </a:rPr>
              <a:t>	</a:t>
            </a:r>
            <a:r>
              <a:rPr lang="en-US" dirty="0" err="1">
                <a:solidFill>
                  <a:srgbClr val="0000FF"/>
                </a:solidFill>
              </a:rPr>
              <a:t>int</a:t>
            </a:r>
            <a:r>
              <a:rPr lang="en-US" dirty="0">
                <a:solidFill>
                  <a:srgbClr val="0000FF"/>
                </a:solidFill>
              </a:rPr>
              <a:t> sum;</a:t>
            </a:r>
          </a:p>
          <a:p>
            <a:pPr algn="l">
              <a:defRPr/>
            </a:pPr>
            <a:r>
              <a:rPr lang="nn-NO" dirty="0">
                <a:solidFill>
                  <a:srgbClr val="0000FF"/>
                </a:solidFill>
              </a:rPr>
              <a:t>	for(int i = 0; i &lt; sizeRow; i++)</a:t>
            </a:r>
          </a:p>
          <a:p>
            <a:pPr algn="l">
              <a:defRPr/>
            </a:pPr>
            <a:r>
              <a:rPr lang="en-US" dirty="0">
                <a:solidFill>
                  <a:srgbClr val="0000FF"/>
                </a:solidFill>
              </a:rPr>
              <a:t>	{</a:t>
            </a:r>
          </a:p>
          <a:p>
            <a:pPr algn="l">
              <a:defRPr/>
            </a:pPr>
            <a:r>
              <a:rPr lang="en-US" dirty="0">
                <a:solidFill>
                  <a:srgbClr val="0000FF"/>
                </a:solidFill>
              </a:rPr>
              <a:t>		sum = 0;</a:t>
            </a:r>
          </a:p>
          <a:p>
            <a:pPr algn="l">
              <a:defRPr/>
            </a:pPr>
            <a:r>
              <a:rPr lang="en-US" dirty="0">
                <a:solidFill>
                  <a:srgbClr val="0000FF"/>
                </a:solidFill>
              </a:rPr>
              <a:t>		for(</a:t>
            </a:r>
            <a:r>
              <a:rPr lang="en-US" dirty="0" err="1">
                <a:solidFill>
                  <a:srgbClr val="0000FF"/>
                </a:solidFill>
              </a:rPr>
              <a:t>int</a:t>
            </a:r>
            <a:r>
              <a:rPr lang="en-US" dirty="0">
                <a:solidFill>
                  <a:srgbClr val="0000FF"/>
                </a:solidFill>
              </a:rPr>
              <a:t> j=0; j&lt;</a:t>
            </a:r>
            <a:r>
              <a:rPr lang="en-US" dirty="0" err="1">
                <a:solidFill>
                  <a:srgbClr val="0000FF"/>
                </a:solidFill>
              </a:rPr>
              <a:t>sizeCol;j</a:t>
            </a:r>
            <a:r>
              <a:rPr lang="en-US" dirty="0">
                <a:solidFill>
                  <a:srgbClr val="0000FF"/>
                </a:solidFill>
              </a:rPr>
              <a:t>++)</a:t>
            </a:r>
          </a:p>
          <a:p>
            <a:pPr algn="l">
              <a:defRPr/>
            </a:pPr>
            <a:r>
              <a:rPr lang="en-US" dirty="0">
                <a:solidFill>
                  <a:srgbClr val="0000FF"/>
                </a:solidFill>
              </a:rPr>
              <a:t>			sum = sum + matrix[</a:t>
            </a:r>
            <a:r>
              <a:rPr lang="en-US" dirty="0" err="1">
                <a:solidFill>
                  <a:srgbClr val="0000FF"/>
                </a:solidFill>
              </a:rPr>
              <a:t>i</a:t>
            </a:r>
            <a:r>
              <a:rPr lang="en-US" dirty="0">
                <a:solidFill>
                  <a:srgbClr val="0000FF"/>
                </a:solidFill>
              </a:rPr>
              <a:t>][j];</a:t>
            </a:r>
          </a:p>
          <a:p>
            <a:pPr algn="l">
              <a:defRPr/>
            </a:pPr>
            <a:endParaRPr lang="en-US" dirty="0">
              <a:solidFill>
                <a:srgbClr val="0000FF"/>
              </a:solidFill>
            </a:endParaRPr>
          </a:p>
          <a:p>
            <a:pPr algn="l">
              <a:defRPr/>
            </a:pPr>
            <a:r>
              <a:rPr lang="en-US" dirty="0">
                <a:solidFill>
                  <a:srgbClr val="0000FF"/>
                </a:solidFill>
              </a:rPr>
              <a:t>		</a:t>
            </a:r>
            <a:r>
              <a:rPr lang="en-US" dirty="0" err="1">
                <a:solidFill>
                  <a:srgbClr val="0000FF"/>
                </a:solidFill>
              </a:rPr>
              <a:t>cout</a:t>
            </a:r>
            <a:r>
              <a:rPr lang="en-US" dirty="0">
                <a:solidFill>
                  <a:srgbClr val="0000FF"/>
                </a:solidFill>
              </a:rPr>
              <a:t>&lt;&lt;"The sum of row "&lt;&lt;(</a:t>
            </a:r>
            <a:r>
              <a:rPr lang="en-US" dirty="0" err="1">
                <a:solidFill>
                  <a:srgbClr val="0000FF"/>
                </a:solidFill>
              </a:rPr>
              <a:t>i</a:t>
            </a:r>
            <a:r>
              <a:rPr lang="en-US" dirty="0">
                <a:solidFill>
                  <a:srgbClr val="0000FF"/>
                </a:solidFill>
              </a:rPr>
              <a:t> +1) &lt;&lt;" = " &lt;&lt; sum&lt;&lt;</a:t>
            </a:r>
            <a:r>
              <a:rPr lang="en-US" dirty="0" err="1">
                <a:solidFill>
                  <a:srgbClr val="0000FF"/>
                </a:solidFill>
              </a:rPr>
              <a:t>endl</a:t>
            </a:r>
            <a:r>
              <a:rPr lang="en-US" dirty="0">
                <a:solidFill>
                  <a:srgbClr val="0000FF"/>
                </a:solidFill>
              </a:rPr>
              <a:t>;</a:t>
            </a:r>
          </a:p>
          <a:p>
            <a:pPr algn="l">
              <a:defRPr/>
            </a:pPr>
            <a:r>
              <a:rPr lang="en-US" dirty="0">
                <a:solidFill>
                  <a:srgbClr val="0000FF"/>
                </a:solidFill>
              </a:rPr>
              <a:t>	}</a:t>
            </a:r>
          </a:p>
          <a:p>
            <a:pPr algn="l">
              <a:defRPr/>
            </a:pPr>
            <a:endParaRPr lang="en-US" dirty="0">
              <a:solidFill>
                <a:srgbClr val="0000FF"/>
              </a:solidFill>
            </a:endParaRPr>
          </a:p>
          <a:p>
            <a:pPr algn="l">
              <a:defRPr/>
            </a:pPr>
            <a:r>
              <a:rPr lang="en-US" dirty="0">
                <a:solidFill>
                  <a:srgbClr val="0000FF"/>
                </a:solidFill>
              </a:rPr>
              <a:t>}</a:t>
            </a:r>
          </a:p>
          <a:p>
            <a:pPr algn="l">
              <a:defRPr/>
            </a:pPr>
            <a:endParaRPr lang="en-US" dirty="0">
              <a:solidFill>
                <a:srgbClr val="0000FF"/>
              </a:solidFill>
              <a:latin typeface="Times New Roman" pitchFamily="18" charset="0"/>
            </a:endParaRPr>
          </a:p>
          <a:p>
            <a:pPr lvl="2" algn="l">
              <a:defRPr/>
            </a:pPr>
            <a:r>
              <a:rPr lang="nn-NO" dirty="0">
                <a:solidFill>
                  <a:srgbClr val="0000FF"/>
                </a:solidFill>
                <a:latin typeface="Times New Roman" pitchFamily="18" charset="0"/>
              </a:rPr>
              <a:t>	</a:t>
            </a:r>
            <a:r>
              <a:rPr lang="en-US" dirty="0">
                <a:solidFill>
                  <a:srgbClr val="0000FF"/>
                </a:solidFill>
                <a:latin typeface="Times New Roman" pitchFamily="18" charset="0"/>
              </a:rPr>
              <a:t>		</a:t>
            </a:r>
            <a:endParaRPr lang="en-AU" sz="8000" b="1" dirty="0">
              <a:solidFill>
                <a:srgbClr val="0000FF"/>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Multidimensional Arrays</a:t>
            </a:r>
            <a:br>
              <a:rPr lang="en-US" smtClean="0"/>
            </a:br>
            <a:r>
              <a:rPr lang="en-US" smtClean="0"/>
              <a:t>as Parameters</a:t>
            </a:r>
            <a:endParaRPr lang="en-AU" smtClean="0"/>
          </a:p>
        </p:txBody>
      </p:sp>
      <p:sp>
        <p:nvSpPr>
          <p:cNvPr id="45059" name="Rectangle 4"/>
          <p:cNvSpPr>
            <a:spLocks noChangeArrowheads="1"/>
          </p:cNvSpPr>
          <p:nvPr/>
        </p:nvSpPr>
        <p:spPr bwMode="auto">
          <a:xfrm>
            <a:off x="1042988" y="2781300"/>
            <a:ext cx="7561262" cy="2735263"/>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endParaRPr lang="en-AU" b="1">
              <a:latin typeface="Courier New" pitchFamily="49" charset="0"/>
            </a:endParaRPr>
          </a:p>
        </p:txBody>
      </p:sp>
      <p:sp>
        <p:nvSpPr>
          <p:cNvPr id="45060" name="Date Placeholder 12"/>
          <p:cNvSpPr>
            <a:spLocks noGrp="1"/>
          </p:cNvSpPr>
          <p:nvPr>
            <p:ph type="dt" sz="quarter" idx="10"/>
          </p:nvPr>
        </p:nvSpPr>
        <p:spPr>
          <a:noFill/>
        </p:spPr>
        <p:txBody>
          <a:bodyPr/>
          <a:lstStyle/>
          <a:p>
            <a:r>
              <a:rPr lang="en-US" smtClean="0"/>
              <a:t>Semester1, 2010</a:t>
            </a:r>
            <a:endParaRPr lang="en-AU" smtClean="0"/>
          </a:p>
        </p:txBody>
      </p:sp>
      <p:sp>
        <p:nvSpPr>
          <p:cNvPr id="45061" name="Slide Number Placeholder 13"/>
          <p:cNvSpPr>
            <a:spLocks noGrp="1"/>
          </p:cNvSpPr>
          <p:nvPr>
            <p:ph type="sldNum" sz="quarter" idx="12"/>
          </p:nvPr>
        </p:nvSpPr>
        <p:spPr>
          <a:noFill/>
        </p:spPr>
        <p:txBody>
          <a:bodyPr/>
          <a:lstStyle/>
          <a:p>
            <a:fld id="{1BC6BABE-CB12-45BB-ABF6-873F157C5051}" type="slidenum">
              <a:rPr lang="en-AU" smtClean="0"/>
              <a:pPr/>
              <a:t>32</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9" name="Rectangle 4"/>
          <p:cNvSpPr>
            <a:spLocks noChangeArrowheads="1"/>
          </p:cNvSpPr>
          <p:nvPr/>
        </p:nvSpPr>
        <p:spPr bwMode="auto">
          <a:xfrm>
            <a:off x="0" y="1285875"/>
            <a:ext cx="9144000" cy="5357813"/>
          </a:xfrm>
          <a:prstGeom prst="rect">
            <a:avLst/>
          </a:prstGeom>
          <a:solidFill>
            <a:schemeClr val="bg1">
              <a:lumMod val="90000"/>
            </a:schemeClr>
          </a:solidFill>
          <a:ln w="12700" cap="sq">
            <a:solidFill>
              <a:schemeClr val="tx1"/>
            </a:solidFill>
            <a:miter lim="800000"/>
            <a:headEnd type="none" w="sm" len="sm"/>
            <a:tailEnd type="none" w="sm" len="sm"/>
          </a:ln>
        </p:spPr>
        <p:txBody>
          <a:bodyPr wrap="none" anchor="ctr"/>
          <a:lstStyle/>
          <a:p>
            <a:pPr algn="l">
              <a:defRPr/>
            </a:pPr>
            <a:r>
              <a:rPr lang="en-US" dirty="0">
                <a:solidFill>
                  <a:srgbClr val="0000FF"/>
                </a:solidFill>
              </a:rPr>
              <a:t>void </a:t>
            </a:r>
            <a:r>
              <a:rPr lang="en-US" dirty="0" err="1">
                <a:solidFill>
                  <a:srgbClr val="0000FF"/>
                </a:solidFill>
              </a:rPr>
              <a:t>largestInRows</a:t>
            </a:r>
            <a:r>
              <a:rPr lang="en-US" dirty="0">
                <a:solidFill>
                  <a:srgbClr val="0000FF"/>
                </a:solidFill>
              </a:rPr>
              <a:t>(</a:t>
            </a:r>
            <a:r>
              <a:rPr lang="en-US" dirty="0" err="1">
                <a:solidFill>
                  <a:srgbClr val="0000FF"/>
                </a:solidFill>
              </a:rPr>
              <a:t>int</a:t>
            </a:r>
            <a:r>
              <a:rPr lang="en-US" dirty="0">
                <a:solidFill>
                  <a:srgbClr val="0000FF"/>
                </a:solidFill>
              </a:rPr>
              <a:t> matrix[][</a:t>
            </a:r>
            <a:r>
              <a:rPr lang="en-US" dirty="0" err="1">
                <a:solidFill>
                  <a:srgbClr val="0000FF"/>
                </a:solidFill>
              </a:rPr>
              <a:t>sizeCol</a:t>
            </a:r>
            <a:r>
              <a:rPr lang="en-US" dirty="0">
                <a:solidFill>
                  <a:srgbClr val="0000FF"/>
                </a:solidFill>
              </a:rPr>
              <a:t>],  </a:t>
            </a:r>
            <a:r>
              <a:rPr lang="en-US" dirty="0" err="1">
                <a:solidFill>
                  <a:srgbClr val="0000FF"/>
                </a:solidFill>
              </a:rPr>
              <a:t>int</a:t>
            </a:r>
            <a:r>
              <a:rPr lang="en-US" dirty="0">
                <a:solidFill>
                  <a:srgbClr val="0000FF"/>
                </a:solidFill>
              </a:rPr>
              <a:t>  </a:t>
            </a:r>
            <a:r>
              <a:rPr lang="en-US" dirty="0" err="1">
                <a:solidFill>
                  <a:srgbClr val="0000FF"/>
                </a:solidFill>
              </a:rPr>
              <a:t>sizeRow</a:t>
            </a:r>
            <a:r>
              <a:rPr lang="en-US" dirty="0">
                <a:solidFill>
                  <a:srgbClr val="0000FF"/>
                </a:solidFill>
              </a:rPr>
              <a:t>)</a:t>
            </a:r>
          </a:p>
          <a:p>
            <a:pPr algn="l">
              <a:defRPr/>
            </a:pPr>
            <a:r>
              <a:rPr lang="en-US" dirty="0">
                <a:solidFill>
                  <a:srgbClr val="0000FF"/>
                </a:solidFill>
              </a:rPr>
              <a:t>/*</a:t>
            </a:r>
          </a:p>
          <a:p>
            <a:pPr algn="l">
              <a:defRPr/>
            </a:pPr>
            <a:r>
              <a:rPr lang="en-US" dirty="0">
                <a:solidFill>
                  <a:srgbClr val="0000FF"/>
                </a:solidFill>
              </a:rPr>
              <a:t>pre:  0&lt;= </a:t>
            </a:r>
            <a:r>
              <a:rPr lang="en-US" dirty="0" err="1">
                <a:solidFill>
                  <a:srgbClr val="0000FF"/>
                </a:solidFill>
              </a:rPr>
              <a:t>sizeRow</a:t>
            </a:r>
            <a:r>
              <a:rPr lang="en-US" dirty="0">
                <a:solidFill>
                  <a:srgbClr val="0000FF"/>
                </a:solidFill>
              </a:rPr>
              <a:t>, 0&lt;=</a:t>
            </a:r>
            <a:r>
              <a:rPr lang="en-US" dirty="0" err="1">
                <a:solidFill>
                  <a:srgbClr val="0000FF"/>
                </a:solidFill>
              </a:rPr>
              <a:t>sizeCol</a:t>
            </a:r>
            <a:endParaRPr lang="en-US" dirty="0">
              <a:solidFill>
                <a:srgbClr val="0000FF"/>
              </a:solidFill>
            </a:endParaRPr>
          </a:p>
          <a:p>
            <a:pPr algn="l">
              <a:defRPr/>
            </a:pPr>
            <a:r>
              <a:rPr lang="en-US" dirty="0">
                <a:solidFill>
                  <a:srgbClr val="0000FF"/>
                </a:solidFill>
              </a:rPr>
              <a:t>post: determine the largest element of each row in the two dimensional array </a:t>
            </a:r>
          </a:p>
          <a:p>
            <a:pPr algn="l">
              <a:defRPr/>
            </a:pPr>
            <a:r>
              <a:rPr lang="en-US" dirty="0">
                <a:solidFill>
                  <a:srgbClr val="0000FF"/>
                </a:solidFill>
              </a:rPr>
              <a:t>*/</a:t>
            </a:r>
          </a:p>
          <a:p>
            <a:pPr algn="l">
              <a:defRPr/>
            </a:pPr>
            <a:r>
              <a:rPr lang="en-US" dirty="0">
                <a:solidFill>
                  <a:srgbClr val="0000FF"/>
                </a:solidFill>
              </a:rPr>
              <a:t>{</a:t>
            </a:r>
          </a:p>
          <a:p>
            <a:pPr algn="l">
              <a:defRPr/>
            </a:pPr>
            <a:r>
              <a:rPr lang="en-US" dirty="0">
                <a:solidFill>
                  <a:srgbClr val="0000FF"/>
                </a:solidFill>
              </a:rPr>
              <a:t>      </a:t>
            </a:r>
            <a:r>
              <a:rPr lang="en-US" dirty="0" err="1">
                <a:solidFill>
                  <a:srgbClr val="0000FF"/>
                </a:solidFill>
              </a:rPr>
              <a:t>int</a:t>
            </a:r>
            <a:r>
              <a:rPr lang="en-US" dirty="0">
                <a:solidFill>
                  <a:srgbClr val="0000FF"/>
                </a:solidFill>
              </a:rPr>
              <a:t> largest;</a:t>
            </a:r>
          </a:p>
          <a:p>
            <a:pPr algn="l">
              <a:defRPr/>
            </a:pPr>
            <a:r>
              <a:rPr lang="nn-NO" dirty="0">
                <a:solidFill>
                  <a:srgbClr val="0000FF"/>
                </a:solidFill>
              </a:rPr>
              <a:t>      for(int i = 0; i &lt; sizeRow; i++)</a:t>
            </a:r>
          </a:p>
          <a:p>
            <a:pPr algn="l">
              <a:defRPr/>
            </a:pPr>
            <a:r>
              <a:rPr lang="en-US" dirty="0">
                <a:solidFill>
                  <a:srgbClr val="0000FF"/>
                </a:solidFill>
              </a:rPr>
              <a:t>       {</a:t>
            </a:r>
          </a:p>
          <a:p>
            <a:pPr algn="l">
              <a:defRPr/>
            </a:pPr>
            <a:r>
              <a:rPr lang="en-US" dirty="0">
                <a:solidFill>
                  <a:srgbClr val="0000FF"/>
                </a:solidFill>
              </a:rPr>
              <a:t>	largest = matrix[</a:t>
            </a:r>
            <a:r>
              <a:rPr lang="en-US" dirty="0" err="1">
                <a:solidFill>
                  <a:srgbClr val="0000FF"/>
                </a:solidFill>
              </a:rPr>
              <a:t>i</a:t>
            </a:r>
            <a:r>
              <a:rPr lang="en-US" dirty="0">
                <a:solidFill>
                  <a:srgbClr val="0000FF"/>
                </a:solidFill>
              </a:rPr>
              <a:t>][0];</a:t>
            </a:r>
          </a:p>
          <a:p>
            <a:pPr algn="l">
              <a:defRPr/>
            </a:pPr>
            <a:r>
              <a:rPr lang="en-US" dirty="0">
                <a:solidFill>
                  <a:srgbClr val="0000FF"/>
                </a:solidFill>
              </a:rPr>
              <a:t>	for(</a:t>
            </a:r>
            <a:r>
              <a:rPr lang="en-US" dirty="0" err="1">
                <a:solidFill>
                  <a:srgbClr val="0000FF"/>
                </a:solidFill>
              </a:rPr>
              <a:t>int</a:t>
            </a:r>
            <a:r>
              <a:rPr lang="en-US" dirty="0">
                <a:solidFill>
                  <a:srgbClr val="0000FF"/>
                </a:solidFill>
              </a:rPr>
              <a:t> j=0; j&lt;</a:t>
            </a:r>
            <a:r>
              <a:rPr lang="en-US" dirty="0" err="1">
                <a:solidFill>
                  <a:srgbClr val="0000FF"/>
                </a:solidFill>
              </a:rPr>
              <a:t>sizeCol;j</a:t>
            </a:r>
            <a:r>
              <a:rPr lang="en-US" dirty="0">
                <a:solidFill>
                  <a:srgbClr val="0000FF"/>
                </a:solidFill>
              </a:rPr>
              <a:t>++)</a:t>
            </a:r>
          </a:p>
          <a:p>
            <a:pPr algn="l">
              <a:defRPr/>
            </a:pPr>
            <a:r>
              <a:rPr lang="en-US" dirty="0">
                <a:solidFill>
                  <a:srgbClr val="0000FF"/>
                </a:solidFill>
              </a:rPr>
              <a:t>	  </a:t>
            </a:r>
            <a:r>
              <a:rPr lang="en-US" dirty="0">
                <a:solidFill>
                  <a:srgbClr val="0000FF"/>
                </a:solidFill>
              </a:rPr>
              <a:t>   </a:t>
            </a:r>
            <a:r>
              <a:rPr lang="en-US" dirty="0">
                <a:solidFill>
                  <a:srgbClr val="0000FF"/>
                </a:solidFill>
              </a:rPr>
              <a:t>if(largest &lt; matrix[</a:t>
            </a:r>
            <a:r>
              <a:rPr lang="en-US" dirty="0" err="1">
                <a:solidFill>
                  <a:srgbClr val="0000FF"/>
                </a:solidFill>
              </a:rPr>
              <a:t>i</a:t>
            </a:r>
            <a:r>
              <a:rPr lang="en-US" dirty="0">
                <a:solidFill>
                  <a:srgbClr val="0000FF"/>
                </a:solidFill>
              </a:rPr>
              <a:t>][j</a:t>
            </a:r>
            <a:r>
              <a:rPr lang="en-US" dirty="0">
                <a:solidFill>
                  <a:srgbClr val="0000FF"/>
                </a:solidFill>
              </a:rPr>
              <a:t>])   </a:t>
            </a:r>
            <a:r>
              <a:rPr lang="en-US" dirty="0">
                <a:solidFill>
                  <a:srgbClr val="0000FF"/>
                </a:solidFill>
              </a:rPr>
              <a:t>largest = matrix[</a:t>
            </a:r>
            <a:r>
              <a:rPr lang="en-US" dirty="0" err="1">
                <a:solidFill>
                  <a:srgbClr val="0000FF"/>
                </a:solidFill>
              </a:rPr>
              <a:t>i</a:t>
            </a:r>
            <a:r>
              <a:rPr lang="en-US" dirty="0">
                <a:solidFill>
                  <a:srgbClr val="0000FF"/>
                </a:solidFill>
              </a:rPr>
              <a:t>][j];</a:t>
            </a:r>
          </a:p>
          <a:p>
            <a:pPr algn="l">
              <a:defRPr/>
            </a:pPr>
            <a:r>
              <a:rPr lang="en-US" dirty="0">
                <a:solidFill>
                  <a:srgbClr val="0000FF"/>
                </a:solidFill>
              </a:rPr>
              <a:t> 	</a:t>
            </a:r>
            <a:r>
              <a:rPr lang="en-US" dirty="0" err="1">
                <a:solidFill>
                  <a:srgbClr val="0000FF"/>
                </a:solidFill>
              </a:rPr>
              <a:t>cout</a:t>
            </a:r>
            <a:r>
              <a:rPr lang="en-US" dirty="0">
                <a:solidFill>
                  <a:srgbClr val="0000FF"/>
                </a:solidFill>
              </a:rPr>
              <a:t>&lt;&lt;"The largest element of row "&lt;&lt;(</a:t>
            </a:r>
            <a:r>
              <a:rPr lang="en-US" dirty="0" err="1">
                <a:solidFill>
                  <a:srgbClr val="0000FF"/>
                </a:solidFill>
              </a:rPr>
              <a:t>i</a:t>
            </a:r>
            <a:r>
              <a:rPr lang="en-US" dirty="0">
                <a:solidFill>
                  <a:srgbClr val="0000FF"/>
                </a:solidFill>
              </a:rPr>
              <a:t> +1) &lt;&lt;" = " &lt;&lt; largest&lt;&lt;</a:t>
            </a:r>
            <a:r>
              <a:rPr lang="en-US" dirty="0" err="1">
                <a:solidFill>
                  <a:srgbClr val="0000FF"/>
                </a:solidFill>
              </a:rPr>
              <a:t>endl</a:t>
            </a:r>
            <a:r>
              <a:rPr lang="en-US" dirty="0">
                <a:solidFill>
                  <a:srgbClr val="0000FF"/>
                </a:solidFill>
              </a:rPr>
              <a:t>;</a:t>
            </a:r>
          </a:p>
          <a:p>
            <a:pPr algn="l">
              <a:defRPr/>
            </a:pPr>
            <a:r>
              <a:rPr lang="en-AU" dirty="0">
                <a:solidFill>
                  <a:srgbClr val="0000FF"/>
                </a:solidFill>
              </a:rPr>
              <a:t>       </a:t>
            </a:r>
            <a:r>
              <a:rPr lang="en-AU" dirty="0">
                <a:solidFill>
                  <a:srgbClr val="0000FF"/>
                </a:solidFill>
              </a:rPr>
              <a:t>}</a:t>
            </a:r>
            <a:endParaRPr lang="en-AU" dirty="0">
              <a:solidFill>
                <a:srgbClr val="0000FF"/>
              </a:solidFill>
            </a:endParaRPr>
          </a:p>
          <a:p>
            <a:pPr algn="l">
              <a:defRPr/>
            </a:pPr>
            <a:r>
              <a:rPr lang="en-AU" dirty="0">
                <a:solidFill>
                  <a:srgbClr val="0000FF"/>
                </a:solidFill>
              </a:rPr>
              <a:t>}</a:t>
            </a:r>
            <a:endParaRPr lang="en-US" dirty="0">
              <a:solidFill>
                <a:srgbClr val="0000FF"/>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smtClean="0"/>
              <a:t>Dynamic Arrays</a:t>
            </a:r>
            <a:endParaRPr lang="en-AU" sz="3600" smtClean="0"/>
          </a:p>
        </p:txBody>
      </p:sp>
      <p:sp>
        <p:nvSpPr>
          <p:cNvPr id="46083" name="Rectangle 3"/>
          <p:cNvSpPr>
            <a:spLocks noGrp="1" noChangeArrowheads="1"/>
          </p:cNvSpPr>
          <p:nvPr>
            <p:ph type="body" idx="1"/>
          </p:nvPr>
        </p:nvSpPr>
        <p:spPr>
          <a:xfrm>
            <a:off x="468313" y="1557338"/>
            <a:ext cx="8280400" cy="4872037"/>
          </a:xfrm>
        </p:spPr>
        <p:txBody>
          <a:bodyPr/>
          <a:lstStyle/>
          <a:p>
            <a:pPr eaLnBrk="1" hangingPunct="1">
              <a:lnSpc>
                <a:spcPct val="90000"/>
              </a:lnSpc>
            </a:pPr>
            <a:r>
              <a:rPr lang="en-US" smtClean="0"/>
              <a:t>Recall earlier mention of arrays being fixed size at compile time</a:t>
            </a:r>
          </a:p>
          <a:p>
            <a:pPr lvl="1" eaLnBrk="1" hangingPunct="1">
              <a:lnSpc>
                <a:spcPct val="90000"/>
              </a:lnSpc>
            </a:pPr>
            <a:r>
              <a:rPr lang="en-US" smtClean="0"/>
              <a:t>Space wasted by unused elements</a:t>
            </a:r>
          </a:p>
          <a:p>
            <a:pPr lvl="1" eaLnBrk="1" hangingPunct="1">
              <a:lnSpc>
                <a:spcPct val="90000"/>
              </a:lnSpc>
            </a:pPr>
            <a:r>
              <a:rPr lang="en-US" smtClean="0"/>
              <a:t>Program cannot adjust if size set too small</a:t>
            </a:r>
          </a:p>
          <a:p>
            <a:pPr eaLnBrk="1" hangingPunct="1">
              <a:lnSpc>
                <a:spcPct val="90000"/>
              </a:lnSpc>
            </a:pPr>
            <a:r>
              <a:rPr lang="en-US" smtClean="0"/>
              <a:t>Dynamic (run time) allocation mechanism provided</a:t>
            </a:r>
          </a:p>
          <a:p>
            <a:pPr lvl="1" eaLnBrk="1" hangingPunct="1">
              <a:lnSpc>
                <a:spcPct val="90000"/>
              </a:lnSpc>
            </a:pPr>
            <a:r>
              <a:rPr lang="en-US" smtClean="0"/>
              <a:t>Acquire memory as needed</a:t>
            </a:r>
          </a:p>
          <a:p>
            <a:pPr lvl="1" eaLnBrk="1" hangingPunct="1">
              <a:lnSpc>
                <a:spcPct val="90000"/>
              </a:lnSpc>
            </a:pPr>
            <a:r>
              <a:rPr lang="en-US" smtClean="0"/>
              <a:t>Release memory when no longer needed</a:t>
            </a:r>
          </a:p>
          <a:p>
            <a:pPr eaLnBrk="1" hangingPunct="1">
              <a:lnSpc>
                <a:spcPct val="90000"/>
              </a:lnSpc>
            </a:pPr>
            <a:r>
              <a:rPr lang="en-US" smtClean="0"/>
              <a:t>C++ commands</a:t>
            </a:r>
          </a:p>
          <a:p>
            <a:pPr lvl="1" eaLnBrk="1" hangingPunct="1">
              <a:lnSpc>
                <a:spcPct val="90000"/>
              </a:lnSpc>
            </a:pPr>
            <a:r>
              <a:rPr lang="en-US" sz="3200" b="1" smtClean="0">
                <a:solidFill>
                  <a:srgbClr val="0066FF"/>
                </a:solidFill>
                <a:latin typeface="Courier New" pitchFamily="49" charset="0"/>
              </a:rPr>
              <a:t>new</a:t>
            </a:r>
            <a:r>
              <a:rPr lang="en-US" smtClean="0"/>
              <a:t> and </a:t>
            </a:r>
            <a:r>
              <a:rPr lang="en-US" sz="3200" b="1" smtClean="0">
                <a:solidFill>
                  <a:srgbClr val="0066FF"/>
                </a:solidFill>
                <a:latin typeface="Courier New" pitchFamily="49" charset="0"/>
              </a:rPr>
              <a:t>delete</a:t>
            </a:r>
          </a:p>
          <a:p>
            <a:pPr lvl="1" eaLnBrk="1" hangingPunct="1"/>
            <a:endParaRPr lang="en-AU" sz="2400" smtClean="0"/>
          </a:p>
          <a:p>
            <a:pPr lvl="1" eaLnBrk="1" hangingPunct="1"/>
            <a:endParaRPr lang="en-AU" sz="2400" smtClean="0"/>
          </a:p>
          <a:p>
            <a:pPr eaLnBrk="1" hangingPunct="1"/>
            <a:endParaRPr lang="en-AU" sz="2800" smtClean="0"/>
          </a:p>
          <a:p>
            <a:pPr eaLnBrk="1" hangingPunct="1"/>
            <a:endParaRPr lang="en-AU" sz="3600" smtClean="0"/>
          </a:p>
        </p:txBody>
      </p:sp>
      <p:sp>
        <p:nvSpPr>
          <p:cNvPr id="46084" name="Date Placeholder 10"/>
          <p:cNvSpPr>
            <a:spLocks noGrp="1"/>
          </p:cNvSpPr>
          <p:nvPr>
            <p:ph type="dt" sz="quarter" idx="10"/>
          </p:nvPr>
        </p:nvSpPr>
        <p:spPr>
          <a:noFill/>
        </p:spPr>
        <p:txBody>
          <a:bodyPr/>
          <a:lstStyle/>
          <a:p>
            <a:r>
              <a:rPr lang="en-US" smtClean="0"/>
              <a:t>Semester1, 2010</a:t>
            </a:r>
            <a:endParaRPr lang="en-AU" smtClean="0"/>
          </a:p>
        </p:txBody>
      </p:sp>
      <p:sp>
        <p:nvSpPr>
          <p:cNvPr id="46085" name="Slide Number Placeholder 11"/>
          <p:cNvSpPr>
            <a:spLocks noGrp="1"/>
          </p:cNvSpPr>
          <p:nvPr>
            <p:ph type="sldNum" sz="quarter" idx="12"/>
          </p:nvPr>
        </p:nvSpPr>
        <p:spPr>
          <a:noFill/>
        </p:spPr>
        <p:txBody>
          <a:bodyPr/>
          <a:lstStyle/>
          <a:p>
            <a:fld id="{9E3E16EF-4BEE-48BE-8E5D-2706B01DAD7A}" type="slidenum">
              <a:rPr lang="en-AU" smtClean="0"/>
              <a:pPr/>
              <a:t>33</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The </a:t>
            </a:r>
            <a:r>
              <a:rPr lang="en-US" smtClean="0">
                <a:solidFill>
                  <a:srgbClr val="0066FF"/>
                </a:solidFill>
                <a:latin typeface="Courier New" pitchFamily="49" charset="0"/>
              </a:rPr>
              <a:t>new</a:t>
            </a:r>
            <a:r>
              <a:rPr lang="en-US" smtClean="0"/>
              <a:t> Operator</a:t>
            </a:r>
            <a:endParaRPr lang="en-AU" smtClean="0"/>
          </a:p>
        </p:txBody>
      </p:sp>
      <p:sp>
        <p:nvSpPr>
          <p:cNvPr id="47107" name="Rectangle 3"/>
          <p:cNvSpPr>
            <a:spLocks noGrp="1" noChangeArrowheads="1"/>
          </p:cNvSpPr>
          <p:nvPr>
            <p:ph type="body" idx="1"/>
          </p:nvPr>
        </p:nvSpPr>
        <p:spPr>
          <a:xfrm>
            <a:off x="611188" y="1630363"/>
            <a:ext cx="8137525" cy="1582737"/>
          </a:xfrm>
        </p:spPr>
        <p:txBody>
          <a:bodyPr/>
          <a:lstStyle/>
          <a:p>
            <a:pPr eaLnBrk="1" hangingPunct="1"/>
            <a:r>
              <a:rPr lang="en-US" smtClean="0"/>
              <a:t>Syntax for arrays</a:t>
            </a:r>
            <a:br>
              <a:rPr lang="en-US" smtClean="0"/>
            </a:br>
            <a:r>
              <a:rPr lang="en-US" b="1" smtClean="0">
                <a:solidFill>
                  <a:srgbClr val="0066FF"/>
                </a:solidFill>
                <a:latin typeface="Courier New" pitchFamily="49" charset="0"/>
              </a:rPr>
              <a:t>new Type [capacity]</a:t>
            </a:r>
          </a:p>
          <a:p>
            <a:pPr eaLnBrk="1" hangingPunct="1"/>
            <a:r>
              <a:rPr lang="en-US" smtClean="0"/>
              <a:t>This command issues a run-time request for a block of memory</a:t>
            </a:r>
          </a:p>
          <a:p>
            <a:pPr lvl="1" eaLnBrk="1" hangingPunct="1"/>
            <a:r>
              <a:rPr lang="en-US" smtClean="0"/>
              <a:t>Asks for enough memory for the specified number of elements of the stated type</a:t>
            </a:r>
          </a:p>
          <a:p>
            <a:pPr eaLnBrk="1" hangingPunct="1"/>
            <a:r>
              <a:rPr lang="en-US" smtClean="0"/>
              <a:t>Example</a:t>
            </a:r>
            <a:br>
              <a:rPr lang="en-US" smtClean="0"/>
            </a:br>
            <a:r>
              <a:rPr lang="en-US" sz="2400" b="1" smtClean="0">
                <a:solidFill>
                  <a:srgbClr val="0066FF"/>
                </a:solidFill>
                <a:latin typeface="Courier New" pitchFamily="49" charset="0"/>
              </a:rPr>
              <a:t>int *arrayPtr, size=6;</a:t>
            </a:r>
            <a:br>
              <a:rPr lang="en-US" sz="2400" b="1" smtClean="0">
                <a:solidFill>
                  <a:srgbClr val="0066FF"/>
                </a:solidFill>
                <a:latin typeface="Courier New" pitchFamily="49" charset="0"/>
              </a:rPr>
            </a:br>
            <a:r>
              <a:rPr lang="en-US" sz="2400" b="1" smtClean="0">
                <a:solidFill>
                  <a:srgbClr val="0066FF"/>
                </a:solidFill>
                <a:latin typeface="Courier New" pitchFamily="49" charset="0"/>
              </a:rPr>
              <a:t>arrayPtr = new int[size];</a:t>
            </a:r>
          </a:p>
          <a:p>
            <a:pPr lvl="1" eaLnBrk="1" hangingPunct="1">
              <a:buFont typeface="Times New Roman" pitchFamily="18" charset="0"/>
              <a:buNone/>
            </a:pPr>
            <a:endParaRPr lang="en-AU" sz="2400" smtClean="0"/>
          </a:p>
        </p:txBody>
      </p:sp>
      <p:pic>
        <p:nvPicPr>
          <p:cNvPr id="7" name="Picture 4"/>
          <p:cNvPicPr>
            <a:picLocks noChangeAspect="1" noChangeArrowheads="1"/>
          </p:cNvPicPr>
          <p:nvPr/>
        </p:nvPicPr>
        <p:blipFill>
          <a:blip r:embed="rId3" cstate="print"/>
          <a:srcRect/>
          <a:stretch>
            <a:fillRect/>
          </a:stretch>
        </p:blipFill>
        <p:spPr bwMode="auto">
          <a:xfrm>
            <a:off x="5581650" y="4929188"/>
            <a:ext cx="3562350" cy="1028700"/>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47109" name="Date Placeholder 11"/>
          <p:cNvSpPr>
            <a:spLocks noGrp="1"/>
          </p:cNvSpPr>
          <p:nvPr>
            <p:ph type="dt" sz="quarter" idx="10"/>
          </p:nvPr>
        </p:nvSpPr>
        <p:spPr>
          <a:noFill/>
        </p:spPr>
        <p:txBody>
          <a:bodyPr/>
          <a:lstStyle/>
          <a:p>
            <a:r>
              <a:rPr lang="en-US" smtClean="0"/>
              <a:t>Semester1, 2010</a:t>
            </a:r>
            <a:endParaRPr lang="en-AU" smtClean="0"/>
          </a:p>
        </p:txBody>
      </p:sp>
      <p:sp>
        <p:nvSpPr>
          <p:cNvPr id="47110" name="Slide Number Placeholder 12"/>
          <p:cNvSpPr>
            <a:spLocks noGrp="1"/>
          </p:cNvSpPr>
          <p:nvPr>
            <p:ph type="sldNum" sz="quarter" idx="12"/>
          </p:nvPr>
        </p:nvSpPr>
        <p:spPr>
          <a:noFill/>
        </p:spPr>
        <p:txBody>
          <a:bodyPr/>
          <a:lstStyle/>
          <a:p>
            <a:fld id="{4468679D-064B-4B6F-89FE-1C78803A9D38}" type="slidenum">
              <a:rPr lang="en-AU" smtClean="0"/>
              <a:pPr/>
              <a:t>34</a:t>
            </a:fld>
            <a:endParaRPr lang="en-AU" smtClean="0"/>
          </a:p>
        </p:txBody>
      </p:sp>
      <p:sp>
        <p:nvSpPr>
          <p:cNvPr id="14" name="Footer Placeholder 13"/>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Pointers and Arrays</a:t>
            </a:r>
            <a:endParaRPr lang="en-AU" smtClean="0"/>
          </a:p>
        </p:txBody>
      </p:sp>
      <p:sp>
        <p:nvSpPr>
          <p:cNvPr id="48131" name="Rectangle 3"/>
          <p:cNvSpPr>
            <a:spLocks noGrp="1" noChangeArrowheads="1"/>
          </p:cNvSpPr>
          <p:nvPr>
            <p:ph type="body" idx="1"/>
          </p:nvPr>
        </p:nvSpPr>
        <p:spPr>
          <a:xfrm>
            <a:off x="611188" y="1630363"/>
            <a:ext cx="8137525" cy="1582737"/>
          </a:xfrm>
        </p:spPr>
        <p:txBody>
          <a:bodyPr/>
          <a:lstStyle/>
          <a:p>
            <a:pPr eaLnBrk="1" hangingPunct="1"/>
            <a:r>
              <a:rPr lang="en-US" smtClean="0"/>
              <a:t>An array is a pointer, it points to the first element of the array.</a:t>
            </a:r>
          </a:p>
          <a:p>
            <a:pPr eaLnBrk="1" hangingPunct="1"/>
            <a:r>
              <a:rPr lang="en-US" smtClean="0"/>
              <a:t>A pointer can be used to point to the elements in an array.</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dArray[10] = {1,2,3,4,5,6,7,8,9,10};</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*ptr = dArray;</a:t>
            </a:r>
          </a:p>
          <a:p>
            <a:pPr lvl="1" eaLnBrk="1" hangingPunct="1">
              <a:buFont typeface="Times New Roman" pitchFamily="18" charset="0"/>
              <a:buNone/>
            </a:pPr>
            <a:endParaRPr lang="en-AU" sz="2400" smtClean="0"/>
          </a:p>
        </p:txBody>
      </p:sp>
      <p:sp>
        <p:nvSpPr>
          <p:cNvPr id="48132" name="Date Placeholder 11"/>
          <p:cNvSpPr>
            <a:spLocks noGrp="1"/>
          </p:cNvSpPr>
          <p:nvPr>
            <p:ph type="dt" sz="quarter" idx="10"/>
          </p:nvPr>
        </p:nvSpPr>
        <p:spPr>
          <a:noFill/>
        </p:spPr>
        <p:txBody>
          <a:bodyPr/>
          <a:lstStyle/>
          <a:p>
            <a:r>
              <a:rPr lang="en-US" smtClean="0"/>
              <a:t>Semester1, 2010</a:t>
            </a:r>
            <a:endParaRPr lang="en-AU" smtClean="0"/>
          </a:p>
        </p:txBody>
      </p:sp>
      <p:sp>
        <p:nvSpPr>
          <p:cNvPr id="48133" name="Slide Number Placeholder 12"/>
          <p:cNvSpPr>
            <a:spLocks noGrp="1"/>
          </p:cNvSpPr>
          <p:nvPr>
            <p:ph type="sldNum" sz="quarter" idx="12"/>
          </p:nvPr>
        </p:nvSpPr>
        <p:spPr>
          <a:noFill/>
        </p:spPr>
        <p:txBody>
          <a:bodyPr/>
          <a:lstStyle/>
          <a:p>
            <a:fld id="{63389B71-D328-454E-B23C-0565ACDF90E1}" type="slidenum">
              <a:rPr lang="en-AU" smtClean="0"/>
              <a:pPr/>
              <a:t>35</a:t>
            </a:fld>
            <a:endParaRPr lang="en-AU" smtClean="0"/>
          </a:p>
        </p:txBody>
      </p:sp>
      <p:sp>
        <p:nvSpPr>
          <p:cNvPr id="14" name="Footer Placeholder 13"/>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pic>
        <p:nvPicPr>
          <p:cNvPr id="8" name="Picture 4"/>
          <p:cNvPicPr>
            <a:picLocks noChangeAspect="1" noChangeArrowheads="1"/>
          </p:cNvPicPr>
          <p:nvPr/>
        </p:nvPicPr>
        <p:blipFill>
          <a:blip r:embed="rId3" cstate="print"/>
          <a:srcRect/>
          <a:stretch>
            <a:fillRect/>
          </a:stretch>
        </p:blipFill>
        <p:spPr bwMode="auto">
          <a:xfrm>
            <a:off x="1857375" y="4786313"/>
            <a:ext cx="3843338" cy="1479550"/>
          </a:xfrm>
          <a:prstGeom prst="rect">
            <a:avLst/>
          </a:prstGeom>
          <a:noFill/>
          <a:ln w="9525" algn="ctr">
            <a:noFill/>
            <a:miter lim="800000"/>
            <a:headEnd/>
            <a:tailEnd/>
          </a:ln>
          <a:effectLst>
            <a:outerShdw dist="107763" dir="2700000" algn="ctr" rotWithShape="0">
              <a:schemeClr val="bg2">
                <a:alpha val="50000"/>
              </a:schemeClr>
            </a:outerShdw>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Pointer Arithmetic</a:t>
            </a:r>
            <a:endParaRPr lang="en-AU" smtClean="0"/>
          </a:p>
        </p:txBody>
      </p:sp>
      <p:sp>
        <p:nvSpPr>
          <p:cNvPr id="49155" name="Content Placeholder 8"/>
          <p:cNvSpPr>
            <a:spLocks noGrp="1"/>
          </p:cNvSpPr>
          <p:nvPr>
            <p:ph idx="1"/>
          </p:nvPr>
        </p:nvSpPr>
        <p:spPr>
          <a:xfrm>
            <a:off x="857250" y="1571625"/>
            <a:ext cx="7772400" cy="4114800"/>
          </a:xfrm>
        </p:spPr>
        <p:txBody>
          <a:bodyPr/>
          <a:lstStyle/>
          <a:p>
            <a:pPr eaLnBrk="1" hangingPunct="1"/>
            <a:r>
              <a:rPr lang="en-US" smtClean="0"/>
              <a:t>Possible to alter pointer contents</a:t>
            </a:r>
          </a:p>
          <a:p>
            <a:pPr lvl="1" eaLnBrk="1" hangingPunct="1"/>
            <a:r>
              <a:rPr lang="en-US" smtClean="0"/>
              <a:t>The pointer is a </a:t>
            </a:r>
            <a:r>
              <a:rPr lang="en-US" u="sng" smtClean="0"/>
              <a:t>variable</a:t>
            </a:r>
            <a:r>
              <a:rPr lang="en-US" smtClean="0"/>
              <a:t> </a:t>
            </a:r>
          </a:p>
          <a:p>
            <a:pPr lvl="1" eaLnBrk="1" hangingPunct="1"/>
            <a:r>
              <a:rPr lang="en-US" smtClean="0"/>
              <a:t>It is not a pointer constant like an array name</a:t>
            </a:r>
          </a:p>
          <a:p>
            <a:pPr eaLnBrk="1" hangingPunct="1"/>
            <a:r>
              <a:rPr lang="en-US" smtClean="0"/>
              <a:t>Example</a:t>
            </a:r>
          </a:p>
          <a:p>
            <a:pPr eaLnBrk="1" hangingPunct="1">
              <a:buFont typeface="Wingdings" pitchFamily="2" charset="2"/>
              <a:buNone/>
            </a:pPr>
            <a:r>
              <a:rPr lang="en-US" sz="2800" smtClean="0"/>
              <a:t>Given:</a:t>
            </a:r>
          </a:p>
          <a:p>
            <a:pPr eaLnBrk="1" hangingPunct="1">
              <a:buFont typeface="Wingdings" pitchFamily="2" charset="2"/>
              <a:buNone/>
            </a:pPr>
            <a:r>
              <a:rPr lang="en-AU" sz="2400" b="1" smtClean="0">
                <a:solidFill>
                  <a:srgbClr val="0000FF"/>
                </a:solidFill>
                <a:latin typeface="Courier New" pitchFamily="49" charset="0"/>
                <a:cs typeface="Courier New" pitchFamily="49" charset="0"/>
              </a:rPr>
              <a:t>int *ptr = dArray;</a:t>
            </a:r>
            <a:endParaRPr lang="en-US" sz="2400" smtClean="0"/>
          </a:p>
          <a:p>
            <a:pPr eaLnBrk="1" hangingPunct="1">
              <a:buFont typeface="Wingdings" pitchFamily="2" charset="2"/>
              <a:buNone/>
            </a:pPr>
            <a:r>
              <a:rPr lang="en-US" sz="2800" smtClean="0"/>
              <a:t>Then:  </a:t>
            </a:r>
            <a:r>
              <a:rPr lang="en-US" sz="2800" b="1" smtClean="0">
                <a:solidFill>
                  <a:srgbClr val="0000FF"/>
                </a:solidFill>
                <a:latin typeface="Courier New" pitchFamily="49" charset="0"/>
              </a:rPr>
              <a:t>ptr++;</a:t>
            </a:r>
          </a:p>
          <a:p>
            <a:pPr>
              <a:buFont typeface="Wingdings" pitchFamily="2" charset="2"/>
              <a:buNone/>
            </a:pPr>
            <a:r>
              <a:rPr lang="en-AU" sz="2800" smtClean="0"/>
              <a:t>ptr is increased by the</a:t>
            </a:r>
          </a:p>
          <a:p>
            <a:pPr>
              <a:buFont typeface="Wingdings" pitchFamily="2" charset="2"/>
              <a:buNone/>
            </a:pPr>
            <a:r>
              <a:rPr lang="en-AU" sz="2800" smtClean="0"/>
              <a:t>size of the element type.</a:t>
            </a:r>
          </a:p>
        </p:txBody>
      </p:sp>
      <p:pic>
        <p:nvPicPr>
          <p:cNvPr id="10" name="Picture 4"/>
          <p:cNvPicPr>
            <a:picLocks noChangeAspect="1" noChangeArrowheads="1"/>
          </p:cNvPicPr>
          <p:nvPr/>
        </p:nvPicPr>
        <p:blipFill>
          <a:blip r:embed="rId3" cstate="print"/>
          <a:srcRect/>
          <a:stretch>
            <a:fillRect/>
          </a:stretch>
        </p:blipFill>
        <p:spPr bwMode="auto">
          <a:xfrm>
            <a:off x="4714875" y="3286125"/>
            <a:ext cx="3843338" cy="1479550"/>
          </a:xfrm>
          <a:prstGeom prst="rect">
            <a:avLst/>
          </a:prstGeom>
          <a:noFill/>
          <a:ln w="9525" algn="ctr">
            <a:noFill/>
            <a:miter lim="800000"/>
            <a:headEnd/>
            <a:tailEnd/>
          </a:ln>
          <a:effectLst>
            <a:outerShdw dist="107763" dir="2700000" algn="ctr" rotWithShape="0">
              <a:schemeClr val="bg2">
                <a:alpha val="50000"/>
              </a:schemeClr>
            </a:outerShdw>
          </a:effectLst>
        </p:spPr>
      </p:pic>
      <p:pic>
        <p:nvPicPr>
          <p:cNvPr id="11" name="Picture 5"/>
          <p:cNvPicPr>
            <a:picLocks noChangeAspect="1" noChangeArrowheads="1"/>
          </p:cNvPicPr>
          <p:nvPr/>
        </p:nvPicPr>
        <p:blipFill>
          <a:blip r:embed="rId4" cstate="print"/>
          <a:srcRect/>
          <a:stretch>
            <a:fillRect/>
          </a:stretch>
        </p:blipFill>
        <p:spPr bwMode="auto">
          <a:xfrm>
            <a:off x="4506913" y="4948238"/>
            <a:ext cx="4202112" cy="1454150"/>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12" name="Rectangle 6"/>
          <p:cNvSpPr>
            <a:spLocks noChangeArrowheads="1"/>
          </p:cNvSpPr>
          <p:nvPr/>
        </p:nvSpPr>
        <p:spPr bwMode="auto">
          <a:xfrm>
            <a:off x="5407025" y="5754688"/>
            <a:ext cx="234950" cy="211137"/>
          </a:xfrm>
          <a:prstGeom prst="rect">
            <a:avLst/>
          </a:prstGeom>
          <a:solidFill>
            <a:schemeClr val="bg1"/>
          </a:solidFill>
          <a:ln w="9525" algn="ctr">
            <a:noFill/>
            <a:miter lim="800000"/>
            <a:headEnd/>
            <a:tailEnd/>
          </a:ln>
        </p:spPr>
        <p:txBody>
          <a:bodyPr wrap="none" anchor="ctr"/>
          <a:lstStyle/>
          <a:p>
            <a:endParaRPr lang="en-US"/>
          </a:p>
        </p:txBody>
      </p:sp>
      <p:sp>
        <p:nvSpPr>
          <p:cNvPr id="49159" name="Date Placeholder 15"/>
          <p:cNvSpPr>
            <a:spLocks noGrp="1"/>
          </p:cNvSpPr>
          <p:nvPr>
            <p:ph type="dt" sz="quarter" idx="10"/>
          </p:nvPr>
        </p:nvSpPr>
        <p:spPr>
          <a:noFill/>
        </p:spPr>
        <p:txBody>
          <a:bodyPr/>
          <a:lstStyle/>
          <a:p>
            <a:r>
              <a:rPr lang="en-US" smtClean="0"/>
              <a:t>Semester1, 2010</a:t>
            </a:r>
            <a:endParaRPr lang="en-AU" smtClean="0"/>
          </a:p>
        </p:txBody>
      </p:sp>
      <p:sp>
        <p:nvSpPr>
          <p:cNvPr id="49160" name="Slide Number Placeholder 16"/>
          <p:cNvSpPr>
            <a:spLocks noGrp="1"/>
          </p:cNvSpPr>
          <p:nvPr>
            <p:ph type="sldNum" sz="quarter" idx="12"/>
          </p:nvPr>
        </p:nvSpPr>
        <p:spPr>
          <a:noFill/>
        </p:spPr>
        <p:txBody>
          <a:bodyPr/>
          <a:lstStyle/>
          <a:p>
            <a:fld id="{4FC17CCD-A8C0-4DBE-8789-9946D1E48206}" type="slidenum">
              <a:rPr lang="en-AU" smtClean="0"/>
              <a:pPr/>
              <a:t>36</a:t>
            </a:fld>
            <a:endParaRPr lang="en-AU" smtClean="0"/>
          </a:p>
        </p:txBody>
      </p:sp>
      <p:sp>
        <p:nvSpPr>
          <p:cNvPr id="18" name="Footer Placeholder 17"/>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Pointer Arithmetic (example)</a:t>
            </a:r>
            <a:endParaRPr lang="en-AU" smtClean="0"/>
          </a:p>
        </p:txBody>
      </p:sp>
      <p:sp>
        <p:nvSpPr>
          <p:cNvPr id="50179" name="Date Placeholder 10"/>
          <p:cNvSpPr>
            <a:spLocks noGrp="1"/>
          </p:cNvSpPr>
          <p:nvPr>
            <p:ph type="dt" sz="quarter" idx="10"/>
          </p:nvPr>
        </p:nvSpPr>
        <p:spPr>
          <a:noFill/>
        </p:spPr>
        <p:txBody>
          <a:bodyPr/>
          <a:lstStyle/>
          <a:p>
            <a:r>
              <a:rPr lang="en-US" smtClean="0"/>
              <a:t>Semester1, 2010</a:t>
            </a:r>
            <a:endParaRPr lang="en-AU" smtClean="0"/>
          </a:p>
        </p:txBody>
      </p:sp>
      <p:sp>
        <p:nvSpPr>
          <p:cNvPr id="50180" name="Slide Number Placeholder 11"/>
          <p:cNvSpPr>
            <a:spLocks noGrp="1"/>
          </p:cNvSpPr>
          <p:nvPr>
            <p:ph type="sldNum" sz="quarter" idx="12"/>
          </p:nvPr>
        </p:nvSpPr>
        <p:spPr>
          <a:noFill/>
        </p:spPr>
        <p:txBody>
          <a:bodyPr/>
          <a:lstStyle/>
          <a:p>
            <a:fld id="{2D0CEDC2-06F3-4F6E-B22B-5A2D02783D63}" type="slidenum">
              <a:rPr lang="en-AU" smtClean="0"/>
              <a:pPr/>
              <a:t>37</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8" name="Content Placeholder 8"/>
          <p:cNvSpPr txBox="1">
            <a:spLocks/>
          </p:cNvSpPr>
          <p:nvPr/>
        </p:nvSpPr>
        <p:spPr bwMode="auto">
          <a:xfrm>
            <a:off x="642938" y="1357313"/>
            <a:ext cx="7500937" cy="5286375"/>
          </a:xfrm>
          <a:prstGeom prst="rect">
            <a:avLst/>
          </a:prstGeom>
          <a:solidFill>
            <a:schemeClr val="bg1">
              <a:lumMod val="90000"/>
            </a:schemeClr>
          </a:solidFill>
          <a:ln w="9525">
            <a:solidFill>
              <a:schemeClr val="tx1"/>
            </a:solidFill>
            <a:miter lim="800000"/>
            <a:headEnd/>
            <a:tailEnd/>
          </a:ln>
        </p:spPr>
        <p:txBody>
          <a:bodyPr/>
          <a:lstStyle/>
          <a:p>
            <a:pPr marL="342900" indent="-342900" algn="l" eaLnBrk="0" hangingPunct="0">
              <a:spcBef>
                <a:spcPct val="20000"/>
              </a:spcBef>
              <a:buClr>
                <a:schemeClr val="tx1"/>
              </a:buClr>
              <a:buFont typeface="Wingdings" pitchFamily="2" charset="2"/>
              <a:buNone/>
              <a:defRPr/>
            </a:pPr>
            <a:r>
              <a:rPr lang="en-US" kern="0" dirty="0" err="1">
                <a:solidFill>
                  <a:srgbClr val="0000FF"/>
                </a:solidFill>
                <a:ea typeface="Tahoma" pitchFamily="34" charset="0"/>
                <a:cs typeface="Tahoma" pitchFamily="34" charset="0"/>
              </a:rPr>
              <a:t>int</a:t>
            </a:r>
            <a:r>
              <a:rPr lang="en-US" kern="0" dirty="0">
                <a:solidFill>
                  <a:srgbClr val="0000FF"/>
                </a:solidFill>
                <a:ea typeface="Tahoma" pitchFamily="34" charset="0"/>
                <a:cs typeface="Tahoma" pitchFamily="34" charset="0"/>
              </a:rPr>
              <a:t> main()</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const </a:t>
            </a:r>
            <a:r>
              <a:rPr lang="en-US" kern="0" dirty="0" err="1">
                <a:solidFill>
                  <a:srgbClr val="0000FF"/>
                </a:solidFill>
                <a:ea typeface="Tahoma" pitchFamily="34" charset="0"/>
                <a:cs typeface="Tahoma" pitchFamily="34" charset="0"/>
              </a:rPr>
              <a:t>int</a:t>
            </a:r>
            <a:r>
              <a:rPr lang="en-US" kern="0" dirty="0">
                <a:solidFill>
                  <a:srgbClr val="0000FF"/>
                </a:solidFill>
                <a:ea typeface="Tahoma" pitchFamily="34" charset="0"/>
                <a:cs typeface="Tahoma" pitchFamily="34" charset="0"/>
              </a:rPr>
              <a:t> size = 10;</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int</a:t>
            </a:r>
            <a:r>
              <a:rPr lang="en-US" kern="0" dirty="0">
                <a:solidFill>
                  <a:srgbClr val="0000FF"/>
                </a:solidFill>
                <a:ea typeface="Tahoma" pitchFamily="34" charset="0"/>
                <a:cs typeface="Tahoma" pitchFamily="34" charset="0"/>
              </a:rPr>
              <a:t> * numbers, *p;</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numbers = new </a:t>
            </a:r>
            <a:r>
              <a:rPr lang="en-US" kern="0" dirty="0" err="1">
                <a:solidFill>
                  <a:srgbClr val="0000FF"/>
                </a:solidFill>
                <a:ea typeface="Tahoma" pitchFamily="34" charset="0"/>
                <a:cs typeface="Tahoma" pitchFamily="34" charset="0"/>
              </a:rPr>
              <a:t>int</a:t>
            </a:r>
            <a:r>
              <a:rPr lang="en-US" kern="0" dirty="0">
                <a:solidFill>
                  <a:srgbClr val="0000FF"/>
                </a:solidFill>
                <a:ea typeface="Tahoma" pitchFamily="34" charset="0"/>
                <a:cs typeface="Tahoma" pitchFamily="34" charset="0"/>
              </a:rPr>
              <a:t>[size];</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int</a:t>
            </a:r>
            <a:r>
              <a:rPr lang="en-US" kern="0" dirty="0">
                <a:solidFill>
                  <a:srgbClr val="0000FF"/>
                </a:solidFill>
                <a:ea typeface="Tahoma" pitchFamily="34" charset="0"/>
                <a:cs typeface="Tahoma" pitchFamily="34" charset="0"/>
              </a:rPr>
              <a:t> copy[size];</a:t>
            </a:r>
          </a:p>
          <a:p>
            <a:pPr marL="342900" indent="-342900" algn="l" eaLnBrk="0" hangingPunct="0">
              <a:spcBef>
                <a:spcPct val="20000"/>
              </a:spcBef>
              <a:buClr>
                <a:schemeClr val="tx1"/>
              </a:buClr>
              <a:buFont typeface="Wingdings" pitchFamily="2" charset="2"/>
              <a:buNone/>
              <a:defRPr/>
            </a:pPr>
            <a:endParaRPr lang="en-US"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"Enter " &lt;&lt; size &lt;&lt; " integer numbers :\n";</a:t>
            </a:r>
          </a:p>
          <a:p>
            <a:pPr marL="342900" indent="-342900" algn="l" eaLnBrk="0" hangingPunct="0">
              <a:spcBef>
                <a:spcPct val="20000"/>
              </a:spcBef>
              <a:buClr>
                <a:schemeClr val="tx1"/>
              </a:buClr>
              <a:buFont typeface="Wingdings" pitchFamily="2" charset="2"/>
              <a:buNone/>
              <a:defRPr/>
            </a:pPr>
            <a:r>
              <a:rPr lang="nn-NO" kern="0" dirty="0">
                <a:solidFill>
                  <a:srgbClr val="0000FF"/>
                </a:solidFill>
                <a:ea typeface="Tahoma" pitchFamily="34" charset="0"/>
                <a:cs typeface="Tahoma" pitchFamily="34" charset="0"/>
              </a:rPr>
              <a:t>  	for(int i = 0; i &lt; size; i++)</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cin</a:t>
            </a:r>
            <a:r>
              <a:rPr lang="en-US" kern="0" dirty="0">
                <a:solidFill>
                  <a:srgbClr val="0000FF"/>
                </a:solidFill>
                <a:ea typeface="Tahoma" pitchFamily="34" charset="0"/>
                <a:cs typeface="Tahoma" pitchFamily="34" charset="0"/>
              </a:rPr>
              <a:t> &gt;&gt; *(numbers + </a:t>
            </a:r>
            <a:r>
              <a:rPr lang="en-US" kern="0" dirty="0" err="1">
                <a:solidFill>
                  <a:srgbClr val="0000FF"/>
                </a:solidFill>
                <a:ea typeface="Tahoma" pitchFamily="34" charset="0"/>
                <a:cs typeface="Tahoma" pitchFamily="34" charset="0"/>
              </a:rPr>
              <a:t>i</a:t>
            </a:r>
            <a:r>
              <a:rPr lang="en-US" kern="0" dirty="0">
                <a:solidFill>
                  <a:srgbClr val="0000FF"/>
                </a:solidFill>
                <a:ea typeface="Tahoma" pitchFamily="34" charset="0"/>
                <a:cs typeface="Tahoma" pitchFamily="34" charset="0"/>
              </a:rPr>
              <a:t>);</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&lt;&lt;"The "&lt;&lt; size &lt;&lt; " numbers are: ";</a:t>
            </a:r>
          </a:p>
          <a:p>
            <a:pPr marL="342900" indent="-342900" algn="l" eaLnBrk="0" hangingPunct="0">
              <a:spcBef>
                <a:spcPct val="20000"/>
              </a:spcBef>
              <a:buClr>
                <a:schemeClr val="tx1"/>
              </a:buClr>
              <a:buFont typeface="Wingdings" pitchFamily="2" charset="2"/>
              <a:buNone/>
              <a:defRPr/>
            </a:pPr>
            <a:r>
              <a:rPr lang="nn-NO" kern="0" dirty="0">
                <a:solidFill>
                  <a:srgbClr val="0000FF"/>
                </a:solidFill>
                <a:ea typeface="Tahoma" pitchFamily="34" charset="0"/>
                <a:cs typeface="Tahoma" pitchFamily="34" charset="0"/>
              </a:rPr>
              <a:t>   	for(int i = 0; i &lt; size; i++)</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*(numbers +</a:t>
            </a:r>
            <a:r>
              <a:rPr lang="en-US" kern="0" dirty="0" err="1">
                <a:solidFill>
                  <a:srgbClr val="0000FF"/>
                </a:solidFill>
                <a:ea typeface="Tahoma" pitchFamily="34" charset="0"/>
                <a:cs typeface="Tahoma" pitchFamily="34" charset="0"/>
              </a:rPr>
              <a:t>i</a:t>
            </a:r>
            <a:r>
              <a:rPr lang="en-US" kern="0" dirty="0">
                <a:solidFill>
                  <a:srgbClr val="0000FF"/>
                </a:solidFill>
                <a:ea typeface="Tahoma" pitchFamily="34" charset="0"/>
                <a:cs typeface="Tahoma" pitchFamily="34" charset="0"/>
              </a:rPr>
              <a:t>) &lt;&lt; " "; </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"\n";</a:t>
            </a:r>
            <a:endParaRPr lang="en-AU"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AU" kern="0" dirty="0">
                <a:solidFill>
                  <a:srgbClr val="0000FF"/>
                </a:solidFill>
                <a:ea typeface="Tahoma" pitchFamily="34" charset="0"/>
                <a:cs typeface="Tahoma" pitchFamily="34" charset="0"/>
              </a:rPr>
              <a:t>      ……</a:t>
            </a:r>
            <a:endParaRPr lang="en-US"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endParaRPr lang="en-AU" sz="1400" kern="0" dirty="0">
              <a:solidFill>
                <a:srgbClr val="0000FF"/>
              </a:solidFill>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Pointer Arithmetic (example)</a:t>
            </a:r>
            <a:endParaRPr lang="en-AU" smtClean="0"/>
          </a:p>
        </p:txBody>
      </p:sp>
      <p:sp>
        <p:nvSpPr>
          <p:cNvPr id="51203" name="Date Placeholder 12"/>
          <p:cNvSpPr>
            <a:spLocks noGrp="1"/>
          </p:cNvSpPr>
          <p:nvPr>
            <p:ph type="dt" sz="quarter" idx="10"/>
          </p:nvPr>
        </p:nvSpPr>
        <p:spPr>
          <a:noFill/>
        </p:spPr>
        <p:txBody>
          <a:bodyPr/>
          <a:lstStyle/>
          <a:p>
            <a:r>
              <a:rPr lang="en-US" smtClean="0"/>
              <a:t>Semester1, 2010</a:t>
            </a:r>
            <a:endParaRPr lang="en-AU" smtClean="0"/>
          </a:p>
        </p:txBody>
      </p:sp>
      <p:sp>
        <p:nvSpPr>
          <p:cNvPr id="51204" name="Slide Number Placeholder 13"/>
          <p:cNvSpPr>
            <a:spLocks noGrp="1"/>
          </p:cNvSpPr>
          <p:nvPr>
            <p:ph type="sldNum" sz="quarter" idx="12"/>
          </p:nvPr>
        </p:nvSpPr>
        <p:spPr>
          <a:noFill/>
        </p:spPr>
        <p:txBody>
          <a:bodyPr/>
          <a:lstStyle/>
          <a:p>
            <a:fld id="{FE7209A1-D44A-48E9-97A9-7DE57ADDDDD0}" type="slidenum">
              <a:rPr lang="en-AU" smtClean="0"/>
              <a:pPr/>
              <a:t>38</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11" name="Content Placeholder 8"/>
          <p:cNvSpPr txBox="1">
            <a:spLocks/>
          </p:cNvSpPr>
          <p:nvPr/>
        </p:nvSpPr>
        <p:spPr bwMode="auto">
          <a:xfrm>
            <a:off x="571500" y="1285875"/>
            <a:ext cx="4071938" cy="5572125"/>
          </a:xfrm>
          <a:prstGeom prst="rect">
            <a:avLst/>
          </a:prstGeom>
          <a:solidFill>
            <a:schemeClr val="bg1">
              <a:lumMod val="90000"/>
            </a:schemeClr>
          </a:solidFill>
          <a:ln w="9525">
            <a:solidFill>
              <a:schemeClr val="tx1"/>
            </a:solidFill>
            <a:miter lim="800000"/>
            <a:headEnd/>
            <a:tailEnd/>
          </a:ln>
        </p:spPr>
        <p:txBody>
          <a:bodyPr/>
          <a:lstStyle/>
          <a:p>
            <a:pPr marL="342900" indent="-342900" algn="l" eaLnBrk="0" hangingPunct="0">
              <a:spcBef>
                <a:spcPct val="20000"/>
              </a:spcBef>
              <a:buClr>
                <a:schemeClr val="tx1"/>
              </a:buClr>
              <a:buFont typeface="Wingdings" pitchFamily="2" charset="2"/>
              <a:buNone/>
              <a:defRPr/>
            </a:pPr>
            <a:r>
              <a:rPr lang="en-AU" kern="0" dirty="0">
                <a:latin typeface="+mn-lt"/>
              </a:rPr>
              <a:t> </a:t>
            </a:r>
            <a:r>
              <a:rPr lang="en-AU" kern="0" dirty="0">
                <a:solidFill>
                  <a:srgbClr val="0000FF"/>
                </a:solidFill>
                <a:ea typeface="Tahoma" pitchFamily="34" charset="0"/>
                <a:cs typeface="Tahoma" pitchFamily="34" charset="0"/>
              </a:rPr>
              <a:t>……</a:t>
            </a:r>
            <a:endParaRPr lang="en-US"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p=numbers;</a:t>
            </a:r>
          </a:p>
          <a:p>
            <a:pPr marL="342900" indent="-342900" algn="l" eaLnBrk="0" hangingPunct="0">
              <a:spcBef>
                <a:spcPct val="20000"/>
              </a:spcBef>
              <a:buClr>
                <a:schemeClr val="tx1"/>
              </a:buClr>
              <a:buFont typeface="Wingdings" pitchFamily="2" charset="2"/>
              <a:buNone/>
              <a:defRPr/>
            </a:pPr>
            <a:r>
              <a:rPr lang="nn-NO" kern="0" dirty="0">
                <a:solidFill>
                  <a:srgbClr val="0000FF"/>
                </a:solidFill>
                <a:ea typeface="Tahoma" pitchFamily="34" charset="0"/>
                <a:cs typeface="Tahoma" pitchFamily="34" charset="0"/>
              </a:rPr>
              <a:t>   	for(int i = 0; i &lt; size; i++)</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  copy[</a:t>
            </a:r>
            <a:r>
              <a:rPr lang="en-US" kern="0" dirty="0" err="1">
                <a:solidFill>
                  <a:srgbClr val="0000FF"/>
                </a:solidFill>
                <a:ea typeface="Tahoma" pitchFamily="34" charset="0"/>
                <a:cs typeface="Tahoma" pitchFamily="34" charset="0"/>
              </a:rPr>
              <a:t>i</a:t>
            </a:r>
            <a:r>
              <a:rPr lang="en-US" kern="0" dirty="0">
                <a:solidFill>
                  <a:srgbClr val="0000FF"/>
                </a:solidFill>
                <a:ea typeface="Tahoma" pitchFamily="34" charset="0"/>
                <a:cs typeface="Tahoma" pitchFamily="34" charset="0"/>
              </a:rPr>
              <a:t>]=*numbers;  numbers++; }</a:t>
            </a:r>
          </a:p>
          <a:p>
            <a:pPr marL="342900" indent="-342900" algn="l" eaLnBrk="0" hangingPunct="0">
              <a:spcBef>
                <a:spcPct val="20000"/>
              </a:spcBef>
              <a:buClr>
                <a:schemeClr val="tx1"/>
              </a:buClr>
              <a:buFont typeface="Wingdings" pitchFamily="2" charset="2"/>
              <a:buNone/>
              <a:defRPr/>
            </a:pPr>
            <a:endParaRPr lang="en-US" sz="1400"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US" sz="1400"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&lt;&lt;"The content of   'copy': ";</a:t>
            </a:r>
          </a:p>
          <a:p>
            <a:pPr marL="342900" indent="-342900" algn="l" eaLnBrk="0" hangingPunct="0">
              <a:spcBef>
                <a:spcPct val="20000"/>
              </a:spcBef>
              <a:buClr>
                <a:schemeClr val="tx1"/>
              </a:buClr>
              <a:buFont typeface="Wingdings" pitchFamily="2" charset="2"/>
              <a:buNone/>
              <a:defRPr/>
            </a:pPr>
            <a:r>
              <a:rPr lang="nn-NO" kern="0" dirty="0">
                <a:solidFill>
                  <a:srgbClr val="0000FF"/>
                </a:solidFill>
                <a:ea typeface="Tahoma" pitchFamily="34" charset="0"/>
                <a:cs typeface="Tahoma" pitchFamily="34" charset="0"/>
              </a:rPr>
              <a:t>   	for(int i = 0; i &lt; size; i++)</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copy[</a:t>
            </a:r>
            <a:r>
              <a:rPr lang="en-US" kern="0" dirty="0" err="1">
                <a:solidFill>
                  <a:srgbClr val="0000FF"/>
                </a:solidFill>
                <a:ea typeface="Tahoma" pitchFamily="34" charset="0"/>
                <a:cs typeface="Tahoma" pitchFamily="34" charset="0"/>
              </a:rPr>
              <a:t>i</a:t>
            </a:r>
            <a:r>
              <a:rPr lang="en-US" kern="0" dirty="0">
                <a:solidFill>
                  <a:srgbClr val="0000FF"/>
                </a:solidFill>
                <a:ea typeface="Tahoma" pitchFamily="34" charset="0"/>
                <a:cs typeface="Tahoma" pitchFamily="34" charset="0"/>
              </a:rPr>
              <a:t>] &lt;&lt; " "; </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"\n";</a:t>
            </a:r>
          </a:p>
          <a:p>
            <a:pPr marL="342900" indent="-342900" algn="l" eaLnBrk="0" hangingPunct="0">
              <a:spcBef>
                <a:spcPct val="20000"/>
              </a:spcBef>
              <a:buClr>
                <a:schemeClr val="tx1"/>
              </a:buClr>
              <a:buFont typeface="Wingdings" pitchFamily="2" charset="2"/>
              <a:buNone/>
              <a:defRPr/>
            </a:pPr>
            <a:endParaRPr lang="en-US" kern="0" dirty="0">
              <a:solidFill>
                <a:srgbClr val="0000FF"/>
              </a:solidFill>
              <a:ea typeface="Tahoma" pitchFamily="34" charset="0"/>
              <a:cs typeface="Tahoma" pitchFamily="34" charset="0"/>
            </a:endParaRP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&lt;&lt;"The content of   'p': ";</a:t>
            </a:r>
          </a:p>
          <a:p>
            <a:pPr marL="342900" indent="-342900" algn="l" eaLnBrk="0" hangingPunct="0">
              <a:spcBef>
                <a:spcPct val="20000"/>
              </a:spcBef>
              <a:buClr>
                <a:schemeClr val="tx1"/>
              </a:buClr>
              <a:buFont typeface="Wingdings" pitchFamily="2" charset="2"/>
              <a:buNone/>
              <a:defRPr/>
            </a:pPr>
            <a:r>
              <a:rPr lang="nn-NO" kern="0" dirty="0">
                <a:solidFill>
                  <a:srgbClr val="0000FF"/>
                </a:solidFill>
                <a:ea typeface="Tahoma" pitchFamily="34" charset="0"/>
                <a:cs typeface="Tahoma" pitchFamily="34" charset="0"/>
              </a:rPr>
              <a:t>   	for(int i = 0; i &lt; size; i++)</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*(p +</a:t>
            </a:r>
            <a:r>
              <a:rPr lang="en-US" kern="0" dirty="0" err="1">
                <a:solidFill>
                  <a:srgbClr val="0000FF"/>
                </a:solidFill>
                <a:ea typeface="Tahoma" pitchFamily="34" charset="0"/>
                <a:cs typeface="Tahoma" pitchFamily="34" charset="0"/>
              </a:rPr>
              <a:t>i</a:t>
            </a:r>
            <a:r>
              <a:rPr lang="en-US" kern="0" dirty="0">
                <a:solidFill>
                  <a:srgbClr val="0000FF"/>
                </a:solidFill>
                <a:ea typeface="Tahoma" pitchFamily="34" charset="0"/>
                <a:cs typeface="Tahoma" pitchFamily="34" charset="0"/>
              </a:rPr>
              <a:t>) &lt;&lt; " "; </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	</a:t>
            </a:r>
            <a:r>
              <a:rPr lang="en-US" kern="0" dirty="0" err="1">
                <a:solidFill>
                  <a:srgbClr val="0000FF"/>
                </a:solidFill>
                <a:ea typeface="Tahoma" pitchFamily="34" charset="0"/>
                <a:cs typeface="Tahoma" pitchFamily="34" charset="0"/>
              </a:rPr>
              <a:t>cout</a:t>
            </a:r>
            <a:r>
              <a:rPr lang="en-US" kern="0" dirty="0">
                <a:solidFill>
                  <a:srgbClr val="0000FF"/>
                </a:solidFill>
                <a:ea typeface="Tahoma" pitchFamily="34" charset="0"/>
                <a:cs typeface="Tahoma" pitchFamily="34" charset="0"/>
              </a:rPr>
              <a:t> &lt;&lt; "\n";</a:t>
            </a:r>
          </a:p>
          <a:p>
            <a:pPr marL="342900" indent="-342900" algn="l" eaLnBrk="0" hangingPunct="0">
              <a:spcBef>
                <a:spcPct val="20000"/>
              </a:spcBef>
              <a:buClr>
                <a:schemeClr val="tx1"/>
              </a:buClr>
              <a:buFont typeface="Wingdings" pitchFamily="2" charset="2"/>
              <a:buNone/>
              <a:defRPr/>
            </a:pPr>
            <a:r>
              <a:rPr lang="en-US" kern="0" dirty="0">
                <a:solidFill>
                  <a:srgbClr val="0000FF"/>
                </a:solidFill>
                <a:ea typeface="Tahoma" pitchFamily="34" charset="0"/>
                <a:cs typeface="Tahoma" pitchFamily="34" charset="0"/>
              </a:rPr>
              <a:t>….</a:t>
            </a:r>
          </a:p>
          <a:p>
            <a:pPr marL="342900" indent="-342900" algn="l" eaLnBrk="0" hangingPunct="0">
              <a:spcBef>
                <a:spcPct val="20000"/>
              </a:spcBef>
              <a:buClr>
                <a:schemeClr val="tx1"/>
              </a:buClr>
              <a:buFont typeface="Wingdings" pitchFamily="2" charset="2"/>
              <a:buNone/>
              <a:defRPr/>
            </a:pPr>
            <a:endParaRPr lang="en-US" kern="0" dirty="0">
              <a:latin typeface="+mn-lt"/>
            </a:endParaRPr>
          </a:p>
          <a:p>
            <a:pPr marL="342900" indent="-342900" algn="l" eaLnBrk="0" hangingPunct="0">
              <a:spcBef>
                <a:spcPct val="20000"/>
              </a:spcBef>
              <a:buClr>
                <a:schemeClr val="tx1"/>
              </a:buClr>
              <a:buFont typeface="Wingdings" pitchFamily="2" charset="2"/>
              <a:buNone/>
              <a:defRPr/>
            </a:pPr>
            <a:r>
              <a:rPr lang="en-US" kern="0" dirty="0">
                <a:latin typeface="+mn-lt"/>
              </a:rPr>
              <a:t>	</a:t>
            </a:r>
            <a:endParaRPr lang="en-AU" sz="1400" kern="0" dirty="0">
              <a:latin typeface="+mn-lt"/>
            </a:endParaRPr>
          </a:p>
        </p:txBody>
      </p:sp>
      <p:sp>
        <p:nvSpPr>
          <p:cNvPr id="12" name="TextBox 11"/>
          <p:cNvSpPr txBox="1"/>
          <p:nvPr/>
        </p:nvSpPr>
        <p:spPr>
          <a:xfrm>
            <a:off x="4857750" y="1285875"/>
            <a:ext cx="4286250" cy="3078163"/>
          </a:xfrm>
          <a:prstGeom prst="rect">
            <a:avLst/>
          </a:prstGeom>
          <a:solidFill>
            <a:schemeClr val="bg1">
              <a:lumMod val="90000"/>
            </a:schemeClr>
          </a:solidFill>
          <a:ln>
            <a:solidFill>
              <a:schemeClr val="tx1"/>
            </a:solidFill>
          </a:ln>
        </p:spPr>
        <p:txBody>
          <a:bodyPr>
            <a:spAutoFit/>
          </a:bodyPr>
          <a:lstStyle/>
          <a:p>
            <a:pPr algn="l">
              <a:defRPr/>
            </a:pPr>
            <a:r>
              <a:rPr lang="en-US" dirty="0">
                <a:solidFill>
                  <a:srgbClr val="0000FF"/>
                </a:solidFill>
                <a:ea typeface="Tahoma" pitchFamily="34" charset="0"/>
                <a:cs typeface="Tahoma" pitchFamily="34" charset="0"/>
              </a:rPr>
              <a:t>…….</a:t>
            </a:r>
          </a:p>
          <a:p>
            <a:pPr algn="l">
              <a:defRPr/>
            </a:pPr>
            <a:endParaRPr lang="en-US" dirty="0">
              <a:solidFill>
                <a:srgbClr val="0000FF"/>
              </a:solidFill>
              <a:ea typeface="Tahoma" pitchFamily="34" charset="0"/>
              <a:cs typeface="Tahoma" pitchFamily="34" charset="0"/>
            </a:endParaRPr>
          </a:p>
          <a:p>
            <a:pPr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cout</a:t>
            </a:r>
            <a:r>
              <a:rPr lang="en-US" dirty="0">
                <a:solidFill>
                  <a:srgbClr val="0000FF"/>
                </a:solidFill>
                <a:ea typeface="Tahoma" pitchFamily="34" charset="0"/>
                <a:cs typeface="Tahoma" pitchFamily="34" charset="0"/>
              </a:rPr>
              <a:t> &lt;&lt;"The content of   'numbers': ";</a:t>
            </a:r>
          </a:p>
          <a:p>
            <a:pPr algn="l">
              <a:defRPr/>
            </a:pPr>
            <a:r>
              <a:rPr lang="nn-NO" dirty="0">
                <a:solidFill>
                  <a:srgbClr val="0000FF"/>
                </a:solidFill>
                <a:ea typeface="Tahoma" pitchFamily="34" charset="0"/>
                <a:cs typeface="Tahoma" pitchFamily="34" charset="0"/>
              </a:rPr>
              <a:t>  for(int i = 0; i &lt; size; i++)</a:t>
            </a:r>
          </a:p>
          <a:p>
            <a:pPr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cout</a:t>
            </a:r>
            <a:r>
              <a:rPr lang="en-US" dirty="0">
                <a:solidFill>
                  <a:srgbClr val="0000FF"/>
                </a:solidFill>
                <a:ea typeface="Tahoma" pitchFamily="34" charset="0"/>
                <a:cs typeface="Tahoma" pitchFamily="34" charset="0"/>
              </a:rPr>
              <a:t> &lt;&lt;  *(numbers +</a:t>
            </a:r>
            <a:r>
              <a:rPr lang="en-US" dirty="0" err="1">
                <a:solidFill>
                  <a:srgbClr val="0000FF"/>
                </a:solidFill>
                <a:ea typeface="Tahoma" pitchFamily="34" charset="0"/>
                <a:cs typeface="Tahoma" pitchFamily="34" charset="0"/>
              </a:rPr>
              <a:t>i</a:t>
            </a:r>
            <a:r>
              <a:rPr lang="en-US" dirty="0">
                <a:solidFill>
                  <a:srgbClr val="0000FF"/>
                </a:solidFill>
                <a:ea typeface="Tahoma" pitchFamily="34" charset="0"/>
                <a:cs typeface="Tahoma" pitchFamily="34" charset="0"/>
              </a:rPr>
              <a:t>) &lt;&lt; " "; </a:t>
            </a:r>
          </a:p>
          <a:p>
            <a:pPr algn="l">
              <a:defRPr/>
            </a:pP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cout</a:t>
            </a:r>
            <a:r>
              <a:rPr lang="en-US" dirty="0">
                <a:solidFill>
                  <a:srgbClr val="0000FF"/>
                </a:solidFill>
                <a:ea typeface="Tahoma" pitchFamily="34" charset="0"/>
                <a:cs typeface="Tahoma" pitchFamily="34" charset="0"/>
              </a:rPr>
              <a:t> &lt;&lt; "\n";</a:t>
            </a:r>
          </a:p>
          <a:p>
            <a:pPr algn="l">
              <a:defRPr/>
            </a:pPr>
            <a:endParaRPr lang="en-US" dirty="0">
              <a:solidFill>
                <a:srgbClr val="0000FF"/>
              </a:solidFill>
              <a:ea typeface="Tahoma" pitchFamily="34" charset="0"/>
              <a:cs typeface="Tahoma" pitchFamily="34" charset="0"/>
            </a:endParaRPr>
          </a:p>
          <a:p>
            <a:pPr algn="l">
              <a:defRPr/>
            </a:pPr>
            <a:r>
              <a:rPr lang="en-US" dirty="0">
                <a:solidFill>
                  <a:srgbClr val="0000FF"/>
                </a:solidFill>
                <a:ea typeface="Tahoma" pitchFamily="34" charset="0"/>
                <a:cs typeface="Tahoma" pitchFamily="34" charset="0"/>
              </a:rPr>
              <a:t>}</a:t>
            </a:r>
          </a:p>
          <a:p>
            <a:pPr>
              <a:defRPr/>
            </a:pPr>
            <a:endParaRPr lang="en-AU" dirty="0">
              <a:latin typeface="Times New Roman" pitchFamily="18" charset="0"/>
            </a:endParaRPr>
          </a:p>
          <a:p>
            <a:pPr>
              <a:defRPr/>
            </a:pPr>
            <a:endParaRPr lang="en-AU" sz="1400" dirty="0"/>
          </a:p>
          <a:p>
            <a:pPr>
              <a:defRPr/>
            </a:pP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Scope of Variables</a:t>
            </a:r>
            <a:endParaRPr lang="en-AU" smtClean="0"/>
          </a:p>
        </p:txBody>
      </p:sp>
      <p:sp>
        <p:nvSpPr>
          <p:cNvPr id="52227" name="Content Placeholder 7"/>
          <p:cNvSpPr>
            <a:spLocks noGrp="1"/>
          </p:cNvSpPr>
          <p:nvPr>
            <p:ph idx="1"/>
          </p:nvPr>
        </p:nvSpPr>
        <p:spPr>
          <a:xfrm>
            <a:off x="857250" y="1571625"/>
            <a:ext cx="7772400" cy="4114800"/>
          </a:xfrm>
        </p:spPr>
        <p:txBody>
          <a:bodyPr/>
          <a:lstStyle/>
          <a:p>
            <a:pPr eaLnBrk="1" hangingPunct="1"/>
            <a:r>
              <a:rPr lang="en-US" sz="2800" smtClean="0"/>
              <a:t>Scope is the context in which a variable name exists. You can use the same variable name in two (or more) functions, because the functions have different scopes.</a:t>
            </a:r>
          </a:p>
          <a:p>
            <a:pPr eaLnBrk="1" hangingPunct="1"/>
            <a:r>
              <a:rPr lang="en-US" sz="2800" smtClean="0"/>
              <a:t>Scope is defined </a:t>
            </a:r>
          </a:p>
          <a:p>
            <a:pPr eaLnBrk="1" hangingPunct="1">
              <a:buFont typeface="Wingdings" pitchFamily="2" charset="2"/>
              <a:buNone/>
            </a:pPr>
            <a:r>
              <a:rPr lang="en-US" sz="2800" smtClean="0"/>
              <a:t>    by curly brackets</a:t>
            </a:r>
          </a:p>
        </p:txBody>
      </p:sp>
      <p:sp>
        <p:nvSpPr>
          <p:cNvPr id="52228" name="Date Placeholder 10"/>
          <p:cNvSpPr>
            <a:spLocks noGrp="1"/>
          </p:cNvSpPr>
          <p:nvPr>
            <p:ph type="dt" sz="quarter" idx="10"/>
          </p:nvPr>
        </p:nvSpPr>
        <p:spPr>
          <a:noFill/>
        </p:spPr>
        <p:txBody>
          <a:bodyPr/>
          <a:lstStyle/>
          <a:p>
            <a:r>
              <a:rPr lang="en-US" smtClean="0"/>
              <a:t>Semester1, 2010</a:t>
            </a:r>
            <a:endParaRPr lang="en-AU" smtClean="0"/>
          </a:p>
        </p:txBody>
      </p:sp>
      <p:sp>
        <p:nvSpPr>
          <p:cNvPr id="52229" name="Slide Number Placeholder 11"/>
          <p:cNvSpPr>
            <a:spLocks noGrp="1"/>
          </p:cNvSpPr>
          <p:nvPr>
            <p:ph type="sldNum" sz="quarter" idx="12"/>
          </p:nvPr>
        </p:nvSpPr>
        <p:spPr>
          <a:noFill/>
        </p:spPr>
        <p:txBody>
          <a:bodyPr/>
          <a:lstStyle/>
          <a:p>
            <a:fld id="{795AC4B7-B0CA-438C-8390-BBB5ABDFE2A6}" type="slidenum">
              <a:rPr lang="en-AU" smtClean="0"/>
              <a:pPr/>
              <a:t>39</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7" name="TextBox 6"/>
          <p:cNvSpPr txBox="1"/>
          <p:nvPr/>
        </p:nvSpPr>
        <p:spPr>
          <a:xfrm>
            <a:off x="3857625" y="3163888"/>
            <a:ext cx="5286375" cy="3694112"/>
          </a:xfrm>
          <a:prstGeom prst="rect">
            <a:avLst/>
          </a:prstGeom>
          <a:solidFill>
            <a:schemeClr val="bg1">
              <a:lumMod val="90000"/>
            </a:schemeClr>
          </a:solidFill>
          <a:ln>
            <a:solidFill>
              <a:schemeClr val="tx1"/>
            </a:solidFill>
          </a:ln>
        </p:spPr>
        <p:txBody>
          <a:bodyPr>
            <a:spAutoFit/>
          </a:bodyPr>
          <a:lstStyle/>
          <a:p>
            <a:pPr algn="l">
              <a:defRPr/>
            </a:pP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scopeExample</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int</a:t>
            </a:r>
            <a:r>
              <a:rPr lang="en-US" dirty="0">
                <a:solidFill>
                  <a:srgbClr val="0000FF"/>
                </a:solidFill>
                <a:ea typeface="Tahoma" pitchFamily="34" charset="0"/>
                <a:cs typeface="Tahoma" pitchFamily="34" charset="0"/>
              </a:rPr>
              <a:t>  </a:t>
            </a:r>
            <a:r>
              <a:rPr lang="en-US" dirty="0" err="1">
                <a:solidFill>
                  <a:srgbClr val="0000FF"/>
                </a:solidFill>
                <a:ea typeface="Tahoma" pitchFamily="34" charset="0"/>
                <a:cs typeface="Tahoma" pitchFamily="34" charset="0"/>
              </a:rPr>
              <a:t>para</a:t>
            </a:r>
            <a:r>
              <a:rPr lang="en-US" dirty="0">
                <a:solidFill>
                  <a:srgbClr val="0000FF"/>
                </a:solidFill>
                <a:ea typeface="Tahoma" pitchFamily="34" charset="0"/>
                <a:cs typeface="Tahoma" pitchFamily="34" charset="0"/>
              </a:rPr>
              <a:t>)</a:t>
            </a:r>
          </a:p>
          <a:p>
            <a:pPr algn="l">
              <a:defRPr/>
            </a:pPr>
            <a:r>
              <a:rPr lang="en-US" dirty="0">
                <a:solidFill>
                  <a:srgbClr val="0000FF"/>
                </a:solidFill>
                <a:ea typeface="Tahoma" pitchFamily="34" charset="0"/>
                <a:cs typeface="Tahoma" pitchFamily="34" charset="0"/>
              </a:rPr>
              <a:t>{</a:t>
            </a:r>
          </a:p>
          <a:p>
            <a:pPr algn="l">
              <a:defRPr/>
            </a:pPr>
            <a:r>
              <a:rPr lang="en-US" dirty="0">
                <a:solidFill>
                  <a:srgbClr val="0000FF"/>
                </a:solidFill>
                <a:ea typeface="Tahoma" pitchFamily="34" charset="0"/>
                <a:cs typeface="Tahoma" pitchFamily="34" charset="0"/>
              </a:rPr>
              <a:t>   </a:t>
            </a:r>
            <a:r>
              <a:rPr lang="en-AU" dirty="0">
                <a:solidFill>
                  <a:srgbClr val="0000FF"/>
                </a:solidFill>
                <a:ea typeface="Tahoma" pitchFamily="34" charset="0"/>
                <a:cs typeface="Tahoma" pitchFamily="34" charset="0"/>
              </a:rPr>
              <a:t> int  count = 0; </a:t>
            </a:r>
            <a:r>
              <a:rPr lang="en-AU" dirty="0">
                <a:solidFill>
                  <a:srgbClr val="0000FF"/>
                </a:solidFill>
                <a:ea typeface="Tahoma" pitchFamily="34" charset="0"/>
                <a:cs typeface="Tahoma" pitchFamily="34" charset="0"/>
              </a:rPr>
              <a:t>                  </a:t>
            </a:r>
            <a:endParaRPr lang="en-AU" dirty="0">
              <a:solidFill>
                <a:srgbClr val="0000FF"/>
              </a:solidFill>
              <a:ea typeface="Tahoma" pitchFamily="34" charset="0"/>
              <a:cs typeface="Tahoma" pitchFamily="34" charset="0"/>
            </a:endParaRPr>
          </a:p>
          <a:p>
            <a:pPr algn="l">
              <a:defRPr/>
            </a:pPr>
            <a:r>
              <a:rPr lang="en-AU" dirty="0">
                <a:solidFill>
                  <a:srgbClr val="0000FF"/>
                </a:solidFill>
                <a:ea typeface="Tahoma" pitchFamily="34" charset="0"/>
                <a:cs typeface="Tahoma" pitchFamily="34" charset="0"/>
              </a:rPr>
              <a:t>    for(</a:t>
            </a:r>
            <a:r>
              <a:rPr lang="en-AU" dirty="0" err="1">
                <a:solidFill>
                  <a:srgbClr val="0000FF"/>
                </a:solidFill>
                <a:ea typeface="Tahoma" pitchFamily="34" charset="0"/>
                <a:cs typeface="Tahoma" pitchFamily="34" charset="0"/>
              </a:rPr>
              <a:t>int</a:t>
            </a:r>
            <a:r>
              <a:rPr lang="en-AU" dirty="0">
                <a:solidFill>
                  <a:srgbClr val="0000FF"/>
                </a:solidFill>
                <a:ea typeface="Tahoma" pitchFamily="34" charset="0"/>
                <a:cs typeface="Tahoma" pitchFamily="34" charset="0"/>
              </a:rPr>
              <a:t> </a:t>
            </a:r>
            <a:r>
              <a:rPr lang="en-AU" dirty="0" err="1">
                <a:solidFill>
                  <a:srgbClr val="0000FF"/>
                </a:solidFill>
                <a:ea typeface="Tahoma" pitchFamily="34" charset="0"/>
                <a:cs typeface="Tahoma" pitchFamily="34" charset="0"/>
              </a:rPr>
              <a:t>i</a:t>
            </a:r>
            <a:r>
              <a:rPr lang="en-AU" dirty="0">
                <a:solidFill>
                  <a:srgbClr val="0000FF"/>
                </a:solidFill>
                <a:ea typeface="Tahoma" pitchFamily="34" charset="0"/>
                <a:cs typeface="Tahoma" pitchFamily="34" charset="0"/>
              </a:rPr>
              <a:t>=0;i&lt;10;i++)</a:t>
            </a:r>
          </a:p>
          <a:p>
            <a:pPr algn="l">
              <a:defRPr/>
            </a:pPr>
            <a:r>
              <a:rPr lang="en-AU" dirty="0">
                <a:solidFill>
                  <a:srgbClr val="0000FF"/>
                </a:solidFill>
                <a:ea typeface="Tahoma" pitchFamily="34" charset="0"/>
                <a:cs typeface="Tahoma" pitchFamily="34" charset="0"/>
              </a:rPr>
              <a:t>    {</a:t>
            </a:r>
          </a:p>
          <a:p>
            <a:pPr algn="l">
              <a:defRPr/>
            </a:pPr>
            <a:r>
              <a:rPr lang="en-AU" dirty="0">
                <a:solidFill>
                  <a:srgbClr val="0000FF"/>
                </a:solidFill>
                <a:ea typeface="Tahoma" pitchFamily="34" charset="0"/>
                <a:cs typeface="Tahoma" pitchFamily="34" charset="0"/>
              </a:rPr>
              <a:t>	int count = 1; </a:t>
            </a:r>
          </a:p>
          <a:p>
            <a:pPr algn="l">
              <a:defRPr/>
            </a:pPr>
            <a:r>
              <a:rPr lang="en-AU" dirty="0">
                <a:solidFill>
                  <a:srgbClr val="0000FF"/>
                </a:solidFill>
                <a:ea typeface="Tahoma" pitchFamily="34" charset="0"/>
                <a:cs typeface="Tahoma" pitchFamily="34" charset="0"/>
              </a:rPr>
              <a:t>	. . . . . .</a:t>
            </a:r>
          </a:p>
          <a:p>
            <a:pPr algn="l">
              <a:defRPr/>
            </a:pPr>
            <a:r>
              <a:rPr lang="en-AU" dirty="0">
                <a:solidFill>
                  <a:srgbClr val="0000FF"/>
                </a:solidFill>
                <a:ea typeface="Tahoma" pitchFamily="34" charset="0"/>
                <a:cs typeface="Tahoma" pitchFamily="34" charset="0"/>
              </a:rPr>
              <a:t>     }</a:t>
            </a:r>
          </a:p>
          <a:p>
            <a:pPr algn="l">
              <a:defRPr/>
            </a:pPr>
            <a:r>
              <a:rPr lang="en-AU" dirty="0">
                <a:solidFill>
                  <a:srgbClr val="0000FF"/>
                </a:solidFill>
                <a:ea typeface="Tahoma" pitchFamily="34" charset="0"/>
                <a:cs typeface="Tahoma" pitchFamily="34" charset="0"/>
              </a:rPr>
              <a:t>     {  int count =2; </a:t>
            </a:r>
          </a:p>
          <a:p>
            <a:pPr algn="l">
              <a:defRPr/>
            </a:pPr>
            <a:r>
              <a:rPr lang="en-AU" dirty="0">
                <a:solidFill>
                  <a:srgbClr val="0000FF"/>
                </a:solidFill>
                <a:ea typeface="Tahoma" pitchFamily="34" charset="0"/>
                <a:cs typeface="Tahoma" pitchFamily="34" charset="0"/>
              </a:rPr>
              <a:t>	. . . . . . </a:t>
            </a:r>
          </a:p>
          <a:p>
            <a:pPr algn="l">
              <a:defRPr/>
            </a:pPr>
            <a:r>
              <a:rPr lang="en-AU" dirty="0">
                <a:solidFill>
                  <a:srgbClr val="0000FF"/>
                </a:solidFill>
                <a:ea typeface="Tahoma" pitchFamily="34" charset="0"/>
                <a:cs typeface="Tahoma" pitchFamily="34" charset="0"/>
              </a:rPr>
              <a:t>      }</a:t>
            </a:r>
          </a:p>
          <a:p>
            <a:pPr algn="l">
              <a:defRPr/>
            </a:pPr>
            <a:r>
              <a:rPr lang="en-AU" dirty="0">
                <a:solidFill>
                  <a:srgbClr val="0000FF"/>
                </a:solidFill>
                <a:ea typeface="Tahoma" pitchFamily="34" charset="0"/>
                <a:cs typeface="Tahoma" pitchFamily="34" charset="0"/>
              </a:rPr>
              <a:t>      // count = ? </a:t>
            </a:r>
            <a:endParaRPr lang="en-US" dirty="0">
              <a:solidFill>
                <a:srgbClr val="0000FF"/>
              </a:solidFill>
              <a:ea typeface="Tahoma" pitchFamily="34" charset="0"/>
              <a:cs typeface="Tahoma" pitchFamily="34" charset="0"/>
            </a:endParaRPr>
          </a:p>
          <a:p>
            <a:pPr algn="l">
              <a:defRPr/>
            </a:pPr>
            <a:r>
              <a:rPr lang="en-US" dirty="0">
                <a:solidFill>
                  <a:srgbClr val="0000FF"/>
                </a:solidFill>
                <a:ea typeface="Tahoma" pitchFamily="34" charset="0"/>
                <a:cs typeface="Tahom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t>Example – Flight seats management</a:t>
            </a:r>
          </a:p>
        </p:txBody>
      </p:sp>
      <p:sp>
        <p:nvSpPr>
          <p:cNvPr id="16387" name="Content Placeholder 13"/>
          <p:cNvSpPr>
            <a:spLocks noGrp="1"/>
          </p:cNvSpPr>
          <p:nvPr>
            <p:ph idx="1"/>
          </p:nvPr>
        </p:nvSpPr>
        <p:spPr>
          <a:xfrm>
            <a:off x="857250" y="1357313"/>
            <a:ext cx="7772400" cy="4929187"/>
          </a:xfrm>
        </p:spPr>
        <p:txBody>
          <a:bodyPr/>
          <a:lstStyle/>
          <a:p>
            <a:r>
              <a:rPr lang="en-US" smtClean="0"/>
              <a:t>Consider example of an airplane flight with 300 seats to be assigned</a:t>
            </a:r>
          </a:p>
          <a:p>
            <a:r>
              <a:rPr lang="en-US" smtClean="0"/>
              <a:t>Tasks</a:t>
            </a:r>
          </a:p>
          <a:p>
            <a:pPr lvl="1"/>
            <a:r>
              <a:rPr lang="en-US" smtClean="0"/>
              <a:t>List available seats</a:t>
            </a:r>
          </a:p>
          <a:p>
            <a:pPr lvl="1"/>
            <a:r>
              <a:rPr lang="en-US" smtClean="0"/>
              <a:t>Reserve a seat</a:t>
            </a:r>
          </a:p>
          <a:p>
            <a:pPr lvl="1"/>
            <a:r>
              <a:rPr lang="en-AU" smtClean="0"/>
              <a:t>Cancel reservation</a:t>
            </a:r>
            <a:endParaRPr lang="en-US" smtClean="0"/>
          </a:p>
          <a:p>
            <a:r>
              <a:rPr lang="en-US" smtClean="0"/>
              <a:t>How to store, access data?</a:t>
            </a:r>
          </a:p>
          <a:p>
            <a:pPr lvl="1"/>
            <a:r>
              <a:rPr lang="en-US" smtClean="0"/>
              <a:t>300 individual variables ?</a:t>
            </a:r>
          </a:p>
          <a:p>
            <a:pPr lvl="1"/>
            <a:r>
              <a:rPr lang="en-US" smtClean="0"/>
              <a:t>An array of 300 items</a:t>
            </a:r>
          </a:p>
          <a:p>
            <a:endParaRPr lang="en-US" smtClean="0"/>
          </a:p>
        </p:txBody>
      </p:sp>
      <p:sp>
        <p:nvSpPr>
          <p:cNvPr id="10" name="AutoShape 4"/>
          <p:cNvSpPr>
            <a:spLocks noChangeArrowheads="1"/>
          </p:cNvSpPr>
          <p:nvPr/>
        </p:nvSpPr>
        <p:spPr bwMode="auto">
          <a:xfrm>
            <a:off x="5572125" y="5143500"/>
            <a:ext cx="515938" cy="51593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solidFill>
          <a:ln w="9525" algn="ctr">
            <a:no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1" name="AutoShape 5"/>
          <p:cNvSpPr>
            <a:spLocks noChangeArrowheads="1"/>
          </p:cNvSpPr>
          <p:nvPr/>
        </p:nvSpPr>
        <p:spPr bwMode="auto">
          <a:xfrm>
            <a:off x="5572125" y="5643563"/>
            <a:ext cx="514350" cy="561975"/>
          </a:xfrm>
          <a:prstGeom prst="smileyFace">
            <a:avLst>
              <a:gd name="adj" fmla="val 4653"/>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6390" name="Date Placeholder 13"/>
          <p:cNvSpPr>
            <a:spLocks noGrp="1"/>
          </p:cNvSpPr>
          <p:nvPr>
            <p:ph type="dt" sz="quarter" idx="10"/>
          </p:nvPr>
        </p:nvSpPr>
        <p:spPr>
          <a:noFill/>
        </p:spPr>
        <p:txBody>
          <a:bodyPr/>
          <a:lstStyle/>
          <a:p>
            <a:r>
              <a:rPr lang="en-US" smtClean="0"/>
              <a:t>Semester1, 2010</a:t>
            </a:r>
            <a:endParaRPr lang="en-AU" smtClean="0"/>
          </a:p>
        </p:txBody>
      </p:sp>
      <p:sp>
        <p:nvSpPr>
          <p:cNvPr id="16391" name="Slide Number Placeholder 14"/>
          <p:cNvSpPr>
            <a:spLocks noGrp="1"/>
          </p:cNvSpPr>
          <p:nvPr>
            <p:ph type="sldNum" sz="quarter" idx="12"/>
          </p:nvPr>
        </p:nvSpPr>
        <p:spPr>
          <a:noFill/>
        </p:spPr>
        <p:txBody>
          <a:bodyPr/>
          <a:lstStyle/>
          <a:p>
            <a:fld id="{211F20AD-DB83-4441-9A87-A0AC83DED137}" type="slidenum">
              <a:rPr lang="en-AU" smtClean="0"/>
              <a:pPr/>
              <a:t>4</a:t>
            </a:fld>
            <a:endParaRPr lang="en-AU" smtClean="0"/>
          </a:p>
        </p:txBody>
      </p:sp>
      <p:sp>
        <p:nvSpPr>
          <p:cNvPr id="16" name="Footer Placeholder 15"/>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Lifetimes of Variables</a:t>
            </a:r>
            <a:endParaRPr lang="en-AU" smtClean="0"/>
          </a:p>
        </p:txBody>
      </p:sp>
      <p:sp>
        <p:nvSpPr>
          <p:cNvPr id="53251" name="Content Placeholder 7"/>
          <p:cNvSpPr>
            <a:spLocks noGrp="1"/>
          </p:cNvSpPr>
          <p:nvPr>
            <p:ph idx="1"/>
          </p:nvPr>
        </p:nvSpPr>
        <p:spPr>
          <a:xfrm>
            <a:off x="857250" y="1571625"/>
            <a:ext cx="7772400" cy="4114800"/>
          </a:xfrm>
        </p:spPr>
        <p:txBody>
          <a:bodyPr/>
          <a:lstStyle/>
          <a:p>
            <a:pPr eaLnBrk="1" hangingPunct="1"/>
            <a:r>
              <a:rPr lang="en-US" smtClean="0"/>
              <a:t>A lifetime is how long a variable “lives” – how long the program keeps memory allocated for it.</a:t>
            </a:r>
          </a:p>
          <a:p>
            <a:pPr eaLnBrk="1" hangingPunct="1"/>
            <a:r>
              <a:rPr lang="en-US" smtClean="0"/>
              <a:t>Variables are “born” when the program enters their scope. They “die” when the program leaves their scope.</a:t>
            </a:r>
          </a:p>
          <a:p>
            <a:pPr eaLnBrk="1" hangingPunct="1"/>
            <a:r>
              <a:rPr lang="en-US" smtClean="0"/>
              <a:t>Static variables get de-allocated  right when they go out of scope.</a:t>
            </a:r>
          </a:p>
          <a:p>
            <a:pPr eaLnBrk="1" hangingPunct="1"/>
            <a:r>
              <a:rPr lang="en-US" smtClean="0"/>
              <a:t>How about dynamic variables?</a:t>
            </a:r>
          </a:p>
        </p:txBody>
      </p:sp>
      <p:sp>
        <p:nvSpPr>
          <p:cNvPr id="53252" name="Date Placeholder 10"/>
          <p:cNvSpPr>
            <a:spLocks noGrp="1"/>
          </p:cNvSpPr>
          <p:nvPr>
            <p:ph type="dt" sz="quarter" idx="10"/>
          </p:nvPr>
        </p:nvSpPr>
        <p:spPr>
          <a:noFill/>
        </p:spPr>
        <p:txBody>
          <a:bodyPr/>
          <a:lstStyle/>
          <a:p>
            <a:r>
              <a:rPr lang="en-US" smtClean="0"/>
              <a:t>Semester1, 2010</a:t>
            </a:r>
            <a:endParaRPr lang="en-AU" smtClean="0"/>
          </a:p>
        </p:txBody>
      </p:sp>
      <p:sp>
        <p:nvSpPr>
          <p:cNvPr id="53253" name="Slide Number Placeholder 11"/>
          <p:cNvSpPr>
            <a:spLocks noGrp="1"/>
          </p:cNvSpPr>
          <p:nvPr>
            <p:ph type="sldNum" sz="quarter" idx="12"/>
          </p:nvPr>
        </p:nvSpPr>
        <p:spPr>
          <a:noFill/>
        </p:spPr>
        <p:txBody>
          <a:bodyPr/>
          <a:lstStyle/>
          <a:p>
            <a:fld id="{CFD2CFEE-6BC8-4800-807C-06861F7F670D}" type="slidenum">
              <a:rPr lang="en-AU" smtClean="0"/>
              <a:pPr/>
              <a:t>40</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 Memory Leaks</a:t>
            </a:r>
            <a:endParaRPr lang="en-AU" smtClean="0"/>
          </a:p>
        </p:txBody>
      </p:sp>
      <p:sp>
        <p:nvSpPr>
          <p:cNvPr id="54275" name="Date Placeholder 10"/>
          <p:cNvSpPr>
            <a:spLocks noGrp="1"/>
          </p:cNvSpPr>
          <p:nvPr>
            <p:ph type="dt" sz="quarter" idx="10"/>
          </p:nvPr>
        </p:nvSpPr>
        <p:spPr>
          <a:noFill/>
        </p:spPr>
        <p:txBody>
          <a:bodyPr/>
          <a:lstStyle/>
          <a:p>
            <a:r>
              <a:rPr lang="en-US" smtClean="0"/>
              <a:t>Semester1, 2010</a:t>
            </a:r>
            <a:endParaRPr lang="en-AU" smtClean="0"/>
          </a:p>
        </p:txBody>
      </p:sp>
      <p:sp>
        <p:nvSpPr>
          <p:cNvPr id="54276" name="Slide Number Placeholder 11"/>
          <p:cNvSpPr>
            <a:spLocks noGrp="1"/>
          </p:cNvSpPr>
          <p:nvPr>
            <p:ph type="sldNum" sz="quarter" idx="12"/>
          </p:nvPr>
        </p:nvSpPr>
        <p:spPr>
          <a:noFill/>
        </p:spPr>
        <p:txBody>
          <a:bodyPr/>
          <a:lstStyle/>
          <a:p>
            <a:fld id="{4A77AD05-1E6C-4E10-BD9D-368F11893995}" type="slidenum">
              <a:rPr lang="en-AU" smtClean="0"/>
              <a:pPr/>
              <a:t>41</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11" name="Content Placeholder 7"/>
          <p:cNvSpPr>
            <a:spLocks noGrp="1"/>
          </p:cNvSpPr>
          <p:nvPr>
            <p:ph idx="1"/>
          </p:nvPr>
        </p:nvSpPr>
        <p:spPr>
          <a:xfrm>
            <a:off x="857250" y="1571625"/>
            <a:ext cx="7772400" cy="5286375"/>
          </a:xfrm>
          <a:solidFill>
            <a:schemeClr val="bg2">
              <a:lumMod val="10000"/>
              <a:lumOff val="90000"/>
            </a:schemeClr>
          </a:solidFill>
        </p:spPr>
        <p:txBody>
          <a:bodyPr/>
          <a:lstStyle/>
          <a:p>
            <a:pPr eaLnBrk="1" hangingPunct="1">
              <a:defRPr/>
            </a:pPr>
            <a:r>
              <a:rPr lang="en-US" sz="2800" dirty="0" smtClean="0"/>
              <a:t>When you use a pointer to dynamically allocate memory : </a:t>
            </a:r>
            <a:r>
              <a:rPr lang="en-AU" sz="2000" b="1" dirty="0" err="1" smtClean="0">
                <a:solidFill>
                  <a:srgbClr val="0000FF"/>
                </a:solidFill>
                <a:latin typeface="Courier New" pitchFamily="49" charset="0"/>
                <a:cs typeface="Courier New" pitchFamily="49" charset="0"/>
              </a:rPr>
              <a:t>int</a:t>
            </a:r>
            <a:r>
              <a:rPr lang="en-AU" sz="2000" b="1" dirty="0" smtClean="0">
                <a:solidFill>
                  <a:srgbClr val="0000FF"/>
                </a:solidFill>
                <a:latin typeface="Courier New" pitchFamily="49" charset="0"/>
                <a:cs typeface="Courier New" pitchFamily="49" charset="0"/>
              </a:rPr>
              <a:t> *</a:t>
            </a:r>
            <a:r>
              <a:rPr lang="en-AU" sz="2000" b="1" dirty="0" err="1" smtClean="0">
                <a:solidFill>
                  <a:srgbClr val="0000FF"/>
                </a:solidFill>
                <a:latin typeface="Courier New" pitchFamily="49" charset="0"/>
                <a:cs typeface="Courier New" pitchFamily="49" charset="0"/>
              </a:rPr>
              <a:t>intPtr</a:t>
            </a:r>
            <a:r>
              <a:rPr lang="en-AU" sz="2000" b="1" dirty="0" smtClean="0">
                <a:solidFill>
                  <a:srgbClr val="0000FF"/>
                </a:solidFill>
                <a:latin typeface="Courier New" pitchFamily="49" charset="0"/>
                <a:cs typeface="Courier New" pitchFamily="49" charset="0"/>
              </a:rPr>
              <a:t> </a:t>
            </a:r>
            <a:endParaRPr lang="en-US" sz="2000" b="1" dirty="0" smtClean="0"/>
          </a:p>
          <a:p>
            <a:pPr lvl="1" eaLnBrk="1" hangingPunct="1">
              <a:buFont typeface="Times New Roman" pitchFamily="18" charset="0"/>
              <a:buNone/>
              <a:defRPr/>
            </a:pPr>
            <a:r>
              <a:rPr lang="en-AU" sz="2000" b="1" dirty="0" smtClean="0">
                <a:solidFill>
                  <a:srgbClr val="0000FF"/>
                </a:solidFill>
                <a:latin typeface="Courier New" pitchFamily="49" charset="0"/>
                <a:cs typeface="Courier New" pitchFamily="49" charset="0"/>
              </a:rPr>
              <a:t>for(</a:t>
            </a:r>
            <a:r>
              <a:rPr lang="en-AU" sz="2000" b="1" dirty="0" err="1" smtClean="0">
                <a:solidFill>
                  <a:srgbClr val="0000FF"/>
                </a:solidFill>
                <a:latin typeface="Courier New" pitchFamily="49" charset="0"/>
                <a:cs typeface="Courier New" pitchFamily="49" charset="0"/>
              </a:rPr>
              <a:t>int</a:t>
            </a:r>
            <a:r>
              <a:rPr lang="en-AU" sz="2000" b="1" dirty="0" smtClean="0">
                <a:solidFill>
                  <a:srgbClr val="0000FF"/>
                </a:solidFill>
                <a:latin typeface="Courier New" pitchFamily="49" charset="0"/>
                <a:cs typeface="Courier New" pitchFamily="49" charset="0"/>
              </a:rPr>
              <a:t> </a:t>
            </a:r>
            <a:r>
              <a:rPr lang="en-AU" sz="2000" b="1" dirty="0" err="1" smtClean="0">
                <a:solidFill>
                  <a:srgbClr val="0000FF"/>
                </a:solidFill>
                <a:latin typeface="Courier New" pitchFamily="49" charset="0"/>
                <a:cs typeface="Courier New" pitchFamily="49" charset="0"/>
              </a:rPr>
              <a:t>i</a:t>
            </a:r>
            <a:r>
              <a:rPr lang="en-AU" sz="2000" b="1" dirty="0" smtClean="0">
                <a:solidFill>
                  <a:srgbClr val="0000FF"/>
                </a:solidFill>
                <a:latin typeface="Courier New" pitchFamily="49" charset="0"/>
                <a:cs typeface="Courier New" pitchFamily="49" charset="0"/>
              </a:rPr>
              <a:t>=0;i&lt;10;i++){</a:t>
            </a:r>
          </a:p>
          <a:p>
            <a:pPr lvl="1" eaLnBrk="1" hangingPunct="1">
              <a:buFont typeface="Times New Roman" pitchFamily="18" charset="0"/>
              <a:buNone/>
              <a:defRPr/>
            </a:pPr>
            <a:r>
              <a:rPr lang="en-AU" sz="2000" b="1" dirty="0" smtClean="0">
                <a:solidFill>
                  <a:srgbClr val="0000FF"/>
                </a:solidFill>
                <a:latin typeface="Courier New" pitchFamily="49" charset="0"/>
                <a:cs typeface="Courier New" pitchFamily="49" charset="0"/>
              </a:rPr>
              <a:t>	</a:t>
            </a:r>
            <a:r>
              <a:rPr lang="en-AU" sz="2000" b="1" dirty="0" err="1" smtClean="0">
                <a:solidFill>
                  <a:srgbClr val="0000FF"/>
                </a:solidFill>
                <a:latin typeface="Courier New" pitchFamily="49" charset="0"/>
                <a:cs typeface="Courier New" pitchFamily="49" charset="0"/>
              </a:rPr>
              <a:t>intPtr</a:t>
            </a:r>
            <a:r>
              <a:rPr lang="en-AU" sz="2000" b="1" dirty="0" smtClean="0">
                <a:solidFill>
                  <a:srgbClr val="0000FF"/>
                </a:solidFill>
                <a:latin typeface="Courier New" pitchFamily="49" charset="0"/>
                <a:cs typeface="Courier New" pitchFamily="49" charset="0"/>
              </a:rPr>
              <a:t> = new </a:t>
            </a:r>
            <a:r>
              <a:rPr lang="en-AU" sz="2000" b="1" dirty="0" err="1" smtClean="0">
                <a:solidFill>
                  <a:srgbClr val="0000FF"/>
                </a:solidFill>
                <a:latin typeface="Courier New" pitchFamily="49" charset="0"/>
                <a:cs typeface="Courier New" pitchFamily="49" charset="0"/>
              </a:rPr>
              <a:t>int</a:t>
            </a:r>
            <a:r>
              <a:rPr lang="en-AU" sz="2000" b="1" dirty="0" smtClean="0">
                <a:solidFill>
                  <a:srgbClr val="0000FF"/>
                </a:solidFill>
                <a:latin typeface="Courier New" pitchFamily="49" charset="0"/>
                <a:cs typeface="Courier New" pitchFamily="49" charset="0"/>
              </a:rPr>
              <a:t>[10];</a:t>
            </a:r>
          </a:p>
          <a:p>
            <a:pPr lvl="1" eaLnBrk="1" hangingPunct="1">
              <a:buFont typeface="Times New Roman" pitchFamily="18" charset="0"/>
              <a:buNone/>
              <a:defRPr/>
            </a:pPr>
            <a:r>
              <a:rPr lang="en-AU" sz="2000" b="1" dirty="0" smtClean="0">
                <a:solidFill>
                  <a:srgbClr val="0000FF"/>
                </a:solidFill>
                <a:latin typeface="Courier New" pitchFamily="49" charset="0"/>
                <a:cs typeface="Courier New" pitchFamily="49" charset="0"/>
              </a:rPr>
              <a:t>	. . . </a:t>
            </a:r>
          </a:p>
          <a:p>
            <a:pPr lvl="1" eaLnBrk="1" hangingPunct="1">
              <a:buFont typeface="Times New Roman" pitchFamily="18" charset="0"/>
              <a:buNone/>
              <a:defRPr/>
            </a:pPr>
            <a:r>
              <a:rPr lang="en-AU" sz="2000" b="1" dirty="0" smtClean="0">
                <a:solidFill>
                  <a:srgbClr val="0000FF"/>
                </a:solidFill>
                <a:latin typeface="Courier New" pitchFamily="49" charset="0"/>
                <a:cs typeface="Courier New" pitchFamily="49" charset="0"/>
              </a:rPr>
              <a:t>}</a:t>
            </a:r>
          </a:p>
          <a:p>
            <a:pPr lvl="1" eaLnBrk="1" hangingPunct="1">
              <a:buFont typeface="Times New Roman" pitchFamily="18" charset="0"/>
              <a:buNone/>
              <a:defRPr/>
            </a:pPr>
            <a:endParaRPr lang="en-US" dirty="0" smtClean="0"/>
          </a:p>
          <a:p>
            <a:pPr lvl="1" eaLnBrk="1" hangingPunct="1">
              <a:buFont typeface="Times New Roman" pitchFamily="18" charset="0"/>
              <a:buNone/>
              <a:defRPr/>
            </a:pPr>
            <a:endParaRPr lang="en-US" dirty="0" smtClean="0"/>
          </a:p>
          <a:p>
            <a:pPr eaLnBrk="1" hangingPunct="1">
              <a:defRPr/>
            </a:pPr>
            <a:r>
              <a:rPr lang="en-US" sz="2800" dirty="0" smtClean="0"/>
              <a:t>and the pointer goes out of scope or assigned new address, the originally allocated memory now cannot be accessed, nor is it available for reallocation</a:t>
            </a:r>
          </a:p>
          <a:p>
            <a:pPr eaLnBrk="1" hangingPunct="1">
              <a:defRPr/>
            </a:pPr>
            <a:endParaRPr lang="en-US" dirty="0" smtClean="0"/>
          </a:p>
        </p:txBody>
      </p:sp>
      <p:pic>
        <p:nvPicPr>
          <p:cNvPr id="12" name="Picture 4"/>
          <p:cNvPicPr>
            <a:picLocks noChangeAspect="1" noChangeArrowheads="1"/>
          </p:cNvPicPr>
          <p:nvPr/>
        </p:nvPicPr>
        <p:blipFill>
          <a:blip r:embed="rId3" cstate="print"/>
          <a:srcRect/>
          <a:stretch>
            <a:fillRect/>
          </a:stretch>
        </p:blipFill>
        <p:spPr bwMode="auto">
          <a:xfrm>
            <a:off x="3429000" y="3357563"/>
            <a:ext cx="5067300" cy="1643062"/>
          </a:xfrm>
          <a:prstGeom prst="rect">
            <a:avLst/>
          </a:prstGeom>
          <a:solidFill>
            <a:schemeClr val="bg2">
              <a:lumMod val="10000"/>
              <a:lumOff val="90000"/>
            </a:schemeClr>
          </a:solidFill>
          <a:ln w="9525" algn="ctr">
            <a:noFill/>
            <a:miter lim="800000"/>
            <a:headEnd/>
            <a:tailEnd/>
          </a:ln>
          <a:effectLst>
            <a:outerShdw dist="107763" dir="2700000" algn="ctr" rotWithShape="0">
              <a:schemeClr val="bg2">
                <a:alpha val="50000"/>
              </a:scheme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The </a:t>
            </a:r>
            <a:r>
              <a:rPr lang="en-US" smtClean="0">
                <a:solidFill>
                  <a:srgbClr val="0066FF"/>
                </a:solidFill>
                <a:latin typeface="Courier New" pitchFamily="49" charset="0"/>
              </a:rPr>
              <a:t>delete</a:t>
            </a:r>
            <a:r>
              <a:rPr lang="en-US" smtClean="0"/>
              <a:t> Operation</a:t>
            </a:r>
            <a:endParaRPr lang="en-AU" smtClean="0"/>
          </a:p>
        </p:txBody>
      </p:sp>
      <p:sp>
        <p:nvSpPr>
          <p:cNvPr id="55299" name="Content Placeholder 7"/>
          <p:cNvSpPr>
            <a:spLocks noGrp="1"/>
          </p:cNvSpPr>
          <p:nvPr>
            <p:ph idx="1"/>
          </p:nvPr>
        </p:nvSpPr>
        <p:spPr>
          <a:xfrm>
            <a:off x="857250" y="1571625"/>
            <a:ext cx="7772400" cy="4114800"/>
          </a:xfrm>
        </p:spPr>
        <p:txBody>
          <a:bodyPr/>
          <a:lstStyle/>
          <a:p>
            <a:pPr eaLnBrk="1" hangingPunct="1"/>
            <a:r>
              <a:rPr lang="en-US" smtClean="0"/>
              <a:t>Requests memory be </a:t>
            </a:r>
            <a:r>
              <a:rPr lang="en-US" u="sng" smtClean="0"/>
              <a:t>returned</a:t>
            </a:r>
            <a:r>
              <a:rPr lang="en-US" smtClean="0"/>
              <a:t> </a:t>
            </a:r>
          </a:p>
          <a:p>
            <a:pPr lvl="1" eaLnBrk="1" hangingPunct="1"/>
            <a:r>
              <a:rPr lang="en-US" smtClean="0"/>
              <a:t>Can then be reused by later allocations</a:t>
            </a:r>
          </a:p>
          <a:p>
            <a:pPr eaLnBrk="1" hangingPunct="1"/>
            <a:r>
              <a:rPr lang="en-US" smtClean="0"/>
              <a:t>Syntax</a:t>
            </a:r>
            <a:br>
              <a:rPr lang="en-US" smtClean="0"/>
            </a:br>
            <a:r>
              <a:rPr lang="en-US" sz="2800" b="1" smtClean="0">
                <a:solidFill>
                  <a:srgbClr val="0066FF"/>
                </a:solidFill>
                <a:latin typeface="Courier New" pitchFamily="49" charset="0"/>
              </a:rPr>
              <a:t>delete pointerVariable;</a:t>
            </a:r>
            <a:br>
              <a:rPr lang="en-US" sz="2800" b="1" smtClean="0">
                <a:solidFill>
                  <a:srgbClr val="0066FF"/>
                </a:solidFill>
                <a:latin typeface="Courier New" pitchFamily="49" charset="0"/>
              </a:rPr>
            </a:br>
            <a:r>
              <a:rPr lang="en-US" sz="2800" b="1" smtClean="0">
                <a:solidFill>
                  <a:srgbClr val="0066FF"/>
                </a:solidFill>
                <a:latin typeface="Courier New" pitchFamily="49" charset="0"/>
              </a:rPr>
              <a:t>delete [ ] arrayPointerVariable;</a:t>
            </a:r>
          </a:p>
          <a:p>
            <a:pPr eaLnBrk="1" hangingPunct="1"/>
            <a:r>
              <a:rPr lang="en-US" smtClean="0"/>
              <a:t>Frees the dynamically allocated memory whose address is stored in the variable</a:t>
            </a:r>
          </a:p>
          <a:p>
            <a:pPr lvl="1" eaLnBrk="1" hangingPunct="1"/>
            <a:r>
              <a:rPr lang="en-US" smtClean="0"/>
              <a:t>Does </a:t>
            </a:r>
            <a:r>
              <a:rPr lang="en-US" u="sng" smtClean="0"/>
              <a:t>not</a:t>
            </a:r>
            <a:r>
              <a:rPr lang="en-US" smtClean="0"/>
              <a:t> delete the variable</a:t>
            </a:r>
          </a:p>
        </p:txBody>
      </p:sp>
      <p:sp>
        <p:nvSpPr>
          <p:cNvPr id="55300" name="Date Placeholder 10"/>
          <p:cNvSpPr>
            <a:spLocks noGrp="1"/>
          </p:cNvSpPr>
          <p:nvPr>
            <p:ph type="dt" sz="quarter" idx="10"/>
          </p:nvPr>
        </p:nvSpPr>
        <p:spPr>
          <a:noFill/>
        </p:spPr>
        <p:txBody>
          <a:bodyPr/>
          <a:lstStyle/>
          <a:p>
            <a:r>
              <a:rPr lang="en-US" smtClean="0"/>
              <a:t>Semester1, 2010</a:t>
            </a:r>
            <a:endParaRPr lang="en-AU" smtClean="0"/>
          </a:p>
        </p:txBody>
      </p:sp>
      <p:sp>
        <p:nvSpPr>
          <p:cNvPr id="55301" name="Slide Number Placeholder 11"/>
          <p:cNvSpPr>
            <a:spLocks noGrp="1"/>
          </p:cNvSpPr>
          <p:nvPr>
            <p:ph type="sldNum" sz="quarter" idx="12"/>
          </p:nvPr>
        </p:nvSpPr>
        <p:spPr>
          <a:noFill/>
        </p:spPr>
        <p:txBody>
          <a:bodyPr/>
          <a:lstStyle/>
          <a:p>
            <a:fld id="{37B71666-D45C-4288-B21D-3A2661568F04}" type="slidenum">
              <a:rPr lang="en-AU" smtClean="0"/>
              <a:pPr/>
              <a:t>42</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a:t>
            </a:r>
            <a:r>
              <a:rPr lang="en-US" smtClean="0">
                <a:solidFill>
                  <a:srgbClr val="0066FF"/>
                </a:solidFill>
                <a:latin typeface="Courier New" pitchFamily="49" charset="0"/>
              </a:rPr>
              <a:t>delete</a:t>
            </a:r>
            <a:r>
              <a:rPr lang="en-US" smtClean="0"/>
              <a:t> Operation</a:t>
            </a:r>
            <a:endParaRPr lang="en-AU" smtClean="0"/>
          </a:p>
        </p:txBody>
      </p:sp>
      <p:sp>
        <p:nvSpPr>
          <p:cNvPr id="56323" name="Content Placeholder 7"/>
          <p:cNvSpPr>
            <a:spLocks noGrp="1"/>
          </p:cNvSpPr>
          <p:nvPr>
            <p:ph idx="1"/>
          </p:nvPr>
        </p:nvSpPr>
        <p:spPr>
          <a:xfrm>
            <a:off x="857250" y="1500188"/>
            <a:ext cx="7772400" cy="4786312"/>
          </a:xfrm>
        </p:spPr>
        <p:txBody>
          <a:bodyPr/>
          <a:lstStyle/>
          <a:p>
            <a:pPr eaLnBrk="1" hangingPunct="1"/>
            <a:r>
              <a:rPr lang="en-US" smtClean="0"/>
              <a:t> Single variables, allocated with new, get cleaned up with the keyword delete, e.g.,</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int * foo = new int;</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 . .</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delete foo; foo = new int;</a:t>
            </a:r>
            <a:endParaRPr lang="en-US" smtClean="0"/>
          </a:p>
          <a:p>
            <a:pPr eaLnBrk="1" hangingPunct="1"/>
            <a:r>
              <a:rPr lang="en-US" smtClean="0"/>
              <a:t>Arrays, allocated with new and [ ], get cleaned up with keyword delete [ ], e.g., </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int * baz = new int[10];</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 . .</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delete [] baz;</a:t>
            </a:r>
          </a:p>
          <a:p>
            <a:pPr lvl="1" eaLnBrk="1" hangingPunct="1">
              <a:buFont typeface="Times New Roman" pitchFamily="18" charset="0"/>
              <a:buNone/>
            </a:pPr>
            <a:r>
              <a:rPr lang="en-AU" sz="2000" b="1" smtClean="0">
                <a:solidFill>
                  <a:srgbClr val="0000FF"/>
                </a:solidFill>
                <a:latin typeface="Courier New" pitchFamily="49" charset="0"/>
                <a:cs typeface="Courier New" pitchFamily="49" charset="0"/>
              </a:rPr>
              <a:t>baz = new int[5];</a:t>
            </a:r>
          </a:p>
          <a:p>
            <a:pPr lvl="1" eaLnBrk="1" hangingPunct="1">
              <a:buFont typeface="Times New Roman" pitchFamily="18" charset="0"/>
              <a:buNone/>
            </a:pPr>
            <a:endParaRPr lang="en-US" smtClean="0"/>
          </a:p>
          <a:p>
            <a:pPr eaLnBrk="1" hangingPunct="1">
              <a:buFont typeface="Wingdings" pitchFamily="2" charset="2"/>
              <a:buNone/>
            </a:pPr>
            <a:endParaRPr lang="en-US" smtClean="0"/>
          </a:p>
        </p:txBody>
      </p:sp>
      <p:sp>
        <p:nvSpPr>
          <p:cNvPr id="56324" name="Date Placeholder 10"/>
          <p:cNvSpPr>
            <a:spLocks noGrp="1"/>
          </p:cNvSpPr>
          <p:nvPr>
            <p:ph type="dt" sz="quarter" idx="10"/>
          </p:nvPr>
        </p:nvSpPr>
        <p:spPr>
          <a:noFill/>
        </p:spPr>
        <p:txBody>
          <a:bodyPr/>
          <a:lstStyle/>
          <a:p>
            <a:r>
              <a:rPr lang="en-US" smtClean="0"/>
              <a:t>Semester1, 2010</a:t>
            </a:r>
            <a:endParaRPr lang="en-AU" smtClean="0"/>
          </a:p>
        </p:txBody>
      </p:sp>
      <p:sp>
        <p:nvSpPr>
          <p:cNvPr id="56325" name="Slide Number Placeholder 11"/>
          <p:cNvSpPr>
            <a:spLocks noGrp="1"/>
          </p:cNvSpPr>
          <p:nvPr>
            <p:ph type="sldNum" sz="quarter" idx="12"/>
          </p:nvPr>
        </p:nvSpPr>
        <p:spPr>
          <a:noFill/>
        </p:spPr>
        <p:txBody>
          <a:bodyPr/>
          <a:lstStyle/>
          <a:p>
            <a:fld id="{5D6C3C71-EE0F-4E56-99B9-6EFD40DF8219}" type="slidenum">
              <a:rPr lang="en-AU" smtClean="0"/>
              <a:pPr/>
              <a:t>43</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71563" y="214313"/>
            <a:ext cx="7670800" cy="984250"/>
          </a:xfrm>
        </p:spPr>
        <p:txBody>
          <a:bodyPr/>
          <a:lstStyle/>
          <a:p>
            <a:pPr eaLnBrk="1" hangingPunct="1"/>
            <a:r>
              <a:rPr lang="en-US" smtClean="0"/>
              <a:t> The </a:t>
            </a:r>
            <a:r>
              <a:rPr lang="en-US" smtClean="0">
                <a:solidFill>
                  <a:srgbClr val="0066FF"/>
                </a:solidFill>
                <a:latin typeface="Courier New" pitchFamily="49" charset="0"/>
              </a:rPr>
              <a:t>delete</a:t>
            </a:r>
            <a:r>
              <a:rPr lang="en-US" smtClean="0"/>
              <a:t> Operation</a:t>
            </a:r>
            <a:endParaRPr lang="en-AU" smtClean="0"/>
          </a:p>
        </p:txBody>
      </p:sp>
      <p:sp>
        <p:nvSpPr>
          <p:cNvPr id="57347" name="Rectangle 3"/>
          <p:cNvSpPr>
            <a:spLocks noGrp="1" noChangeArrowheads="1"/>
          </p:cNvSpPr>
          <p:nvPr>
            <p:ph type="body" idx="1"/>
          </p:nvPr>
        </p:nvSpPr>
        <p:spPr>
          <a:xfrm>
            <a:off x="250825" y="1412875"/>
            <a:ext cx="8497888" cy="4114800"/>
          </a:xfrm>
        </p:spPr>
        <p:txBody>
          <a:bodyPr/>
          <a:lstStyle/>
          <a:p>
            <a:pPr eaLnBrk="1" hangingPunct="1"/>
            <a:r>
              <a:rPr lang="en-US" smtClean="0"/>
              <a:t>Important for programmer to make sure to deallocate memory originally allocated by </a:t>
            </a:r>
            <a:r>
              <a:rPr lang="en-US" b="1" smtClean="0">
                <a:solidFill>
                  <a:srgbClr val="0066FF"/>
                </a:solidFill>
                <a:latin typeface="Courier New" pitchFamily="49" charset="0"/>
              </a:rPr>
              <a:t>new</a:t>
            </a:r>
            <a:r>
              <a:rPr lang="en-US" smtClean="0">
                <a:solidFill>
                  <a:srgbClr val="0066FF"/>
                </a:solidFill>
                <a:latin typeface="Courier New" pitchFamily="49" charset="0"/>
              </a:rPr>
              <a:t> </a:t>
            </a:r>
            <a:r>
              <a:rPr lang="en-US" smtClean="0"/>
              <a:t>using </a:t>
            </a:r>
            <a:r>
              <a:rPr lang="en-US" i="1" smtClean="0">
                <a:solidFill>
                  <a:srgbClr val="0000FF"/>
                </a:solidFill>
              </a:rPr>
              <a:t>delete</a:t>
            </a:r>
            <a:r>
              <a:rPr lang="en-US" smtClean="0"/>
              <a:t> operation.</a:t>
            </a:r>
            <a:r>
              <a:rPr lang="en-US" b="1" smtClean="0">
                <a:latin typeface="Courier New" pitchFamily="49" charset="0"/>
              </a:rPr>
              <a:t> </a:t>
            </a:r>
            <a:endParaRPr lang="en-US" b="1" smtClean="0">
              <a:solidFill>
                <a:srgbClr val="0066FF"/>
              </a:solidFill>
              <a:latin typeface="Courier New" pitchFamily="49" charset="0"/>
            </a:endParaRPr>
          </a:p>
          <a:p>
            <a:pPr eaLnBrk="1" hangingPunct="1"/>
            <a:r>
              <a:rPr lang="en-US" smtClean="0"/>
              <a:t> Otherwise you get memory leaks. Even though these are cleaned up by the operating system after the program exits, but the program can run out of memory while it is running.</a:t>
            </a:r>
          </a:p>
          <a:p>
            <a:pPr eaLnBrk="1" hangingPunct="1">
              <a:buFont typeface="Wingdings" pitchFamily="2" charset="2"/>
              <a:buNone/>
            </a:pPr>
            <a:endParaRPr lang="en-AU" sz="1600" b="1" smtClean="0">
              <a:latin typeface="Courier New" pitchFamily="49" charset="0"/>
            </a:endParaRPr>
          </a:p>
        </p:txBody>
      </p:sp>
      <p:sp>
        <p:nvSpPr>
          <p:cNvPr id="57348" name="Date Placeholder 12"/>
          <p:cNvSpPr>
            <a:spLocks noGrp="1"/>
          </p:cNvSpPr>
          <p:nvPr>
            <p:ph type="dt" sz="quarter" idx="10"/>
          </p:nvPr>
        </p:nvSpPr>
        <p:spPr>
          <a:noFill/>
        </p:spPr>
        <p:txBody>
          <a:bodyPr/>
          <a:lstStyle/>
          <a:p>
            <a:r>
              <a:rPr lang="en-US" smtClean="0"/>
              <a:t>Semester1, 2010</a:t>
            </a:r>
            <a:endParaRPr lang="en-AU" smtClean="0"/>
          </a:p>
        </p:txBody>
      </p:sp>
      <p:sp>
        <p:nvSpPr>
          <p:cNvPr id="57349" name="Slide Number Placeholder 13"/>
          <p:cNvSpPr>
            <a:spLocks noGrp="1"/>
          </p:cNvSpPr>
          <p:nvPr>
            <p:ph type="sldNum" sz="quarter" idx="12"/>
          </p:nvPr>
        </p:nvSpPr>
        <p:spPr>
          <a:noFill/>
        </p:spPr>
        <p:txBody>
          <a:bodyPr/>
          <a:lstStyle/>
          <a:p>
            <a:fld id="{F10D4973-6250-46B1-B17E-998367C6132D}" type="slidenum">
              <a:rPr lang="en-AU" smtClean="0"/>
              <a:pPr/>
              <a:t>44</a:t>
            </a:fld>
            <a:endParaRPr lang="en-AU" smtClean="0"/>
          </a:p>
        </p:txBody>
      </p:sp>
      <p:sp>
        <p:nvSpPr>
          <p:cNvPr id="15" name="Footer Placeholder 14"/>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C++ String Type</a:t>
            </a:r>
            <a:endParaRPr lang="en-AU" smtClean="0">
              <a:latin typeface="Courier New" pitchFamily="49" charset="0"/>
            </a:endParaRPr>
          </a:p>
        </p:txBody>
      </p:sp>
      <p:sp>
        <p:nvSpPr>
          <p:cNvPr id="58371" name="Rectangle 4"/>
          <p:cNvSpPr>
            <a:spLocks noGrp="1" noChangeArrowheads="1"/>
          </p:cNvSpPr>
          <p:nvPr>
            <p:ph type="body" idx="1"/>
          </p:nvPr>
        </p:nvSpPr>
        <p:spPr>
          <a:xfrm>
            <a:off x="857250" y="1571625"/>
            <a:ext cx="7772400" cy="4114800"/>
          </a:xfrm>
        </p:spPr>
        <p:txBody>
          <a:bodyPr/>
          <a:lstStyle/>
          <a:p>
            <a:pPr eaLnBrk="1" hangingPunct="1"/>
            <a:r>
              <a:rPr lang="en-AU" smtClean="0"/>
              <a:t> A string is a sequence of characters.</a:t>
            </a:r>
          </a:p>
          <a:p>
            <a:pPr eaLnBrk="1" hangingPunct="1"/>
            <a:r>
              <a:rPr lang="en-US" sz="2800" smtClean="0"/>
              <a:t>Must include the &lt;string&gt; library in order to use the string class:</a:t>
            </a:r>
            <a:r>
              <a:rPr lang="en-US" sz="2000" smtClean="0"/>
              <a:t/>
            </a:r>
            <a:br>
              <a:rPr lang="en-US" sz="2000" smtClean="0"/>
            </a:br>
            <a:r>
              <a:rPr lang="en-US" sz="2400" b="1" smtClean="0">
                <a:solidFill>
                  <a:srgbClr val="0000FF"/>
                </a:solidFill>
                <a:latin typeface="Courier New" pitchFamily="49" charset="0"/>
                <a:cs typeface="Courier New" pitchFamily="49" charset="0"/>
              </a:rPr>
              <a:t>#include &lt;string&gt;</a:t>
            </a:r>
          </a:p>
          <a:p>
            <a:pPr eaLnBrk="1" hangingPunct="1"/>
            <a:r>
              <a:rPr lang="en-AU" sz="2800" smtClean="0"/>
              <a:t>Define strings </a:t>
            </a:r>
            <a:endParaRPr lang="en-US" sz="2800" smtClean="0"/>
          </a:p>
          <a:p>
            <a:pPr eaLnBrk="1" hangingPunct="1">
              <a:buFont typeface="Wingdings" pitchFamily="2" charset="2"/>
              <a:buNone/>
            </a:pPr>
            <a:r>
              <a:rPr lang="en-US" sz="2400" b="1" smtClean="0">
                <a:solidFill>
                  <a:srgbClr val="0066FF"/>
                </a:solidFill>
                <a:latin typeface="Courier New" pitchFamily="49" charset="0"/>
                <a:cs typeface="Courier New" pitchFamily="49" charset="0"/>
              </a:rPr>
              <a:t>  </a:t>
            </a:r>
            <a:r>
              <a:rPr lang="en-US" sz="2400" b="1" smtClean="0">
                <a:solidFill>
                  <a:srgbClr val="0000FF"/>
                </a:solidFill>
                <a:latin typeface="Courier New" pitchFamily="49" charset="0"/>
                <a:cs typeface="Courier New" pitchFamily="49" charset="0"/>
              </a:rPr>
              <a:t>string  s1;</a:t>
            </a:r>
          </a:p>
          <a:p>
            <a:pPr eaLnBrk="1" hangingPunct="1">
              <a:buFont typeface="Wingdings" pitchFamily="2" charset="2"/>
              <a:buNone/>
            </a:pPr>
            <a:r>
              <a:rPr lang="en-AU" sz="2400" b="1" smtClean="0">
                <a:solidFill>
                  <a:srgbClr val="0000FF"/>
                </a:solidFill>
                <a:latin typeface="Courier New" pitchFamily="49" charset="0"/>
                <a:cs typeface="Courier New" pitchFamily="49" charset="0"/>
              </a:rPr>
              <a:t>  string  s2 = “initialized string”;</a:t>
            </a:r>
            <a:endParaRPr lang="en-US" sz="2400" b="1" smtClean="0">
              <a:solidFill>
                <a:srgbClr val="0000FF"/>
              </a:solidFill>
              <a:latin typeface="Courier New" pitchFamily="49" charset="0"/>
              <a:cs typeface="Courier New" pitchFamily="49" charset="0"/>
            </a:endParaRPr>
          </a:p>
          <a:p>
            <a:pPr eaLnBrk="1" hangingPunct="1">
              <a:buFont typeface="Wingdings" pitchFamily="2" charset="2"/>
              <a:buNone/>
            </a:pPr>
            <a:r>
              <a:rPr lang="en-AU" sz="2400" b="1" i="1" smtClean="0">
                <a:solidFill>
                  <a:srgbClr val="0000FF"/>
                </a:solidFill>
                <a:latin typeface="Courier New" pitchFamily="49" charset="0"/>
                <a:cs typeface="Courier New" pitchFamily="49" charset="0"/>
              </a:rPr>
              <a:t>  </a:t>
            </a:r>
            <a:r>
              <a:rPr lang="en-AU" sz="2400" b="1" smtClean="0">
                <a:solidFill>
                  <a:srgbClr val="0000FF"/>
                </a:solidFill>
                <a:latin typeface="Courier New" pitchFamily="49" charset="0"/>
                <a:cs typeface="Courier New" pitchFamily="49" charset="0"/>
              </a:rPr>
              <a:t>string  s3(“another one”);</a:t>
            </a:r>
            <a:endParaRPr lang="en-AU" smtClean="0">
              <a:solidFill>
                <a:srgbClr val="0000FF"/>
              </a:solidFill>
            </a:endParaRPr>
          </a:p>
          <a:p>
            <a:pPr lvl="1" eaLnBrk="1" hangingPunct="1">
              <a:buFont typeface="Times New Roman" pitchFamily="18" charset="0"/>
              <a:buNone/>
            </a:pPr>
            <a:r>
              <a:rPr lang="en-AU" smtClean="0"/>
              <a:t>Several ways to create strings, see Table 5-7 in Nyhoff text. </a:t>
            </a:r>
          </a:p>
        </p:txBody>
      </p:sp>
      <p:sp>
        <p:nvSpPr>
          <p:cNvPr id="58372" name="Date Placeholder 10"/>
          <p:cNvSpPr>
            <a:spLocks noGrp="1"/>
          </p:cNvSpPr>
          <p:nvPr>
            <p:ph type="dt" sz="quarter" idx="10"/>
          </p:nvPr>
        </p:nvSpPr>
        <p:spPr>
          <a:noFill/>
        </p:spPr>
        <p:txBody>
          <a:bodyPr/>
          <a:lstStyle/>
          <a:p>
            <a:r>
              <a:rPr lang="en-US" smtClean="0"/>
              <a:t>Semester1, 2010</a:t>
            </a:r>
            <a:endParaRPr lang="en-AU" smtClean="0"/>
          </a:p>
        </p:txBody>
      </p:sp>
      <p:sp>
        <p:nvSpPr>
          <p:cNvPr id="58373" name="Slide Number Placeholder 11"/>
          <p:cNvSpPr>
            <a:spLocks noGrp="1"/>
          </p:cNvSpPr>
          <p:nvPr>
            <p:ph type="sldNum" sz="quarter" idx="12"/>
          </p:nvPr>
        </p:nvSpPr>
        <p:spPr>
          <a:noFill/>
        </p:spPr>
        <p:txBody>
          <a:bodyPr/>
          <a:lstStyle/>
          <a:p>
            <a:fld id="{13EFDE2F-A5FE-429D-B64C-63F86401C1C5}" type="slidenum">
              <a:rPr lang="en-AU" smtClean="0"/>
              <a:pPr/>
              <a:t>45</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 String Type</a:t>
            </a:r>
            <a:endParaRPr lang="en-AU" smtClean="0">
              <a:latin typeface="Courier New" pitchFamily="49" charset="0"/>
            </a:endParaRPr>
          </a:p>
        </p:txBody>
      </p:sp>
      <p:sp>
        <p:nvSpPr>
          <p:cNvPr id="59395" name="Rectangle 4"/>
          <p:cNvSpPr>
            <a:spLocks noGrp="1" noChangeArrowheads="1"/>
          </p:cNvSpPr>
          <p:nvPr>
            <p:ph type="body" idx="1"/>
          </p:nvPr>
        </p:nvSpPr>
        <p:spPr>
          <a:xfrm>
            <a:off x="428625" y="1500188"/>
            <a:ext cx="8715375" cy="5357812"/>
          </a:xfrm>
        </p:spPr>
        <p:txBody>
          <a:bodyPr/>
          <a:lstStyle/>
          <a:p>
            <a:pPr eaLnBrk="1" hangingPunct="1"/>
            <a:r>
              <a:rPr lang="en-AU" sz="2800" smtClean="0"/>
              <a:t> Input </a:t>
            </a:r>
          </a:p>
          <a:p>
            <a:pPr lvl="1" eaLnBrk="1" hangingPunct="1"/>
            <a:r>
              <a:rPr lang="en-AU" sz="2400" smtClean="0"/>
              <a:t>Use input operator  “&gt;&gt;” </a:t>
            </a:r>
          </a:p>
          <a:p>
            <a:pPr lvl="1" eaLnBrk="1" hangingPunct="1">
              <a:buFont typeface="Times New Roman" pitchFamily="18" charset="0"/>
              <a:buNone/>
            </a:pPr>
            <a:r>
              <a:rPr lang="en-AU" sz="2400" smtClean="0"/>
              <a:t>    Reading a string until the end of file or a white-space character is reached. E.g., </a:t>
            </a:r>
            <a:r>
              <a:rPr lang="en-AU" sz="2400" b="1" smtClean="0">
                <a:solidFill>
                  <a:srgbClr val="0000FF"/>
                </a:solidFill>
                <a:latin typeface="Courier New" pitchFamily="49" charset="0"/>
                <a:cs typeface="Courier New" pitchFamily="49" charset="0"/>
              </a:rPr>
              <a:t>string  s;</a:t>
            </a:r>
          </a:p>
          <a:p>
            <a:pPr lvl="1" eaLnBrk="1" hangingPunct="1">
              <a:buFont typeface="Times New Roman" pitchFamily="18" charset="0"/>
              <a:buNone/>
            </a:pPr>
            <a:r>
              <a:rPr lang="en-AU" b="1" smtClean="0"/>
              <a:t>    </a:t>
            </a:r>
            <a:r>
              <a:rPr lang="en-AU" sz="2400" b="1" smtClean="0">
                <a:solidFill>
                  <a:srgbClr val="0000FF"/>
                </a:solidFill>
                <a:latin typeface="Courier New" pitchFamily="49" charset="0"/>
                <a:cs typeface="Courier New" pitchFamily="49" charset="0"/>
              </a:rPr>
              <a:t>cin &gt;&gt; s; //input “one  two  three”</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  cout &lt;&lt; s; // display “one”</a:t>
            </a:r>
          </a:p>
          <a:p>
            <a:pPr lvl="1" eaLnBrk="1" hangingPunct="1"/>
            <a:r>
              <a:rPr lang="en-AU" sz="2400" smtClean="0"/>
              <a:t>Use method </a:t>
            </a:r>
            <a:r>
              <a:rPr lang="en-AU" sz="2400" smtClean="0">
                <a:solidFill>
                  <a:srgbClr val="0000FF"/>
                </a:solidFill>
              </a:rPr>
              <a:t>getline()</a:t>
            </a:r>
          </a:p>
          <a:p>
            <a:pPr lvl="1" eaLnBrk="1" hangingPunct="1">
              <a:buFont typeface="Times New Roman" pitchFamily="18" charset="0"/>
              <a:buNone/>
            </a:pPr>
            <a:r>
              <a:rPr lang="en-AU" sz="2400" smtClean="0">
                <a:solidFill>
                  <a:srgbClr val="0000FF"/>
                </a:solidFill>
              </a:rPr>
              <a:t>    </a:t>
            </a:r>
            <a:r>
              <a:rPr lang="en-AU" sz="2400" smtClean="0"/>
              <a:t>Reading a string including white spaces, delimited by a newline (‘\n’) character:</a:t>
            </a:r>
          </a:p>
          <a:p>
            <a:pPr lvl="1" eaLnBrk="1" hangingPunct="1">
              <a:buFont typeface="Times New Roman" pitchFamily="18" charset="0"/>
              <a:buNone/>
            </a:pPr>
            <a:r>
              <a:rPr lang="en-AU" sz="2400" smtClean="0">
                <a:solidFill>
                  <a:srgbClr val="0000FF"/>
                </a:solidFill>
                <a:latin typeface="Courier New" pitchFamily="49" charset="0"/>
                <a:cs typeface="Courier New" pitchFamily="49" charset="0"/>
              </a:rPr>
              <a:t>  </a:t>
            </a:r>
            <a:r>
              <a:rPr lang="en-AU" sz="2400" b="1" smtClean="0">
                <a:solidFill>
                  <a:srgbClr val="0000FF"/>
                </a:solidFill>
                <a:latin typeface="Courier New" pitchFamily="49" charset="0"/>
                <a:cs typeface="Courier New" pitchFamily="49" charset="0"/>
              </a:rPr>
              <a:t>getline(cin, s);//input “one  two  three”</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  cout &lt;&lt; s; // display “one  two  three”</a:t>
            </a:r>
          </a:p>
          <a:p>
            <a:pPr lvl="1" eaLnBrk="1" hangingPunct="1">
              <a:buFont typeface="Times New Roman" pitchFamily="18" charset="0"/>
              <a:buNone/>
            </a:pPr>
            <a:endParaRPr lang="en-AU" sz="2400" smtClean="0">
              <a:solidFill>
                <a:srgbClr val="0000FF"/>
              </a:solidFill>
            </a:endParaRPr>
          </a:p>
          <a:p>
            <a:pPr lvl="1" eaLnBrk="1" hangingPunct="1">
              <a:buFont typeface="Times New Roman" pitchFamily="18" charset="0"/>
              <a:buNone/>
            </a:pPr>
            <a:r>
              <a:rPr lang="en-AU" smtClean="0">
                <a:solidFill>
                  <a:srgbClr val="0000FF"/>
                </a:solidFill>
              </a:rPr>
              <a:t>    </a:t>
            </a:r>
          </a:p>
        </p:txBody>
      </p:sp>
      <p:sp>
        <p:nvSpPr>
          <p:cNvPr id="59396" name="Date Placeholder 10"/>
          <p:cNvSpPr>
            <a:spLocks noGrp="1"/>
          </p:cNvSpPr>
          <p:nvPr>
            <p:ph type="dt" sz="quarter" idx="10"/>
          </p:nvPr>
        </p:nvSpPr>
        <p:spPr>
          <a:noFill/>
        </p:spPr>
        <p:txBody>
          <a:bodyPr/>
          <a:lstStyle/>
          <a:p>
            <a:r>
              <a:rPr lang="en-US" smtClean="0"/>
              <a:t>Semester1, 2010</a:t>
            </a:r>
            <a:endParaRPr lang="en-AU" smtClean="0"/>
          </a:p>
        </p:txBody>
      </p:sp>
      <p:sp>
        <p:nvSpPr>
          <p:cNvPr id="59397" name="Slide Number Placeholder 11"/>
          <p:cNvSpPr>
            <a:spLocks noGrp="1"/>
          </p:cNvSpPr>
          <p:nvPr>
            <p:ph type="sldNum" sz="quarter" idx="12"/>
          </p:nvPr>
        </p:nvSpPr>
        <p:spPr>
          <a:noFill/>
        </p:spPr>
        <p:txBody>
          <a:bodyPr/>
          <a:lstStyle/>
          <a:p>
            <a:fld id="{D732BC05-C337-4E94-A680-41919257CCCE}" type="slidenum">
              <a:rPr lang="en-AU" smtClean="0"/>
              <a:pPr/>
              <a:t>46</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Some C++ String Operations</a:t>
            </a:r>
            <a:r>
              <a:rPr lang="en-AU" smtClean="0"/>
              <a:t> </a:t>
            </a:r>
            <a:br>
              <a:rPr lang="en-AU" smtClean="0"/>
            </a:br>
            <a:r>
              <a:rPr lang="en-AU" sz="2000" smtClean="0"/>
              <a:t>(see Appendix D, Nyhoff text)</a:t>
            </a:r>
            <a:endParaRPr lang="en-AU" sz="2000" smtClean="0">
              <a:latin typeface="Courier New" pitchFamily="49" charset="0"/>
            </a:endParaRPr>
          </a:p>
        </p:txBody>
      </p:sp>
      <p:sp>
        <p:nvSpPr>
          <p:cNvPr id="53251" name="Rectangle 4"/>
          <p:cNvSpPr>
            <a:spLocks noGrp="1" noChangeArrowheads="1"/>
          </p:cNvSpPr>
          <p:nvPr>
            <p:ph type="body" idx="1"/>
          </p:nvPr>
        </p:nvSpPr>
        <p:spPr>
          <a:xfrm>
            <a:off x="428625" y="1500188"/>
            <a:ext cx="8715375" cy="4714875"/>
          </a:xfrm>
        </p:spPr>
        <p:txBody>
          <a:bodyPr/>
          <a:lstStyle/>
          <a:p>
            <a:pPr eaLnBrk="1" hangingPunct="1">
              <a:defRPr/>
            </a:pPr>
            <a:r>
              <a:rPr lang="en-AU" dirty="0" smtClean="0"/>
              <a:t> String storage information operations</a:t>
            </a:r>
          </a:p>
          <a:p>
            <a:pPr lvl="1" eaLnBrk="1" hangingPunct="1">
              <a:buFont typeface="Times New Roman" pitchFamily="18" charset="0"/>
              <a:buNone/>
              <a:defRPr/>
            </a:pPr>
            <a:r>
              <a:rPr lang="en-AU" dirty="0" smtClean="0">
                <a:solidFill>
                  <a:srgbClr val="0000FF"/>
                </a:solidFill>
                <a:latin typeface="Courier New" pitchFamily="49" charset="0"/>
                <a:cs typeface="Courier New" pitchFamily="49" charset="0"/>
              </a:rPr>
              <a:t>string  s = “test”; </a:t>
            </a:r>
          </a:p>
          <a:p>
            <a:pPr lvl="1" eaLnBrk="1" hangingPunct="1">
              <a:defRPr/>
            </a:pPr>
            <a:r>
              <a:rPr lang="en-AU" sz="2400" dirty="0" err="1" smtClean="0">
                <a:solidFill>
                  <a:srgbClr val="0000FF"/>
                </a:solidFill>
                <a:latin typeface="Courier New" pitchFamily="49" charset="0"/>
                <a:cs typeface="Courier New" pitchFamily="49" charset="0"/>
              </a:rPr>
              <a:t>s.capacity</a:t>
            </a:r>
            <a:r>
              <a:rPr lang="en-AU" sz="2400" dirty="0" smtClean="0">
                <a:solidFill>
                  <a:srgbClr val="0000FF"/>
                </a:solidFill>
                <a:latin typeface="Courier New" pitchFamily="49" charset="0"/>
                <a:cs typeface="Courier New" pitchFamily="49" charset="0"/>
              </a:rPr>
              <a:t>()</a:t>
            </a:r>
            <a:r>
              <a:rPr lang="en-AU" sz="2400" dirty="0" smtClean="0">
                <a:latin typeface="+mj-lt"/>
                <a:cs typeface="Courier New" pitchFamily="49" charset="0"/>
              </a:rPr>
              <a:t>//return 15 in MS Visual Studio </a:t>
            </a:r>
          </a:p>
          <a:p>
            <a:pPr lvl="1" eaLnBrk="1" hangingPunct="1">
              <a:buFont typeface="Times New Roman" pitchFamily="18" charset="0"/>
              <a:buNone/>
              <a:defRPr/>
            </a:pPr>
            <a:r>
              <a:rPr lang="en-AU" sz="2400" dirty="0" smtClean="0">
                <a:solidFill>
                  <a:srgbClr val="0000FF"/>
                </a:solidFill>
              </a:rPr>
              <a:t>    </a:t>
            </a:r>
            <a:r>
              <a:rPr lang="en-AU" sz="2400" dirty="0" smtClean="0"/>
              <a:t>Return the capacity of the storage allocated to the string.</a:t>
            </a:r>
          </a:p>
          <a:p>
            <a:pPr lvl="1" eaLnBrk="1" hangingPunct="1">
              <a:defRPr/>
            </a:pPr>
            <a:r>
              <a:rPr lang="en-AU" sz="2400" dirty="0" err="1" smtClean="0">
                <a:solidFill>
                  <a:srgbClr val="0000FF"/>
                </a:solidFill>
              </a:rPr>
              <a:t>s.length</a:t>
            </a:r>
            <a:r>
              <a:rPr lang="en-AU" sz="2400" dirty="0" smtClean="0">
                <a:solidFill>
                  <a:srgbClr val="0000FF"/>
                </a:solidFill>
              </a:rPr>
              <a:t>() </a:t>
            </a:r>
            <a:r>
              <a:rPr lang="en-AU" sz="2400" dirty="0" smtClean="0"/>
              <a:t>//return 4</a:t>
            </a:r>
          </a:p>
          <a:p>
            <a:pPr lvl="1" eaLnBrk="1" hangingPunct="1">
              <a:defRPr/>
            </a:pPr>
            <a:r>
              <a:rPr lang="en-AU" sz="2400" dirty="0" err="1" smtClean="0">
                <a:solidFill>
                  <a:srgbClr val="0000FF"/>
                </a:solidFill>
              </a:rPr>
              <a:t>s.size</a:t>
            </a:r>
            <a:r>
              <a:rPr lang="en-AU" sz="2400" dirty="0" smtClean="0">
                <a:solidFill>
                  <a:srgbClr val="0000FF"/>
                </a:solidFill>
              </a:rPr>
              <a:t>() </a:t>
            </a:r>
            <a:r>
              <a:rPr lang="en-AU" sz="2400" dirty="0" smtClean="0"/>
              <a:t>// return 4</a:t>
            </a:r>
          </a:p>
          <a:p>
            <a:pPr lvl="1" eaLnBrk="1" hangingPunct="1">
              <a:buFont typeface="Times New Roman" pitchFamily="18" charset="0"/>
              <a:buNone/>
              <a:defRPr/>
            </a:pPr>
            <a:r>
              <a:rPr lang="en-AU" sz="2400" dirty="0" smtClean="0">
                <a:solidFill>
                  <a:srgbClr val="0000FF"/>
                </a:solidFill>
              </a:rPr>
              <a:t>    </a:t>
            </a:r>
            <a:r>
              <a:rPr lang="en-AU" sz="2400" dirty="0" smtClean="0"/>
              <a:t>Both return the number of characters stored in the string.</a:t>
            </a:r>
          </a:p>
          <a:p>
            <a:pPr lvl="1" eaLnBrk="1" hangingPunct="1">
              <a:defRPr/>
            </a:pPr>
            <a:r>
              <a:rPr lang="en-AU" sz="2400" dirty="0" err="1" smtClean="0">
                <a:solidFill>
                  <a:srgbClr val="0000FF"/>
                </a:solidFill>
              </a:rPr>
              <a:t>s.empty</a:t>
            </a:r>
            <a:r>
              <a:rPr lang="en-AU" sz="2400" dirty="0" smtClean="0">
                <a:solidFill>
                  <a:srgbClr val="0000FF"/>
                </a:solidFill>
              </a:rPr>
              <a:t>()</a:t>
            </a:r>
          </a:p>
          <a:p>
            <a:pPr lvl="1" eaLnBrk="1" hangingPunct="1">
              <a:buFont typeface="Times New Roman" pitchFamily="18" charset="0"/>
              <a:buNone/>
              <a:defRPr/>
            </a:pPr>
            <a:r>
              <a:rPr lang="en-AU" sz="2400" dirty="0" smtClean="0"/>
              <a:t>    Return true if s contains no characters, false otherwise</a:t>
            </a:r>
          </a:p>
        </p:txBody>
      </p:sp>
      <p:sp>
        <p:nvSpPr>
          <p:cNvPr id="60420" name="Date Placeholder 10"/>
          <p:cNvSpPr>
            <a:spLocks noGrp="1"/>
          </p:cNvSpPr>
          <p:nvPr>
            <p:ph type="dt" sz="quarter" idx="10"/>
          </p:nvPr>
        </p:nvSpPr>
        <p:spPr>
          <a:noFill/>
        </p:spPr>
        <p:txBody>
          <a:bodyPr/>
          <a:lstStyle/>
          <a:p>
            <a:r>
              <a:rPr lang="en-US" smtClean="0"/>
              <a:t>Semester1, 2010</a:t>
            </a:r>
            <a:endParaRPr lang="en-AU" smtClean="0"/>
          </a:p>
        </p:txBody>
      </p:sp>
      <p:sp>
        <p:nvSpPr>
          <p:cNvPr id="60421" name="Slide Number Placeholder 11"/>
          <p:cNvSpPr>
            <a:spLocks noGrp="1"/>
          </p:cNvSpPr>
          <p:nvPr>
            <p:ph type="sldNum" sz="quarter" idx="12"/>
          </p:nvPr>
        </p:nvSpPr>
        <p:spPr>
          <a:noFill/>
        </p:spPr>
        <p:txBody>
          <a:bodyPr/>
          <a:lstStyle/>
          <a:p>
            <a:fld id="{CED60D1E-64AA-4E25-9EBC-536B4B24A5F3}" type="slidenum">
              <a:rPr lang="en-AU" smtClean="0"/>
              <a:pPr/>
              <a:t>47</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C++ String Operations</a:t>
            </a:r>
            <a:r>
              <a:rPr lang="en-AU" smtClean="0"/>
              <a:t> </a:t>
            </a:r>
            <a:r>
              <a:rPr lang="en-AU" sz="2000" smtClean="0"/>
              <a:t>(see Appendix D, Nyhoff text)</a:t>
            </a:r>
            <a:endParaRPr lang="en-AU" sz="2000" smtClean="0">
              <a:latin typeface="Courier New" pitchFamily="49" charset="0"/>
            </a:endParaRPr>
          </a:p>
        </p:txBody>
      </p:sp>
      <p:sp>
        <p:nvSpPr>
          <p:cNvPr id="61443" name="Rectangle 4"/>
          <p:cNvSpPr>
            <a:spLocks noGrp="1" noChangeArrowheads="1"/>
          </p:cNvSpPr>
          <p:nvPr>
            <p:ph type="body" idx="1"/>
          </p:nvPr>
        </p:nvSpPr>
        <p:spPr>
          <a:xfrm>
            <a:off x="428625" y="1500188"/>
            <a:ext cx="8715375" cy="5357812"/>
          </a:xfrm>
        </p:spPr>
        <p:txBody>
          <a:bodyPr/>
          <a:lstStyle/>
          <a:p>
            <a:pPr eaLnBrk="1" hangingPunct="1"/>
            <a:r>
              <a:rPr lang="en-AU" sz="2800" smtClean="0"/>
              <a:t> String assignment  </a:t>
            </a:r>
          </a:p>
          <a:p>
            <a:pPr marL="342900" lvl="1" indent="-342900" eaLnBrk="1" hangingPunct="1">
              <a:buFont typeface="Times New Roman" pitchFamily="18" charset="0"/>
              <a:buNone/>
            </a:pPr>
            <a:r>
              <a:rPr lang="en-AU" smtClean="0">
                <a:solidFill>
                  <a:srgbClr val="0000FF"/>
                </a:solidFill>
                <a:latin typeface="Courier New" pitchFamily="49" charset="0"/>
                <a:cs typeface="Courier New" pitchFamily="49" charset="0"/>
              </a:rPr>
              <a:t>  string  s1 = “test”, s2, s3; </a:t>
            </a:r>
          </a:p>
          <a:p>
            <a:pPr marL="342900" lvl="1" indent="-342900" eaLnBrk="1" hangingPunct="1">
              <a:buFont typeface="Times New Roman" pitchFamily="18" charset="0"/>
              <a:buNone/>
            </a:pPr>
            <a:r>
              <a:rPr lang="en-AU" smtClean="0">
                <a:solidFill>
                  <a:srgbClr val="0000FF"/>
                </a:solidFill>
                <a:latin typeface="Courier New" pitchFamily="49" charset="0"/>
                <a:cs typeface="Courier New" pitchFamily="49" charset="0"/>
              </a:rPr>
              <a:t>  s2 = s1;</a:t>
            </a:r>
          </a:p>
          <a:p>
            <a:pPr marL="342900" lvl="1" indent="-342900" eaLnBrk="1" hangingPunct="1">
              <a:buFont typeface="Times New Roman" pitchFamily="18" charset="0"/>
              <a:buNone/>
            </a:pPr>
            <a:r>
              <a:rPr lang="en-AU" smtClean="0">
                <a:solidFill>
                  <a:srgbClr val="0000FF"/>
                </a:solidFill>
                <a:latin typeface="Courier New" pitchFamily="49" charset="0"/>
                <a:cs typeface="Courier New" pitchFamily="49" charset="0"/>
              </a:rPr>
              <a:t>  s3.assign(s1);</a:t>
            </a:r>
            <a:endParaRPr lang="en-AU" smtClean="0">
              <a:cs typeface="Courier New" pitchFamily="49" charset="0"/>
            </a:endParaRPr>
          </a:p>
          <a:p>
            <a:pPr marL="742950" lvl="2" indent="-342900" eaLnBrk="1" hangingPunct="1">
              <a:buFontTx/>
              <a:buNone/>
            </a:pPr>
            <a:r>
              <a:rPr lang="en-AU" sz="2800" smtClean="0">
                <a:cs typeface="Courier New" pitchFamily="49" charset="0"/>
              </a:rPr>
              <a:t>Both </a:t>
            </a:r>
            <a:r>
              <a:rPr lang="en-AU" sz="2800" smtClean="0">
                <a:solidFill>
                  <a:srgbClr val="0000FF"/>
                </a:solidFill>
                <a:latin typeface="Courier New" pitchFamily="49" charset="0"/>
                <a:cs typeface="Courier New" pitchFamily="49" charset="0"/>
              </a:rPr>
              <a:t>s2</a:t>
            </a:r>
            <a:r>
              <a:rPr lang="en-AU" sz="2800" smtClean="0">
                <a:cs typeface="Courier New" pitchFamily="49" charset="0"/>
              </a:rPr>
              <a:t> and </a:t>
            </a:r>
            <a:r>
              <a:rPr lang="en-AU" sz="2800" smtClean="0">
                <a:solidFill>
                  <a:srgbClr val="0000FF"/>
                </a:solidFill>
                <a:latin typeface="Courier New" pitchFamily="49" charset="0"/>
                <a:cs typeface="Courier New" pitchFamily="49" charset="0"/>
              </a:rPr>
              <a:t>s3</a:t>
            </a:r>
            <a:r>
              <a:rPr lang="en-AU" sz="2800" smtClean="0">
                <a:cs typeface="Courier New" pitchFamily="49" charset="0"/>
              </a:rPr>
              <a:t> are a true copy of </a:t>
            </a:r>
            <a:r>
              <a:rPr lang="en-AU" sz="2800" smtClean="0">
                <a:solidFill>
                  <a:srgbClr val="0000FF"/>
                </a:solidFill>
                <a:latin typeface="Courier New" pitchFamily="49" charset="0"/>
                <a:cs typeface="Courier New" pitchFamily="49" charset="0"/>
              </a:rPr>
              <a:t>s1</a:t>
            </a:r>
            <a:r>
              <a:rPr lang="en-AU" sz="2800" smtClean="0">
                <a:cs typeface="Courier New" pitchFamily="49" charset="0"/>
              </a:rPr>
              <a:t>.  Changing the value of </a:t>
            </a:r>
            <a:r>
              <a:rPr lang="en-AU" sz="2800" smtClean="0">
                <a:solidFill>
                  <a:srgbClr val="0000FF"/>
                </a:solidFill>
                <a:latin typeface="Courier New" pitchFamily="49" charset="0"/>
                <a:cs typeface="Courier New" pitchFamily="49" charset="0"/>
              </a:rPr>
              <a:t>s1</a:t>
            </a:r>
            <a:r>
              <a:rPr lang="en-AU" sz="2800" smtClean="0">
                <a:cs typeface="Courier New" pitchFamily="49" charset="0"/>
              </a:rPr>
              <a:t> will not change the value of </a:t>
            </a:r>
            <a:r>
              <a:rPr lang="en-AU" sz="2800" smtClean="0">
                <a:solidFill>
                  <a:srgbClr val="0000FF"/>
                </a:solidFill>
                <a:latin typeface="Courier New" pitchFamily="49" charset="0"/>
                <a:cs typeface="Courier New" pitchFamily="49" charset="0"/>
              </a:rPr>
              <a:t>s2</a:t>
            </a:r>
            <a:r>
              <a:rPr lang="en-AU" sz="2800" smtClean="0">
                <a:cs typeface="Courier New" pitchFamily="49" charset="0"/>
              </a:rPr>
              <a:t> and </a:t>
            </a:r>
            <a:r>
              <a:rPr lang="en-AU" sz="2800" smtClean="0">
                <a:solidFill>
                  <a:srgbClr val="0000FF"/>
                </a:solidFill>
                <a:latin typeface="Courier New" pitchFamily="49" charset="0"/>
                <a:cs typeface="Courier New" pitchFamily="49" charset="0"/>
              </a:rPr>
              <a:t>s3</a:t>
            </a:r>
            <a:r>
              <a:rPr lang="en-AU" sz="2800" smtClean="0">
                <a:cs typeface="Courier New" pitchFamily="49" charset="0"/>
              </a:rPr>
              <a:t>. </a:t>
            </a:r>
          </a:p>
          <a:p>
            <a:pPr marL="342900" lvl="1" indent="-342900" eaLnBrk="1" hangingPunct="1">
              <a:buFont typeface="Wingdings" pitchFamily="2" charset="2"/>
              <a:buChar char="§"/>
            </a:pPr>
            <a:r>
              <a:rPr lang="en-AU" smtClean="0">
                <a:cs typeface="Courier New" pitchFamily="49" charset="0"/>
              </a:rPr>
              <a:t>String concatenation</a:t>
            </a:r>
          </a:p>
          <a:p>
            <a:pPr marL="742950" lvl="2" indent="-342900" eaLnBrk="1" hangingPunct="1">
              <a:buFontTx/>
              <a:buNone/>
            </a:pPr>
            <a:r>
              <a:rPr lang="en-AU" sz="2800" smtClean="0">
                <a:solidFill>
                  <a:srgbClr val="0000FF"/>
                </a:solidFill>
                <a:latin typeface="Courier New" pitchFamily="49" charset="0"/>
                <a:cs typeface="Courier New" pitchFamily="49" charset="0"/>
              </a:rPr>
              <a:t>s2.append(s1);</a:t>
            </a:r>
          </a:p>
          <a:p>
            <a:pPr marL="742950" lvl="2" indent="-342900" eaLnBrk="1" hangingPunct="1">
              <a:buFontTx/>
              <a:buNone/>
            </a:pPr>
            <a:r>
              <a:rPr lang="en-AU" sz="2800" smtClean="0">
                <a:cs typeface="Courier New" pitchFamily="49" charset="0"/>
              </a:rPr>
              <a:t>Append </a:t>
            </a:r>
            <a:r>
              <a:rPr lang="en-AU" sz="2800" smtClean="0">
                <a:solidFill>
                  <a:srgbClr val="0000FF"/>
                </a:solidFill>
                <a:latin typeface="Courier New" pitchFamily="49" charset="0"/>
                <a:cs typeface="Courier New" pitchFamily="49" charset="0"/>
              </a:rPr>
              <a:t>s1</a:t>
            </a:r>
            <a:r>
              <a:rPr lang="en-AU" sz="2800" smtClean="0">
                <a:cs typeface="Courier New" pitchFamily="49" charset="0"/>
              </a:rPr>
              <a:t> at the end of </a:t>
            </a:r>
            <a:r>
              <a:rPr lang="en-AU" sz="2800" smtClean="0">
                <a:solidFill>
                  <a:srgbClr val="0000FF"/>
                </a:solidFill>
                <a:latin typeface="Courier New" pitchFamily="49" charset="0"/>
                <a:cs typeface="Courier New" pitchFamily="49" charset="0"/>
              </a:rPr>
              <a:t>s2</a:t>
            </a:r>
            <a:r>
              <a:rPr lang="en-AU" sz="2800" smtClean="0">
                <a:cs typeface="Courier New" pitchFamily="49" charset="0"/>
              </a:rPr>
              <a:t>, e.g., </a:t>
            </a:r>
            <a:r>
              <a:rPr lang="en-AU" sz="2800" smtClean="0">
                <a:solidFill>
                  <a:srgbClr val="0000FF"/>
                </a:solidFill>
                <a:latin typeface="Courier New" pitchFamily="49" charset="0"/>
                <a:cs typeface="Courier New" pitchFamily="49" charset="0"/>
              </a:rPr>
              <a:t>s2 </a:t>
            </a:r>
            <a:r>
              <a:rPr lang="en-AU" sz="2800" smtClean="0">
                <a:cs typeface="Courier New" pitchFamily="49" charset="0"/>
              </a:rPr>
              <a:t>becomes “testtest”</a:t>
            </a:r>
          </a:p>
        </p:txBody>
      </p:sp>
      <p:sp>
        <p:nvSpPr>
          <p:cNvPr id="61444" name="Date Placeholder 10"/>
          <p:cNvSpPr>
            <a:spLocks noGrp="1"/>
          </p:cNvSpPr>
          <p:nvPr>
            <p:ph type="dt" sz="quarter" idx="10"/>
          </p:nvPr>
        </p:nvSpPr>
        <p:spPr>
          <a:noFill/>
        </p:spPr>
        <p:txBody>
          <a:bodyPr/>
          <a:lstStyle/>
          <a:p>
            <a:r>
              <a:rPr lang="en-US" smtClean="0"/>
              <a:t>Semester1, 2010</a:t>
            </a:r>
            <a:endParaRPr lang="en-AU" smtClean="0"/>
          </a:p>
        </p:txBody>
      </p:sp>
      <p:sp>
        <p:nvSpPr>
          <p:cNvPr id="61445" name="Slide Number Placeholder 11"/>
          <p:cNvSpPr>
            <a:spLocks noGrp="1"/>
          </p:cNvSpPr>
          <p:nvPr>
            <p:ph type="sldNum" sz="quarter" idx="12"/>
          </p:nvPr>
        </p:nvSpPr>
        <p:spPr>
          <a:noFill/>
        </p:spPr>
        <p:txBody>
          <a:bodyPr/>
          <a:lstStyle/>
          <a:p>
            <a:fld id="{238E70BB-CF72-4552-88F6-96D29E919E4D}" type="slidenum">
              <a:rPr lang="en-AU" smtClean="0"/>
              <a:pPr/>
              <a:t>48</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 String Operations</a:t>
            </a:r>
            <a:r>
              <a:rPr lang="en-AU" smtClean="0"/>
              <a:t> </a:t>
            </a:r>
            <a:r>
              <a:rPr lang="en-AU" sz="2000" smtClean="0"/>
              <a:t>(see Appendix D, Nyhoff text)</a:t>
            </a:r>
            <a:endParaRPr lang="en-AU" sz="2000" smtClean="0">
              <a:latin typeface="Courier New" pitchFamily="49" charset="0"/>
            </a:endParaRPr>
          </a:p>
        </p:txBody>
      </p:sp>
      <p:sp>
        <p:nvSpPr>
          <p:cNvPr id="62467" name="Date Placeholder 10"/>
          <p:cNvSpPr>
            <a:spLocks noGrp="1"/>
          </p:cNvSpPr>
          <p:nvPr>
            <p:ph type="dt" sz="quarter" idx="10"/>
          </p:nvPr>
        </p:nvSpPr>
        <p:spPr>
          <a:noFill/>
        </p:spPr>
        <p:txBody>
          <a:bodyPr/>
          <a:lstStyle/>
          <a:p>
            <a:r>
              <a:rPr lang="en-US" smtClean="0"/>
              <a:t>Semester1, 2010</a:t>
            </a:r>
            <a:endParaRPr lang="en-AU" smtClean="0"/>
          </a:p>
        </p:txBody>
      </p:sp>
      <p:sp>
        <p:nvSpPr>
          <p:cNvPr id="62468" name="Slide Number Placeholder 11"/>
          <p:cNvSpPr>
            <a:spLocks noGrp="1"/>
          </p:cNvSpPr>
          <p:nvPr>
            <p:ph type="sldNum" sz="quarter" idx="12"/>
          </p:nvPr>
        </p:nvSpPr>
        <p:spPr>
          <a:noFill/>
        </p:spPr>
        <p:txBody>
          <a:bodyPr/>
          <a:lstStyle/>
          <a:p>
            <a:fld id="{371F34A3-5677-4CB0-BE8F-259F93322C31}" type="slidenum">
              <a:rPr lang="en-AU" smtClean="0"/>
              <a:pPr/>
              <a:t>49</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
        <p:nvSpPr>
          <p:cNvPr id="14" name="Rectangle 4"/>
          <p:cNvSpPr txBox="1">
            <a:spLocks noChangeArrowheads="1"/>
          </p:cNvSpPr>
          <p:nvPr/>
        </p:nvSpPr>
        <p:spPr bwMode="auto">
          <a:xfrm>
            <a:off x="428625" y="1500188"/>
            <a:ext cx="8715375" cy="5357812"/>
          </a:xfrm>
          <a:prstGeom prst="rect">
            <a:avLst/>
          </a:prstGeom>
          <a:solidFill>
            <a:schemeClr val="bg1"/>
          </a:solidFill>
          <a:ln w="9525">
            <a:noFill/>
            <a:miter lim="800000"/>
            <a:headEnd/>
            <a:tailEnd/>
          </a:ln>
        </p:spPr>
        <p:txBody>
          <a:bodyPr/>
          <a:lstStyle/>
          <a:p>
            <a:pPr marL="342900" indent="-342900" algn="l">
              <a:spcBef>
                <a:spcPct val="20000"/>
              </a:spcBef>
              <a:buClr>
                <a:schemeClr val="tx1"/>
              </a:buClr>
              <a:buFont typeface="Wingdings" pitchFamily="2" charset="2"/>
              <a:buChar char="§"/>
              <a:defRPr/>
            </a:pPr>
            <a:r>
              <a:rPr lang="en-AU" sz="2800" kern="0" dirty="0">
                <a:latin typeface="+mn-lt"/>
              </a:rPr>
              <a:t> String comparison</a:t>
            </a:r>
          </a:p>
          <a:p>
            <a:pPr marL="742950" lvl="1" indent="-285750" algn="l">
              <a:spcBef>
                <a:spcPct val="20000"/>
              </a:spcBef>
              <a:buClr>
                <a:schemeClr val="tx1"/>
              </a:buClr>
              <a:buFont typeface="Times New Roman" pitchFamily="18" charset="0"/>
              <a:buChar char="–"/>
              <a:defRPr/>
            </a:pPr>
            <a:r>
              <a:rPr lang="en-AU" sz="2400" kern="0" dirty="0">
                <a:latin typeface="+mn-lt"/>
              </a:rPr>
              <a:t>Overloaded operators</a:t>
            </a:r>
          </a:p>
          <a:p>
            <a:pPr marL="742950" lvl="1" indent="-285750" algn="l">
              <a:spcBef>
                <a:spcPct val="20000"/>
              </a:spcBef>
              <a:buClr>
                <a:schemeClr val="tx1"/>
              </a:buClr>
              <a:buFont typeface="Times New Roman" pitchFamily="18" charset="0"/>
              <a:buNone/>
              <a:defRPr/>
            </a:pPr>
            <a:r>
              <a:rPr lang="en-AU" sz="2400" kern="0" dirty="0">
                <a:latin typeface="+mn-lt"/>
              </a:rPr>
              <a:t>     !=, &lt;, &gt;, &lt;=, &gt;=, = =</a:t>
            </a:r>
          </a:p>
          <a:p>
            <a:pPr marL="742950" lvl="1" indent="-285750" algn="l">
              <a:spcBef>
                <a:spcPct val="20000"/>
              </a:spcBef>
              <a:buClr>
                <a:schemeClr val="tx1"/>
              </a:buClr>
              <a:buFont typeface="Times New Roman" pitchFamily="18" charset="0"/>
              <a:buNone/>
              <a:defRPr/>
            </a:pPr>
            <a:r>
              <a:rPr lang="en-AU" sz="2800" kern="0" dirty="0">
                <a:solidFill>
                  <a:srgbClr val="0000FF"/>
                </a:solidFill>
                <a:latin typeface="Courier New" pitchFamily="49" charset="0"/>
                <a:cs typeface="Courier New" pitchFamily="49" charset="0"/>
              </a:rPr>
              <a:t>  </a:t>
            </a:r>
            <a:r>
              <a:rPr lang="en-AU" sz="2800" kern="0" dirty="0">
                <a:latin typeface="+mn-lt"/>
                <a:cs typeface="Courier New" pitchFamily="49" charset="0"/>
              </a:rPr>
              <a:t>e.g.</a:t>
            </a:r>
            <a:r>
              <a:rPr lang="en-AU" sz="2800" kern="0" dirty="0">
                <a:solidFill>
                  <a:srgbClr val="0000FF"/>
                </a:solidFill>
                <a:latin typeface="Courier New" pitchFamily="49" charset="0"/>
                <a:cs typeface="Courier New" pitchFamily="49" charset="0"/>
              </a:rPr>
              <a:t> </a:t>
            </a:r>
            <a:r>
              <a:rPr lang="en-AU" sz="2400" kern="0" dirty="0">
                <a:solidFill>
                  <a:srgbClr val="0000FF"/>
                </a:solidFill>
                <a:latin typeface="Courier New" pitchFamily="49" charset="0"/>
                <a:cs typeface="Courier New" pitchFamily="49" charset="0"/>
              </a:rPr>
              <a:t>string  s1 = “test”, </a:t>
            </a:r>
            <a:endParaRPr lang="en-AU" sz="2400" kern="0" dirty="0">
              <a:solidFill>
                <a:srgbClr val="0000FF"/>
              </a:solidFill>
              <a:latin typeface="Courier New" pitchFamily="49" charset="0"/>
              <a:cs typeface="Courier New" pitchFamily="49" charset="0"/>
            </a:endParaRPr>
          </a:p>
          <a:p>
            <a:pPr marL="742950" lvl="1" indent="-285750" algn="l">
              <a:spcBef>
                <a:spcPct val="20000"/>
              </a:spcBef>
              <a:buClr>
                <a:schemeClr val="tx1"/>
              </a:buClr>
              <a:buFont typeface="Times New Roman" pitchFamily="18" charset="0"/>
              <a:buNone/>
              <a:defRPr/>
            </a:pPr>
            <a:r>
              <a:rPr lang="en-AU" sz="2400" kern="0" dirty="0">
                <a:solidFill>
                  <a:srgbClr val="0000FF"/>
                </a:solidFill>
                <a:latin typeface="Courier New" pitchFamily="49" charset="0"/>
                <a:cs typeface="Courier New" pitchFamily="49" charset="0"/>
              </a:rPr>
              <a:t> </a:t>
            </a:r>
            <a:r>
              <a:rPr lang="en-AU" sz="2400" kern="0" dirty="0">
                <a:solidFill>
                  <a:srgbClr val="0000FF"/>
                </a:solidFill>
                <a:latin typeface="Courier New" pitchFamily="49" charset="0"/>
                <a:cs typeface="Courier New" pitchFamily="49" charset="0"/>
              </a:rPr>
              <a:t>            s2 </a:t>
            </a:r>
            <a:r>
              <a:rPr lang="en-AU" sz="2400" kern="0" dirty="0">
                <a:solidFill>
                  <a:srgbClr val="0000FF"/>
                </a:solidFill>
                <a:latin typeface="Courier New" pitchFamily="49" charset="0"/>
                <a:cs typeface="Courier New" pitchFamily="49" charset="0"/>
              </a:rPr>
              <a:t>=“change”; </a:t>
            </a:r>
            <a:endParaRPr lang="en-AU" sz="2400" kern="0" dirty="0">
              <a:latin typeface="+mn-lt"/>
              <a:cs typeface="Courier New" pitchFamily="49" charset="0"/>
            </a:endParaRPr>
          </a:p>
          <a:p>
            <a:pPr marL="742950" lvl="1" indent="-285750" algn="l">
              <a:spcBef>
                <a:spcPct val="20000"/>
              </a:spcBef>
              <a:buClr>
                <a:schemeClr val="tx1"/>
              </a:buClr>
              <a:buFont typeface="Times New Roman" pitchFamily="18" charset="0"/>
              <a:buNone/>
              <a:defRPr/>
            </a:pPr>
            <a:r>
              <a:rPr lang="en-AU" sz="2400" kern="0" dirty="0">
                <a:solidFill>
                  <a:srgbClr val="0000FF"/>
                </a:solidFill>
                <a:latin typeface="+mn-lt"/>
                <a:cs typeface="Courier New" pitchFamily="49" charset="0"/>
              </a:rPr>
              <a:t>     </a:t>
            </a:r>
            <a:r>
              <a:rPr lang="en-AU" sz="2400" kern="0" dirty="0">
                <a:solidFill>
                  <a:srgbClr val="0000FF"/>
                </a:solidFill>
                <a:latin typeface="Courier New" pitchFamily="49" charset="0"/>
                <a:cs typeface="Courier New" pitchFamily="49" charset="0"/>
              </a:rPr>
              <a:t>    if(s1==s2) </a:t>
            </a:r>
            <a:r>
              <a:rPr lang="en-AU" sz="2400" kern="0" dirty="0" err="1">
                <a:solidFill>
                  <a:srgbClr val="0000FF"/>
                </a:solidFill>
                <a:latin typeface="Courier New" pitchFamily="49" charset="0"/>
                <a:cs typeface="Courier New" pitchFamily="49" charset="0"/>
              </a:rPr>
              <a:t>cout</a:t>
            </a:r>
            <a:r>
              <a:rPr lang="en-AU" sz="2400" kern="0" dirty="0">
                <a:solidFill>
                  <a:srgbClr val="0000FF"/>
                </a:solidFill>
                <a:latin typeface="Courier New" pitchFamily="49" charset="0"/>
                <a:cs typeface="Courier New" pitchFamily="49" charset="0"/>
              </a:rPr>
              <a:t> &lt;&lt; true;</a:t>
            </a:r>
          </a:p>
          <a:p>
            <a:pPr marL="742950" lvl="1" indent="-285750" algn="l">
              <a:spcBef>
                <a:spcPct val="20000"/>
              </a:spcBef>
              <a:buClr>
                <a:schemeClr val="tx1"/>
              </a:buClr>
              <a:buFont typeface="Times New Roman" pitchFamily="18" charset="0"/>
              <a:buNone/>
              <a:defRPr/>
            </a:pPr>
            <a:r>
              <a:rPr lang="en-AU" sz="2400" kern="0" dirty="0">
                <a:solidFill>
                  <a:srgbClr val="0000FF"/>
                </a:solidFill>
                <a:latin typeface="Courier New" pitchFamily="49" charset="0"/>
                <a:cs typeface="Courier New" pitchFamily="49" charset="0"/>
              </a:rPr>
              <a:t>      else </a:t>
            </a:r>
            <a:r>
              <a:rPr lang="en-AU" sz="2400" kern="0" dirty="0" err="1">
                <a:solidFill>
                  <a:srgbClr val="0000FF"/>
                </a:solidFill>
                <a:latin typeface="Courier New" pitchFamily="49" charset="0"/>
                <a:cs typeface="Courier New" pitchFamily="49" charset="0"/>
              </a:rPr>
              <a:t>cout</a:t>
            </a:r>
            <a:r>
              <a:rPr lang="en-AU" sz="2400" kern="0" dirty="0">
                <a:solidFill>
                  <a:srgbClr val="0000FF"/>
                </a:solidFill>
                <a:latin typeface="Courier New" pitchFamily="49" charset="0"/>
                <a:cs typeface="Courier New" pitchFamily="49" charset="0"/>
              </a:rPr>
              <a:t> &lt;&lt; false;</a:t>
            </a:r>
          </a:p>
          <a:p>
            <a:pPr marL="742950" lvl="2" indent="-342900" algn="l">
              <a:spcBef>
                <a:spcPct val="20000"/>
              </a:spcBef>
              <a:buClr>
                <a:schemeClr val="tx1"/>
              </a:buClr>
              <a:buFont typeface="Times New Roman" pitchFamily="18" charset="0"/>
              <a:buChar char="‾"/>
              <a:defRPr/>
            </a:pPr>
            <a:r>
              <a:rPr lang="en-AU" sz="2400" kern="0" dirty="0">
                <a:latin typeface="+mn-lt"/>
                <a:cs typeface="Courier New" pitchFamily="49" charset="0"/>
              </a:rPr>
              <a:t>Member Function </a:t>
            </a:r>
            <a:r>
              <a:rPr lang="en-AU" sz="2400" kern="0" dirty="0">
                <a:solidFill>
                  <a:srgbClr val="0000FF"/>
                </a:solidFill>
                <a:latin typeface="+mn-lt"/>
                <a:cs typeface="Courier New" pitchFamily="49" charset="0"/>
              </a:rPr>
              <a:t>compare</a:t>
            </a:r>
          </a:p>
          <a:p>
            <a:pPr marL="742950" lvl="2" indent="-342900" algn="l">
              <a:spcBef>
                <a:spcPct val="20000"/>
              </a:spcBef>
              <a:buClr>
                <a:schemeClr val="tx1"/>
              </a:buClr>
              <a:defRPr/>
            </a:pPr>
            <a:r>
              <a:rPr lang="en-AU" sz="2800" kern="0" dirty="0">
                <a:solidFill>
                  <a:srgbClr val="0000FF"/>
                </a:solidFill>
                <a:latin typeface="+mn-lt"/>
                <a:cs typeface="Courier New" pitchFamily="49" charset="0"/>
              </a:rPr>
              <a:t>    s1.compare(s2)  </a:t>
            </a:r>
            <a:r>
              <a:rPr lang="en-AU" sz="2800" kern="0" dirty="0">
                <a:latin typeface="+mn-lt"/>
                <a:cs typeface="Courier New" pitchFamily="49" charset="0"/>
              </a:rPr>
              <a:t>returns a negative value, 0, or a positive value according as </a:t>
            </a:r>
            <a:r>
              <a:rPr lang="en-AU" sz="2800" kern="0" dirty="0">
                <a:solidFill>
                  <a:srgbClr val="0000FF"/>
                </a:solidFill>
                <a:latin typeface="+mn-lt"/>
                <a:cs typeface="Courier New" pitchFamily="49" charset="0"/>
              </a:rPr>
              <a:t>s1</a:t>
            </a:r>
            <a:r>
              <a:rPr lang="en-AU" sz="2800" kern="0" dirty="0">
                <a:latin typeface="+mn-lt"/>
                <a:cs typeface="Courier New" pitchFamily="49" charset="0"/>
              </a:rPr>
              <a:t> is less than, equal to, or greater than </a:t>
            </a:r>
            <a:r>
              <a:rPr lang="en-AU" sz="2800" kern="0" dirty="0">
                <a:solidFill>
                  <a:srgbClr val="0000FF"/>
                </a:solidFill>
                <a:latin typeface="+mn-lt"/>
                <a:cs typeface="Courier New" pitchFamily="49" charset="0"/>
              </a:rPr>
              <a:t>s2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Arrays</a:t>
            </a:r>
            <a:endParaRPr lang="en-AU" sz="2400" smtClean="0"/>
          </a:p>
        </p:txBody>
      </p:sp>
      <p:sp>
        <p:nvSpPr>
          <p:cNvPr id="17411" name="Content Placeholder 13"/>
          <p:cNvSpPr>
            <a:spLocks noGrp="1"/>
          </p:cNvSpPr>
          <p:nvPr>
            <p:ph idx="1"/>
          </p:nvPr>
        </p:nvSpPr>
        <p:spPr>
          <a:xfrm>
            <a:off x="857250" y="1357313"/>
            <a:ext cx="7772400" cy="4114800"/>
          </a:xfrm>
        </p:spPr>
        <p:txBody>
          <a:bodyPr/>
          <a:lstStyle/>
          <a:p>
            <a:r>
              <a:rPr lang="en-US" smtClean="0"/>
              <a:t>Data structure built into C++</a:t>
            </a:r>
          </a:p>
          <a:p>
            <a:r>
              <a:rPr lang="en-US" smtClean="0"/>
              <a:t>A group of consecutive memory locations </a:t>
            </a:r>
          </a:p>
          <a:p>
            <a:pPr lvl="1"/>
            <a:r>
              <a:rPr lang="en-US" smtClean="0"/>
              <a:t>All of same type</a:t>
            </a:r>
          </a:p>
          <a:p>
            <a:pPr lvl="1"/>
            <a:r>
              <a:rPr lang="en-AU" smtClean="0"/>
              <a:t>All referred by the same name</a:t>
            </a:r>
            <a:endParaRPr lang="en-US" smtClean="0"/>
          </a:p>
          <a:p>
            <a:pPr lvl="1"/>
            <a:r>
              <a:rPr lang="en-US" smtClean="0"/>
              <a:t>Each accessed by using indices (also called subscripts) that specify the position of the element</a:t>
            </a:r>
          </a:p>
          <a:p>
            <a:pPr lvl="1">
              <a:buFont typeface="Times New Roman" pitchFamily="18" charset="0"/>
              <a:buNone/>
            </a:pPr>
            <a:endParaRPr lang="en-US" smtClean="0"/>
          </a:p>
          <a:p>
            <a:endParaRPr lang="en-US" smtClean="0"/>
          </a:p>
        </p:txBody>
      </p:sp>
      <p:sp>
        <p:nvSpPr>
          <p:cNvPr id="17412" name="Date Placeholder 10"/>
          <p:cNvSpPr>
            <a:spLocks noGrp="1"/>
          </p:cNvSpPr>
          <p:nvPr>
            <p:ph type="dt" sz="quarter" idx="10"/>
          </p:nvPr>
        </p:nvSpPr>
        <p:spPr>
          <a:noFill/>
        </p:spPr>
        <p:txBody>
          <a:bodyPr/>
          <a:lstStyle/>
          <a:p>
            <a:r>
              <a:rPr lang="en-US" smtClean="0"/>
              <a:t>Semester1, 2010</a:t>
            </a:r>
            <a:endParaRPr lang="en-AU" smtClean="0"/>
          </a:p>
        </p:txBody>
      </p:sp>
      <p:sp>
        <p:nvSpPr>
          <p:cNvPr id="17413" name="Slide Number Placeholder 11"/>
          <p:cNvSpPr>
            <a:spLocks noGrp="1"/>
          </p:cNvSpPr>
          <p:nvPr>
            <p:ph type="sldNum" sz="quarter" idx="12"/>
          </p:nvPr>
        </p:nvSpPr>
        <p:spPr>
          <a:noFill/>
        </p:spPr>
        <p:txBody>
          <a:bodyPr/>
          <a:lstStyle/>
          <a:p>
            <a:fld id="{D933F6A1-EDDB-4BAA-A8CE-C0C08EC0CB9C}" type="slidenum">
              <a:rPr lang="en-AU" smtClean="0"/>
              <a:pPr/>
              <a:t>5</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AU" smtClean="0"/>
              <a:t>Next Week</a:t>
            </a:r>
          </a:p>
        </p:txBody>
      </p:sp>
      <p:sp>
        <p:nvSpPr>
          <p:cNvPr id="63491" name="Rectangle 3"/>
          <p:cNvSpPr>
            <a:spLocks noGrp="1" noChangeArrowheads="1"/>
          </p:cNvSpPr>
          <p:nvPr>
            <p:ph type="body" idx="1"/>
          </p:nvPr>
        </p:nvSpPr>
        <p:spPr>
          <a:xfrm>
            <a:off x="468313" y="1700213"/>
            <a:ext cx="7915275" cy="4114800"/>
          </a:xfrm>
        </p:spPr>
        <p:txBody>
          <a:bodyPr/>
          <a:lstStyle/>
          <a:p>
            <a:r>
              <a:rPr lang="en-AU" sz="2800" smtClean="0"/>
              <a:t>Object-Oriented Programming and ADTs</a:t>
            </a:r>
          </a:p>
          <a:p>
            <a:pPr lvl="1"/>
            <a:r>
              <a:rPr lang="fr-FR" sz="2400" smtClean="0"/>
              <a:t>Classes and objects</a:t>
            </a:r>
            <a:endParaRPr lang="en-AU" sz="2400" smtClean="0"/>
          </a:p>
          <a:p>
            <a:pPr lvl="1"/>
            <a:r>
              <a:rPr lang="fr-FR" sz="2400" smtClean="0"/>
              <a:t>Inheritance</a:t>
            </a:r>
            <a:endParaRPr lang="en-AU" sz="2400" smtClean="0"/>
          </a:p>
          <a:p>
            <a:pPr lvl="1"/>
            <a:r>
              <a:rPr lang="fr-FR" sz="2400" smtClean="0"/>
              <a:t>Polymorphism</a:t>
            </a:r>
            <a:endParaRPr lang="en-AU" sz="2400" smtClean="0"/>
          </a:p>
          <a:p>
            <a:pPr lvl="1" eaLnBrk="1" hangingPunct="1">
              <a:lnSpc>
                <a:spcPct val="80000"/>
              </a:lnSpc>
            </a:pPr>
            <a:endParaRPr lang="en-AU" sz="2400" smtClean="0"/>
          </a:p>
          <a:p>
            <a:pPr lvl="1" eaLnBrk="1" hangingPunct="1">
              <a:lnSpc>
                <a:spcPct val="80000"/>
              </a:lnSpc>
            </a:pPr>
            <a:endParaRPr lang="en-AU" sz="2400" smtClean="0"/>
          </a:p>
        </p:txBody>
      </p:sp>
      <p:sp>
        <p:nvSpPr>
          <p:cNvPr id="63492" name="Date Placeholder 10"/>
          <p:cNvSpPr>
            <a:spLocks noGrp="1"/>
          </p:cNvSpPr>
          <p:nvPr>
            <p:ph type="dt" sz="quarter" idx="10"/>
          </p:nvPr>
        </p:nvSpPr>
        <p:spPr>
          <a:noFill/>
        </p:spPr>
        <p:txBody>
          <a:bodyPr/>
          <a:lstStyle/>
          <a:p>
            <a:r>
              <a:rPr lang="en-US" smtClean="0"/>
              <a:t>Semester1, 2010</a:t>
            </a:r>
            <a:endParaRPr lang="en-AU" smtClean="0"/>
          </a:p>
        </p:txBody>
      </p:sp>
      <p:sp>
        <p:nvSpPr>
          <p:cNvPr id="63493" name="Slide Number Placeholder 11"/>
          <p:cNvSpPr>
            <a:spLocks noGrp="1"/>
          </p:cNvSpPr>
          <p:nvPr>
            <p:ph type="sldNum" sz="quarter" idx="12"/>
          </p:nvPr>
        </p:nvSpPr>
        <p:spPr>
          <a:noFill/>
        </p:spPr>
        <p:txBody>
          <a:bodyPr/>
          <a:lstStyle/>
          <a:p>
            <a:fld id="{5A1D39D1-9F09-472A-8CF6-CEB0668BD95B}" type="slidenum">
              <a:rPr lang="en-AU" smtClean="0"/>
              <a:pPr/>
              <a:t>50</a:t>
            </a:fld>
            <a:endParaRPr lang="en-AU" smtClean="0"/>
          </a:p>
        </p:txBody>
      </p:sp>
      <p:sp>
        <p:nvSpPr>
          <p:cNvPr id="13" name="Footer Placeholder 12"/>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4"/>
          <p:cNvSpPr>
            <a:spLocks noGrp="1"/>
          </p:cNvSpPr>
          <p:nvPr>
            <p:ph type="dt" sz="quarter" idx="10"/>
          </p:nvPr>
        </p:nvSpPr>
        <p:spPr>
          <a:xfrm>
            <a:off x="457200" y="6245225"/>
            <a:ext cx="2133600" cy="476250"/>
          </a:xfrm>
          <a:noFill/>
        </p:spPr>
        <p:txBody>
          <a:bodyPr/>
          <a:lstStyle/>
          <a:p>
            <a:r>
              <a:rPr lang="en-US" smtClean="0"/>
              <a:t>Semester1, 2010</a:t>
            </a:r>
            <a:endParaRPr lang="en-AU" smtClean="0"/>
          </a:p>
        </p:txBody>
      </p:sp>
      <p:sp>
        <p:nvSpPr>
          <p:cNvPr id="5" name="Footer Placeholder 5"/>
          <p:cNvSpPr>
            <a:spLocks noGrp="1"/>
          </p:cNvSpPr>
          <p:nvPr>
            <p:ph type="ftr" sz="quarter" idx="11"/>
          </p:nvPr>
        </p:nvSpPr>
        <p:spPr>
          <a:xfrm>
            <a:off x="3124200" y="6245225"/>
            <a:ext cx="2895600" cy="476250"/>
          </a:xfrm>
        </p:spPr>
        <p:txBody>
          <a:bodyPr/>
          <a:lstStyle/>
          <a:p>
            <a:pPr>
              <a:defRPr/>
            </a:pPr>
            <a:r>
              <a:rPr lang="en-AU"/>
              <a:t>INB/N371 Data Structures and Algorithms </a:t>
            </a:r>
          </a:p>
        </p:txBody>
      </p:sp>
      <p:sp>
        <p:nvSpPr>
          <p:cNvPr id="64516" name="Slide Number Placeholder 6"/>
          <p:cNvSpPr>
            <a:spLocks noGrp="1"/>
          </p:cNvSpPr>
          <p:nvPr>
            <p:ph type="sldNum" sz="quarter" idx="12"/>
          </p:nvPr>
        </p:nvSpPr>
        <p:spPr>
          <a:xfrm>
            <a:off x="6553200" y="6245225"/>
            <a:ext cx="2133600" cy="476250"/>
          </a:xfrm>
          <a:noFill/>
        </p:spPr>
        <p:txBody>
          <a:bodyPr/>
          <a:lstStyle/>
          <a:p>
            <a:fld id="{11E8B102-0539-46FE-99F4-4E55E01F94B2}" type="slidenum">
              <a:rPr lang="en-AU" smtClean="0"/>
              <a:pPr/>
              <a:t>51</a:t>
            </a:fld>
            <a:endParaRPr lang="en-AU" smtClean="0"/>
          </a:p>
        </p:txBody>
      </p:sp>
      <p:sp>
        <p:nvSpPr>
          <p:cNvPr id="64517" name="Rectangle 2"/>
          <p:cNvSpPr>
            <a:spLocks noGrp="1" noChangeArrowheads="1"/>
          </p:cNvSpPr>
          <p:nvPr>
            <p:ph type="title"/>
          </p:nvPr>
        </p:nvSpPr>
        <p:spPr/>
        <p:txBody>
          <a:bodyPr/>
          <a:lstStyle/>
          <a:p>
            <a:pPr eaLnBrk="1" hangingPunct="1"/>
            <a:r>
              <a:rPr lang="en-AU" smtClean="0"/>
              <a:t>Do List</a:t>
            </a:r>
          </a:p>
        </p:txBody>
      </p:sp>
      <p:sp>
        <p:nvSpPr>
          <p:cNvPr id="64518" name="Rectangle 3"/>
          <p:cNvSpPr>
            <a:spLocks noGrp="1" noChangeArrowheads="1"/>
          </p:cNvSpPr>
          <p:nvPr>
            <p:ph type="body" sz="half" idx="1"/>
          </p:nvPr>
        </p:nvSpPr>
        <p:spPr>
          <a:xfrm>
            <a:off x="468313" y="1773238"/>
            <a:ext cx="8064500" cy="4392612"/>
          </a:xfrm>
        </p:spPr>
        <p:txBody>
          <a:bodyPr/>
          <a:lstStyle/>
          <a:p>
            <a:pPr eaLnBrk="1" hangingPunct="1">
              <a:lnSpc>
                <a:spcPct val="90000"/>
              </a:lnSpc>
            </a:pPr>
            <a:r>
              <a:rPr lang="en-AU" sz="2800" smtClean="0"/>
              <a:t>Review Lecture 2</a:t>
            </a:r>
          </a:p>
          <a:p>
            <a:pPr eaLnBrk="1" hangingPunct="1">
              <a:lnSpc>
                <a:spcPct val="90000"/>
              </a:lnSpc>
            </a:pPr>
            <a:r>
              <a:rPr lang="en-AU" sz="2800" smtClean="0"/>
              <a:t>Study Nyhoff </a:t>
            </a:r>
          </a:p>
          <a:p>
            <a:pPr eaLnBrk="1" hangingPunct="1">
              <a:lnSpc>
                <a:spcPct val="90000"/>
              </a:lnSpc>
              <a:buFont typeface="Wingdings" pitchFamily="2" charset="2"/>
              <a:buNone/>
            </a:pPr>
            <a:r>
              <a:rPr lang="en-AU" sz="2800" smtClean="0"/>
              <a:t>	Exercises 3.2, Exercises 3.3 questions 1 – 4 and Exercises 3.4.</a:t>
            </a:r>
          </a:p>
          <a:p>
            <a:pPr eaLnBrk="1" hangingPunct="1">
              <a:lnSpc>
                <a:spcPct val="90000"/>
              </a:lnSpc>
            </a:pPr>
            <a:r>
              <a:rPr lang="en-AU" sz="2800" smtClean="0"/>
              <a:t>Do tutorial 2 exercises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t>One Dimensional Static Arrays</a:t>
            </a:r>
            <a:endParaRPr lang="en-AU" sz="2400" smtClean="0"/>
          </a:p>
        </p:txBody>
      </p:sp>
      <p:sp>
        <p:nvSpPr>
          <p:cNvPr id="18435" name="Content Placeholder 8"/>
          <p:cNvSpPr>
            <a:spLocks noGrp="1"/>
          </p:cNvSpPr>
          <p:nvPr>
            <p:ph idx="1"/>
          </p:nvPr>
        </p:nvSpPr>
        <p:spPr>
          <a:xfrm>
            <a:off x="857250" y="1357313"/>
            <a:ext cx="7772400" cy="4114800"/>
          </a:xfrm>
        </p:spPr>
        <p:txBody>
          <a:bodyPr/>
          <a:lstStyle/>
          <a:p>
            <a:r>
              <a:rPr lang="en-US" sz="2800" smtClean="0"/>
              <a:t>Static array</a:t>
            </a:r>
          </a:p>
          <a:p>
            <a:pPr lvl="1"/>
            <a:r>
              <a:rPr lang="en-US" smtClean="0"/>
              <a:t>Compiler determines how memory allocated</a:t>
            </a:r>
          </a:p>
          <a:p>
            <a:r>
              <a:rPr lang="en-US" sz="2800" smtClean="0"/>
              <a:t>Syntax:</a:t>
            </a:r>
            <a:r>
              <a:rPr lang="en-US" smtClean="0"/>
              <a:t/>
            </a:r>
            <a:br>
              <a:rPr lang="en-US" smtClean="0"/>
            </a:br>
            <a:r>
              <a:rPr lang="en-US" sz="2800" smtClean="0"/>
              <a:t>	</a:t>
            </a:r>
            <a:r>
              <a:rPr lang="en-US" sz="2400" b="1" smtClean="0">
                <a:solidFill>
                  <a:srgbClr val="0066FF"/>
                </a:solidFill>
                <a:latin typeface="Courier New" pitchFamily="49" charset="0"/>
              </a:rPr>
              <a:t>ElementType arrayName [CAPACITY];</a:t>
            </a:r>
            <a:br>
              <a:rPr lang="en-US" sz="2400" b="1" smtClean="0">
                <a:solidFill>
                  <a:srgbClr val="0066FF"/>
                </a:solidFill>
                <a:latin typeface="Courier New" pitchFamily="49" charset="0"/>
              </a:rPr>
            </a:br>
            <a:r>
              <a:rPr lang="en-US" sz="2400" b="1" smtClean="0">
                <a:solidFill>
                  <a:srgbClr val="0066FF"/>
                </a:solidFill>
                <a:latin typeface="Courier New" pitchFamily="49" charset="0"/>
              </a:rPr>
              <a:t>	ElementType arrayName [CAPACITY] =</a:t>
            </a:r>
            <a:br>
              <a:rPr lang="en-US" sz="2400" b="1" smtClean="0">
                <a:solidFill>
                  <a:srgbClr val="0066FF"/>
                </a:solidFill>
                <a:latin typeface="Courier New" pitchFamily="49" charset="0"/>
              </a:rPr>
            </a:br>
            <a:r>
              <a:rPr lang="en-US" sz="2400" b="1" smtClean="0">
                <a:solidFill>
                  <a:srgbClr val="0066FF"/>
                </a:solidFill>
                <a:latin typeface="Courier New" pitchFamily="49" charset="0"/>
              </a:rPr>
              <a:t>          { initializer_list };</a:t>
            </a:r>
          </a:p>
          <a:p>
            <a:pPr>
              <a:buFont typeface="Wingdings" pitchFamily="2" charset="2"/>
              <a:buNone/>
            </a:pPr>
            <a:r>
              <a:rPr lang="en-US" sz="2400" b="1" smtClean="0">
                <a:solidFill>
                  <a:srgbClr val="0066FF"/>
                </a:solidFill>
                <a:latin typeface="Courier New" pitchFamily="49" charset="0"/>
              </a:rPr>
              <a:t>int b[10]={0,11,22,33,44,55,66,77,88,99};</a:t>
            </a:r>
          </a:p>
          <a:p>
            <a:r>
              <a:rPr lang="en-US" sz="2800" smtClean="0"/>
              <a:t>Elements accessed by </a:t>
            </a:r>
          </a:p>
          <a:p>
            <a:pPr lvl="1"/>
            <a:r>
              <a:rPr lang="en-US" smtClean="0"/>
              <a:t>Array name and element index:  </a:t>
            </a:r>
            <a:r>
              <a:rPr lang="en-US" sz="2400" b="1" smtClean="0">
                <a:solidFill>
                  <a:srgbClr val="0066FF"/>
                </a:solidFill>
                <a:latin typeface="Courier New" pitchFamily="49" charset="0"/>
              </a:rPr>
              <a:t>b[5]</a:t>
            </a:r>
          </a:p>
          <a:p>
            <a:endParaRPr lang="en-US" smtClean="0"/>
          </a:p>
        </p:txBody>
      </p:sp>
      <p:sp>
        <p:nvSpPr>
          <p:cNvPr id="18436" name="Line 5"/>
          <p:cNvSpPr>
            <a:spLocks noChangeShapeType="1"/>
          </p:cNvSpPr>
          <p:nvPr/>
        </p:nvSpPr>
        <p:spPr bwMode="auto">
          <a:xfrm flipH="1">
            <a:off x="4929188" y="5857875"/>
            <a:ext cx="1500187" cy="214313"/>
          </a:xfrm>
          <a:prstGeom prst="line">
            <a:avLst/>
          </a:prstGeom>
          <a:noFill/>
          <a:ln w="9525">
            <a:solidFill>
              <a:schemeClr val="tx1"/>
            </a:solidFill>
            <a:round/>
            <a:headEnd/>
            <a:tailEnd type="triangle" w="med" len="med"/>
          </a:ln>
        </p:spPr>
        <p:txBody>
          <a:bodyPr/>
          <a:lstStyle/>
          <a:p>
            <a:endParaRPr lang="en-AU"/>
          </a:p>
        </p:txBody>
      </p:sp>
      <p:sp>
        <p:nvSpPr>
          <p:cNvPr id="18437" name="Date Placeholder 12"/>
          <p:cNvSpPr>
            <a:spLocks noGrp="1"/>
          </p:cNvSpPr>
          <p:nvPr>
            <p:ph type="dt" sz="quarter" idx="10"/>
          </p:nvPr>
        </p:nvSpPr>
        <p:spPr>
          <a:noFill/>
        </p:spPr>
        <p:txBody>
          <a:bodyPr/>
          <a:lstStyle/>
          <a:p>
            <a:r>
              <a:rPr lang="en-US" smtClean="0"/>
              <a:t>Semester1, 2010</a:t>
            </a:r>
            <a:endParaRPr lang="en-AU" smtClean="0"/>
          </a:p>
        </p:txBody>
      </p:sp>
      <p:sp>
        <p:nvSpPr>
          <p:cNvPr id="18438" name="Slide Number Placeholder 13"/>
          <p:cNvSpPr>
            <a:spLocks noGrp="1"/>
          </p:cNvSpPr>
          <p:nvPr>
            <p:ph type="sldNum" sz="quarter" idx="12"/>
          </p:nvPr>
        </p:nvSpPr>
        <p:spPr>
          <a:noFill/>
        </p:spPr>
        <p:txBody>
          <a:bodyPr/>
          <a:lstStyle/>
          <a:p>
            <a:fld id="{D817963F-E7A9-47A7-A3FD-ABABCB4B6231}" type="slidenum">
              <a:rPr lang="en-AU" smtClean="0"/>
              <a:pPr/>
              <a:t>6</a:t>
            </a:fld>
            <a:endParaRPr lang="en-AU" smtClean="0"/>
          </a:p>
        </p:txBody>
      </p:sp>
      <p:sp>
        <p:nvSpPr>
          <p:cNvPr id="15" name="Footer Placeholder 14"/>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pic>
        <p:nvPicPr>
          <p:cNvPr id="16" name="Picture 4"/>
          <p:cNvPicPr>
            <a:picLocks noChangeAspect="1" noChangeArrowheads="1"/>
          </p:cNvPicPr>
          <p:nvPr/>
        </p:nvPicPr>
        <p:blipFill>
          <a:blip r:embed="rId3" cstate="print"/>
          <a:srcRect/>
          <a:stretch>
            <a:fillRect/>
          </a:stretch>
        </p:blipFill>
        <p:spPr bwMode="auto">
          <a:xfrm>
            <a:off x="1428750" y="5662613"/>
            <a:ext cx="6215063" cy="1082675"/>
          </a:xfrm>
          <a:prstGeom prst="rect">
            <a:avLst/>
          </a:prstGeom>
          <a:noFill/>
          <a:ln w="9525" algn="ctr">
            <a:noFill/>
            <a:miter lim="800000"/>
            <a:headEnd/>
            <a:tailEnd/>
          </a:ln>
          <a:effectLst>
            <a:outerShdw dist="107763" dir="2700000" algn="ctr" rotWithShape="0">
              <a:schemeClr val="bg2">
                <a:alpha val="50000"/>
              </a:schemeClr>
            </a:outerShdw>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smtClean="0"/>
              <a:t>One Dimensional Static Arrays</a:t>
            </a:r>
          </a:p>
        </p:txBody>
      </p:sp>
      <p:sp>
        <p:nvSpPr>
          <p:cNvPr id="19459" name="Rectangle 3"/>
          <p:cNvSpPr>
            <a:spLocks noGrp="1" noChangeArrowheads="1"/>
          </p:cNvSpPr>
          <p:nvPr>
            <p:ph type="body" idx="1"/>
          </p:nvPr>
        </p:nvSpPr>
        <p:spPr>
          <a:xfrm>
            <a:off x="642938" y="1428750"/>
            <a:ext cx="8137525" cy="4319588"/>
          </a:xfrm>
        </p:spPr>
        <p:txBody>
          <a:bodyPr/>
          <a:lstStyle/>
          <a:p>
            <a:pPr eaLnBrk="1" hangingPunct="1"/>
            <a:r>
              <a:rPr lang="en-AU" sz="2800" smtClean="0"/>
              <a:t>Size of the array has to be determined at compile time.</a:t>
            </a:r>
          </a:p>
          <a:p>
            <a:r>
              <a:rPr lang="en-US" sz="2800" smtClean="0"/>
              <a:t>Elements of an array can be of any type </a:t>
            </a:r>
            <a:endParaRPr lang="en-US" smtClean="0"/>
          </a:p>
          <a:p>
            <a:pPr lvl="1">
              <a:buFont typeface="Times New Roman" pitchFamily="18" charset="0"/>
              <a:buNone/>
            </a:pPr>
            <a:r>
              <a:rPr lang="en-US" sz="2400" smtClean="0"/>
              <a:t>Example:</a:t>
            </a:r>
            <a:r>
              <a:rPr lang="en-US" smtClean="0"/>
              <a:t/>
            </a:r>
            <a:br>
              <a:rPr lang="en-US" smtClean="0"/>
            </a:br>
            <a:r>
              <a:rPr lang="en-US" smtClean="0"/>
              <a:t>	</a:t>
            </a:r>
            <a:r>
              <a:rPr lang="en-US" sz="2000" b="1" smtClean="0">
                <a:solidFill>
                  <a:srgbClr val="0066FF"/>
                </a:solidFill>
                <a:latin typeface="Courier New" pitchFamily="49" charset="0"/>
              </a:rPr>
              <a:t>char name[10] = "John Doe"; </a:t>
            </a:r>
          </a:p>
          <a:p>
            <a:endParaRPr lang="en-US" sz="2400" b="1" smtClean="0">
              <a:solidFill>
                <a:srgbClr val="0066FF"/>
              </a:solidFill>
              <a:latin typeface="Courier New" pitchFamily="49" charset="0"/>
            </a:endParaRPr>
          </a:p>
          <a:p>
            <a:endParaRPr lang="en-US" sz="2400" b="1" smtClean="0">
              <a:solidFill>
                <a:srgbClr val="0066FF"/>
              </a:solidFill>
              <a:latin typeface="Courier New" pitchFamily="49" charset="0"/>
            </a:endParaRPr>
          </a:p>
          <a:p>
            <a:endParaRPr lang="en-US" sz="2400" b="1" smtClean="0">
              <a:solidFill>
                <a:srgbClr val="0066FF"/>
              </a:solidFill>
              <a:latin typeface="Courier New" pitchFamily="49" charset="0"/>
            </a:endParaRPr>
          </a:p>
          <a:p>
            <a:r>
              <a:rPr lang="en-US" sz="2400" smtClean="0"/>
              <a:t>If array initialized shorter than specified</a:t>
            </a:r>
          </a:p>
          <a:p>
            <a:pPr lvl="1"/>
            <a:r>
              <a:rPr lang="en-US" sz="2400" smtClean="0"/>
              <a:t>extra locations filled with null character</a:t>
            </a:r>
          </a:p>
          <a:p>
            <a:pPr eaLnBrk="1" hangingPunct="1"/>
            <a:endParaRPr lang="en-AU" sz="2800" smtClean="0"/>
          </a:p>
        </p:txBody>
      </p:sp>
      <p:pic>
        <p:nvPicPr>
          <p:cNvPr id="7" name="Picture 4"/>
          <p:cNvPicPr>
            <a:picLocks noChangeAspect="1" noChangeArrowheads="1"/>
          </p:cNvPicPr>
          <p:nvPr/>
        </p:nvPicPr>
        <p:blipFill>
          <a:blip r:embed="rId3" cstate="print"/>
          <a:srcRect/>
          <a:stretch>
            <a:fillRect/>
          </a:stretch>
        </p:blipFill>
        <p:spPr bwMode="auto">
          <a:xfrm>
            <a:off x="1643063" y="3929063"/>
            <a:ext cx="5413375" cy="1000125"/>
          </a:xfrm>
          <a:prstGeom prst="rect">
            <a:avLst/>
          </a:prstGeom>
          <a:noFill/>
          <a:ln w="9525" algn="ctr">
            <a:noFill/>
            <a:miter lim="800000"/>
            <a:headEnd/>
            <a:tailEnd/>
          </a:ln>
          <a:effectLst>
            <a:outerShdw dist="107763" dir="2700000" algn="ctr" rotWithShape="0">
              <a:schemeClr val="bg2">
                <a:alpha val="50000"/>
              </a:schemeClr>
            </a:outerShdw>
          </a:effectLst>
        </p:spPr>
      </p:pic>
      <p:sp>
        <p:nvSpPr>
          <p:cNvPr id="19461" name="Date Placeholder 11"/>
          <p:cNvSpPr>
            <a:spLocks noGrp="1"/>
          </p:cNvSpPr>
          <p:nvPr>
            <p:ph type="dt" sz="quarter" idx="10"/>
          </p:nvPr>
        </p:nvSpPr>
        <p:spPr>
          <a:noFill/>
        </p:spPr>
        <p:txBody>
          <a:bodyPr/>
          <a:lstStyle/>
          <a:p>
            <a:r>
              <a:rPr lang="en-US" smtClean="0"/>
              <a:t>Semester1, 2010</a:t>
            </a:r>
            <a:endParaRPr lang="en-AU" smtClean="0"/>
          </a:p>
        </p:txBody>
      </p:sp>
      <p:sp>
        <p:nvSpPr>
          <p:cNvPr id="19462" name="Slide Number Placeholder 12"/>
          <p:cNvSpPr>
            <a:spLocks noGrp="1"/>
          </p:cNvSpPr>
          <p:nvPr>
            <p:ph type="sldNum" sz="quarter" idx="12"/>
          </p:nvPr>
        </p:nvSpPr>
        <p:spPr>
          <a:noFill/>
        </p:spPr>
        <p:txBody>
          <a:bodyPr/>
          <a:lstStyle/>
          <a:p>
            <a:fld id="{52543C31-969A-4924-B52D-4CB3E3FEE350}" type="slidenum">
              <a:rPr lang="en-AU" smtClean="0"/>
              <a:pPr/>
              <a:t>7</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t>Array Storage</a:t>
            </a:r>
          </a:p>
        </p:txBody>
      </p:sp>
      <p:sp>
        <p:nvSpPr>
          <p:cNvPr id="20483" name="Rectangle 3"/>
          <p:cNvSpPr>
            <a:spLocks noGrp="1" noChangeArrowheads="1"/>
          </p:cNvSpPr>
          <p:nvPr>
            <p:ph type="body" idx="1"/>
          </p:nvPr>
        </p:nvSpPr>
        <p:spPr>
          <a:xfrm>
            <a:off x="642938" y="1428750"/>
            <a:ext cx="8137525" cy="4319588"/>
          </a:xfrm>
        </p:spPr>
        <p:txBody>
          <a:bodyPr/>
          <a:lstStyle/>
          <a:p>
            <a:pPr eaLnBrk="1" hangingPunct="1"/>
            <a:r>
              <a:rPr lang="en-AU" sz="2800" smtClean="0"/>
              <a:t> The elements of an array are stored consecutively in memory</a:t>
            </a:r>
          </a:p>
          <a:p>
            <a:pPr lvl="1" eaLnBrk="1" hangingPunct="1"/>
            <a:r>
              <a:rPr lang="en-AU" sz="2400" smtClean="0"/>
              <a:t>E.g., </a:t>
            </a:r>
          </a:p>
          <a:p>
            <a:pPr lvl="1" eaLnBrk="1" hangingPunct="1">
              <a:buFont typeface="Times New Roman" pitchFamily="18" charset="0"/>
              <a:buNone/>
            </a:pPr>
            <a:r>
              <a:rPr lang="en-AU" sz="2400" b="1" smtClean="0">
                <a:solidFill>
                  <a:srgbClr val="0000FF"/>
                </a:solidFill>
                <a:latin typeface="Courier New" pitchFamily="49" charset="0"/>
                <a:cs typeface="Courier New" pitchFamily="49" charset="0"/>
              </a:rPr>
              <a:t>int listOfNums[5]={10, -12, 13, 94, -25}</a:t>
            </a:r>
            <a:r>
              <a:rPr lang="en-AU" sz="2400" b="1" smtClean="0">
                <a:latin typeface="Courier New" pitchFamily="49" charset="0"/>
                <a:cs typeface="Courier New" pitchFamily="49" charset="0"/>
              </a:rPr>
              <a:t> </a:t>
            </a:r>
            <a:endParaRPr lang="en-AU" sz="2400" b="1" smtClean="0">
              <a:solidFill>
                <a:srgbClr val="0000FF"/>
              </a:solidFill>
              <a:latin typeface="Courier New" pitchFamily="49" charset="0"/>
              <a:cs typeface="Courier New" pitchFamily="49" charset="0"/>
            </a:endParaRPr>
          </a:p>
          <a:p>
            <a:pPr lvl="1" eaLnBrk="1" hangingPunct="1">
              <a:buFont typeface="Times New Roman" pitchFamily="18" charset="0"/>
              <a:buNone/>
            </a:pPr>
            <a:endParaRPr lang="en-US" sz="2000" smtClean="0"/>
          </a:p>
          <a:p>
            <a:pPr eaLnBrk="1" hangingPunct="1"/>
            <a:endParaRPr lang="en-AU" sz="2800" smtClean="0"/>
          </a:p>
        </p:txBody>
      </p:sp>
      <p:pic>
        <p:nvPicPr>
          <p:cNvPr id="20484" name="Picture 2"/>
          <p:cNvPicPr>
            <a:picLocks noChangeAspect="1" noChangeArrowheads="1"/>
          </p:cNvPicPr>
          <p:nvPr/>
        </p:nvPicPr>
        <p:blipFill>
          <a:blip r:embed="rId3" cstate="print"/>
          <a:srcRect/>
          <a:stretch>
            <a:fillRect/>
          </a:stretch>
        </p:blipFill>
        <p:spPr bwMode="auto">
          <a:xfrm>
            <a:off x="1785938" y="3357563"/>
            <a:ext cx="4714875" cy="3189287"/>
          </a:xfrm>
          <a:prstGeom prst="rect">
            <a:avLst/>
          </a:prstGeom>
          <a:noFill/>
          <a:ln w="12700" cap="sq">
            <a:noFill/>
            <a:miter lim="800000"/>
            <a:headEnd type="none" w="sm" len="sm"/>
            <a:tailEnd type="none" w="sm" len="sm"/>
          </a:ln>
        </p:spPr>
      </p:pic>
      <p:sp>
        <p:nvSpPr>
          <p:cNvPr id="20485" name="Date Placeholder 11"/>
          <p:cNvSpPr>
            <a:spLocks noGrp="1"/>
          </p:cNvSpPr>
          <p:nvPr>
            <p:ph type="dt" sz="quarter" idx="10"/>
          </p:nvPr>
        </p:nvSpPr>
        <p:spPr>
          <a:noFill/>
        </p:spPr>
        <p:txBody>
          <a:bodyPr/>
          <a:lstStyle/>
          <a:p>
            <a:r>
              <a:rPr lang="en-US" smtClean="0"/>
              <a:t>Semester1, 2010</a:t>
            </a:r>
            <a:endParaRPr lang="en-AU" smtClean="0"/>
          </a:p>
        </p:txBody>
      </p:sp>
      <p:sp>
        <p:nvSpPr>
          <p:cNvPr id="20486" name="Slide Number Placeholder 12"/>
          <p:cNvSpPr>
            <a:spLocks noGrp="1"/>
          </p:cNvSpPr>
          <p:nvPr>
            <p:ph type="sldNum" sz="quarter" idx="12"/>
          </p:nvPr>
        </p:nvSpPr>
        <p:spPr>
          <a:noFill/>
        </p:spPr>
        <p:txBody>
          <a:bodyPr/>
          <a:lstStyle/>
          <a:p>
            <a:fld id="{FF316FAB-38B4-445C-B691-4E57E6CBE303}" type="slidenum">
              <a:rPr lang="en-AU" smtClean="0"/>
              <a:pPr/>
              <a:t>8</a:t>
            </a:fld>
            <a:endParaRPr lang="en-AU" smtClean="0"/>
          </a:p>
        </p:txBody>
      </p:sp>
      <p:sp>
        <p:nvSpPr>
          <p:cNvPr id="14" name="Footer Placeholder 13"/>
          <p:cNvSpPr>
            <a:spLocks noGrp="1"/>
          </p:cNvSpPr>
          <p:nvPr>
            <p:ph type="ftr" sz="quarter" idx="11"/>
          </p:nvPr>
        </p:nvSpPr>
        <p:spPr/>
        <p:txBody>
          <a:bodyPr/>
          <a:lstStyle/>
          <a:p>
            <a:pPr>
              <a:defRPr/>
            </a:pPr>
            <a:r>
              <a:rPr lang="en-AU" smtClean="0"/>
              <a:t>INB/N371 Data Structures and Algorithms</a:t>
            </a:r>
          </a:p>
          <a:p>
            <a:pPr>
              <a:defRPr/>
            </a:pPr>
            <a:endParaRPr lang="en-AU"/>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How Arrays Work</a:t>
            </a:r>
          </a:p>
        </p:txBody>
      </p:sp>
      <p:sp>
        <p:nvSpPr>
          <p:cNvPr id="21507" name="Rectangle 3"/>
          <p:cNvSpPr>
            <a:spLocks noGrp="1" noChangeArrowheads="1"/>
          </p:cNvSpPr>
          <p:nvPr>
            <p:ph type="body" idx="1"/>
          </p:nvPr>
        </p:nvSpPr>
        <p:spPr>
          <a:xfrm>
            <a:off x="642938" y="1428750"/>
            <a:ext cx="8137525" cy="4319588"/>
          </a:xfrm>
        </p:spPr>
        <p:txBody>
          <a:bodyPr/>
          <a:lstStyle/>
          <a:p>
            <a:pPr eaLnBrk="1" hangingPunct="1"/>
            <a:r>
              <a:rPr lang="en-AU" sz="2800" smtClean="0"/>
              <a:t> To figure out how to access an array element, the compiler needs:</a:t>
            </a:r>
          </a:p>
          <a:p>
            <a:pPr lvl="1" eaLnBrk="1" hangingPunct="1"/>
            <a:r>
              <a:rPr lang="en-AU" sz="2000" smtClean="0"/>
              <a:t>The base address of the array in memory</a:t>
            </a:r>
          </a:p>
          <a:p>
            <a:pPr lvl="1" eaLnBrk="1" hangingPunct="1"/>
            <a:r>
              <a:rPr lang="en-AU" sz="2000" smtClean="0"/>
              <a:t>The index of the element</a:t>
            </a:r>
          </a:p>
          <a:p>
            <a:pPr lvl="1" eaLnBrk="1" hangingPunct="1"/>
            <a:r>
              <a:rPr lang="en-AU" sz="2000" smtClean="0"/>
              <a:t>The size of the element data type in bytes </a:t>
            </a:r>
            <a:endParaRPr lang="en-AU" sz="2400" b="1" smtClean="0">
              <a:solidFill>
                <a:srgbClr val="0000FF"/>
              </a:solidFill>
              <a:latin typeface="Courier New" pitchFamily="49" charset="0"/>
              <a:cs typeface="Courier New" pitchFamily="49" charset="0"/>
            </a:endParaRPr>
          </a:p>
          <a:p>
            <a:pPr eaLnBrk="1" hangingPunct="1">
              <a:buFont typeface="Wingdings" pitchFamily="2" charset="2"/>
              <a:buNone/>
            </a:pPr>
            <a:r>
              <a:rPr lang="en-US" sz="2400" smtClean="0">
                <a:solidFill>
                  <a:srgbClr val="0000FF"/>
                </a:solidFill>
              </a:rPr>
              <a:t>element address = base address + size-of-data-type * index</a:t>
            </a:r>
            <a:endParaRPr lang="en-AU" sz="2400" smtClean="0">
              <a:solidFill>
                <a:srgbClr val="0000FF"/>
              </a:solidFill>
            </a:endParaRPr>
          </a:p>
          <a:p>
            <a:pPr lvl="1" eaLnBrk="1" hangingPunct="1">
              <a:buFont typeface="Times New Roman" pitchFamily="18" charset="0"/>
              <a:buNone/>
            </a:pPr>
            <a:endParaRPr lang="en-US" sz="2000" smtClean="0"/>
          </a:p>
          <a:p>
            <a:pPr lvl="1" eaLnBrk="1" hangingPunct="1"/>
            <a:r>
              <a:rPr lang="en-AU" sz="2400" smtClean="0"/>
              <a:t>This works because arrays are stored contiguously</a:t>
            </a:r>
          </a:p>
          <a:p>
            <a:pPr lvl="1" eaLnBrk="1" hangingPunct="1"/>
            <a:r>
              <a:rPr lang="en-AU" sz="2400" smtClean="0"/>
              <a:t>First element of an array is at index 0, not 1</a:t>
            </a:r>
          </a:p>
        </p:txBody>
      </p:sp>
      <p:sp>
        <p:nvSpPr>
          <p:cNvPr id="21508" name="Date Placeholder 11"/>
          <p:cNvSpPr>
            <a:spLocks noGrp="1"/>
          </p:cNvSpPr>
          <p:nvPr>
            <p:ph type="dt" sz="quarter" idx="10"/>
          </p:nvPr>
        </p:nvSpPr>
        <p:spPr>
          <a:noFill/>
        </p:spPr>
        <p:txBody>
          <a:bodyPr/>
          <a:lstStyle/>
          <a:p>
            <a:r>
              <a:rPr lang="en-US" smtClean="0"/>
              <a:t>Semester1, 2010</a:t>
            </a:r>
            <a:endParaRPr lang="en-AU" smtClean="0"/>
          </a:p>
        </p:txBody>
      </p:sp>
      <p:sp>
        <p:nvSpPr>
          <p:cNvPr id="21509" name="Slide Number Placeholder 12"/>
          <p:cNvSpPr>
            <a:spLocks noGrp="1"/>
          </p:cNvSpPr>
          <p:nvPr>
            <p:ph type="sldNum" sz="quarter" idx="12"/>
          </p:nvPr>
        </p:nvSpPr>
        <p:spPr>
          <a:noFill/>
        </p:spPr>
        <p:txBody>
          <a:bodyPr/>
          <a:lstStyle/>
          <a:p>
            <a:fld id="{451EA431-4A50-456C-8C9D-4E8D5C5B0902}" type="slidenum">
              <a:rPr lang="en-AU" smtClean="0"/>
              <a:pPr/>
              <a:t>9</a:t>
            </a:fld>
            <a:endParaRPr lang="en-AU" smtClean="0"/>
          </a:p>
        </p:txBody>
      </p:sp>
      <p:sp>
        <p:nvSpPr>
          <p:cNvPr id="14" name="Footer Placeholder 13"/>
          <p:cNvSpPr>
            <a:spLocks noGrp="1"/>
          </p:cNvSpPr>
          <p:nvPr>
            <p:ph type="ftr" sz="quarter" idx="11"/>
          </p:nvPr>
        </p:nvSpPr>
        <p:spPr/>
        <p:txBody>
          <a:bodyPr/>
          <a:lstStyle/>
          <a:p>
            <a:pPr>
              <a:defRPr/>
            </a:pPr>
            <a:r>
              <a:rPr lang="en-AU" dirty="0" smtClean="0"/>
              <a:t>INB/N371 Data Structures and Algorithms</a:t>
            </a:r>
          </a:p>
          <a:p>
            <a:pPr>
              <a:defRPr/>
            </a:pPr>
            <a:endParaRPr lang="en-AU"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EAEAEA"/>
      </a:lt1>
      <a:dk2>
        <a:srgbClr val="000000"/>
      </a:dk2>
      <a:lt2>
        <a:srgbClr val="1C1C1C"/>
      </a:lt2>
      <a:accent1>
        <a:srgbClr val="00E4A8"/>
      </a:accent1>
      <a:accent2>
        <a:srgbClr val="FFCF01"/>
      </a:accent2>
      <a:accent3>
        <a:srgbClr val="F3F3F3"/>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000000"/>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EAEAEA"/>
        </a:lt1>
        <a:dk2>
          <a:srgbClr val="000000"/>
        </a:dk2>
        <a:lt2>
          <a:srgbClr val="1C1C1C"/>
        </a:lt2>
        <a:accent1>
          <a:srgbClr val="00E4A8"/>
        </a:accent1>
        <a:accent2>
          <a:srgbClr val="FFCF01"/>
        </a:accent2>
        <a:accent3>
          <a:srgbClr val="F3F3F3"/>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28261</TotalTime>
  <Words>3034</Words>
  <Application>Microsoft Office PowerPoint</Application>
  <PresentationFormat>On-screen Show (4:3)</PresentationFormat>
  <Paragraphs>798</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Tahoma</vt:lpstr>
      <vt:lpstr>Arial</vt:lpstr>
      <vt:lpstr>Times New Roman</vt:lpstr>
      <vt:lpstr>Wingdings</vt:lpstr>
      <vt:lpstr>Comic Sans MS</vt:lpstr>
      <vt:lpstr>Courier New</vt:lpstr>
      <vt:lpstr>Blends</vt:lpstr>
      <vt:lpstr>INB/N371 Data Structures and Algorithms</vt:lpstr>
      <vt:lpstr>This Week</vt:lpstr>
      <vt:lpstr>C++ Types</vt:lpstr>
      <vt:lpstr>Example – Flight seats management</vt:lpstr>
      <vt:lpstr>Arrays</vt:lpstr>
      <vt:lpstr>One Dimensional Static Arrays</vt:lpstr>
      <vt:lpstr>One Dimensional Static Arrays</vt:lpstr>
      <vt:lpstr>Array Storage</vt:lpstr>
      <vt:lpstr>How Arrays Work</vt:lpstr>
      <vt:lpstr>Subscript Operation</vt:lpstr>
      <vt:lpstr>Functions</vt:lpstr>
      <vt:lpstr>Passing Data to Functions</vt:lpstr>
      <vt:lpstr>Passing Data to Functions</vt:lpstr>
      <vt:lpstr>Arrays as Parameters to Functions</vt:lpstr>
      <vt:lpstr>Arrays as Parameters to Functions</vt:lpstr>
      <vt:lpstr>Arrays as Parameters to Functions</vt:lpstr>
      <vt:lpstr>Arrays as Parameters to Functions</vt:lpstr>
      <vt:lpstr>Arrays as Parameters to Functions</vt:lpstr>
      <vt:lpstr>Arrays as Parameters to Functions</vt:lpstr>
      <vt:lpstr>  Copying Arrays</vt:lpstr>
      <vt:lpstr>  Copying Arrays</vt:lpstr>
      <vt:lpstr>Multidimensional Arrays</vt:lpstr>
      <vt:lpstr>Array of Array Declarations</vt:lpstr>
      <vt:lpstr>Array of Array Declarations</vt:lpstr>
      <vt:lpstr>Memory Allocation in 2-Dimensional Arrays</vt:lpstr>
      <vt:lpstr>Memory Allocation in 2-Dimensional Arrays</vt:lpstr>
      <vt:lpstr>Memory Allocation in 2-Dimensional Arrays</vt:lpstr>
      <vt:lpstr>Multidimensional Arrays as Parameters</vt:lpstr>
      <vt:lpstr>Multidimensional Arrays as Parameters</vt:lpstr>
      <vt:lpstr>Multidimensional Arrays as Parameters</vt:lpstr>
      <vt:lpstr>Multidimensional Arrays as Parameters</vt:lpstr>
      <vt:lpstr>Multidimensional Arrays as Parameters</vt:lpstr>
      <vt:lpstr>Dynamic Arrays</vt:lpstr>
      <vt:lpstr>The new Operator</vt:lpstr>
      <vt:lpstr>Pointers and Arrays</vt:lpstr>
      <vt:lpstr>Pointer Arithmetic</vt:lpstr>
      <vt:lpstr>Pointer Arithmetic (example)</vt:lpstr>
      <vt:lpstr>Pointer Arithmetic (example)</vt:lpstr>
      <vt:lpstr>Scope of Variables</vt:lpstr>
      <vt:lpstr>Lifetimes of Variables</vt:lpstr>
      <vt:lpstr> Memory Leaks</vt:lpstr>
      <vt:lpstr>The delete Operation</vt:lpstr>
      <vt:lpstr>The delete Operation</vt:lpstr>
      <vt:lpstr> The delete Operation</vt:lpstr>
      <vt:lpstr>C++ String Type</vt:lpstr>
      <vt:lpstr>C++ String Type</vt:lpstr>
      <vt:lpstr>Some C++ String Operations  (see Appendix D, Nyhoff text)</vt:lpstr>
      <vt:lpstr>C++ String Operations (see Appendix D, Nyhoff text)</vt:lpstr>
      <vt:lpstr>C++ String Operations (see Appendix D, Nyhoff text)</vt:lpstr>
      <vt:lpstr>Next Week</vt:lpstr>
      <vt:lpstr>Do List</vt:lpstr>
    </vt:vector>
  </TitlesOfParts>
  <Company>Qld University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First Program</dc:title>
  <dc:creator>Technical Services, FIT</dc:creator>
  <cp:lastModifiedBy>Dominic</cp:lastModifiedBy>
  <cp:revision>1125</cp:revision>
  <cp:lastPrinted>1999-10-04T08:42:44Z</cp:lastPrinted>
  <dcterms:created xsi:type="dcterms:W3CDTF">1999-09-29T21:39:13Z</dcterms:created>
  <dcterms:modified xsi:type="dcterms:W3CDTF">2010-03-02T09:23:55Z</dcterms:modified>
</cp:coreProperties>
</file>