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1" r:id="rId1"/>
  </p:sldMasterIdLst>
  <p:notesMasterIdLst>
    <p:notesMasterId r:id="rId69"/>
  </p:notesMasterIdLst>
  <p:handoutMasterIdLst>
    <p:handoutMasterId r:id="rId70"/>
  </p:handoutMasterIdLst>
  <p:sldIdLst>
    <p:sldId id="270" r:id="rId2"/>
    <p:sldId id="509" r:id="rId3"/>
    <p:sldId id="797" r:id="rId4"/>
    <p:sldId id="634" r:id="rId5"/>
    <p:sldId id="789" r:id="rId6"/>
    <p:sldId id="775" r:id="rId7"/>
    <p:sldId id="635" r:id="rId8"/>
    <p:sldId id="791" r:id="rId9"/>
    <p:sldId id="772" r:id="rId10"/>
    <p:sldId id="792" r:id="rId11"/>
    <p:sldId id="770" r:id="rId12"/>
    <p:sldId id="826" r:id="rId13"/>
    <p:sldId id="767" r:id="rId14"/>
    <p:sldId id="816" r:id="rId15"/>
    <p:sldId id="817" r:id="rId16"/>
    <p:sldId id="778" r:id="rId17"/>
    <p:sldId id="832" r:id="rId18"/>
    <p:sldId id="793" r:id="rId19"/>
    <p:sldId id="768" r:id="rId20"/>
    <p:sldId id="827" r:id="rId21"/>
    <p:sldId id="828" r:id="rId22"/>
    <p:sldId id="794" r:id="rId23"/>
    <p:sldId id="786" r:id="rId24"/>
    <p:sldId id="795" r:id="rId25"/>
    <p:sldId id="769" r:id="rId26"/>
    <p:sldId id="815" r:id="rId27"/>
    <p:sldId id="779" r:id="rId28"/>
    <p:sldId id="829" r:id="rId29"/>
    <p:sldId id="831" r:id="rId30"/>
    <p:sldId id="830" r:id="rId31"/>
    <p:sldId id="641" r:id="rId32"/>
    <p:sldId id="796" r:id="rId33"/>
    <p:sldId id="660" r:id="rId34"/>
    <p:sldId id="818" r:id="rId35"/>
    <p:sldId id="771" r:id="rId36"/>
    <p:sldId id="675" r:id="rId37"/>
    <p:sldId id="676" r:id="rId38"/>
    <p:sldId id="781" r:id="rId39"/>
    <p:sldId id="782" r:id="rId40"/>
    <p:sldId id="799" r:id="rId41"/>
    <p:sldId id="798" r:id="rId42"/>
    <p:sldId id="680" r:id="rId43"/>
    <p:sldId id="684" r:id="rId44"/>
    <p:sldId id="800" r:id="rId45"/>
    <p:sldId id="788" r:id="rId46"/>
    <p:sldId id="715" r:id="rId47"/>
    <p:sldId id="819" r:id="rId48"/>
    <p:sldId id="662" r:id="rId49"/>
    <p:sldId id="801" r:id="rId50"/>
    <p:sldId id="687" r:id="rId51"/>
    <p:sldId id="784" r:id="rId52"/>
    <p:sldId id="711" r:id="rId53"/>
    <p:sldId id="803" r:id="rId54"/>
    <p:sldId id="821" r:id="rId55"/>
    <p:sldId id="822" r:id="rId56"/>
    <p:sldId id="820" r:id="rId57"/>
    <p:sldId id="823" r:id="rId58"/>
    <p:sldId id="824" r:id="rId59"/>
    <p:sldId id="825" r:id="rId60"/>
    <p:sldId id="804" r:id="rId61"/>
    <p:sldId id="805" r:id="rId62"/>
    <p:sldId id="813" r:id="rId63"/>
    <p:sldId id="808" r:id="rId64"/>
    <p:sldId id="809" r:id="rId65"/>
    <p:sldId id="814" r:id="rId66"/>
    <p:sldId id="724" r:id="rId67"/>
    <p:sldId id="348" r:id="rId6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99CCFF"/>
    <a:srgbClr val="969696"/>
    <a:srgbClr val="3366FF"/>
    <a:srgbClr val="A50021"/>
    <a:srgbClr val="006600"/>
    <a:srgbClr val="66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45" autoAdjust="0"/>
    <p:restoredTop sz="72928" autoAdjust="0"/>
  </p:normalViewPr>
  <p:slideViewPr>
    <p:cSldViewPr>
      <p:cViewPr>
        <p:scale>
          <a:sx n="60" d="100"/>
          <a:sy n="60" d="100"/>
        </p:scale>
        <p:origin x="-3048" y="-1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02"/>
    </p:cViewPr>
  </p:sorterViewPr>
  <p:notesViewPr>
    <p:cSldViewPr>
      <p:cViewPr>
        <p:scale>
          <a:sx n="100" d="100"/>
          <a:sy n="100" d="100"/>
        </p:scale>
        <p:origin x="-648" y="21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B75AD98-76EB-45BB-8938-4F82986E117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5F2329A-7EF2-4FBC-86C1-F4A91F077F4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5BA675-6577-4282-9BA5-069707A81FEB}" type="slidenum">
              <a:rPr lang="en-AU" smtClean="0"/>
              <a:pPr/>
              <a:t>1</a:t>
            </a:fld>
            <a:endParaRPr lang="en-AU" smtClean="0"/>
          </a:p>
        </p:txBody>
      </p:sp>
      <p:sp>
        <p:nvSpPr>
          <p:cNvPr id="829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366CCC-4F20-4244-BCC4-686EE5935255}" type="slidenum">
              <a:rPr lang="en-AU" smtClean="0"/>
              <a:pPr/>
              <a:t>10</a:t>
            </a:fld>
            <a:endParaRPr lang="en-AU" smtClean="0"/>
          </a:p>
        </p:txBody>
      </p:sp>
      <p:sp>
        <p:nvSpPr>
          <p:cNvPr id="921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683D5D-CF8E-46A1-B603-39622BA86206}" type="slidenum">
              <a:rPr lang="en-AU" smtClean="0"/>
              <a:pPr/>
              <a:t>11</a:t>
            </a:fld>
            <a:endParaRPr lang="en-AU" smtClean="0"/>
          </a:p>
        </p:txBody>
      </p:sp>
      <p:sp>
        <p:nvSpPr>
          <p:cNvPr id="931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889DEA-1101-4C7D-AE19-1D02289DC520}" type="slidenum">
              <a:rPr lang="en-AU" smtClean="0"/>
              <a:pPr/>
              <a:t>12</a:t>
            </a:fld>
            <a:endParaRPr lang="en-AU" smtClean="0"/>
          </a:p>
        </p:txBody>
      </p:sp>
      <p:sp>
        <p:nvSpPr>
          <p:cNvPr id="942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DCBA5A-E796-41DB-BAD9-5718A5AAFADB}" type="slidenum">
              <a:rPr lang="en-AU" smtClean="0"/>
              <a:pPr/>
              <a:t>13</a:t>
            </a:fld>
            <a:endParaRPr lang="en-AU" smtClean="0"/>
          </a:p>
        </p:txBody>
      </p:sp>
      <p:sp>
        <p:nvSpPr>
          <p:cNvPr id="952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CEA0FF-A4C2-4A61-BB66-015EC7940F77}" type="slidenum">
              <a:rPr lang="en-AU" smtClean="0"/>
              <a:pPr/>
              <a:t>14</a:t>
            </a:fld>
            <a:endParaRPr lang="en-AU" smtClean="0"/>
          </a:p>
        </p:txBody>
      </p:sp>
      <p:sp>
        <p:nvSpPr>
          <p:cNvPr id="962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50999C-2C06-4180-8B41-E4542F9727FE}" type="slidenum">
              <a:rPr lang="en-AU" smtClean="0"/>
              <a:pPr/>
              <a:t>15</a:t>
            </a:fld>
            <a:endParaRPr lang="en-AU" smtClean="0"/>
          </a:p>
        </p:txBody>
      </p:sp>
      <p:sp>
        <p:nvSpPr>
          <p:cNvPr id="972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CAA9CD-C64D-4939-80C5-8A556F47A8B6}" type="slidenum">
              <a:rPr lang="en-AU" smtClean="0"/>
              <a:pPr/>
              <a:t>16</a:t>
            </a:fld>
            <a:endParaRPr lang="en-AU" smtClean="0"/>
          </a:p>
        </p:txBody>
      </p:sp>
      <p:sp>
        <p:nvSpPr>
          <p:cNvPr id="983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CA02CD-84C0-47C5-BC40-8E6BB77F44ED}" type="slidenum">
              <a:rPr lang="en-AU" smtClean="0"/>
              <a:pPr/>
              <a:t>17</a:t>
            </a:fld>
            <a:endParaRPr lang="en-AU" smtClean="0"/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90CA2C-18F2-4F22-A04B-CDB8AD4302E8}" type="slidenum">
              <a:rPr lang="en-AU" smtClean="0"/>
              <a:pPr/>
              <a:t>18</a:t>
            </a:fld>
            <a:endParaRPr lang="en-AU" smtClean="0"/>
          </a:p>
        </p:txBody>
      </p:sp>
      <p:sp>
        <p:nvSpPr>
          <p:cNvPr id="1003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5EAED5-86A6-4C5A-9FAB-7C9E4D84C280}" type="slidenum">
              <a:rPr lang="en-AU" smtClean="0"/>
              <a:pPr/>
              <a:t>19</a:t>
            </a:fld>
            <a:endParaRPr lang="en-AU" smtClean="0"/>
          </a:p>
        </p:txBody>
      </p:sp>
      <p:sp>
        <p:nvSpPr>
          <p:cNvPr id="1013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9E2E51-CA83-44A6-9561-CF89D31E6C02}" type="slidenum">
              <a:rPr lang="en-AU" smtClean="0"/>
              <a:pPr/>
              <a:t>2</a:t>
            </a:fld>
            <a:endParaRPr lang="en-AU" smtClean="0"/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F685FD-3EFE-4DCD-B684-A9070B0C136F}" type="slidenum">
              <a:rPr lang="en-AU" smtClean="0"/>
              <a:pPr/>
              <a:t>20</a:t>
            </a:fld>
            <a:endParaRPr lang="en-AU" smtClean="0"/>
          </a:p>
        </p:txBody>
      </p:sp>
      <p:sp>
        <p:nvSpPr>
          <p:cNvPr id="1024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28F2D6-F8CA-4DA1-88E1-D7DC14FA6B17}" type="slidenum">
              <a:rPr lang="en-AU" smtClean="0"/>
              <a:pPr/>
              <a:t>21</a:t>
            </a:fld>
            <a:endParaRPr lang="en-AU" smtClean="0"/>
          </a:p>
        </p:txBody>
      </p:sp>
      <p:sp>
        <p:nvSpPr>
          <p:cNvPr id="1034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D77255-FFE0-45D8-A39E-A09B98C40094}" type="slidenum">
              <a:rPr lang="en-AU" smtClean="0"/>
              <a:pPr/>
              <a:t>22</a:t>
            </a:fld>
            <a:endParaRPr lang="en-AU" smtClean="0"/>
          </a:p>
        </p:txBody>
      </p:sp>
      <p:sp>
        <p:nvSpPr>
          <p:cNvPr id="1044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440846-3CD5-4395-B1A0-39803403988E}" type="slidenum">
              <a:rPr lang="en-AU" smtClean="0"/>
              <a:pPr/>
              <a:t>23</a:t>
            </a:fld>
            <a:endParaRPr lang="en-AU" smtClean="0"/>
          </a:p>
        </p:txBody>
      </p:sp>
      <p:sp>
        <p:nvSpPr>
          <p:cNvPr id="1054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E8AC42-80D8-491D-8EBF-E7DBD61CCB87}" type="slidenum">
              <a:rPr lang="en-AU" smtClean="0"/>
              <a:pPr/>
              <a:t>24</a:t>
            </a:fld>
            <a:endParaRPr lang="en-AU" smtClean="0"/>
          </a:p>
        </p:txBody>
      </p:sp>
      <p:sp>
        <p:nvSpPr>
          <p:cNvPr id="1064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817655-4E81-4BB6-8B68-F392AC4D4194}" type="slidenum">
              <a:rPr lang="en-AU" smtClean="0"/>
              <a:pPr/>
              <a:t>25</a:t>
            </a:fld>
            <a:endParaRPr lang="en-AU" smtClean="0"/>
          </a:p>
        </p:txBody>
      </p:sp>
      <p:sp>
        <p:nvSpPr>
          <p:cNvPr id="1075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7FE2D2-A572-4A21-BD77-A518B06B5F61}" type="slidenum">
              <a:rPr lang="en-AU" smtClean="0"/>
              <a:pPr/>
              <a:t>26</a:t>
            </a:fld>
            <a:endParaRPr lang="en-AU" smtClean="0"/>
          </a:p>
        </p:txBody>
      </p:sp>
      <p:sp>
        <p:nvSpPr>
          <p:cNvPr id="1085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46FD70-BC07-4E8B-8B93-4C682A0DE064}" type="slidenum">
              <a:rPr lang="en-AU" smtClean="0"/>
              <a:pPr/>
              <a:t>27</a:t>
            </a:fld>
            <a:endParaRPr lang="en-AU" smtClean="0"/>
          </a:p>
        </p:txBody>
      </p:sp>
      <p:sp>
        <p:nvSpPr>
          <p:cNvPr id="1095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89DAE-4002-4C04-82C0-7D65EB146F4E}" type="slidenum">
              <a:rPr lang="en-AU" smtClean="0"/>
              <a:pPr/>
              <a:t>28</a:t>
            </a:fld>
            <a:endParaRPr lang="en-AU" smtClean="0"/>
          </a:p>
        </p:txBody>
      </p:sp>
      <p:sp>
        <p:nvSpPr>
          <p:cNvPr id="1105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16F50E-85F6-4D62-833A-B7630395CCBA}" type="slidenum">
              <a:rPr lang="en-AU" smtClean="0"/>
              <a:pPr/>
              <a:t>29</a:t>
            </a:fld>
            <a:endParaRPr lang="en-AU" smtClean="0"/>
          </a:p>
        </p:txBody>
      </p:sp>
      <p:sp>
        <p:nvSpPr>
          <p:cNvPr id="1116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8E504E-BDA9-4431-8DB5-C236C09C6C15}" type="slidenum">
              <a:rPr lang="en-AU" smtClean="0"/>
              <a:pPr/>
              <a:t>3</a:t>
            </a:fld>
            <a:endParaRPr lang="en-AU" smtClean="0"/>
          </a:p>
        </p:txBody>
      </p:sp>
      <p:sp>
        <p:nvSpPr>
          <p:cNvPr id="849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045299-D3AD-451C-8903-BD33374838EC}" type="slidenum">
              <a:rPr lang="en-AU" smtClean="0"/>
              <a:pPr/>
              <a:t>30</a:t>
            </a:fld>
            <a:endParaRPr lang="en-AU" smtClean="0"/>
          </a:p>
        </p:txBody>
      </p:sp>
      <p:sp>
        <p:nvSpPr>
          <p:cNvPr id="1126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CBDC33-C3D3-4A96-A6D0-0849F6A11773}" type="slidenum">
              <a:rPr lang="en-AU" smtClean="0"/>
              <a:pPr/>
              <a:t>31</a:t>
            </a:fld>
            <a:endParaRPr lang="en-AU" smtClean="0"/>
          </a:p>
        </p:txBody>
      </p:sp>
      <p:sp>
        <p:nvSpPr>
          <p:cNvPr id="1136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2CE36A-189E-4970-97D2-ADEE7B310FD4}" type="slidenum">
              <a:rPr lang="en-AU" smtClean="0"/>
              <a:pPr/>
              <a:t>32</a:t>
            </a:fld>
            <a:endParaRPr lang="en-AU" smtClean="0"/>
          </a:p>
        </p:txBody>
      </p:sp>
      <p:sp>
        <p:nvSpPr>
          <p:cNvPr id="1146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DBF5F6-622D-4D8C-B361-ECD17A0423DE}" type="slidenum">
              <a:rPr lang="en-AU" smtClean="0"/>
              <a:pPr/>
              <a:t>33</a:t>
            </a:fld>
            <a:endParaRPr lang="en-AU" smtClean="0"/>
          </a:p>
        </p:txBody>
      </p:sp>
      <p:sp>
        <p:nvSpPr>
          <p:cNvPr id="1157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06BFA3-2956-4E76-9B93-205662251083}" type="slidenum">
              <a:rPr lang="en-AU" smtClean="0"/>
              <a:pPr/>
              <a:t>34</a:t>
            </a:fld>
            <a:endParaRPr lang="en-AU" smtClean="0"/>
          </a:p>
        </p:txBody>
      </p:sp>
      <p:sp>
        <p:nvSpPr>
          <p:cNvPr id="1167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ED8D84-AA76-4B4B-8E3A-D02DD534761C}" type="slidenum">
              <a:rPr lang="en-AU" smtClean="0"/>
              <a:pPr/>
              <a:t>35</a:t>
            </a:fld>
            <a:endParaRPr lang="en-AU" smtClean="0"/>
          </a:p>
        </p:txBody>
      </p:sp>
      <p:sp>
        <p:nvSpPr>
          <p:cNvPr id="1177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00F8CC-27F5-4307-BE6A-162A31E9E51C}" type="slidenum">
              <a:rPr lang="en-AU" smtClean="0"/>
              <a:pPr/>
              <a:t>36</a:t>
            </a:fld>
            <a:endParaRPr lang="en-AU" smtClean="0"/>
          </a:p>
        </p:txBody>
      </p:sp>
      <p:sp>
        <p:nvSpPr>
          <p:cNvPr id="1187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97D262-2AB0-41CB-B44A-18304E3C80A1}" type="slidenum">
              <a:rPr lang="en-AU" smtClean="0"/>
              <a:pPr/>
              <a:t>37</a:t>
            </a:fld>
            <a:endParaRPr lang="en-AU" smtClean="0"/>
          </a:p>
        </p:txBody>
      </p:sp>
      <p:sp>
        <p:nvSpPr>
          <p:cNvPr id="1198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9FD6DE-746F-47A4-A8E3-4B9E4CB4F51A}" type="slidenum">
              <a:rPr lang="en-AU" smtClean="0"/>
              <a:pPr/>
              <a:t>38</a:t>
            </a:fld>
            <a:endParaRPr lang="en-AU" smtClean="0"/>
          </a:p>
        </p:txBody>
      </p:sp>
      <p:sp>
        <p:nvSpPr>
          <p:cNvPr id="1208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DBFB42-1343-4F30-AA82-ACC4F9A01E49}" type="slidenum">
              <a:rPr lang="en-AU" smtClean="0"/>
              <a:pPr/>
              <a:t>39</a:t>
            </a:fld>
            <a:endParaRPr lang="en-AU" smtClean="0"/>
          </a:p>
        </p:txBody>
      </p:sp>
      <p:sp>
        <p:nvSpPr>
          <p:cNvPr id="1218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FBFCA5-0316-423E-9DBB-09F95CE7B9D8}" type="slidenum">
              <a:rPr lang="en-AU" smtClean="0"/>
              <a:pPr/>
              <a:t>4</a:t>
            </a:fld>
            <a:endParaRPr lang="en-AU" smtClean="0"/>
          </a:p>
        </p:txBody>
      </p:sp>
      <p:sp>
        <p:nvSpPr>
          <p:cNvPr id="860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C4E01D-D8A7-4309-BE02-CABB5945CC2E}" type="slidenum">
              <a:rPr lang="en-AU" smtClean="0"/>
              <a:pPr/>
              <a:t>40</a:t>
            </a:fld>
            <a:endParaRPr lang="en-AU" smtClean="0"/>
          </a:p>
        </p:txBody>
      </p:sp>
      <p:sp>
        <p:nvSpPr>
          <p:cNvPr id="1228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7766CB-88A4-4CE4-999C-AC449A24CE2A}" type="slidenum">
              <a:rPr lang="en-AU" smtClean="0"/>
              <a:pPr/>
              <a:t>41</a:t>
            </a:fld>
            <a:endParaRPr lang="en-AU" smtClean="0"/>
          </a:p>
        </p:txBody>
      </p:sp>
      <p:sp>
        <p:nvSpPr>
          <p:cNvPr id="1239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D3782C-1147-4048-987C-B0B9C9748036}" type="slidenum">
              <a:rPr lang="en-AU" smtClean="0"/>
              <a:pPr/>
              <a:t>42</a:t>
            </a:fld>
            <a:endParaRPr lang="en-AU" smtClean="0"/>
          </a:p>
        </p:txBody>
      </p:sp>
      <p:sp>
        <p:nvSpPr>
          <p:cNvPr id="1249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714291-DD0F-42F5-8D67-E25596AFD9C4}" type="slidenum">
              <a:rPr lang="en-AU" smtClean="0"/>
              <a:pPr/>
              <a:t>43</a:t>
            </a:fld>
            <a:endParaRPr lang="en-AU" smtClean="0"/>
          </a:p>
        </p:txBody>
      </p:sp>
      <p:sp>
        <p:nvSpPr>
          <p:cNvPr id="1259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A616E-B5E3-490D-BAF6-D0EB2B9A8794}" type="slidenum">
              <a:rPr lang="en-AU" smtClean="0"/>
              <a:pPr/>
              <a:t>44</a:t>
            </a:fld>
            <a:endParaRPr lang="en-AU" smtClean="0"/>
          </a:p>
        </p:txBody>
      </p:sp>
      <p:sp>
        <p:nvSpPr>
          <p:cNvPr id="1269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9B337E-964C-4AB6-A527-6EB0D6AFEBCF}" type="slidenum">
              <a:rPr lang="en-AU" smtClean="0"/>
              <a:pPr/>
              <a:t>45</a:t>
            </a:fld>
            <a:endParaRPr lang="en-AU" smtClean="0"/>
          </a:p>
        </p:txBody>
      </p:sp>
      <p:sp>
        <p:nvSpPr>
          <p:cNvPr id="1280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A0FEA4-5534-4AEB-BA27-1F792204658F}" type="slidenum">
              <a:rPr lang="en-AU" smtClean="0"/>
              <a:pPr/>
              <a:t>46</a:t>
            </a:fld>
            <a:endParaRPr lang="en-AU" smtClean="0"/>
          </a:p>
        </p:txBody>
      </p:sp>
      <p:sp>
        <p:nvSpPr>
          <p:cNvPr id="1290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E9E09A-78DB-4C84-A0AA-5C79AF4C868F}" type="slidenum">
              <a:rPr lang="en-AU" smtClean="0"/>
              <a:pPr/>
              <a:t>47</a:t>
            </a:fld>
            <a:endParaRPr lang="en-AU" smtClean="0"/>
          </a:p>
        </p:txBody>
      </p:sp>
      <p:sp>
        <p:nvSpPr>
          <p:cNvPr id="1300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6ED0F1-997C-4FAF-99BF-6CB7990397E2}" type="slidenum">
              <a:rPr lang="en-AU" smtClean="0"/>
              <a:pPr/>
              <a:t>48</a:t>
            </a:fld>
            <a:endParaRPr lang="en-AU" smtClean="0"/>
          </a:p>
        </p:txBody>
      </p:sp>
      <p:sp>
        <p:nvSpPr>
          <p:cNvPr id="1310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A005F2-A287-4B61-AA29-C9D089F9A009}" type="slidenum">
              <a:rPr lang="en-AU" smtClean="0"/>
              <a:pPr/>
              <a:t>49</a:t>
            </a:fld>
            <a:endParaRPr lang="en-AU" smtClean="0"/>
          </a:p>
        </p:txBody>
      </p:sp>
      <p:sp>
        <p:nvSpPr>
          <p:cNvPr id="1320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3471F9-A1E1-4BA6-B57A-DC901362F817}" type="slidenum">
              <a:rPr lang="en-AU" smtClean="0"/>
              <a:pPr/>
              <a:t>5</a:t>
            </a:fld>
            <a:endParaRPr lang="en-AU" smtClean="0"/>
          </a:p>
        </p:txBody>
      </p:sp>
      <p:sp>
        <p:nvSpPr>
          <p:cNvPr id="870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90C3AC-737A-4CBC-8928-4EA36B5F9F5C}" type="slidenum">
              <a:rPr lang="en-AU" smtClean="0"/>
              <a:pPr/>
              <a:t>50</a:t>
            </a:fld>
            <a:endParaRPr lang="en-AU" smtClean="0"/>
          </a:p>
        </p:txBody>
      </p:sp>
      <p:sp>
        <p:nvSpPr>
          <p:cNvPr id="1331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5E4515-FD38-44A7-A0B0-2441662E3068}" type="slidenum">
              <a:rPr lang="en-AU" smtClean="0"/>
              <a:pPr/>
              <a:t>51</a:t>
            </a:fld>
            <a:endParaRPr lang="en-AU" smtClean="0"/>
          </a:p>
        </p:txBody>
      </p:sp>
      <p:sp>
        <p:nvSpPr>
          <p:cNvPr id="1341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5E65BF-CAC9-46A0-BEC9-A9A38F0C8B31}" type="slidenum">
              <a:rPr lang="en-AU" smtClean="0"/>
              <a:pPr/>
              <a:t>52</a:t>
            </a:fld>
            <a:endParaRPr lang="en-AU" smtClean="0"/>
          </a:p>
        </p:txBody>
      </p:sp>
      <p:sp>
        <p:nvSpPr>
          <p:cNvPr id="1351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9AC5C9-8448-4C9F-96C5-DADE0429CC21}" type="slidenum">
              <a:rPr lang="en-AU" smtClean="0"/>
              <a:pPr/>
              <a:t>53</a:t>
            </a:fld>
            <a:endParaRPr lang="en-AU" smtClean="0"/>
          </a:p>
        </p:txBody>
      </p:sp>
      <p:sp>
        <p:nvSpPr>
          <p:cNvPr id="1361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11F2F3-DAD2-4760-8F84-9095F8D63055}" type="slidenum">
              <a:rPr lang="en-AU" smtClean="0"/>
              <a:pPr/>
              <a:t>54</a:t>
            </a:fld>
            <a:endParaRPr lang="en-AU" smtClean="0"/>
          </a:p>
        </p:txBody>
      </p:sp>
      <p:sp>
        <p:nvSpPr>
          <p:cNvPr id="1372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08205-7F1F-4639-90A1-B408A248EA65}" type="slidenum">
              <a:rPr lang="en-AU" smtClean="0"/>
              <a:pPr/>
              <a:t>55</a:t>
            </a:fld>
            <a:endParaRPr lang="en-AU" smtClean="0"/>
          </a:p>
        </p:txBody>
      </p:sp>
      <p:sp>
        <p:nvSpPr>
          <p:cNvPr id="138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F27167-5B0D-4C55-9020-A59C3BC1CE31}" type="slidenum">
              <a:rPr lang="en-AU" smtClean="0"/>
              <a:pPr/>
              <a:t>56</a:t>
            </a:fld>
            <a:endParaRPr lang="en-AU" smtClean="0"/>
          </a:p>
        </p:txBody>
      </p:sp>
      <p:sp>
        <p:nvSpPr>
          <p:cNvPr id="1392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7DE5FE-94C0-4EF1-92C1-2D733FB81F0D}" type="slidenum">
              <a:rPr lang="en-AU" smtClean="0"/>
              <a:pPr/>
              <a:t>57</a:t>
            </a:fld>
            <a:endParaRPr lang="en-AU" smtClean="0"/>
          </a:p>
        </p:txBody>
      </p:sp>
      <p:sp>
        <p:nvSpPr>
          <p:cNvPr id="1402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868102-706C-4061-819F-17843BA88D0B}" type="slidenum">
              <a:rPr lang="en-AU" smtClean="0"/>
              <a:pPr/>
              <a:t>58</a:t>
            </a:fld>
            <a:endParaRPr lang="en-AU" smtClean="0"/>
          </a:p>
        </p:txBody>
      </p:sp>
      <p:sp>
        <p:nvSpPr>
          <p:cNvPr id="1413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E4B871-C995-463D-A676-82E2E637358E}" type="slidenum">
              <a:rPr lang="en-AU" smtClean="0"/>
              <a:pPr/>
              <a:t>59</a:t>
            </a:fld>
            <a:endParaRPr lang="en-AU" smtClean="0"/>
          </a:p>
        </p:txBody>
      </p:sp>
      <p:sp>
        <p:nvSpPr>
          <p:cNvPr id="1423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A9AC0-1DD5-4F91-A5F2-83A0F5BF02D4}" type="slidenum">
              <a:rPr lang="en-AU" smtClean="0"/>
              <a:pPr/>
              <a:t>6</a:t>
            </a:fld>
            <a:endParaRPr lang="en-AU" smtClean="0"/>
          </a:p>
        </p:txBody>
      </p:sp>
      <p:sp>
        <p:nvSpPr>
          <p:cNvPr id="880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A892CD-39E6-4814-BBF6-5183BF9079A3}" type="slidenum">
              <a:rPr lang="en-AU" smtClean="0"/>
              <a:pPr/>
              <a:t>60</a:t>
            </a:fld>
            <a:endParaRPr lang="en-AU" smtClean="0"/>
          </a:p>
        </p:txBody>
      </p:sp>
      <p:sp>
        <p:nvSpPr>
          <p:cNvPr id="1433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646676-C83C-4EC9-8860-A4DE5C44505E}" type="slidenum">
              <a:rPr lang="en-AU" smtClean="0"/>
              <a:pPr/>
              <a:t>61</a:t>
            </a:fld>
            <a:endParaRPr lang="en-AU" smtClean="0"/>
          </a:p>
        </p:txBody>
      </p:sp>
      <p:sp>
        <p:nvSpPr>
          <p:cNvPr id="144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F98157-CD22-42C2-8952-A90707EDDC72}" type="slidenum">
              <a:rPr lang="en-AU" smtClean="0"/>
              <a:pPr/>
              <a:t>62</a:t>
            </a:fld>
            <a:endParaRPr lang="en-AU" smtClean="0"/>
          </a:p>
        </p:txBody>
      </p:sp>
      <p:sp>
        <p:nvSpPr>
          <p:cNvPr id="145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C3D2A6-B790-4617-B90B-6EDA5B192432}" type="slidenum">
              <a:rPr lang="en-AU" smtClean="0"/>
              <a:pPr/>
              <a:t>63</a:t>
            </a:fld>
            <a:endParaRPr lang="en-AU" smtClean="0"/>
          </a:p>
        </p:txBody>
      </p:sp>
      <p:sp>
        <p:nvSpPr>
          <p:cNvPr id="146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E6D0B3-361A-4280-A6C3-D7EE9E595C99}" type="slidenum">
              <a:rPr lang="en-AU" smtClean="0"/>
              <a:pPr/>
              <a:t>64</a:t>
            </a:fld>
            <a:endParaRPr lang="en-AU" smtClean="0"/>
          </a:p>
        </p:txBody>
      </p:sp>
      <p:sp>
        <p:nvSpPr>
          <p:cNvPr id="147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1BACCC-3D44-4D8B-B530-B33AB6949574}" type="slidenum">
              <a:rPr lang="en-AU" smtClean="0"/>
              <a:pPr/>
              <a:t>65</a:t>
            </a:fld>
            <a:endParaRPr lang="en-AU" smtClean="0"/>
          </a:p>
        </p:txBody>
      </p:sp>
      <p:sp>
        <p:nvSpPr>
          <p:cNvPr id="148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E19416-DB4A-4225-9DFC-E9F216D6BBDB}" type="slidenum">
              <a:rPr lang="en-AU" smtClean="0"/>
              <a:pPr/>
              <a:t>66</a:t>
            </a:fld>
            <a:endParaRPr lang="en-AU" smtClean="0"/>
          </a:p>
        </p:txBody>
      </p:sp>
      <p:sp>
        <p:nvSpPr>
          <p:cNvPr id="149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B12D4C-6360-41E4-A268-A788F27B7942}" type="slidenum">
              <a:rPr lang="en-AU" smtClean="0"/>
              <a:pPr/>
              <a:t>67</a:t>
            </a:fld>
            <a:endParaRPr lang="en-AU" smtClean="0"/>
          </a:p>
        </p:txBody>
      </p:sp>
      <p:sp>
        <p:nvSpPr>
          <p:cNvPr id="150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4EB8C-33C0-4E80-B781-18820B90AE6A}" type="slidenum">
              <a:rPr lang="en-AU" smtClean="0"/>
              <a:pPr/>
              <a:t>7</a:t>
            </a:fld>
            <a:endParaRPr lang="en-AU" smtClean="0"/>
          </a:p>
        </p:txBody>
      </p:sp>
      <p:sp>
        <p:nvSpPr>
          <p:cNvPr id="890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AD9ACF-0EFA-4226-861E-852166CDFFF9}" type="slidenum">
              <a:rPr lang="en-AU" smtClean="0"/>
              <a:pPr/>
              <a:t>8</a:t>
            </a:fld>
            <a:endParaRPr lang="en-AU" smtClean="0"/>
          </a:p>
        </p:txBody>
      </p:sp>
      <p:sp>
        <p:nvSpPr>
          <p:cNvPr id="901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495E6-DA8F-45CB-9015-E303452A9950}" type="slidenum">
              <a:rPr lang="en-AU" smtClean="0"/>
              <a:pPr/>
              <a:t>9</a:t>
            </a:fld>
            <a:endParaRPr lang="en-AU" smtClean="0"/>
          </a:p>
        </p:txBody>
      </p:sp>
      <p:sp>
        <p:nvSpPr>
          <p:cNvPr id="911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571612"/>
            <a:ext cx="77724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Semester1, 2010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86063" y="6381750"/>
            <a:ext cx="40005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00554-4690-4706-A32E-01ACF88D633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670800" cy="984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55650" y="1484313"/>
            <a:ext cx="7772400" cy="4114800"/>
          </a:xfrm>
        </p:spPr>
        <p:txBody>
          <a:bodyPr/>
          <a:lstStyle/>
          <a:p>
            <a:pPr lvl="0"/>
            <a:endParaRPr lang="en-AU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Semester1, 2010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86063" y="6381750"/>
            <a:ext cx="40005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63326-BC1D-465E-BA81-D5AF2E29FF7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670800" cy="984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55650" y="14843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718050" y="1484313"/>
            <a:ext cx="3810000" cy="4114800"/>
          </a:xfrm>
        </p:spPr>
        <p:txBody>
          <a:bodyPr/>
          <a:lstStyle/>
          <a:p>
            <a:pPr lvl="0"/>
            <a:endParaRPr lang="en-AU" noProof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Semester1, 2010</a:t>
            </a:r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86063" y="6381750"/>
            <a:ext cx="40005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27053-AC9B-4617-9042-6C0F1376E6E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0" y="14843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050" y="14843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Semester1, 2010</a:t>
            </a:r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86063" y="6381750"/>
            <a:ext cx="40005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3D553-0271-4F8A-872C-1B51A0C4252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Semester1, 2010</a:t>
            </a:r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86063" y="6381750"/>
            <a:ext cx="40005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14D2D-4EEE-4CF4-B754-DFA4CA9EEA1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Semester1, 2010</a:t>
            </a:r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86063" y="6381750"/>
            <a:ext cx="40005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56981-1CE3-4BFC-BB43-680CFE80B63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Semester1, 2010</a:t>
            </a:r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86063" y="6381750"/>
            <a:ext cx="40005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BF3E0-18BB-41A4-B794-D85C3D1BC6D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Semester1, 2010</a:t>
            </a:r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86063" y="6381750"/>
            <a:ext cx="40005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04EDD-AC37-4F7D-8803-F583011C41D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Semester1, 2010</a:t>
            </a:r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86063" y="6381750"/>
            <a:ext cx="40005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430DC-B259-4FFB-8CBD-A0A2ADAE2F6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Semester1, 2010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86063" y="6381750"/>
            <a:ext cx="40005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DC5DF-D123-4DEA-907F-77FBC7C7E6A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2600" y="188913"/>
            <a:ext cx="202565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2455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Semester1, 2010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86063" y="6381750"/>
            <a:ext cx="40005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12B36-452F-49A2-8432-39AD271F044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5" name="Rectangle 5"/>
          <p:cNvSpPr>
            <a:spLocks noChangeArrowheads="1"/>
          </p:cNvSpPr>
          <p:nvPr/>
        </p:nvSpPr>
        <p:spPr bwMode="ltGray">
          <a:xfrm>
            <a:off x="911225" y="10795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AU" sz="240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88913"/>
            <a:ext cx="7670800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4843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143431" name="Rectangle 7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solidFill>
                  <a:schemeClr val="folHlin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Semester1, 2010</a:t>
            </a:r>
            <a:endParaRPr lang="en-AU"/>
          </a:p>
        </p:txBody>
      </p:sp>
      <p:sp>
        <p:nvSpPr>
          <p:cNvPr id="143432" name="Rectangle 7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folHlink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AU"/>
              <a:t>INB371 Data Structures and Algorithms </a:t>
            </a:r>
            <a:endParaRPr lang="en-AU" dirty="0"/>
          </a:p>
        </p:txBody>
      </p:sp>
      <p:sp>
        <p:nvSpPr>
          <p:cNvPr id="143433" name="Rectangle 7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folHlin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C314684-504A-41D0-B36B-F2D2EBACB30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grpSp>
        <p:nvGrpSpPr>
          <p:cNvPr id="1032" name="Group 74"/>
          <p:cNvGrpSpPr>
            <a:grpSpLocks/>
          </p:cNvGrpSpPr>
          <p:nvPr userDrawn="1"/>
        </p:nvGrpSpPr>
        <p:grpSpPr bwMode="auto">
          <a:xfrm>
            <a:off x="0" y="404813"/>
            <a:ext cx="9009063" cy="1052512"/>
            <a:chOff x="0" y="1536"/>
            <a:chExt cx="5675" cy="663"/>
          </a:xfrm>
        </p:grpSpPr>
        <p:grpSp>
          <p:nvGrpSpPr>
            <p:cNvPr id="1033" name="Group 75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43436" name="Rectangle 76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43437" name="Rectangle 77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AU"/>
              </a:p>
            </p:txBody>
          </p:sp>
        </p:grpSp>
        <p:grpSp>
          <p:nvGrpSpPr>
            <p:cNvPr id="1034" name="Group 78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43439" name="Rectangle 79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43440" name="Rectangle 80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AU"/>
              </a:p>
            </p:txBody>
          </p:sp>
        </p:grpSp>
        <p:sp>
          <p:nvSpPr>
            <p:cNvPr id="143441" name="Rectangle 81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43442" name="Rectangle 82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43443" name="Rectangle 83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4" r:id="rId1"/>
    <p:sldLayoutId id="2147484625" r:id="rId2"/>
    <p:sldLayoutId id="2147484626" r:id="rId3"/>
    <p:sldLayoutId id="2147484627" r:id="rId4"/>
    <p:sldLayoutId id="2147484628" r:id="rId5"/>
    <p:sldLayoutId id="2147484629" r:id="rId6"/>
    <p:sldLayoutId id="2147484630" r:id="rId7"/>
    <p:sldLayoutId id="2147484631" r:id="rId8"/>
    <p:sldLayoutId id="2147484632" r:id="rId9"/>
    <p:sldLayoutId id="2147484633" r:id="rId10"/>
    <p:sldLayoutId id="214748463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INB/N371 Data Structures and Algorithms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95288" y="2060575"/>
            <a:ext cx="849788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sz="3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LECTURE 3</a:t>
            </a:r>
          </a:p>
          <a:p>
            <a:pPr>
              <a:spcBef>
                <a:spcPct val="50000"/>
              </a:spcBef>
              <a:defRPr/>
            </a:pPr>
            <a:r>
              <a:rPr lang="en-AU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Object-oriented Programming and ADTs</a:t>
            </a:r>
          </a:p>
        </p:txBody>
      </p:sp>
      <p:sp>
        <p:nvSpPr>
          <p:cNvPr id="13316" name="Footer Placeholder 4"/>
          <p:cNvSpPr txBox="1">
            <a:spLocks/>
          </p:cNvSpPr>
          <p:nvPr/>
        </p:nvSpPr>
        <p:spPr bwMode="auto">
          <a:xfrm>
            <a:off x="1143000" y="3929063"/>
            <a:ext cx="7143750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AU" sz="2000">
              <a:solidFill>
                <a:srgbClr val="0000FF"/>
              </a:solidFill>
              <a:latin typeface="Times New Roman" pitchFamily="18" charset="0"/>
            </a:endParaRPr>
          </a:p>
          <a:p>
            <a:pPr eaLnBrk="0" hangingPunct="0"/>
            <a:r>
              <a:rPr lang="en-AU" sz="2000">
                <a:solidFill>
                  <a:srgbClr val="0000FF"/>
                </a:solidFill>
                <a:latin typeface="Times New Roman" pitchFamily="18" charset="0"/>
              </a:rPr>
              <a:t>(Acknowledgement: some slides are adapted  from  lecture slides by  </a:t>
            </a:r>
          </a:p>
          <a:p>
            <a:pPr eaLnBrk="0" hangingPunct="0"/>
            <a:r>
              <a:rPr lang="en-US" sz="2000">
                <a:solidFill>
                  <a:srgbClr val="0000FF"/>
                </a:solidFill>
                <a:latin typeface="Times New Roman" pitchFamily="18" charset="0"/>
              </a:rPr>
              <a:t>Nyhoff, ADTs, Data Structures and Problem Solving with C++)</a:t>
            </a:r>
            <a:endParaRPr lang="en-AU" sz="2000">
              <a:solidFill>
                <a:srgbClr val="0000FF"/>
              </a:solidFill>
              <a:latin typeface="Times New Roman" pitchFamily="18" charset="0"/>
            </a:endParaRPr>
          </a:p>
          <a:p>
            <a:pPr eaLnBrk="0" hangingPunct="0"/>
            <a:endParaRPr lang="en-AU" sz="2000">
              <a:solidFill>
                <a:srgbClr val="0000FF"/>
              </a:solidFill>
              <a:latin typeface="Times New Roman" pitchFamily="18" charset="0"/>
            </a:endParaRPr>
          </a:p>
          <a:p>
            <a:pPr eaLnBrk="0" hangingPunct="0"/>
            <a:r>
              <a:rPr lang="en-AU" sz="1600">
                <a:solidFill>
                  <a:srgbClr val="0000FF"/>
                </a:solidFill>
                <a:latin typeface="Times New Roman" pitchFamily="18" charset="0"/>
              </a:rPr>
              <a:t>Dr. Yue Xu</a:t>
            </a:r>
          </a:p>
          <a:p>
            <a:pPr eaLnBrk="0" hangingPunct="0"/>
            <a:r>
              <a:rPr lang="en-AU" sz="1600">
                <a:solidFill>
                  <a:srgbClr val="0000FF"/>
                </a:solidFill>
                <a:latin typeface="Times New Roman" pitchFamily="18" charset="0"/>
              </a:rPr>
              <a:t>Faculty of Science and Technology</a:t>
            </a:r>
          </a:p>
          <a:p>
            <a:pPr eaLnBrk="0" hangingPunct="0"/>
            <a:r>
              <a:rPr lang="en-AU" sz="1600">
                <a:solidFill>
                  <a:srgbClr val="0000FF"/>
                </a:solidFill>
                <a:latin typeface="Times New Roman" pitchFamily="18" charset="0"/>
              </a:rPr>
              <a:t>Queensland University of Technology</a:t>
            </a:r>
          </a:p>
          <a:p>
            <a:pPr algn="l" eaLnBrk="0" hangingPunct="0"/>
            <a:r>
              <a:rPr lang="en-AU" sz="1600">
                <a:solidFill>
                  <a:srgbClr val="0000FF"/>
                </a:solidFill>
                <a:latin typeface="Times New Roman" pitchFamily="18" charset="0"/>
              </a:rPr>
              <a:t>                </a:t>
            </a:r>
          </a:p>
          <a:p>
            <a:pPr eaLnBrk="0" hangingPunct="0"/>
            <a:endParaRPr lang="en-AU" sz="2000">
              <a:solidFill>
                <a:schemeClr val="folHlink"/>
              </a:solidFill>
              <a:latin typeface="Times New Roman" pitchFamily="18" charset="0"/>
            </a:endParaRPr>
          </a:p>
          <a:p>
            <a:pPr eaLnBrk="0" hangingPunct="0"/>
            <a:endParaRPr lang="en-AU" sz="2000">
              <a:solidFill>
                <a:schemeClr val="folHlink"/>
              </a:solidFill>
              <a:latin typeface="Times New Roman" pitchFamily="18" charset="0"/>
            </a:endParaRPr>
          </a:p>
          <a:p>
            <a:pPr eaLnBrk="0" hangingPunct="0"/>
            <a:endParaRPr 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3317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13318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2387F0-47DA-4CD3-A053-60632A60228A}" type="slidenum">
              <a:rPr lang="en-AU" smtClean="0"/>
              <a:pPr/>
              <a:t>1</a:t>
            </a:fld>
            <a:endParaRPr lang="en-AU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Class Declaration</a:t>
            </a:r>
            <a:endParaRPr lang="en-AU" sz="2400" smtClean="0"/>
          </a:p>
        </p:txBody>
      </p:sp>
      <p:sp>
        <p:nvSpPr>
          <p:cNvPr id="22531" name="Content Placeholder 8"/>
          <p:cNvSpPr>
            <a:spLocks noGrp="1"/>
          </p:cNvSpPr>
          <p:nvPr>
            <p:ph idx="1"/>
          </p:nvPr>
        </p:nvSpPr>
        <p:spPr>
          <a:xfrm>
            <a:off x="857250" y="1357313"/>
            <a:ext cx="7772400" cy="5000625"/>
          </a:xfrm>
        </p:spPr>
        <p:txBody>
          <a:bodyPr/>
          <a:lstStyle/>
          <a:p>
            <a:r>
              <a:rPr lang="en-US" sz="2800" smtClean="0"/>
              <a:t>Syntax</a:t>
            </a:r>
          </a:p>
          <a:p>
            <a:pPr lvl="1">
              <a:buFont typeface="Times New Roman" pitchFamily="18" charset="0"/>
              <a:buNone/>
            </a:pPr>
            <a:r>
              <a:rPr lang="en-US" sz="2400" b="1" smtClean="0">
                <a:solidFill>
                  <a:srgbClr val="3366FF"/>
                </a:solidFill>
              </a:rPr>
              <a:t>class ClassName</a:t>
            </a:r>
            <a:br>
              <a:rPr lang="en-US" sz="2400" b="1" smtClean="0">
                <a:solidFill>
                  <a:srgbClr val="3366FF"/>
                </a:solidFill>
              </a:rPr>
            </a:br>
            <a:r>
              <a:rPr lang="en-US" sz="2400" b="1" smtClean="0">
                <a:solidFill>
                  <a:srgbClr val="3366FF"/>
                </a:solidFill>
              </a:rPr>
              <a:t>{</a:t>
            </a:r>
            <a:br>
              <a:rPr lang="en-US" sz="2400" b="1" smtClean="0">
                <a:solidFill>
                  <a:srgbClr val="3366FF"/>
                </a:solidFill>
              </a:rPr>
            </a:br>
            <a:r>
              <a:rPr lang="en-US" sz="2400" b="1" smtClean="0">
                <a:solidFill>
                  <a:srgbClr val="3366FF"/>
                </a:solidFill>
              </a:rPr>
              <a:t>	public:</a:t>
            </a:r>
            <a:br>
              <a:rPr lang="en-US" sz="2400" b="1" smtClean="0">
                <a:solidFill>
                  <a:srgbClr val="3366FF"/>
                </a:solidFill>
              </a:rPr>
            </a:br>
            <a:r>
              <a:rPr lang="en-US" sz="2400" b="1" smtClean="0">
                <a:solidFill>
                  <a:srgbClr val="3366FF"/>
                </a:solidFill>
              </a:rPr>
              <a:t>	   </a:t>
            </a:r>
            <a:r>
              <a:rPr lang="en-US" sz="2400" b="1" i="1" smtClean="0">
                <a:solidFill>
                  <a:srgbClr val="3366FF"/>
                </a:solidFill>
              </a:rPr>
              <a:t>Declarations of public members</a:t>
            </a:r>
            <a:br>
              <a:rPr lang="en-US" sz="2400" b="1" i="1" smtClean="0">
                <a:solidFill>
                  <a:srgbClr val="3366FF"/>
                </a:solidFill>
              </a:rPr>
            </a:br>
            <a:r>
              <a:rPr lang="en-US" sz="2400" b="1" smtClean="0">
                <a:solidFill>
                  <a:srgbClr val="3366FF"/>
                </a:solidFill>
              </a:rPr>
              <a:t>   private:</a:t>
            </a:r>
            <a:br>
              <a:rPr lang="en-US" sz="2400" b="1" smtClean="0">
                <a:solidFill>
                  <a:srgbClr val="3366FF"/>
                </a:solidFill>
              </a:rPr>
            </a:br>
            <a:r>
              <a:rPr lang="en-US" sz="2400" b="1" smtClean="0">
                <a:solidFill>
                  <a:srgbClr val="3366FF"/>
                </a:solidFill>
              </a:rPr>
              <a:t>	   </a:t>
            </a:r>
            <a:r>
              <a:rPr lang="en-US" sz="2400" b="1" i="1" smtClean="0">
                <a:solidFill>
                  <a:srgbClr val="3366FF"/>
                </a:solidFill>
              </a:rPr>
              <a:t>Declarations of private members</a:t>
            </a:r>
            <a:r>
              <a:rPr lang="en-US" sz="2400" b="1" smtClean="0">
                <a:solidFill>
                  <a:srgbClr val="3366FF"/>
                </a:solidFill>
              </a:rPr>
              <a:t/>
            </a:r>
            <a:br>
              <a:rPr lang="en-US" sz="2400" b="1" smtClean="0">
                <a:solidFill>
                  <a:srgbClr val="3366FF"/>
                </a:solidFill>
              </a:rPr>
            </a:br>
            <a:r>
              <a:rPr lang="en-US" sz="2400" b="1" smtClean="0">
                <a:solidFill>
                  <a:srgbClr val="3366FF"/>
                </a:solidFill>
              </a:rPr>
              <a:t>};</a:t>
            </a:r>
          </a:p>
          <a:p>
            <a:r>
              <a:rPr lang="en-US" sz="2800" smtClean="0"/>
              <a:t>Data members are usually placed in private section </a:t>
            </a:r>
          </a:p>
          <a:p>
            <a:r>
              <a:rPr lang="en-US" sz="2800" smtClean="0"/>
              <a:t>Function members are usually in public section </a:t>
            </a:r>
          </a:p>
          <a:p>
            <a:pPr>
              <a:buFont typeface="Wingdings" pitchFamily="2" charset="2"/>
              <a:buNone/>
            </a:pPr>
            <a:endParaRPr lang="en-AU" sz="2800" smtClean="0"/>
          </a:p>
          <a:p>
            <a:pPr>
              <a:buFont typeface="Wingdings" pitchFamily="2" charset="2"/>
              <a:buNone/>
            </a:pPr>
            <a:endParaRPr lang="en-US" sz="2400" b="1" smtClean="0">
              <a:solidFill>
                <a:srgbClr val="0066FF"/>
              </a:solidFill>
            </a:endParaRPr>
          </a:p>
          <a:p>
            <a:endParaRPr lang="en-US" smtClean="0"/>
          </a:p>
        </p:txBody>
      </p:sp>
      <p:sp>
        <p:nvSpPr>
          <p:cNvPr id="22532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22533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F34844-B78C-44A4-9B6A-F4F6EDBAEF64}" type="slidenum">
              <a:rPr lang="en-AU" smtClean="0"/>
              <a:pPr/>
              <a:t>10</a:t>
            </a:fld>
            <a:endParaRPr lang="en-AU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Example of User-Defined Time Class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428750"/>
            <a:ext cx="8137525" cy="4319588"/>
          </a:xfrm>
        </p:spPr>
        <p:txBody>
          <a:bodyPr/>
          <a:lstStyle/>
          <a:p>
            <a:pPr eaLnBrk="1" hangingPunct="1"/>
            <a:r>
              <a:rPr lang="en-AU" smtClean="0"/>
              <a:t>Now we create a </a:t>
            </a:r>
            <a:r>
              <a:rPr lang="en-AU" b="1" smtClean="0"/>
              <a:t>Time class</a:t>
            </a:r>
          </a:p>
          <a:p>
            <a:pPr lvl="1" eaLnBrk="1" hangingPunct="1"/>
            <a:r>
              <a:rPr lang="en-AU" smtClean="0"/>
              <a:t>Class declaration: Time.h</a:t>
            </a:r>
          </a:p>
          <a:p>
            <a:pPr lvl="1" eaLnBrk="1" hangingPunct="1"/>
            <a:r>
              <a:rPr lang="en-AU" smtClean="0"/>
              <a:t>Class implementation: Time.cpp</a:t>
            </a:r>
          </a:p>
          <a:p>
            <a:pPr lvl="1" eaLnBrk="1" hangingPunct="1"/>
            <a:r>
              <a:rPr lang="en-AU" smtClean="0"/>
              <a:t>Simplified version containing only two operations: </a:t>
            </a:r>
            <a:r>
              <a:rPr lang="en-AU" smtClean="0">
                <a:solidFill>
                  <a:srgbClr val="0000FF"/>
                </a:solidFill>
              </a:rPr>
              <a:t>set</a:t>
            </a:r>
            <a:r>
              <a:rPr lang="en-AU" smtClean="0"/>
              <a:t> and </a:t>
            </a:r>
            <a:r>
              <a:rPr lang="en-AU" smtClean="0">
                <a:solidFill>
                  <a:srgbClr val="0000FF"/>
                </a:solidFill>
              </a:rPr>
              <a:t>display</a:t>
            </a:r>
            <a:r>
              <a:rPr lang="en-AU" smtClean="0"/>
              <a:t>. </a:t>
            </a:r>
          </a:p>
        </p:txBody>
      </p:sp>
      <p:sp>
        <p:nvSpPr>
          <p:cNvPr id="23556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23557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411879-1F4A-4CC0-BC51-32C5FDCE4D65}" type="slidenum">
              <a:rPr lang="en-AU" smtClean="0"/>
              <a:pPr/>
              <a:t>11</a:t>
            </a:fld>
            <a:endParaRPr lang="en-AU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Example of User-Defined Time Class </a:t>
            </a:r>
            <a:r>
              <a:rPr lang="en-AU" sz="2800" b="0" smtClean="0"/>
              <a:t>Time.h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500188"/>
            <a:ext cx="8137525" cy="5000625"/>
          </a:xfrm>
        </p:spPr>
        <p:txBody>
          <a:bodyPr/>
          <a:lstStyle/>
          <a:p>
            <a:pPr eaLnBrk="1" hangingPunct="1"/>
            <a:r>
              <a:rPr lang="en-AU" sz="2400" smtClean="0"/>
              <a:t>Function members</a:t>
            </a:r>
          </a:p>
          <a:p>
            <a:pPr lvl="1" eaLnBrk="1" hangingPunct="1"/>
            <a:r>
              <a:rPr lang="en-AU" sz="2000" smtClean="0"/>
              <a:t>Accessible to functions</a:t>
            </a:r>
          </a:p>
          <a:p>
            <a:pPr lvl="1" eaLnBrk="1" hangingPunct="1">
              <a:buFont typeface="Times New Roman" pitchFamily="18" charset="0"/>
              <a:buNone/>
            </a:pPr>
            <a:r>
              <a:rPr lang="en-AU" sz="2000" smtClean="0"/>
              <a:t>of the class and also </a:t>
            </a:r>
          </a:p>
          <a:p>
            <a:pPr lvl="1" eaLnBrk="1" hangingPunct="1">
              <a:buFont typeface="Times New Roman" pitchFamily="18" charset="0"/>
              <a:buNone/>
            </a:pPr>
            <a:r>
              <a:rPr lang="en-AU" sz="2000" smtClean="0"/>
              <a:t>other functions.</a:t>
            </a:r>
          </a:p>
          <a:p>
            <a:pPr lvl="1" eaLnBrk="1" hangingPunct="1"/>
            <a:r>
              <a:rPr lang="en-AU" sz="2000" smtClean="0">
                <a:solidFill>
                  <a:srgbClr val="0000FF"/>
                </a:solidFill>
              </a:rPr>
              <a:t>const </a:t>
            </a:r>
            <a:r>
              <a:rPr lang="en-AU" sz="2000" smtClean="0"/>
              <a:t>function</a:t>
            </a:r>
          </a:p>
          <a:p>
            <a:pPr lvl="1" eaLnBrk="1" hangingPunct="1">
              <a:buFont typeface="Times New Roman" pitchFamily="18" charset="0"/>
              <a:buNone/>
            </a:pPr>
            <a:r>
              <a:rPr lang="en-AU" sz="2000" smtClean="0"/>
              <a:t>can’t modify any  of</a:t>
            </a:r>
          </a:p>
          <a:p>
            <a:pPr lvl="1" eaLnBrk="1" hangingPunct="1">
              <a:buFont typeface="Times New Roman" pitchFamily="18" charset="0"/>
              <a:buNone/>
            </a:pPr>
            <a:r>
              <a:rPr lang="en-AU" sz="2000" smtClean="0"/>
              <a:t> data members in the</a:t>
            </a:r>
          </a:p>
          <a:p>
            <a:pPr lvl="1" eaLnBrk="1" hangingPunct="1">
              <a:buFont typeface="Times New Roman" pitchFamily="18" charset="0"/>
              <a:buNone/>
            </a:pPr>
            <a:r>
              <a:rPr lang="en-AU" sz="2000" smtClean="0"/>
              <a:t>class     </a:t>
            </a:r>
          </a:p>
          <a:p>
            <a:pPr eaLnBrk="1" hangingPunct="1"/>
            <a:r>
              <a:rPr lang="en-AU" sz="2400" smtClean="0"/>
              <a:t>Data members</a:t>
            </a:r>
          </a:p>
          <a:p>
            <a:pPr lvl="1" eaLnBrk="1" hangingPunct="1"/>
            <a:r>
              <a:rPr lang="en-AU" sz="2000" smtClean="0"/>
              <a:t>Inaccessible to</a:t>
            </a:r>
          </a:p>
          <a:p>
            <a:pPr lvl="1" eaLnBrk="1" hangingPunct="1">
              <a:buFont typeface="Times New Roman" pitchFamily="18" charset="0"/>
              <a:buNone/>
            </a:pPr>
            <a:r>
              <a:rPr lang="en-AU" sz="2000" smtClean="0"/>
              <a:t>functions outside the class.</a:t>
            </a:r>
          </a:p>
          <a:p>
            <a:pPr lvl="1" eaLnBrk="1" hangingPunct="1"/>
            <a:r>
              <a:rPr lang="en-AU" sz="2000" smtClean="0"/>
              <a:t>Information hiding</a:t>
            </a:r>
          </a:p>
          <a:p>
            <a:pPr eaLnBrk="1" hangingPunct="1"/>
            <a:endParaRPr lang="en-AU" sz="2800" smtClean="0"/>
          </a:p>
          <a:p>
            <a:pPr eaLnBrk="1" hangingPunct="1">
              <a:buFont typeface="Wingdings" pitchFamily="2" charset="2"/>
              <a:buNone/>
            </a:pPr>
            <a:endParaRPr lang="en-AU" sz="2400" i="1" smtClean="0">
              <a:solidFill>
                <a:srgbClr val="0000FF"/>
              </a:solidFill>
            </a:endParaRPr>
          </a:p>
          <a:p>
            <a:pPr lvl="1" eaLnBrk="1" hangingPunct="1">
              <a:buFont typeface="Times New Roman" pitchFamily="18" charset="0"/>
              <a:buNone/>
            </a:pPr>
            <a:endParaRPr lang="en-US" sz="2000" smtClean="0"/>
          </a:p>
          <a:p>
            <a:pPr eaLnBrk="1" hangingPunct="1"/>
            <a:endParaRPr lang="en-AU" sz="2800" smtClean="0"/>
          </a:p>
        </p:txBody>
      </p:sp>
      <p:sp>
        <p:nvSpPr>
          <p:cNvPr id="9" name="TextBox 8"/>
          <p:cNvSpPr txBox="1"/>
          <p:nvPr/>
        </p:nvSpPr>
        <p:spPr>
          <a:xfrm>
            <a:off x="3786188" y="1571625"/>
            <a:ext cx="5357812" cy="4708525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  <a:cs typeface="Courier New" pitchFamily="49" charset="0"/>
              </a:rPr>
              <a:t>#include &lt;</a:t>
            </a:r>
            <a:r>
              <a:rPr lang="en-US" sz="2000" dirty="0" err="1">
                <a:solidFill>
                  <a:srgbClr val="0000FF"/>
                </a:solidFill>
                <a:latin typeface="+mj-lt"/>
                <a:cs typeface="Courier New" pitchFamily="49" charset="0"/>
              </a:rPr>
              <a:t>iostream</a:t>
            </a:r>
            <a:r>
              <a:rPr lang="en-US" sz="2000" dirty="0">
                <a:solidFill>
                  <a:srgbClr val="0000FF"/>
                </a:solidFill>
                <a:latin typeface="+mj-lt"/>
                <a:cs typeface="Courier New" pitchFamily="49" charset="0"/>
              </a:rPr>
              <a:t>&gt;</a:t>
            </a:r>
          </a:p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  <a:cs typeface="Courier New" pitchFamily="49" charset="0"/>
              </a:rPr>
              <a:t>class Time</a:t>
            </a:r>
          </a:p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  <a:cs typeface="Courier New" pitchFamily="49" charset="0"/>
              </a:rPr>
              <a:t>{</a:t>
            </a:r>
          </a:p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  <a:cs typeface="Courier New" pitchFamily="49" charset="0"/>
              </a:rPr>
              <a:t>       public:</a:t>
            </a:r>
          </a:p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  <a:cs typeface="Courier New" pitchFamily="49" charset="0"/>
              </a:rPr>
              <a:t>       /******** Function Members ********/</a:t>
            </a:r>
          </a:p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  <a:cs typeface="Courier New" pitchFamily="49" charset="0"/>
              </a:rPr>
              <a:t>       void set(unsigned hours, unsigned minutes, </a:t>
            </a:r>
          </a:p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  <a:cs typeface="Courier New" pitchFamily="49" charset="0"/>
              </a:rPr>
              <a:t>                                                       char </a:t>
            </a:r>
            <a:r>
              <a:rPr lang="en-US" sz="2000" dirty="0" err="1">
                <a:solidFill>
                  <a:srgbClr val="0000FF"/>
                </a:solidFill>
                <a:latin typeface="+mj-lt"/>
                <a:cs typeface="Courier New" pitchFamily="49" charset="0"/>
              </a:rPr>
              <a:t>am_pm</a:t>
            </a:r>
            <a:r>
              <a:rPr lang="en-US" sz="2000" dirty="0">
                <a:solidFill>
                  <a:srgbClr val="0000FF"/>
                </a:solidFill>
                <a:latin typeface="+mj-lt"/>
                <a:cs typeface="Courier New" pitchFamily="49" charset="0"/>
              </a:rPr>
              <a:t>);</a:t>
            </a:r>
          </a:p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  <a:cs typeface="Courier New" pitchFamily="49" charset="0"/>
              </a:rPr>
              <a:t>       void display(</a:t>
            </a:r>
            <a:r>
              <a:rPr lang="en-US" sz="2000" dirty="0" err="1">
                <a:solidFill>
                  <a:srgbClr val="0000FF"/>
                </a:solidFill>
                <a:latin typeface="+mj-lt"/>
                <a:cs typeface="Courier New" pitchFamily="49" charset="0"/>
              </a:rPr>
              <a:t>ostream</a:t>
            </a:r>
            <a:r>
              <a:rPr lang="en-US" sz="2000" dirty="0">
                <a:solidFill>
                  <a:srgbClr val="0000FF"/>
                </a:solidFill>
                <a:latin typeface="+mj-lt"/>
                <a:cs typeface="Courier New" pitchFamily="49" charset="0"/>
              </a:rPr>
              <a:t> &amp; out) const;</a:t>
            </a:r>
          </a:p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  <a:cs typeface="Courier New" pitchFamily="49" charset="0"/>
              </a:rPr>
              <a:t> </a:t>
            </a:r>
          </a:p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  <a:cs typeface="Courier New" pitchFamily="49" charset="0"/>
              </a:rPr>
              <a:t>        private:</a:t>
            </a:r>
          </a:p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  <a:cs typeface="Courier New" pitchFamily="49" charset="0"/>
              </a:rPr>
              <a:t>       /********** Data Members **********/</a:t>
            </a:r>
          </a:p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  <a:cs typeface="Courier New" pitchFamily="49" charset="0"/>
              </a:rPr>
              <a:t>        unsigned </a:t>
            </a:r>
            <a:r>
              <a:rPr lang="en-US" sz="2000" dirty="0" err="1">
                <a:solidFill>
                  <a:srgbClr val="0000FF"/>
                </a:solidFill>
                <a:latin typeface="+mj-lt"/>
                <a:cs typeface="Courier New" pitchFamily="49" charset="0"/>
              </a:rPr>
              <a:t>myHours</a:t>
            </a:r>
            <a:r>
              <a:rPr lang="en-US" sz="2000" dirty="0">
                <a:solidFill>
                  <a:srgbClr val="0000FF"/>
                </a:solidFill>
                <a:latin typeface="+mj-lt"/>
                <a:cs typeface="Courier New" pitchFamily="49" charset="0"/>
              </a:rPr>
              <a:t>,  </a:t>
            </a:r>
            <a:r>
              <a:rPr lang="en-US" sz="2000" dirty="0" err="1">
                <a:solidFill>
                  <a:srgbClr val="0000FF"/>
                </a:solidFill>
                <a:latin typeface="+mj-lt"/>
                <a:cs typeface="Courier New" pitchFamily="49" charset="0"/>
              </a:rPr>
              <a:t>myMinutes</a:t>
            </a:r>
            <a:r>
              <a:rPr lang="en-US" sz="2000" dirty="0">
                <a:solidFill>
                  <a:srgbClr val="0000FF"/>
                </a:solidFill>
                <a:latin typeface="+mj-lt"/>
                <a:cs typeface="Courier New" pitchFamily="49" charset="0"/>
              </a:rPr>
              <a:t>;</a:t>
            </a:r>
          </a:p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  <a:cs typeface="Courier New" pitchFamily="49" charset="0"/>
              </a:rPr>
              <a:t>        char </a:t>
            </a:r>
            <a:r>
              <a:rPr lang="en-US" sz="2000" dirty="0" err="1">
                <a:solidFill>
                  <a:srgbClr val="0000FF"/>
                </a:solidFill>
                <a:latin typeface="+mj-lt"/>
                <a:cs typeface="Courier New" pitchFamily="49" charset="0"/>
              </a:rPr>
              <a:t>myAMorPM</a:t>
            </a:r>
            <a:r>
              <a:rPr lang="en-US" sz="2000" dirty="0">
                <a:solidFill>
                  <a:srgbClr val="0000FF"/>
                </a:solidFill>
                <a:latin typeface="+mj-lt"/>
                <a:cs typeface="Courier New" pitchFamily="49" charset="0"/>
              </a:rPr>
              <a:t>;        // 'A' or 'P'</a:t>
            </a:r>
          </a:p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  <a:cs typeface="Courier New" pitchFamily="49" charset="0"/>
              </a:rPr>
              <a:t>        unsigned </a:t>
            </a:r>
            <a:r>
              <a:rPr lang="en-US" sz="2000" dirty="0" err="1">
                <a:solidFill>
                  <a:srgbClr val="0000FF"/>
                </a:solidFill>
                <a:latin typeface="+mj-lt"/>
                <a:cs typeface="Courier New" pitchFamily="49" charset="0"/>
              </a:rPr>
              <a:t>myMilTime</a:t>
            </a:r>
            <a:r>
              <a:rPr lang="en-US" sz="2000" dirty="0">
                <a:solidFill>
                  <a:srgbClr val="0000FF"/>
                </a:solidFill>
                <a:latin typeface="+mj-lt"/>
                <a:cs typeface="Courier New" pitchFamily="49" charset="0"/>
              </a:rPr>
              <a:t>;  // military time </a:t>
            </a:r>
          </a:p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  <a:cs typeface="Courier New" pitchFamily="49" charset="0"/>
              </a:rPr>
              <a:t>}; // end of class declaration</a:t>
            </a:r>
          </a:p>
        </p:txBody>
      </p:sp>
      <p:sp>
        <p:nvSpPr>
          <p:cNvPr id="24581" name="Date Placeholder 9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24582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A15D9B-3E20-47F2-BA39-4D388A21D494}" type="slidenum">
              <a:rPr lang="en-AU" smtClean="0"/>
              <a:pPr/>
              <a:t>12</a:t>
            </a:fld>
            <a:endParaRPr lang="en-AU" smtClean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Example of User-Defined Time Class</a:t>
            </a:r>
            <a:r>
              <a:rPr lang="en-AU" b="0" smtClean="0">
                <a:solidFill>
                  <a:schemeClr val="tx1"/>
                </a:solidFill>
              </a:rPr>
              <a:t> </a:t>
            </a:r>
            <a:br>
              <a:rPr lang="en-AU" b="0" smtClean="0">
                <a:solidFill>
                  <a:schemeClr val="tx1"/>
                </a:solidFill>
              </a:rPr>
            </a:br>
            <a:r>
              <a:rPr lang="en-AU" sz="2800" b="0" smtClean="0">
                <a:solidFill>
                  <a:srgbClr val="0000FF"/>
                </a:solidFill>
              </a:rPr>
              <a:t>Time.cpp</a:t>
            </a:r>
            <a:endParaRPr lang="en-AU" sz="2800" smtClean="0">
              <a:solidFill>
                <a:srgbClr val="0000FF"/>
              </a:solidFill>
            </a:endParaRPr>
          </a:p>
        </p:txBody>
      </p:sp>
      <p:sp>
        <p:nvSpPr>
          <p:cNvPr id="26627" name="Rectangle 3"/>
          <p:cNvSpPr txBox="1">
            <a:spLocks noChangeArrowheads="1"/>
          </p:cNvSpPr>
          <p:nvPr/>
        </p:nvSpPr>
        <p:spPr bwMode="auto">
          <a:xfrm>
            <a:off x="0" y="1428750"/>
            <a:ext cx="8780463" cy="8572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AU" sz="2400" dirty="0">
                <a:latin typeface="Times New Roman" pitchFamily="18" charset="0"/>
              </a:rPr>
              <a:t>Include </a:t>
            </a:r>
            <a:r>
              <a:rPr lang="en-US" sz="2400" dirty="0"/>
              <a:t>"</a:t>
            </a:r>
            <a:r>
              <a:rPr lang="en-US" sz="2400" dirty="0" err="1"/>
              <a:t>Time.h</a:t>
            </a:r>
            <a:r>
              <a:rPr lang="en-US" sz="2400" dirty="0"/>
              <a:t>"</a:t>
            </a:r>
            <a:endParaRPr lang="en-AU" sz="2400" dirty="0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AU" sz="2400" dirty="0">
                <a:latin typeface="Times New Roman" pitchFamily="18" charset="0"/>
              </a:rPr>
              <a:t>Utility functions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defRPr/>
            </a:pPr>
            <a:r>
              <a:rPr lang="en-AU" sz="2400" dirty="0">
                <a:latin typeface="Times New Roman" pitchFamily="18" charset="0"/>
              </a:rPr>
              <a:t>  - not member of class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defRPr/>
            </a:pPr>
            <a:r>
              <a:rPr lang="en-AU" sz="2400" dirty="0">
                <a:latin typeface="Times New Roman" pitchFamily="18" charset="0"/>
              </a:rPr>
              <a:t>    Time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defRPr/>
            </a:pPr>
            <a:r>
              <a:rPr lang="en-AU" sz="2400" dirty="0">
                <a:latin typeface="Times New Roman" pitchFamily="18" charset="0"/>
              </a:rPr>
              <a:t>  - Can’t access to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defRPr/>
            </a:pPr>
            <a:r>
              <a:rPr lang="en-AU" sz="2400" dirty="0">
                <a:latin typeface="Times New Roman" pitchFamily="18" charset="0"/>
              </a:rPr>
              <a:t>     variables declared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defRPr/>
            </a:pPr>
            <a:r>
              <a:rPr lang="en-AU" sz="2400" dirty="0">
                <a:latin typeface="Times New Roman" pitchFamily="18" charset="0"/>
              </a:rPr>
              <a:t>     in class Time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AU" sz="2400" dirty="0">
                <a:latin typeface="Times New Roman" pitchFamily="18" charset="0"/>
              </a:rPr>
              <a:t>Implementation of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defRPr/>
            </a:pPr>
            <a:r>
              <a:rPr lang="en-AU" sz="2400" dirty="0">
                <a:latin typeface="Times New Roman" pitchFamily="18" charset="0"/>
              </a:rPr>
              <a:t>functions declared  in 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defRPr/>
            </a:pPr>
            <a:r>
              <a:rPr lang="en-AU" sz="2400" dirty="0">
                <a:latin typeface="Times New Roman" pitchFamily="18" charset="0"/>
              </a:rPr>
              <a:t>header file must be 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defRPr/>
            </a:pPr>
            <a:r>
              <a:rPr lang="en-AU" sz="2400" dirty="0">
                <a:latin typeface="Times New Roman" pitchFamily="18" charset="0"/>
              </a:rPr>
              <a:t>qualified with scope operator  ‘::’</a:t>
            </a:r>
          </a:p>
          <a:p>
            <a:pPr marL="800100" lvl="1" indent="-342900" algn="l">
              <a:spcBef>
                <a:spcPct val="20000"/>
              </a:spcBef>
              <a:buClr>
                <a:schemeClr val="tx1"/>
              </a:buClr>
              <a:defRPr/>
            </a:pPr>
            <a:endParaRPr lang="en-AU" sz="2400" dirty="0">
              <a:latin typeface="Times New Roman" pitchFamily="18" charset="0"/>
            </a:endParaRPr>
          </a:p>
          <a:p>
            <a:pPr marL="800100" lvl="1" indent="-342900" algn="l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None/>
              <a:defRPr/>
            </a:pPr>
            <a:endParaRPr lang="en-US" sz="2000" dirty="0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endParaRPr lang="en-AU" sz="2800" dirty="0"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00375" y="1285875"/>
            <a:ext cx="6143625" cy="4524375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>
                <a:solidFill>
                  <a:srgbClr val="0000FF"/>
                </a:solidFill>
                <a:latin typeface="Times New Roman" pitchFamily="18" charset="0"/>
              </a:rPr>
              <a:t>#include &lt;iostream&gt;</a:t>
            </a:r>
          </a:p>
          <a:p>
            <a:pPr algn="l">
              <a:defRPr/>
            </a:pPr>
            <a:r>
              <a:rPr lang="en-US">
                <a:solidFill>
                  <a:srgbClr val="0000FF"/>
                </a:solidFill>
                <a:latin typeface="Times New Roman" pitchFamily="18" charset="0"/>
              </a:rPr>
              <a:t>using namespace std;</a:t>
            </a:r>
          </a:p>
          <a:p>
            <a:pPr algn="l">
              <a:defRPr/>
            </a:pPr>
            <a:r>
              <a:rPr lang="en-US">
                <a:solidFill>
                  <a:srgbClr val="0000FF"/>
                </a:solidFill>
                <a:latin typeface="Times New Roman" pitchFamily="18" charset="0"/>
              </a:rPr>
              <a:t>#include "Time.h“</a:t>
            </a:r>
          </a:p>
          <a:p>
            <a:pPr algn="l">
              <a:defRPr/>
            </a:pPr>
            <a:endParaRPr lang="en-US">
              <a:solidFill>
                <a:srgbClr val="0000FF"/>
              </a:solidFill>
              <a:latin typeface="Times New Roman" pitchFamily="18" charset="0"/>
            </a:endParaRPr>
          </a:p>
          <a:p>
            <a:pPr algn="l">
              <a:defRPr/>
            </a:pPr>
            <a:r>
              <a:rPr lang="en-US">
                <a:solidFill>
                  <a:srgbClr val="0000FF"/>
                </a:solidFill>
                <a:latin typeface="Times New Roman" pitchFamily="18" charset="0"/>
              </a:rPr>
              <a:t>/*** Utility Functions -- Prototypes ***/</a:t>
            </a:r>
          </a:p>
          <a:p>
            <a:pPr algn="l">
              <a:defRPr/>
            </a:pPr>
            <a:r>
              <a:rPr lang="en-US">
                <a:solidFill>
                  <a:srgbClr val="0000FF"/>
                </a:solidFill>
                <a:latin typeface="Times New Roman" pitchFamily="18" charset="0"/>
              </a:rPr>
              <a:t>int   toMilitary(unsigned hours, unsigned minutes, char am_pm);</a:t>
            </a:r>
          </a:p>
          <a:p>
            <a:pPr algn="l">
              <a:defRPr/>
            </a:pPr>
            <a:endParaRPr lang="en-AU">
              <a:solidFill>
                <a:srgbClr val="0000FF"/>
              </a:solidFill>
              <a:latin typeface="Times New Roman" pitchFamily="18" charset="0"/>
            </a:endParaRPr>
          </a:p>
          <a:p>
            <a:pPr algn="l">
              <a:defRPr/>
            </a:pPr>
            <a:r>
              <a:rPr lang="en-US">
                <a:solidFill>
                  <a:srgbClr val="0000FF"/>
                </a:solidFill>
              </a:rPr>
              <a:t>/*** Functions Implementation ***/</a:t>
            </a:r>
            <a:endParaRPr lang="en-US">
              <a:solidFill>
                <a:srgbClr val="0000FF"/>
              </a:solidFill>
              <a:latin typeface="Times New Roman" pitchFamily="18" charset="0"/>
            </a:endParaRPr>
          </a:p>
          <a:p>
            <a:pPr algn="l">
              <a:defRPr/>
            </a:pPr>
            <a:r>
              <a:rPr lang="en-US">
                <a:solidFill>
                  <a:srgbClr val="0000FF"/>
                </a:solidFill>
                <a:latin typeface="Times New Roman" pitchFamily="18" charset="0"/>
              </a:rPr>
              <a:t>void Time :: set(unsigned hours, unsigned minutes, char am_pm)</a:t>
            </a:r>
          </a:p>
          <a:p>
            <a:pPr algn="l">
              <a:defRPr/>
            </a:pPr>
            <a:r>
              <a:rPr lang="en-US">
                <a:solidFill>
                  <a:srgbClr val="0000FF"/>
                </a:solidFill>
                <a:latin typeface="Times New Roman" pitchFamily="18" charset="0"/>
              </a:rPr>
              <a:t>{......}</a:t>
            </a:r>
          </a:p>
          <a:p>
            <a:pPr algn="l">
              <a:defRPr/>
            </a:pPr>
            <a:endParaRPr lang="en-US">
              <a:solidFill>
                <a:srgbClr val="0000FF"/>
              </a:solidFill>
              <a:latin typeface="Times New Roman" pitchFamily="18" charset="0"/>
            </a:endParaRPr>
          </a:p>
          <a:p>
            <a:pPr algn="l">
              <a:defRPr/>
            </a:pPr>
            <a:r>
              <a:rPr lang="en-US">
                <a:solidFill>
                  <a:srgbClr val="0000FF"/>
                </a:solidFill>
                <a:latin typeface="Times New Roman" pitchFamily="18" charset="0"/>
              </a:rPr>
              <a:t>void Time :: display(ostream &amp; out) const</a:t>
            </a:r>
          </a:p>
          <a:p>
            <a:pPr algn="l">
              <a:defRPr/>
            </a:pPr>
            <a:r>
              <a:rPr lang="en-US">
                <a:solidFill>
                  <a:srgbClr val="0000FF"/>
                </a:solidFill>
                <a:latin typeface="Times New Roman" pitchFamily="18" charset="0"/>
              </a:rPr>
              <a:t>{ ..... }</a:t>
            </a:r>
          </a:p>
          <a:p>
            <a:pPr algn="l">
              <a:defRPr/>
            </a:pPr>
            <a:endParaRPr lang="en-US">
              <a:solidFill>
                <a:srgbClr val="0000FF"/>
              </a:solidFill>
              <a:latin typeface="Times New Roman" pitchFamily="18" charset="0"/>
            </a:endParaRPr>
          </a:p>
          <a:p>
            <a:pPr algn="l">
              <a:defRPr/>
            </a:pPr>
            <a:r>
              <a:rPr lang="en-US">
                <a:solidFill>
                  <a:srgbClr val="0000FF"/>
                </a:solidFill>
                <a:latin typeface="Times New Roman" pitchFamily="18" charset="0"/>
              </a:rPr>
              <a:t>int toMilitary(unsigned hours, unsigned minutes, char am_pm) </a:t>
            </a:r>
          </a:p>
          <a:p>
            <a:pPr algn="l">
              <a:defRPr/>
            </a:pPr>
            <a:r>
              <a:rPr lang="en-US">
                <a:solidFill>
                  <a:srgbClr val="0000FF"/>
                </a:solidFill>
                <a:latin typeface="Times New Roman" pitchFamily="18" charset="0"/>
              </a:rPr>
              <a:t>{.... }</a:t>
            </a:r>
          </a:p>
        </p:txBody>
      </p:sp>
      <p:sp>
        <p:nvSpPr>
          <p:cNvPr id="25605" name="Date Placeholder 8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25606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11CADC-6FC5-4174-B0A2-60001DD0BE1D}" type="slidenum">
              <a:rPr lang="en-AU" smtClean="0"/>
              <a:pPr/>
              <a:t>13</a:t>
            </a:fld>
            <a:endParaRPr lang="en-AU" smtClean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INB371 Data Structures and Algorithms</a:t>
            </a:r>
          </a:p>
          <a:p>
            <a:pPr>
              <a:defRPr/>
            </a:pPr>
            <a:endParaRPr lang="en-A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Example of User-Defined Time Class</a:t>
            </a:r>
            <a:r>
              <a:rPr lang="en-AU" b="0" smtClean="0">
                <a:solidFill>
                  <a:schemeClr val="tx1"/>
                </a:solidFill>
              </a:rPr>
              <a:t> </a:t>
            </a:r>
            <a:br>
              <a:rPr lang="en-AU" b="0" smtClean="0">
                <a:solidFill>
                  <a:schemeClr val="tx1"/>
                </a:solidFill>
              </a:rPr>
            </a:br>
            <a:r>
              <a:rPr lang="en-AU" sz="2800" b="0" smtClean="0">
                <a:solidFill>
                  <a:srgbClr val="0000FF"/>
                </a:solidFill>
              </a:rPr>
              <a:t>Time.cpp</a:t>
            </a:r>
            <a:endParaRPr lang="en-AU" sz="2800" smtClean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3" y="1285875"/>
            <a:ext cx="8929687" cy="501650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</a:rPr>
              <a:t>void Time::set(unsigned hours, unsigned minutes, char </a:t>
            </a:r>
            <a:r>
              <a:rPr lang="en-US" sz="2000" dirty="0" err="1">
                <a:solidFill>
                  <a:srgbClr val="0000FF"/>
                </a:solidFill>
                <a:latin typeface="+mj-lt"/>
              </a:rPr>
              <a:t>am_pm</a:t>
            </a:r>
            <a:r>
              <a:rPr lang="en-US" sz="2000" dirty="0">
                <a:solidFill>
                  <a:srgbClr val="0000FF"/>
                </a:solidFill>
                <a:latin typeface="+mj-lt"/>
              </a:rPr>
              <a:t>)</a:t>
            </a:r>
          </a:p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</a:rPr>
              <a:t>{ </a:t>
            </a:r>
          </a:p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</a:rPr>
              <a:t>   // Check class invariant</a:t>
            </a:r>
          </a:p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</a:rPr>
              <a:t>   if (hours &gt;= 1 &amp;&amp; hours &lt;= 12 &amp;&amp; </a:t>
            </a:r>
          </a:p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</a:rPr>
              <a:t>       minutes &gt;= 0 &amp;&amp; minutes &lt;= 59 &amp;&amp; </a:t>
            </a:r>
          </a:p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</a:rPr>
              <a:t>       (</a:t>
            </a:r>
            <a:r>
              <a:rPr lang="en-US" sz="2000" dirty="0" err="1">
                <a:solidFill>
                  <a:srgbClr val="0000FF"/>
                </a:solidFill>
                <a:latin typeface="+mj-lt"/>
              </a:rPr>
              <a:t>am_pm</a:t>
            </a:r>
            <a:r>
              <a:rPr lang="en-US" sz="2000" dirty="0">
                <a:solidFill>
                  <a:srgbClr val="0000FF"/>
                </a:solidFill>
                <a:latin typeface="+mj-lt"/>
              </a:rPr>
              <a:t> == 'A' || </a:t>
            </a:r>
            <a:r>
              <a:rPr lang="en-US" sz="2000" dirty="0" err="1">
                <a:solidFill>
                  <a:srgbClr val="0000FF"/>
                </a:solidFill>
                <a:latin typeface="+mj-lt"/>
              </a:rPr>
              <a:t>am_pm</a:t>
            </a:r>
            <a:r>
              <a:rPr lang="en-US" sz="2000" dirty="0">
                <a:solidFill>
                  <a:srgbClr val="0000FF"/>
                </a:solidFill>
                <a:latin typeface="+mj-lt"/>
              </a:rPr>
              <a:t> == 'P'))</a:t>
            </a:r>
          </a:p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</a:rPr>
              <a:t>   {</a:t>
            </a:r>
          </a:p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+mj-lt"/>
              </a:rPr>
              <a:t>myHours</a:t>
            </a:r>
            <a:r>
              <a:rPr lang="en-US" sz="2000" dirty="0">
                <a:solidFill>
                  <a:srgbClr val="0000FF"/>
                </a:solidFill>
                <a:latin typeface="+mj-lt"/>
              </a:rPr>
              <a:t> = hours;</a:t>
            </a:r>
          </a:p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+mj-lt"/>
              </a:rPr>
              <a:t>myMinutes</a:t>
            </a:r>
            <a:r>
              <a:rPr lang="en-US" sz="2000" dirty="0">
                <a:solidFill>
                  <a:srgbClr val="0000FF"/>
                </a:solidFill>
                <a:latin typeface="+mj-lt"/>
              </a:rPr>
              <a:t> = minutes;</a:t>
            </a:r>
          </a:p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+mj-lt"/>
              </a:rPr>
              <a:t>myAMorPM</a:t>
            </a:r>
            <a:r>
              <a:rPr lang="en-US" sz="2000" dirty="0">
                <a:solidFill>
                  <a:srgbClr val="0000FF"/>
                </a:solidFill>
                <a:latin typeface="+mj-lt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latin typeface="+mj-lt"/>
              </a:rPr>
              <a:t>am_pm</a:t>
            </a:r>
            <a:r>
              <a:rPr lang="en-US" sz="2000" dirty="0">
                <a:solidFill>
                  <a:srgbClr val="0000FF"/>
                </a:solidFill>
                <a:latin typeface="+mj-lt"/>
              </a:rPr>
              <a:t>;</a:t>
            </a:r>
          </a:p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+mj-lt"/>
              </a:rPr>
              <a:t>myMilTime</a:t>
            </a:r>
            <a:r>
              <a:rPr lang="en-US" sz="2000" dirty="0">
                <a:solidFill>
                  <a:srgbClr val="0000FF"/>
                </a:solidFill>
                <a:latin typeface="+mj-lt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latin typeface="+mj-lt"/>
              </a:rPr>
              <a:t>toMilitary</a:t>
            </a:r>
            <a:r>
              <a:rPr lang="en-US" sz="2000" dirty="0">
                <a:solidFill>
                  <a:srgbClr val="0000FF"/>
                </a:solidFill>
                <a:latin typeface="+mj-lt"/>
              </a:rPr>
              <a:t>(hours, minutes, </a:t>
            </a:r>
            <a:r>
              <a:rPr lang="en-US" sz="2000" dirty="0" err="1">
                <a:solidFill>
                  <a:srgbClr val="0000FF"/>
                </a:solidFill>
                <a:latin typeface="+mj-lt"/>
              </a:rPr>
              <a:t>am_pm</a:t>
            </a:r>
            <a:r>
              <a:rPr lang="en-US" sz="2000" dirty="0">
                <a:solidFill>
                  <a:srgbClr val="0000FF"/>
                </a:solidFill>
                <a:latin typeface="+mj-lt"/>
              </a:rPr>
              <a:t>);</a:t>
            </a:r>
          </a:p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</a:rPr>
              <a:t>   }</a:t>
            </a:r>
          </a:p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</a:rPr>
              <a:t>   else</a:t>
            </a:r>
          </a:p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</a:rPr>
              <a:t>     </a:t>
            </a:r>
            <a:r>
              <a:rPr lang="en-US" sz="2000" dirty="0" err="1">
                <a:solidFill>
                  <a:srgbClr val="0000FF"/>
                </a:solidFill>
                <a:latin typeface="+mj-lt"/>
              </a:rPr>
              <a:t>cout</a:t>
            </a:r>
            <a:r>
              <a:rPr lang="en-US" sz="20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+mj-lt"/>
              </a:rPr>
              <a:t>&lt;&lt; "*** Can't set time with these values ***\n";</a:t>
            </a:r>
          </a:p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</a:rPr>
              <a:t>   // Object's data members remain unchanged</a:t>
            </a:r>
          </a:p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</a:rPr>
              <a:t>}</a:t>
            </a:r>
          </a:p>
        </p:txBody>
      </p:sp>
      <p:sp>
        <p:nvSpPr>
          <p:cNvPr id="26628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26629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DA66E8-1E30-4ED9-AA20-E1F996BB9093}" type="slidenum">
              <a:rPr lang="en-AU" smtClean="0"/>
              <a:pPr/>
              <a:t>14</a:t>
            </a:fld>
            <a:endParaRPr lang="en-AU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INB371 Data Structures and Algorithms</a:t>
            </a:r>
          </a:p>
          <a:p>
            <a:pPr>
              <a:defRPr/>
            </a:pPr>
            <a:endParaRPr lang="en-A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Example of User-Defined Time Class</a:t>
            </a:r>
            <a:r>
              <a:rPr lang="en-AU" b="0" smtClean="0">
                <a:solidFill>
                  <a:schemeClr val="tx1"/>
                </a:solidFill>
              </a:rPr>
              <a:t> </a:t>
            </a:r>
            <a:br>
              <a:rPr lang="en-AU" b="0" smtClean="0">
                <a:solidFill>
                  <a:schemeClr val="tx1"/>
                </a:solidFill>
              </a:rPr>
            </a:br>
            <a:r>
              <a:rPr lang="en-AU" sz="2800" b="0" smtClean="0">
                <a:solidFill>
                  <a:srgbClr val="0000FF"/>
                </a:solidFill>
              </a:rPr>
              <a:t>Time.cpp</a:t>
            </a:r>
            <a:endParaRPr lang="en-AU" sz="2800" smtClean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3" y="1285875"/>
            <a:ext cx="8929687" cy="2246313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</a:rPr>
              <a:t>void Time::display(</a:t>
            </a:r>
            <a:r>
              <a:rPr lang="en-US" sz="2000" dirty="0" err="1">
                <a:solidFill>
                  <a:srgbClr val="0000FF"/>
                </a:solidFill>
                <a:latin typeface="+mj-lt"/>
              </a:rPr>
              <a:t>ostream</a:t>
            </a:r>
            <a:r>
              <a:rPr lang="en-US" sz="2000" dirty="0">
                <a:solidFill>
                  <a:srgbClr val="0000FF"/>
                </a:solidFill>
                <a:latin typeface="+mj-lt"/>
              </a:rPr>
              <a:t> &amp; out) const</a:t>
            </a:r>
          </a:p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</a:rPr>
              <a:t>{</a:t>
            </a:r>
          </a:p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</a:rPr>
              <a:t>   out &lt;&lt; </a:t>
            </a:r>
            <a:r>
              <a:rPr lang="en-US" sz="2000" dirty="0" err="1">
                <a:solidFill>
                  <a:srgbClr val="0000FF"/>
                </a:solidFill>
                <a:latin typeface="+mj-lt"/>
              </a:rPr>
              <a:t>myHours</a:t>
            </a:r>
            <a:r>
              <a:rPr lang="en-US" sz="2000" dirty="0">
                <a:solidFill>
                  <a:srgbClr val="0000FF"/>
                </a:solidFill>
                <a:latin typeface="+mj-lt"/>
              </a:rPr>
              <a:t> &lt;&lt; ':'</a:t>
            </a:r>
          </a:p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</a:rPr>
              <a:t>       &lt;&lt; (</a:t>
            </a:r>
            <a:r>
              <a:rPr lang="en-US" sz="2000" dirty="0" err="1">
                <a:solidFill>
                  <a:srgbClr val="0000FF"/>
                </a:solidFill>
                <a:latin typeface="+mj-lt"/>
              </a:rPr>
              <a:t>myMinutes</a:t>
            </a:r>
            <a:r>
              <a:rPr lang="en-US" sz="2000" dirty="0">
                <a:solidFill>
                  <a:srgbClr val="0000FF"/>
                </a:solidFill>
                <a:latin typeface="+mj-lt"/>
              </a:rPr>
              <a:t> &lt; 10 ? "0" : "") &lt;&lt; </a:t>
            </a:r>
            <a:r>
              <a:rPr lang="en-US" sz="2000" dirty="0" err="1">
                <a:solidFill>
                  <a:srgbClr val="0000FF"/>
                </a:solidFill>
                <a:latin typeface="+mj-lt"/>
              </a:rPr>
              <a:t>myMinutes</a:t>
            </a:r>
            <a:r>
              <a:rPr lang="en-US" sz="2000" dirty="0">
                <a:solidFill>
                  <a:srgbClr val="0000FF"/>
                </a:solidFill>
                <a:latin typeface="+mj-lt"/>
              </a:rPr>
              <a:t> </a:t>
            </a:r>
          </a:p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</a:rPr>
              <a:t>       &lt;&lt; ' ' &lt;&lt; </a:t>
            </a:r>
            <a:r>
              <a:rPr lang="en-US" sz="2000" dirty="0" err="1">
                <a:solidFill>
                  <a:srgbClr val="0000FF"/>
                </a:solidFill>
                <a:latin typeface="+mj-lt"/>
              </a:rPr>
              <a:t>myAMorPM</a:t>
            </a:r>
            <a:r>
              <a:rPr lang="en-US" sz="2000" dirty="0">
                <a:solidFill>
                  <a:srgbClr val="0000FF"/>
                </a:solidFill>
                <a:latin typeface="+mj-lt"/>
              </a:rPr>
              <a:t> &lt;&lt; ".M.  ("</a:t>
            </a:r>
          </a:p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</a:rPr>
              <a:t>       &lt;&lt; </a:t>
            </a:r>
            <a:r>
              <a:rPr lang="en-US" sz="2000" dirty="0" err="1">
                <a:solidFill>
                  <a:srgbClr val="0000FF"/>
                </a:solidFill>
                <a:latin typeface="+mj-lt"/>
              </a:rPr>
              <a:t>myMilTime</a:t>
            </a:r>
            <a:r>
              <a:rPr lang="en-US" sz="2000" dirty="0">
                <a:solidFill>
                  <a:srgbClr val="0000FF"/>
                </a:solidFill>
                <a:latin typeface="+mj-lt"/>
              </a:rPr>
              <a:t> &lt;&lt; " mil. time)";</a:t>
            </a:r>
          </a:p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313" y="3857625"/>
            <a:ext cx="8929687" cy="2246313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sz="20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+mj-lt"/>
              </a:rPr>
              <a:t>toMilitary</a:t>
            </a:r>
            <a:r>
              <a:rPr lang="en-US" sz="2000" dirty="0">
                <a:solidFill>
                  <a:srgbClr val="0000FF"/>
                </a:solidFill>
                <a:latin typeface="+mj-lt"/>
              </a:rPr>
              <a:t>(unsigned hours, unsigned minutes, char </a:t>
            </a:r>
            <a:r>
              <a:rPr lang="en-US" sz="2000" dirty="0" err="1">
                <a:solidFill>
                  <a:srgbClr val="0000FF"/>
                </a:solidFill>
                <a:latin typeface="+mj-lt"/>
              </a:rPr>
              <a:t>am_pm</a:t>
            </a:r>
            <a:r>
              <a:rPr lang="en-US" sz="2000" dirty="0">
                <a:solidFill>
                  <a:srgbClr val="0000FF"/>
                </a:solidFill>
                <a:latin typeface="+mj-lt"/>
              </a:rPr>
              <a:t>)</a:t>
            </a:r>
          </a:p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</a:rPr>
              <a:t>{</a:t>
            </a:r>
          </a:p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</a:rPr>
              <a:t>   if (hours == 12)</a:t>
            </a:r>
          </a:p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</a:rPr>
              <a:t>      hours = 0;</a:t>
            </a:r>
          </a:p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</a:rPr>
              <a:t> </a:t>
            </a:r>
          </a:p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</a:rPr>
              <a:t>   return hours * 100 + minutes + (</a:t>
            </a:r>
            <a:r>
              <a:rPr lang="en-US" sz="2000" dirty="0" err="1">
                <a:solidFill>
                  <a:srgbClr val="0000FF"/>
                </a:solidFill>
                <a:latin typeface="+mj-lt"/>
              </a:rPr>
              <a:t>am_pm</a:t>
            </a:r>
            <a:r>
              <a:rPr lang="en-US" sz="2000" dirty="0">
                <a:solidFill>
                  <a:srgbClr val="0000FF"/>
                </a:solidFill>
                <a:latin typeface="+mj-lt"/>
              </a:rPr>
              <a:t> == 'P' ? 1200 : 0);</a:t>
            </a:r>
          </a:p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</a:rPr>
              <a:t>} </a:t>
            </a:r>
          </a:p>
        </p:txBody>
      </p:sp>
      <p:sp>
        <p:nvSpPr>
          <p:cNvPr id="27653" name="Date Placeholder 8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27654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880B17-1C8C-48AF-8242-89EFA4D963AF}" type="slidenum">
              <a:rPr lang="en-AU" smtClean="0"/>
              <a:pPr/>
              <a:t>15</a:t>
            </a:fld>
            <a:endParaRPr lang="en-AU" smtClean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Creating Objects of a Class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6475" y="1285875"/>
            <a:ext cx="8137525" cy="5143500"/>
          </a:xfrm>
        </p:spPr>
        <p:txBody>
          <a:bodyPr/>
          <a:lstStyle/>
          <a:p>
            <a:r>
              <a:rPr lang="en-AU" sz="2800" smtClean="0"/>
              <a:t>The process of using a class to make a usable object is called </a:t>
            </a:r>
            <a:r>
              <a:rPr lang="en-AU" sz="2800" b="1" smtClean="0"/>
              <a:t>instantiation</a:t>
            </a:r>
            <a:r>
              <a:rPr lang="en-AU" sz="2800" smtClean="0"/>
              <a:t>.</a:t>
            </a:r>
          </a:p>
          <a:p>
            <a:r>
              <a:rPr lang="en-AU" sz="2800" smtClean="0"/>
              <a:t>We make objects of a class the same way as we declare variables of any other type:</a:t>
            </a:r>
          </a:p>
          <a:p>
            <a:pPr marL="342900" lvl="1" indent="-342900">
              <a:buFont typeface="Times New Roman" pitchFamily="18" charset="0"/>
              <a:buNone/>
            </a:pPr>
            <a:r>
              <a:rPr lang="en-AU" sz="2400" smtClean="0"/>
              <a:t>	e.g., </a:t>
            </a:r>
            <a:r>
              <a:rPr lang="en-AU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Time mealTime;</a:t>
            </a:r>
            <a:endParaRPr lang="en-AU" b="1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AU" sz="2800" smtClean="0"/>
              <a:t>We access public class members using the dot operator</a:t>
            </a:r>
          </a:p>
          <a:p>
            <a:pPr>
              <a:buFont typeface="Wingdings" pitchFamily="2" charset="2"/>
              <a:buNone/>
            </a:pPr>
            <a:r>
              <a:rPr lang="en-AU" sz="2400" smtClean="0"/>
              <a:t>  e.g., </a:t>
            </a:r>
            <a:r>
              <a:rPr lang="en-AU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mealTime.set(11,12,’P’);</a:t>
            </a:r>
          </a:p>
          <a:p>
            <a:r>
              <a:rPr lang="en-AU" sz="2800" smtClean="0">
                <a:cs typeface="Courier New" pitchFamily="49" charset="0"/>
              </a:rPr>
              <a:t>Private members are inaccessible </a:t>
            </a:r>
            <a:endParaRPr lang="en-US" sz="2800" smtClean="0"/>
          </a:p>
          <a:p>
            <a:pPr>
              <a:buFont typeface="Wingdings" pitchFamily="2" charset="2"/>
              <a:buNone/>
            </a:pPr>
            <a:r>
              <a:rPr lang="en-AU" sz="2400" smtClean="0"/>
              <a:t> e.g., </a:t>
            </a:r>
            <a:r>
              <a:rPr lang="en-AU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mealTime.myHours = 10</a:t>
            </a:r>
            <a:r>
              <a:rPr lang="en-AU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;//this is incorrect</a:t>
            </a:r>
            <a:endParaRPr lang="en-AU" sz="2000" smtClean="0">
              <a:solidFill>
                <a:srgbClr val="FF0000"/>
              </a:solidFill>
            </a:endParaRPr>
          </a:p>
        </p:txBody>
      </p:sp>
      <p:sp>
        <p:nvSpPr>
          <p:cNvPr id="28676" name="Date Placeholder 1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28677" name="Slide Number Placeholder 1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1B89D4-8460-4C03-9C12-EF6EF7F9F9E2}" type="slidenum">
              <a:rPr lang="en-AU" smtClean="0"/>
              <a:pPr/>
              <a:t>16</a:t>
            </a:fld>
            <a:endParaRPr lang="en-AU" smtClean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Creating Objects of a Class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6475" y="1285875"/>
            <a:ext cx="8137525" cy="5143500"/>
          </a:xfrm>
        </p:spPr>
        <p:txBody>
          <a:bodyPr/>
          <a:lstStyle/>
          <a:p>
            <a:r>
              <a:rPr lang="en-AU" sz="2800" smtClean="0"/>
              <a:t>The use of accessors and mutators are a way to get access to the private  variables of an object.</a:t>
            </a:r>
          </a:p>
          <a:p>
            <a:r>
              <a:rPr lang="en-AU" sz="2800" smtClean="0"/>
              <a:t>The role of accessors is to return the values of private  variables  in an object.</a:t>
            </a:r>
          </a:p>
          <a:p>
            <a:r>
              <a:rPr lang="en-AU" sz="2800" smtClean="0"/>
              <a:t>The role of mutators is to set or change the values of private variables in an object.</a:t>
            </a:r>
          </a:p>
          <a:p>
            <a:pPr marL="342900" lvl="1" indent="-342900">
              <a:buFont typeface="Times New Roman" pitchFamily="18" charset="0"/>
              <a:buNone/>
            </a:pPr>
            <a:r>
              <a:rPr lang="en-AU" sz="2400" smtClean="0"/>
              <a:t>	e.g., </a:t>
            </a:r>
          </a:p>
          <a:p>
            <a:pPr marL="342900" lvl="1" indent="-342900">
              <a:buFont typeface="Times New Roman" pitchFamily="18" charset="0"/>
              <a:buNone/>
            </a:pPr>
            <a:r>
              <a:rPr lang="en-AU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unsigned Time::getHours() const//accessor</a:t>
            </a:r>
          </a:p>
          <a:p>
            <a:pPr marL="342900" lvl="1" indent="-342900">
              <a:buFont typeface="Times New Roman" pitchFamily="18" charset="0"/>
              <a:buNone/>
            </a:pPr>
            <a:r>
              <a:rPr lang="en-AU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{  return  myHours; }</a:t>
            </a:r>
          </a:p>
          <a:p>
            <a:pPr marL="342900" lvl="1" indent="-342900">
              <a:buFont typeface="Times New Roman" pitchFamily="18" charset="0"/>
              <a:buNone/>
            </a:pPr>
            <a:endParaRPr lang="en-AU" sz="2000" b="1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buFont typeface="Times New Roman" pitchFamily="18" charset="0"/>
              <a:buNone/>
            </a:pPr>
            <a:r>
              <a:rPr lang="en-AU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void Time::setHours(unsigned hours)//mutator </a:t>
            </a:r>
            <a:endParaRPr lang="en-US" sz="2000" smtClean="0"/>
          </a:p>
          <a:p>
            <a:pPr>
              <a:buFont typeface="Wingdings" pitchFamily="2" charset="2"/>
              <a:buNone/>
            </a:pPr>
            <a:r>
              <a:rPr lang="en-AU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{  myHours = hours; }</a:t>
            </a:r>
          </a:p>
        </p:txBody>
      </p:sp>
      <p:sp>
        <p:nvSpPr>
          <p:cNvPr id="29700" name="Date Placeholder 1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29701" name="Slide Number Placeholder 1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D1BE17-A450-4036-B36B-70EB9E300D85}" type="slidenum">
              <a:rPr lang="en-AU" smtClean="0"/>
              <a:pPr/>
              <a:t>17</a:t>
            </a:fld>
            <a:endParaRPr lang="en-AU" smtClean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Example of User-Defined Time Class</a:t>
            </a:r>
            <a:r>
              <a:rPr lang="en-AU" b="0" smtClean="0">
                <a:solidFill>
                  <a:schemeClr val="tx1"/>
                </a:solidFill>
              </a:rPr>
              <a:t> </a:t>
            </a:r>
            <a:r>
              <a:rPr lang="en-AU" sz="2800" b="0" smtClean="0">
                <a:solidFill>
                  <a:srgbClr val="0000FF"/>
                </a:solidFill>
              </a:rPr>
              <a:t>TestTime.cpp</a:t>
            </a:r>
            <a:endParaRPr lang="en-AU" sz="2800" smtClean="0">
              <a:solidFill>
                <a:srgbClr val="0000FF"/>
              </a:solidFill>
            </a:endParaRPr>
          </a:p>
        </p:txBody>
      </p:sp>
      <p:sp>
        <p:nvSpPr>
          <p:cNvPr id="30723" name="Rectangle 3"/>
          <p:cNvSpPr txBox="1">
            <a:spLocks noChangeArrowheads="1"/>
          </p:cNvSpPr>
          <p:nvPr/>
        </p:nvSpPr>
        <p:spPr bwMode="auto">
          <a:xfrm>
            <a:off x="0" y="1428750"/>
            <a:ext cx="8780463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AU" sz="2400">
              <a:latin typeface="Times New Roman" pitchFamily="18" charset="0"/>
            </a:endParaRPr>
          </a:p>
          <a:p>
            <a:pPr marL="800100" lvl="1" indent="-342900" algn="l">
              <a:spcBef>
                <a:spcPct val="20000"/>
              </a:spcBef>
              <a:buClr>
                <a:schemeClr val="tx1"/>
              </a:buClr>
            </a:pPr>
            <a:endParaRPr lang="en-AU" sz="2400">
              <a:latin typeface="Times New Roman" pitchFamily="18" charset="0"/>
            </a:endParaRPr>
          </a:p>
          <a:p>
            <a:pPr marL="800100" lvl="1" indent="-342900" algn="l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None/>
            </a:pPr>
            <a:endParaRPr lang="en-US" sz="2000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AU" sz="2800">
              <a:latin typeface="Times New Roman" pitchFamily="18" charset="0"/>
            </a:endParaRPr>
          </a:p>
        </p:txBody>
      </p:sp>
      <p:sp>
        <p:nvSpPr>
          <p:cNvPr id="30724" name="Date Placeholder 1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30725" name="Slide Number Placeholder 1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F0A829-5F00-45FB-B7F1-6319662F5B40}" type="slidenum">
              <a:rPr lang="en-AU" smtClean="0"/>
              <a:pPr/>
              <a:t>18</a:t>
            </a:fld>
            <a:endParaRPr lang="en-AU" smtClean="0"/>
          </a:p>
        </p:txBody>
      </p:sp>
      <p:sp>
        <p:nvSpPr>
          <p:cNvPr id="26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  <p:sp>
        <p:nvSpPr>
          <p:cNvPr id="27" name="TextBox 26"/>
          <p:cNvSpPr txBox="1"/>
          <p:nvPr/>
        </p:nvSpPr>
        <p:spPr>
          <a:xfrm>
            <a:off x="0" y="1643063"/>
            <a:ext cx="9144000" cy="507841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dirty="0">
                <a:latin typeface="Times New Roman" pitchFamily="18" charset="0"/>
              </a:rPr>
              <a:t>#include &lt;</a:t>
            </a:r>
            <a:r>
              <a:rPr lang="en-US" dirty="0" err="1">
                <a:latin typeface="Times New Roman" pitchFamily="18" charset="0"/>
              </a:rPr>
              <a:t>iostream</a:t>
            </a:r>
            <a:r>
              <a:rPr lang="en-US" dirty="0">
                <a:latin typeface="Times New Roman" pitchFamily="18" charset="0"/>
              </a:rPr>
              <a:t>&gt;</a:t>
            </a:r>
          </a:p>
          <a:p>
            <a:pPr algn="l">
              <a:defRPr/>
            </a:pPr>
            <a:r>
              <a:rPr lang="en-US" dirty="0">
                <a:latin typeface="Times New Roman" pitchFamily="18" charset="0"/>
              </a:rPr>
              <a:t>using namespace std;</a:t>
            </a:r>
          </a:p>
          <a:p>
            <a:pPr algn="l">
              <a:defRPr/>
            </a:pPr>
            <a:r>
              <a:rPr lang="en-US" dirty="0">
                <a:latin typeface="Times New Roman" pitchFamily="18" charset="0"/>
              </a:rPr>
              <a:t>#include "</a:t>
            </a:r>
            <a:r>
              <a:rPr lang="en-US" dirty="0" err="1">
                <a:latin typeface="Times New Roman" pitchFamily="18" charset="0"/>
              </a:rPr>
              <a:t>Time.h</a:t>
            </a:r>
            <a:r>
              <a:rPr lang="en-US" dirty="0">
                <a:latin typeface="Times New Roman" pitchFamily="18" charset="0"/>
              </a:rPr>
              <a:t>"</a:t>
            </a:r>
          </a:p>
          <a:p>
            <a:pPr algn="l">
              <a:defRPr/>
            </a:pPr>
            <a:endParaRPr lang="en-US" dirty="0">
              <a:latin typeface="Times New Roman" pitchFamily="18" charset="0"/>
            </a:endParaRPr>
          </a:p>
          <a:p>
            <a:pPr algn="l">
              <a:defRPr/>
            </a:pP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main()</a:t>
            </a:r>
          </a:p>
          <a:p>
            <a:pPr algn="l">
              <a:defRPr/>
            </a:pPr>
            <a:r>
              <a:rPr lang="en-US" dirty="0">
                <a:latin typeface="Times New Roman" pitchFamily="18" charset="0"/>
              </a:rPr>
              <a:t>{</a:t>
            </a:r>
          </a:p>
          <a:p>
            <a:pPr algn="l">
              <a:defRPr/>
            </a:pPr>
            <a:r>
              <a:rPr lang="en-US" dirty="0">
                <a:latin typeface="Times New Roman" pitchFamily="18" charset="0"/>
              </a:rPr>
              <a:t>   Time </a:t>
            </a:r>
            <a:r>
              <a:rPr lang="en-US" dirty="0" err="1">
                <a:latin typeface="Times New Roman" pitchFamily="18" charset="0"/>
              </a:rPr>
              <a:t>mealTime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algn="l">
              <a:defRPr/>
            </a:pPr>
            <a:endParaRPr lang="en-US" dirty="0">
              <a:latin typeface="Times New Roman" pitchFamily="18" charset="0"/>
            </a:endParaRPr>
          </a:p>
          <a:p>
            <a:pPr algn="l">
              <a:defRPr/>
            </a:pPr>
            <a:r>
              <a:rPr lang="en-US" dirty="0">
                <a:latin typeface="Times New Roman" pitchFamily="18" charset="0"/>
              </a:rPr>
              <a:t>   </a:t>
            </a:r>
            <a:r>
              <a:rPr lang="en-US" dirty="0" err="1">
                <a:latin typeface="Times New Roman" pitchFamily="18" charset="0"/>
              </a:rPr>
              <a:t>mealTime.set</a:t>
            </a:r>
            <a:r>
              <a:rPr lang="en-US" dirty="0">
                <a:latin typeface="Times New Roman" pitchFamily="18" charset="0"/>
              </a:rPr>
              <a:t>(11, 12, 'P');</a:t>
            </a:r>
          </a:p>
          <a:p>
            <a:pPr algn="l">
              <a:defRPr/>
            </a:pPr>
            <a:endParaRPr lang="en-US" dirty="0">
              <a:latin typeface="Times New Roman" pitchFamily="18" charset="0"/>
            </a:endParaRPr>
          </a:p>
          <a:p>
            <a:pPr algn="l">
              <a:defRPr/>
            </a:pPr>
            <a:r>
              <a:rPr lang="en-US" dirty="0">
                <a:latin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</a:rPr>
              <a:t>cout</a:t>
            </a:r>
            <a:r>
              <a:rPr lang="en-US" dirty="0">
                <a:latin typeface="Times New Roman" pitchFamily="18" charset="0"/>
              </a:rPr>
              <a:t> &lt;&lt; "We'll be eating at ";</a:t>
            </a:r>
          </a:p>
          <a:p>
            <a:pPr algn="l">
              <a:defRPr/>
            </a:pPr>
            <a:r>
              <a:rPr lang="en-US" dirty="0">
                <a:latin typeface="Times New Roman" pitchFamily="18" charset="0"/>
              </a:rPr>
              <a:t>   </a:t>
            </a:r>
            <a:r>
              <a:rPr lang="en-US" dirty="0" err="1">
                <a:latin typeface="Times New Roman" pitchFamily="18" charset="0"/>
              </a:rPr>
              <a:t>mealTime.display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cout</a:t>
            </a:r>
            <a:r>
              <a:rPr lang="en-US" dirty="0">
                <a:latin typeface="Times New Roman" pitchFamily="18" charset="0"/>
              </a:rPr>
              <a:t>);</a:t>
            </a:r>
          </a:p>
          <a:p>
            <a:pPr algn="l">
              <a:defRPr/>
            </a:pPr>
            <a:r>
              <a:rPr lang="en-US" dirty="0">
                <a:latin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</a:rPr>
              <a:t>cout</a:t>
            </a:r>
            <a:r>
              <a:rPr lang="en-US" dirty="0">
                <a:latin typeface="Times New Roman" pitchFamily="18" charset="0"/>
              </a:rPr>
              <a:t> &lt;&lt; </a:t>
            </a:r>
            <a:r>
              <a:rPr lang="en-US" dirty="0" err="1">
                <a:latin typeface="Times New Roman" pitchFamily="18" charset="0"/>
              </a:rPr>
              <a:t>endl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algn="l">
              <a:defRPr/>
            </a:pPr>
            <a:endParaRPr lang="en-US" dirty="0">
              <a:latin typeface="Times New Roman" pitchFamily="18" charset="0"/>
            </a:endParaRPr>
          </a:p>
          <a:p>
            <a:pPr algn="l">
              <a:defRPr/>
            </a:pPr>
            <a:r>
              <a:rPr lang="en-US" dirty="0">
                <a:latin typeface="Times New Roman" pitchFamily="18" charset="0"/>
              </a:rPr>
              <a:t>   </a:t>
            </a:r>
            <a:r>
              <a:rPr lang="en-US" dirty="0" err="1">
                <a:latin typeface="Times New Roman" pitchFamily="18" charset="0"/>
              </a:rPr>
              <a:t>cout</a:t>
            </a:r>
            <a:r>
              <a:rPr lang="en-US" dirty="0">
                <a:latin typeface="Times New Roman" pitchFamily="18" charset="0"/>
              </a:rPr>
              <a:t> &lt;&lt; "\</a:t>
            </a:r>
            <a:r>
              <a:rPr lang="en-US" dirty="0" err="1">
                <a:latin typeface="Times New Roman" pitchFamily="18" charset="0"/>
              </a:rPr>
              <a:t>nNow</a:t>
            </a:r>
            <a:r>
              <a:rPr lang="en-US" dirty="0">
                <a:latin typeface="Times New Roman" pitchFamily="18" charset="0"/>
              </a:rPr>
              <a:t> trying to set time with illegal hours (13)" &lt;&lt; </a:t>
            </a:r>
            <a:r>
              <a:rPr lang="en-US" dirty="0" err="1">
                <a:latin typeface="Times New Roman" pitchFamily="18" charset="0"/>
              </a:rPr>
              <a:t>endl</a:t>
            </a:r>
            <a:r>
              <a:rPr lang="en-US" dirty="0">
                <a:latin typeface="Times New Roman" pitchFamily="18" charset="0"/>
              </a:rPr>
              <a:t>; </a:t>
            </a:r>
          </a:p>
          <a:p>
            <a:pPr algn="l">
              <a:defRPr/>
            </a:pPr>
            <a:r>
              <a:rPr lang="en-US" dirty="0">
                <a:latin typeface="Times New Roman" pitchFamily="18" charset="0"/>
              </a:rPr>
              <a:t>    </a:t>
            </a:r>
            <a:r>
              <a:rPr lang="en-US" dirty="0" err="1"/>
              <a:t>mealTime.set</a:t>
            </a:r>
            <a:r>
              <a:rPr lang="en-US" dirty="0"/>
              <a:t>(13, 0, 'A');</a:t>
            </a:r>
            <a:endParaRPr lang="en-US" dirty="0">
              <a:latin typeface="Times New Roman" pitchFamily="18" charset="0"/>
            </a:endParaRPr>
          </a:p>
          <a:p>
            <a:pPr algn="l">
              <a:defRPr/>
            </a:pPr>
            <a:r>
              <a:rPr lang="en-US" dirty="0">
                <a:latin typeface="Times New Roman" pitchFamily="18" charset="0"/>
              </a:rPr>
              <a:t>   ……..</a:t>
            </a:r>
          </a:p>
          <a:p>
            <a:pPr algn="l">
              <a:defRPr/>
            </a:pPr>
            <a:r>
              <a:rPr lang="en-US" dirty="0">
                <a:latin typeface="Times New Roman" pitchFamily="18" charset="0"/>
              </a:rPr>
              <a:t>} </a:t>
            </a:r>
          </a:p>
        </p:txBody>
      </p:sp>
      <p:sp>
        <p:nvSpPr>
          <p:cNvPr id="30728" name="TextBox 8"/>
          <p:cNvSpPr txBox="1">
            <a:spLocks noChangeArrowheads="1"/>
          </p:cNvSpPr>
          <p:nvPr/>
        </p:nvSpPr>
        <p:spPr bwMode="auto">
          <a:xfrm>
            <a:off x="2571750" y="2500313"/>
            <a:ext cx="2782888" cy="3698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AU"/>
              <a:t>Create an object of Time </a:t>
            </a:r>
          </a:p>
        </p:txBody>
      </p:sp>
      <p:cxnSp>
        <p:nvCxnSpPr>
          <p:cNvPr id="30729" name="Straight Arrow Connector 12"/>
          <p:cNvCxnSpPr>
            <a:cxnSpLocks noChangeShapeType="1"/>
            <a:stCxn id="30728" idx="1"/>
          </p:cNvCxnSpPr>
          <p:nvPr/>
        </p:nvCxnSpPr>
        <p:spPr bwMode="auto">
          <a:xfrm rot="10800000" flipV="1">
            <a:off x="1357313" y="2684463"/>
            <a:ext cx="1214437" cy="601662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500188" y="3071813"/>
            <a:ext cx="4443412" cy="1643062"/>
            <a:chOff x="1500166" y="3071810"/>
            <a:chExt cx="4443207" cy="1643074"/>
          </a:xfrm>
        </p:grpSpPr>
        <p:sp>
          <p:nvSpPr>
            <p:cNvPr id="30731" name="TextBox 14"/>
            <p:cNvSpPr txBox="1">
              <a:spLocks noChangeArrowheads="1"/>
            </p:cNvSpPr>
            <p:nvPr/>
          </p:nvSpPr>
          <p:spPr bwMode="auto">
            <a:xfrm>
              <a:off x="2643174" y="3071810"/>
              <a:ext cx="3300199" cy="36933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/>
                <a:t>access members of the object </a:t>
              </a:r>
            </a:p>
          </p:txBody>
        </p:sp>
        <p:cxnSp>
          <p:nvCxnSpPr>
            <p:cNvPr id="30732" name="Straight Arrow Connector 17"/>
            <p:cNvCxnSpPr>
              <a:cxnSpLocks noChangeShapeType="1"/>
              <a:stCxn id="30731" idx="1"/>
            </p:cNvCxnSpPr>
            <p:nvPr/>
          </p:nvCxnSpPr>
          <p:spPr bwMode="auto">
            <a:xfrm rot="10800000" flipV="1">
              <a:off x="1500166" y="3256476"/>
              <a:ext cx="1143008" cy="60115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0733" name="Straight Arrow Connector 20"/>
            <p:cNvCxnSpPr>
              <a:cxnSpLocks noChangeShapeType="1"/>
              <a:stCxn id="30731" idx="1"/>
            </p:cNvCxnSpPr>
            <p:nvPr/>
          </p:nvCxnSpPr>
          <p:spPr bwMode="auto">
            <a:xfrm rot="10800000" flipV="1">
              <a:off x="1785918" y="3256476"/>
              <a:ext cx="857256" cy="145840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Class Libraries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357313"/>
            <a:ext cx="8137525" cy="5227637"/>
          </a:xfrm>
          <a:solidFill>
            <a:schemeClr val="bg2">
              <a:lumMod val="10000"/>
              <a:lumOff val="9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2800" dirty="0" smtClean="0"/>
              <a:t>Class declarations placed in header file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/>
              <a:t>      (e.g., </a:t>
            </a:r>
            <a:r>
              <a:rPr lang="en-US" sz="2800" dirty="0" err="1" smtClean="0"/>
              <a:t>Time.h</a:t>
            </a:r>
            <a:r>
              <a:rPr lang="en-US" sz="2800" dirty="0" smtClean="0"/>
              <a:t>)</a:t>
            </a:r>
          </a:p>
          <a:p>
            <a:pPr lvl="1">
              <a:defRPr/>
            </a:pPr>
            <a:r>
              <a:rPr lang="en-US" sz="2400" dirty="0" smtClean="0">
                <a:latin typeface="+mj-lt"/>
              </a:rPr>
              <a:t>Given </a:t>
            </a:r>
            <a:r>
              <a:rPr lang="en-US" sz="2400" b="1" dirty="0" smtClean="0">
                <a:solidFill>
                  <a:srgbClr val="3366FF"/>
                </a:solidFill>
                <a:latin typeface="+mj-lt"/>
              </a:rPr>
              <a:t>.h</a:t>
            </a:r>
            <a:r>
              <a:rPr lang="en-US" sz="2400" dirty="0" smtClean="0">
                <a:latin typeface="+mj-lt"/>
              </a:rPr>
              <a:t> extension</a:t>
            </a:r>
          </a:p>
          <a:p>
            <a:pPr lvl="1">
              <a:defRPr/>
            </a:pPr>
            <a:r>
              <a:rPr lang="en-US" sz="2400" dirty="0" smtClean="0">
                <a:latin typeface="+mj-lt"/>
              </a:rPr>
              <a:t>Contains data items and function prototypes</a:t>
            </a:r>
          </a:p>
          <a:p>
            <a:pPr>
              <a:defRPr/>
            </a:pPr>
            <a:r>
              <a:rPr lang="en-US" sz="2800" dirty="0" smtClean="0"/>
              <a:t>Implementation file (e.g., Time.cpp)</a:t>
            </a:r>
            <a:endParaRPr lang="en-US" sz="2400" dirty="0" smtClean="0">
              <a:latin typeface="+mj-lt"/>
            </a:endParaRPr>
          </a:p>
          <a:p>
            <a:pPr lvl="1">
              <a:defRPr/>
            </a:pPr>
            <a:r>
              <a:rPr lang="en-US" sz="2400" dirty="0" smtClean="0">
                <a:latin typeface="+mj-lt"/>
              </a:rPr>
              <a:t>Given </a:t>
            </a:r>
            <a:r>
              <a:rPr lang="en-US" sz="2400" b="1" dirty="0" smtClean="0">
                <a:solidFill>
                  <a:srgbClr val="3366FF"/>
                </a:solidFill>
                <a:latin typeface="+mj-lt"/>
              </a:rPr>
              <a:t>.</a:t>
            </a:r>
            <a:r>
              <a:rPr lang="en-US" sz="2400" b="1" dirty="0" err="1" smtClean="0">
                <a:solidFill>
                  <a:srgbClr val="3366FF"/>
                </a:solidFill>
                <a:latin typeface="+mj-lt"/>
              </a:rPr>
              <a:t>cpp</a:t>
            </a:r>
            <a:r>
              <a:rPr lang="en-US" sz="2400" dirty="0" smtClean="0">
                <a:latin typeface="+mj-lt"/>
              </a:rPr>
              <a:t> extension</a:t>
            </a:r>
          </a:p>
          <a:p>
            <a:pPr lvl="1">
              <a:defRPr/>
            </a:pPr>
            <a:r>
              <a:rPr lang="en-US" sz="2400" dirty="0" smtClean="0">
                <a:latin typeface="+mj-lt"/>
              </a:rPr>
              <a:t>Include the header file</a:t>
            </a:r>
          </a:p>
          <a:p>
            <a:pPr lvl="1">
              <a:defRPr/>
            </a:pPr>
            <a:r>
              <a:rPr lang="en-US" sz="2400" dirty="0" smtClean="0">
                <a:latin typeface="+mj-lt"/>
              </a:rPr>
              <a:t>Contains the implementation to all functions</a:t>
            </a:r>
          </a:p>
          <a:p>
            <a:pPr lvl="1">
              <a:buFont typeface="Times New Roman" pitchFamily="18" charset="0"/>
              <a:buNone/>
              <a:defRPr/>
            </a:pPr>
            <a:r>
              <a:rPr lang="en-US" sz="2400" dirty="0" smtClean="0">
                <a:latin typeface="+mj-lt"/>
              </a:rPr>
              <a:t>     declared in header file</a:t>
            </a:r>
          </a:p>
          <a:p>
            <a:pPr>
              <a:defRPr/>
            </a:pPr>
            <a:r>
              <a:rPr lang="en-US" sz="2800" dirty="0" smtClean="0"/>
              <a:t>Programs which use this class library are called client programs (e.g., TestTime.cpp)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923088" y="1571625"/>
            <a:ext cx="2220912" cy="3357563"/>
            <a:chOff x="6786591" y="1785914"/>
            <a:chExt cx="2220795" cy="3000396"/>
          </a:xfrm>
        </p:grpSpPr>
        <p:sp>
          <p:nvSpPr>
            <p:cNvPr id="9" name="Right Brace 8"/>
            <p:cNvSpPr/>
            <p:nvPr/>
          </p:nvSpPr>
          <p:spPr bwMode="auto">
            <a:xfrm>
              <a:off x="6786591" y="1785914"/>
              <a:ext cx="500036" cy="3000396"/>
            </a:xfrm>
            <a:prstGeom prst="rightBrace">
              <a:avLst>
                <a:gd name="adj1" fmla="val 8333"/>
                <a:gd name="adj2" fmla="val 51988"/>
              </a:avLst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>
                <a:latin typeface="Tahoma" pitchFamily="34" charset="0"/>
              </a:endParaRPr>
            </a:p>
          </p:txBody>
        </p:sp>
        <p:sp>
          <p:nvSpPr>
            <p:cNvPr id="31751" name="TextBox 9"/>
            <p:cNvSpPr txBox="1">
              <a:spLocks noChangeArrowheads="1"/>
            </p:cNvSpPr>
            <p:nvPr/>
          </p:nvSpPr>
          <p:spPr bwMode="auto">
            <a:xfrm>
              <a:off x="7191002" y="3000371"/>
              <a:ext cx="1816384" cy="461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sz="2400"/>
                <a:t>Class library</a:t>
              </a:r>
              <a:endParaRPr lang="en-US" sz="2400"/>
            </a:p>
          </p:txBody>
        </p:sp>
      </p:grpSp>
      <p:sp>
        <p:nvSpPr>
          <p:cNvPr id="31749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BCFBC8-C3F5-4E48-9B2B-5F9803E5283C}" type="slidenum">
              <a:rPr lang="en-AU" smtClean="0"/>
              <a:pPr/>
              <a:t>19</a:t>
            </a:fld>
            <a:endParaRPr lang="en-A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This Week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00213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sz="2800" smtClean="0"/>
              <a:t>Object-oriented programming </a:t>
            </a:r>
          </a:p>
          <a:p>
            <a:pPr lvl="1"/>
            <a:r>
              <a:rPr lang="en-AU" sz="2400" smtClean="0"/>
              <a:t>Part I </a:t>
            </a:r>
          </a:p>
          <a:p>
            <a:pPr lvl="1">
              <a:buFont typeface="Times New Roman" pitchFamily="18" charset="0"/>
              <a:buNone/>
            </a:pPr>
            <a:r>
              <a:rPr lang="en-AU" sz="2400" smtClean="0"/>
              <a:t>    Classes and objects</a:t>
            </a:r>
            <a:endParaRPr lang="en-US" sz="2000" smtClean="0"/>
          </a:p>
          <a:p>
            <a:pPr lvl="1"/>
            <a:r>
              <a:rPr lang="en-AU" sz="2400" smtClean="0"/>
              <a:t>Part II</a:t>
            </a:r>
          </a:p>
          <a:p>
            <a:pPr lvl="1">
              <a:buFont typeface="Times New Roman" pitchFamily="18" charset="0"/>
              <a:buNone/>
            </a:pPr>
            <a:r>
              <a:rPr lang="en-AU" sz="2400" smtClean="0"/>
              <a:t>    Inheritance</a:t>
            </a:r>
            <a:endParaRPr lang="en-US" sz="2000" smtClean="0"/>
          </a:p>
          <a:p>
            <a:pPr lvl="1">
              <a:buFont typeface="Times New Roman" pitchFamily="18" charset="0"/>
              <a:buNone/>
            </a:pPr>
            <a:r>
              <a:rPr lang="en-AU" sz="2400" smtClean="0"/>
              <a:t>    Polymorphism</a:t>
            </a:r>
            <a:endParaRPr lang="en-US" sz="2000" smtClean="0"/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AU" sz="2800" smtClean="0"/>
              <a:t>Reference: Chapter 4, Chapter 14,  </a:t>
            </a:r>
            <a:r>
              <a:rPr lang="en-US" sz="2800" smtClean="0"/>
              <a:t>Nyhoff textbook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AU" sz="2800" smtClean="0"/>
          </a:p>
        </p:txBody>
      </p:sp>
      <p:sp>
        <p:nvSpPr>
          <p:cNvPr id="14340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14341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E7DDC5-2A20-450F-AC00-DE5ED5F224D5}" type="slidenum">
              <a:rPr lang="en-AU" smtClean="0"/>
              <a:pPr/>
              <a:t>2</a:t>
            </a:fld>
            <a:endParaRPr lang="en-AU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Constructors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6475" y="1285875"/>
            <a:ext cx="8137525" cy="5143500"/>
          </a:xfrm>
        </p:spPr>
        <p:txBody>
          <a:bodyPr/>
          <a:lstStyle/>
          <a:p>
            <a:r>
              <a:rPr lang="en-AU" sz="2800" smtClean="0"/>
              <a:t>Constructing an object consists of</a:t>
            </a:r>
          </a:p>
          <a:p>
            <a:pPr lvl="1"/>
            <a:r>
              <a:rPr lang="en-AU" sz="2400" smtClean="0"/>
              <a:t>Allocating memory for the object</a:t>
            </a:r>
          </a:p>
          <a:p>
            <a:pPr lvl="1"/>
            <a:r>
              <a:rPr lang="en-AU" sz="2400" smtClean="0"/>
              <a:t>Initializing the object</a:t>
            </a:r>
          </a:p>
          <a:p>
            <a:pPr lvl="1">
              <a:buFont typeface="Times New Roman" pitchFamily="18" charset="0"/>
              <a:buNone/>
            </a:pPr>
            <a:r>
              <a:rPr lang="en-AU" sz="2400" smtClean="0"/>
              <a:t>e.g., </a:t>
            </a:r>
            <a:r>
              <a:rPr lang="en-AU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Time mealTime;</a:t>
            </a:r>
            <a:endParaRPr lang="en-AU" b="1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AU" sz="2400" smtClean="0"/>
              <a:t>        </a:t>
            </a:r>
            <a:r>
              <a:rPr lang="en-AU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mealTime </a:t>
            </a:r>
            <a:r>
              <a:rPr lang="en-AU" sz="2400" smtClean="0"/>
              <a:t>contains</a:t>
            </a:r>
          </a:p>
          <a:p>
            <a:pPr>
              <a:buFont typeface="Wingdings" pitchFamily="2" charset="2"/>
              <a:buNone/>
            </a:pPr>
            <a:r>
              <a:rPr lang="en-AU" sz="2400" smtClean="0"/>
              <a:t>        random initial values</a:t>
            </a:r>
            <a:r>
              <a:rPr lang="en-AU" sz="2400" i="1" smtClean="0">
                <a:solidFill>
                  <a:srgbClr val="0000FF"/>
                </a:solidFill>
              </a:rPr>
              <a:t> </a:t>
            </a:r>
          </a:p>
          <a:p>
            <a:endParaRPr lang="en-AU" sz="2400" i="1" smtClean="0">
              <a:solidFill>
                <a:srgbClr val="0000FF"/>
              </a:solidFill>
            </a:endParaRPr>
          </a:p>
          <a:p>
            <a:r>
              <a:rPr lang="en-AU" sz="2800" smtClean="0"/>
              <a:t>Constructors</a:t>
            </a:r>
          </a:p>
          <a:p>
            <a:pPr lvl="1"/>
            <a:r>
              <a:rPr lang="en-AU" sz="2400" smtClean="0"/>
              <a:t>Special function members</a:t>
            </a:r>
          </a:p>
          <a:p>
            <a:pPr lvl="1"/>
            <a:r>
              <a:rPr lang="en-AU" sz="2400" smtClean="0"/>
              <a:t>Initializing objects with default values or user specified values </a:t>
            </a:r>
          </a:p>
          <a:p>
            <a:pPr lvl="1">
              <a:buFont typeface="Times New Roman" pitchFamily="18" charset="0"/>
              <a:buNone/>
            </a:pPr>
            <a:endParaRPr lang="en-US" smtClean="0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5214938" y="3000375"/>
            <a:ext cx="3571875" cy="1928813"/>
            <a:chOff x="3929058" y="3786190"/>
            <a:chExt cx="3786214" cy="1928826"/>
          </a:xfrm>
        </p:grpSpPr>
        <p:sp>
          <p:nvSpPr>
            <p:cNvPr id="32777" name="Text Box 13"/>
            <p:cNvSpPr txBox="1">
              <a:spLocks noChangeArrowheads="1"/>
            </p:cNvSpPr>
            <p:nvPr/>
          </p:nvSpPr>
          <p:spPr bwMode="auto">
            <a:xfrm>
              <a:off x="5508625" y="4221163"/>
              <a:ext cx="11525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AU" sz="2000">
                  <a:solidFill>
                    <a:schemeClr val="bg1"/>
                  </a:solidFill>
                </a:rPr>
                <a:t>Heap</a:t>
              </a:r>
            </a:p>
          </p:txBody>
        </p:sp>
        <p:sp>
          <p:nvSpPr>
            <p:cNvPr id="32778" name="Rectangle 18"/>
            <p:cNvSpPr>
              <a:spLocks noChangeArrowheads="1"/>
            </p:cNvSpPr>
            <p:nvPr/>
          </p:nvSpPr>
          <p:spPr bwMode="auto">
            <a:xfrm>
              <a:off x="6214248" y="3786190"/>
              <a:ext cx="1501024" cy="1928826"/>
            </a:xfrm>
            <a:prstGeom prst="rect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r>
                <a:rPr lang="en-AU" sz="3200">
                  <a:latin typeface="Times New Roman" pitchFamily="18" charset="0"/>
                </a:rPr>
                <a:t>83493</a:t>
              </a:r>
            </a:p>
            <a:p>
              <a:r>
                <a:rPr lang="en-AU" sz="3200">
                  <a:latin typeface="Times New Roman" pitchFamily="18" charset="0"/>
                </a:rPr>
                <a:t>-32</a:t>
              </a:r>
            </a:p>
            <a:p>
              <a:r>
                <a:rPr lang="en-AU" sz="3200">
                  <a:latin typeface="Times New Roman" pitchFamily="18" charset="0"/>
                </a:rPr>
                <a:t>#</a:t>
              </a:r>
            </a:p>
            <a:p>
              <a:r>
                <a:rPr lang="en-AU" sz="3200">
                  <a:latin typeface="Times New Roman" pitchFamily="18" charset="0"/>
                </a:rPr>
                <a:t>2938</a:t>
              </a:r>
              <a:endParaRPr lang="en-US" sz="3200">
                <a:latin typeface="Times New Roman" pitchFamily="18" charset="0"/>
              </a:endParaRPr>
            </a:p>
          </p:txBody>
        </p:sp>
        <p:cxnSp>
          <p:nvCxnSpPr>
            <p:cNvPr id="32779" name="Straight Connector 20"/>
            <p:cNvCxnSpPr>
              <a:cxnSpLocks noChangeShapeType="1"/>
              <a:stCxn id="32778" idx="1"/>
              <a:endCxn id="32778" idx="3"/>
            </p:cNvCxnSpPr>
            <p:nvPr/>
          </p:nvCxnSpPr>
          <p:spPr bwMode="auto">
            <a:xfrm rot="10800000" flipH="1">
              <a:off x="6215074" y="4750603"/>
              <a:ext cx="1500198" cy="1588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2780" name="Straight Connector 28"/>
            <p:cNvCxnSpPr>
              <a:cxnSpLocks noChangeShapeType="1"/>
            </p:cNvCxnSpPr>
            <p:nvPr/>
          </p:nvCxnSpPr>
          <p:spPr bwMode="auto">
            <a:xfrm>
              <a:off x="6215074" y="5286388"/>
              <a:ext cx="1500198" cy="1588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2781" name="Straight Connector 31"/>
            <p:cNvCxnSpPr>
              <a:cxnSpLocks noChangeShapeType="1"/>
            </p:cNvCxnSpPr>
            <p:nvPr/>
          </p:nvCxnSpPr>
          <p:spPr bwMode="auto">
            <a:xfrm>
              <a:off x="6215074" y="4286256"/>
              <a:ext cx="1500198" cy="1588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2782" name="Rectangle 32"/>
            <p:cNvSpPr>
              <a:spLocks noChangeArrowheads="1"/>
            </p:cNvSpPr>
            <p:nvPr/>
          </p:nvSpPr>
          <p:spPr bwMode="auto">
            <a:xfrm>
              <a:off x="3929058" y="3786190"/>
              <a:ext cx="3786214" cy="192882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3" name="TextBox 33"/>
            <p:cNvSpPr txBox="1">
              <a:spLocks noChangeArrowheads="1"/>
            </p:cNvSpPr>
            <p:nvPr/>
          </p:nvSpPr>
          <p:spPr bwMode="auto">
            <a:xfrm>
              <a:off x="3999734" y="3857628"/>
              <a:ext cx="2184225" cy="181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AU" sz="2800">
                  <a:latin typeface="Times New Roman" pitchFamily="18" charset="0"/>
                </a:rPr>
                <a:t>myHours</a:t>
              </a:r>
            </a:p>
            <a:p>
              <a:pPr algn="l"/>
              <a:r>
                <a:rPr lang="en-AU" sz="2800">
                  <a:latin typeface="Times New Roman" pitchFamily="18" charset="0"/>
                </a:rPr>
                <a:t>myMinutes</a:t>
              </a:r>
            </a:p>
            <a:p>
              <a:pPr algn="l"/>
              <a:r>
                <a:rPr lang="en-AU" sz="2800">
                  <a:latin typeface="Times New Roman" pitchFamily="18" charset="0"/>
                </a:rPr>
                <a:t>myAMorPM</a:t>
              </a:r>
            </a:p>
            <a:p>
              <a:pPr algn="l"/>
              <a:r>
                <a:rPr lang="en-AU" sz="2800">
                  <a:latin typeface="Times New Roman" pitchFamily="18" charset="0"/>
                </a:rPr>
                <a:t>myMilTime</a:t>
              </a:r>
              <a:endParaRPr lang="en-US" sz="2800">
                <a:latin typeface="Times New Roman" pitchFamily="18" charset="0"/>
              </a:endParaRPr>
            </a:p>
          </p:txBody>
        </p:sp>
      </p:grp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143625" y="2500313"/>
            <a:ext cx="16589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mealTime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2774" name="Date Placeholder 1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32775" name="Slide Number Placeholder 1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1A2A9C-04C2-4AD2-9BF2-924A26DBB1B4}" type="slidenum">
              <a:rPr lang="en-AU" smtClean="0"/>
              <a:pPr/>
              <a:t>20</a:t>
            </a:fld>
            <a:endParaRPr lang="en-AU" smtClean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Constructors</a:t>
            </a:r>
          </a:p>
        </p:txBody>
      </p:sp>
      <p:sp>
        <p:nvSpPr>
          <p:cNvPr id="33795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33796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F8778C-4CBC-47AF-B865-82B350C169A7}" type="slidenum">
              <a:rPr lang="en-AU" smtClean="0"/>
              <a:pPr/>
              <a:t>21</a:t>
            </a:fld>
            <a:endParaRPr lang="en-AU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57188" y="1285875"/>
            <a:ext cx="8786812" cy="557212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2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AU" sz="2800" kern="0" dirty="0">
                <a:latin typeface="+mn-lt"/>
              </a:rPr>
              <a:t>Constructor prototype should be declared in class declaration (.h file): </a:t>
            </a:r>
            <a:r>
              <a:rPr lang="en-US" sz="2400" b="1" kern="0" dirty="0" err="1">
                <a:solidFill>
                  <a:srgbClr val="0000FF"/>
                </a:solidFill>
                <a:latin typeface="Courier New" pitchFamily="49" charset="0"/>
              </a:rPr>
              <a:t>ClassName</a:t>
            </a:r>
            <a:r>
              <a:rPr lang="en-US" sz="2400" b="1" kern="0" dirty="0">
                <a:solidFill>
                  <a:srgbClr val="0000FF"/>
                </a:solidFill>
                <a:latin typeface="Courier New" pitchFamily="49" charset="0"/>
              </a:rPr>
              <a:t>(</a:t>
            </a:r>
            <a:r>
              <a:rPr lang="en-US" sz="2400" b="1" kern="0" dirty="0" err="1">
                <a:solidFill>
                  <a:srgbClr val="0000FF"/>
                </a:solidFill>
                <a:latin typeface="Courier New" pitchFamily="49" charset="0"/>
              </a:rPr>
              <a:t>parameter_list</a:t>
            </a:r>
            <a:r>
              <a:rPr lang="en-US" sz="2400" b="1" kern="0" dirty="0">
                <a:solidFill>
                  <a:srgbClr val="0000FF"/>
                </a:solidFill>
                <a:latin typeface="Courier New" pitchFamily="49" charset="0"/>
              </a:rPr>
              <a:t>);</a:t>
            </a:r>
          </a:p>
          <a:p>
            <a:pPr marL="800100" lvl="3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AU" sz="2400" kern="0" dirty="0">
                <a:latin typeface="+mn-lt"/>
              </a:rPr>
              <a:t>the same name as the class name.</a:t>
            </a:r>
          </a:p>
          <a:p>
            <a:pPr marL="800100" lvl="3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AU" sz="2400" kern="0" dirty="0">
                <a:latin typeface="+mn-lt"/>
              </a:rPr>
              <a:t>no return type</a:t>
            </a:r>
            <a:endParaRPr lang="en-US" sz="2400" kern="0" dirty="0">
              <a:latin typeface="+mn-lt"/>
            </a:endParaRPr>
          </a:p>
          <a:p>
            <a:pPr marL="342900" lvl="2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AU" sz="2800" kern="0" dirty="0">
                <a:latin typeface="+mn-lt"/>
              </a:rPr>
              <a:t>should be implemented in implementation file (.</a:t>
            </a:r>
            <a:r>
              <a:rPr lang="en-AU" sz="2800" kern="0" dirty="0" err="1">
                <a:latin typeface="+mn-lt"/>
              </a:rPr>
              <a:t>cpp</a:t>
            </a:r>
            <a:r>
              <a:rPr lang="en-AU" sz="2800" kern="0" dirty="0">
                <a:latin typeface="+mn-lt"/>
              </a:rPr>
              <a:t> file):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2400" b="1" kern="0" dirty="0">
                <a:solidFill>
                  <a:srgbClr val="3366FF"/>
                </a:solidFill>
                <a:latin typeface="Courier New" pitchFamily="49" charset="0"/>
              </a:rPr>
              <a:t> </a:t>
            </a:r>
            <a:r>
              <a:rPr lang="en-US" sz="2000" b="1" kern="0" dirty="0" err="1">
                <a:solidFill>
                  <a:srgbClr val="0000FF"/>
                </a:solidFill>
                <a:latin typeface="Courier New" pitchFamily="49" charset="0"/>
              </a:rPr>
              <a:t>ClassName</a:t>
            </a:r>
            <a:r>
              <a:rPr lang="en-US" sz="2000" b="1" kern="0" dirty="0">
                <a:solidFill>
                  <a:srgbClr val="0000FF"/>
                </a:solidFill>
                <a:latin typeface="Courier New" pitchFamily="49" charset="0"/>
              </a:rPr>
              <a:t>::</a:t>
            </a:r>
            <a:r>
              <a:rPr lang="en-US" sz="2000" b="1" kern="0" dirty="0" err="1">
                <a:solidFill>
                  <a:srgbClr val="0000FF"/>
                </a:solidFill>
                <a:latin typeface="Courier New" pitchFamily="49" charset="0"/>
              </a:rPr>
              <a:t>ClassName</a:t>
            </a:r>
            <a:r>
              <a:rPr lang="en-US" sz="2000" b="1" kern="0" dirty="0">
                <a:solidFill>
                  <a:srgbClr val="0000FF"/>
                </a:solidFill>
                <a:latin typeface="Courier New" pitchFamily="49" charset="0"/>
              </a:rPr>
              <a:t> (</a:t>
            </a:r>
            <a:r>
              <a:rPr lang="en-US" sz="2000" b="1" kern="0" dirty="0" err="1">
                <a:solidFill>
                  <a:srgbClr val="0000FF"/>
                </a:solidFill>
                <a:latin typeface="Courier New" pitchFamily="49" charset="0"/>
              </a:rPr>
              <a:t>parameter_list</a:t>
            </a:r>
            <a:r>
              <a:rPr lang="en-US" sz="2000" b="1" kern="0" dirty="0">
                <a:solidFill>
                  <a:srgbClr val="0000FF"/>
                </a:solidFill>
                <a:latin typeface="Courier New" pitchFamily="49" charset="0"/>
              </a:rPr>
              <a:t>)</a:t>
            </a:r>
            <a:br>
              <a:rPr lang="en-US" sz="2000" b="1" kern="0" dirty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sz="2000" b="1" kern="0" dirty="0">
                <a:solidFill>
                  <a:srgbClr val="0000FF"/>
                </a:solidFill>
                <a:latin typeface="Courier New" pitchFamily="49" charset="0"/>
              </a:rPr>
              <a:t>: </a:t>
            </a:r>
            <a:r>
              <a:rPr lang="en-US" sz="2000" b="1" kern="0" dirty="0" err="1">
                <a:solidFill>
                  <a:srgbClr val="0000FF"/>
                </a:solidFill>
                <a:latin typeface="Courier New" pitchFamily="49" charset="0"/>
              </a:rPr>
              <a:t>member_initializer_list</a:t>
            </a:r>
            <a:r>
              <a:rPr lang="en-US" sz="2000" b="1" kern="0" dirty="0">
                <a:solidFill>
                  <a:srgbClr val="0000FF"/>
                </a:solidFill>
                <a:latin typeface="Courier New" pitchFamily="49" charset="0"/>
              </a:rPr>
              <a:t/>
            </a:r>
            <a:br>
              <a:rPr lang="en-US" sz="2000" b="1" kern="0" dirty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sz="2000" b="1" kern="0" dirty="0">
                <a:solidFill>
                  <a:srgbClr val="0000FF"/>
                </a:solidFill>
                <a:latin typeface="Courier New" pitchFamily="49" charset="0"/>
              </a:rPr>
              <a:t>{</a:t>
            </a:r>
            <a:br>
              <a:rPr lang="en-US" sz="2000" b="1" kern="0" dirty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sz="2000" b="1" kern="0" dirty="0">
                <a:solidFill>
                  <a:srgbClr val="0000FF"/>
                </a:solidFill>
                <a:latin typeface="Courier New" pitchFamily="49" charset="0"/>
              </a:rPr>
              <a:t>	// body of constructor definition</a:t>
            </a:r>
            <a:br>
              <a:rPr lang="en-US" sz="2000" b="1" kern="0" dirty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sz="2000" b="1" kern="0" dirty="0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Char char="–"/>
              <a:defRPr/>
            </a:pPr>
            <a:r>
              <a:rPr lang="en-AU" sz="2400" kern="0" dirty="0" err="1">
                <a:latin typeface="+mn-lt"/>
              </a:rPr>
              <a:t>parameter_list</a:t>
            </a:r>
            <a:r>
              <a:rPr lang="en-AU" sz="2400" kern="0" dirty="0">
                <a:latin typeface="+mn-lt"/>
              </a:rPr>
              <a:t> allows users to supply initial values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Char char="–"/>
              <a:defRPr/>
            </a:pPr>
            <a:r>
              <a:rPr lang="en-AU" sz="2400" kern="0" dirty="0" err="1">
                <a:latin typeface="+mn-lt"/>
              </a:rPr>
              <a:t>member_initializer_list</a:t>
            </a:r>
            <a:r>
              <a:rPr lang="en-AU" sz="2400" kern="0" dirty="0">
                <a:latin typeface="+mn-lt"/>
              </a:rPr>
              <a:t> defines default initial values</a:t>
            </a:r>
            <a:endParaRPr lang="en-US" sz="2400" kern="0" dirty="0">
              <a:latin typeface="+mn-lt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endParaRPr lang="en-US" sz="2400" b="1" kern="0" dirty="0">
              <a:solidFill>
                <a:srgbClr val="3366FF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Constructors </a:t>
            </a:r>
          </a:p>
        </p:txBody>
      </p:sp>
      <p:sp>
        <p:nvSpPr>
          <p:cNvPr id="34819" name="Date Placeholder 9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34820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6451F9-FE18-4394-BBCB-2144B63ECE64}" type="slidenum">
              <a:rPr lang="en-AU" smtClean="0"/>
              <a:pPr/>
              <a:t>22</a:t>
            </a:fld>
            <a:endParaRPr lang="en-AU" smtClean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INB371 Data Structures and Algorithms</a:t>
            </a:r>
          </a:p>
          <a:p>
            <a:pPr>
              <a:defRPr/>
            </a:pPr>
            <a:endParaRPr lang="en-AU" dirty="0"/>
          </a:p>
        </p:txBody>
      </p:sp>
      <p:sp>
        <p:nvSpPr>
          <p:cNvPr id="34822" name="Content Placeholder 9"/>
          <p:cNvSpPr>
            <a:spLocks noGrp="1"/>
          </p:cNvSpPr>
          <p:nvPr>
            <p:ph idx="1"/>
          </p:nvPr>
        </p:nvSpPr>
        <p:spPr>
          <a:xfrm>
            <a:off x="857250" y="1571625"/>
            <a:ext cx="7772400" cy="4114800"/>
          </a:xfrm>
        </p:spPr>
        <p:txBody>
          <a:bodyPr/>
          <a:lstStyle/>
          <a:p>
            <a:endParaRPr lang="en-AU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0" y="1500188"/>
            <a:ext cx="8858250" cy="535781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AU" sz="2800" kern="0" dirty="0">
                <a:latin typeface="+mn-lt"/>
              </a:rPr>
              <a:t>Default constructor – no parameters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Char char="–"/>
              <a:defRPr/>
            </a:pPr>
            <a:r>
              <a:rPr lang="en-AU" sz="2400" kern="0" dirty="0">
                <a:latin typeface="+mn-lt"/>
              </a:rPr>
              <a:t>Declaration (in header file)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None/>
              <a:defRPr/>
            </a:pPr>
            <a:r>
              <a:rPr lang="en-AU" sz="2400" kern="0" dirty="0">
                <a:latin typeface="+mn-lt"/>
              </a:rPr>
              <a:t>	e.g.   </a:t>
            </a:r>
            <a:r>
              <a:rPr lang="en-AU" sz="2400" b="1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Time( ); </a:t>
            </a:r>
            <a:endParaRPr lang="en-US" sz="2000" b="1" kern="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Char char="–"/>
              <a:defRPr/>
            </a:pPr>
            <a:r>
              <a:rPr lang="en-AU" sz="2400" kern="0" dirty="0">
                <a:latin typeface="+mn-lt"/>
              </a:rPr>
              <a:t>Definition (in implementation </a:t>
            </a:r>
            <a:r>
              <a:rPr lang="en-AU" sz="2400" kern="0" dirty="0">
                <a:latin typeface="+mn-lt"/>
              </a:rPr>
              <a:t>file)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AU" sz="2400" kern="0" dirty="0">
                <a:latin typeface="+mn-lt"/>
              </a:rPr>
              <a:t>    e.g.</a:t>
            </a:r>
            <a:endParaRPr lang="en-AU" sz="2400" kern="0" dirty="0">
              <a:latin typeface="+mn-lt"/>
            </a:endParaRP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Char char="–"/>
              <a:defRPr/>
            </a:pPr>
            <a:endParaRPr lang="en-AU" sz="2400" kern="0" dirty="0">
              <a:latin typeface="+mn-lt"/>
            </a:endParaRP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Char char="–"/>
              <a:defRPr/>
            </a:pPr>
            <a:endParaRPr lang="en-AU" sz="2400" kern="0" dirty="0">
              <a:latin typeface="+mn-lt"/>
            </a:endParaRP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Char char="–"/>
              <a:defRPr/>
            </a:pPr>
            <a:endParaRPr lang="en-AU" sz="2400" kern="0" dirty="0">
              <a:latin typeface="+mn-lt"/>
            </a:endParaRP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Char char="–"/>
              <a:defRPr/>
            </a:pPr>
            <a:endParaRPr lang="en-AU" sz="2400" kern="0" dirty="0">
              <a:latin typeface="+mn-lt"/>
            </a:endParaRP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Char char="–"/>
              <a:defRPr/>
            </a:pPr>
            <a:r>
              <a:rPr lang="en-AU" sz="2400" kern="0" dirty="0">
                <a:latin typeface="+mn-lt"/>
              </a:rPr>
              <a:t>Creating </a:t>
            </a:r>
            <a:r>
              <a:rPr lang="en-AU" sz="2400" kern="0" dirty="0">
                <a:latin typeface="+mn-lt"/>
              </a:rPr>
              <a:t>objects in client programs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None/>
              <a:defRPr/>
            </a:pPr>
            <a:r>
              <a:rPr lang="en-AU" sz="2400" kern="0" dirty="0">
                <a:latin typeface="+mn-lt"/>
              </a:rPr>
              <a:t>    </a:t>
            </a:r>
            <a:r>
              <a:rPr lang="en-AU" sz="2400" kern="0" dirty="0">
                <a:latin typeface="+mn-lt"/>
              </a:rPr>
              <a:t>e.g.  </a:t>
            </a:r>
            <a:r>
              <a:rPr lang="en-AU" sz="2400" b="1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Time </a:t>
            </a:r>
            <a:r>
              <a:rPr lang="en-AU" sz="2400" b="1" kern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mealTime</a:t>
            </a:r>
            <a:r>
              <a:rPr lang="en-AU" sz="2400" b="1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AU" sz="2400" b="1" kern="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None/>
              <a:defRPr/>
            </a:pPr>
            <a:endParaRPr lang="en-AU" sz="2400" kern="0" dirty="0">
              <a:solidFill>
                <a:srgbClr val="0000FF"/>
              </a:solidFill>
              <a:latin typeface="+mn-lt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2188" y="1285875"/>
            <a:ext cx="2744787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714375" y="3786188"/>
            <a:ext cx="8143875" cy="1570037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lvl="1" algn="l">
              <a:buFont typeface="Times New Roman" pitchFamily="18" charset="0"/>
              <a:buNone/>
              <a:defRPr/>
            </a:pPr>
            <a:r>
              <a:rPr lang="en-AU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Time::Time( )</a:t>
            </a:r>
          </a:p>
          <a:p>
            <a:pPr lvl="1" algn="l">
              <a:buFont typeface="Times New Roman" pitchFamily="18" charset="0"/>
              <a:buNone/>
              <a:defRPr/>
            </a:pPr>
            <a:r>
              <a:rPr lang="en-AU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:</a:t>
            </a:r>
            <a:r>
              <a:rPr lang="en-AU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myHours</a:t>
            </a:r>
            <a:r>
              <a:rPr lang="en-AU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(12),</a:t>
            </a:r>
            <a:r>
              <a:rPr lang="en-AU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myMinutes</a:t>
            </a:r>
            <a:r>
              <a:rPr lang="en-AU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(0),</a:t>
            </a:r>
            <a:r>
              <a:rPr lang="en-AU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myAMorPM</a:t>
            </a:r>
            <a:r>
              <a:rPr lang="en-AU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(‘A’),</a:t>
            </a:r>
          </a:p>
          <a:p>
            <a:pPr lvl="1" algn="l">
              <a:buFont typeface="Times New Roman" pitchFamily="18" charset="0"/>
              <a:buNone/>
              <a:defRPr/>
            </a:pPr>
            <a:r>
              <a:rPr lang="en-AU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myMilTime</a:t>
            </a:r>
            <a:r>
              <a:rPr lang="en-AU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(0)</a:t>
            </a:r>
          </a:p>
          <a:p>
            <a:pPr lvl="1" algn="l">
              <a:buFont typeface="Times New Roman" pitchFamily="18" charset="0"/>
              <a:buNone/>
              <a:defRPr/>
            </a:pPr>
            <a:r>
              <a:rPr lang="en-AU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{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Constructors</a:t>
            </a:r>
          </a:p>
        </p:txBody>
      </p:sp>
      <p:sp>
        <p:nvSpPr>
          <p:cNvPr id="35843" name="Rectangle 3"/>
          <p:cNvSpPr txBox="1">
            <a:spLocks noChangeArrowheads="1"/>
          </p:cNvSpPr>
          <p:nvPr/>
        </p:nvSpPr>
        <p:spPr bwMode="auto">
          <a:xfrm>
            <a:off x="0" y="1500188"/>
            <a:ext cx="9144000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AU" sz="2800">
                <a:latin typeface="Times New Roman" pitchFamily="18" charset="0"/>
              </a:rPr>
              <a:t>Explicit-value constructor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Char char="–"/>
            </a:pPr>
            <a:r>
              <a:rPr lang="en-AU" sz="2400">
                <a:latin typeface="Times New Roman" pitchFamily="18" charset="0"/>
              </a:rPr>
              <a:t>Declaration (in header file)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None/>
            </a:pPr>
            <a:r>
              <a:rPr lang="en-AU" sz="2400">
                <a:latin typeface="Times New Roman" pitchFamily="18" charset="0"/>
              </a:rPr>
              <a:t>e.g.  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None/>
            </a:pPr>
            <a:r>
              <a:rPr lang="en-AU" sz="2400">
                <a:solidFill>
                  <a:srgbClr val="0000FF"/>
                </a:solidFill>
                <a:latin typeface="Times New Roman" pitchFamily="18" charset="0"/>
              </a:rPr>
              <a:t>Time(unsigned initHours, unsigned initMinutes, unsigned initAMPM ); 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None/>
            </a:pPr>
            <a:endParaRPr lang="en-US" sz="2000">
              <a:solidFill>
                <a:srgbClr val="0000FF"/>
              </a:solidFill>
              <a:latin typeface="Times New Roman" pitchFamily="18" charset="0"/>
            </a:endParaRP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Char char="–"/>
            </a:pPr>
            <a:r>
              <a:rPr lang="en-AU" sz="2400">
                <a:latin typeface="Times New Roman" pitchFamily="18" charset="0"/>
              </a:rPr>
              <a:t>Definition (in implementation file)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None/>
            </a:pPr>
            <a:r>
              <a:rPr lang="en-AU" sz="2400">
                <a:latin typeface="Times New Roman" pitchFamily="18" charset="0"/>
              </a:rPr>
              <a:t>    e.g.   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None/>
            </a:pPr>
            <a:r>
              <a:rPr lang="en-AU" sz="2400">
                <a:solidFill>
                  <a:srgbClr val="0000FF"/>
                </a:solidFill>
                <a:latin typeface="Times New Roman" pitchFamily="18" charset="0"/>
              </a:rPr>
              <a:t>      Time :: Time(unsigned initHours, unsigned initMinutes, 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None/>
            </a:pPr>
            <a:r>
              <a:rPr lang="en-AU" sz="2400">
                <a:solidFill>
                  <a:srgbClr val="0000FF"/>
                </a:solidFill>
                <a:latin typeface="Times New Roman" pitchFamily="18" charset="0"/>
              </a:rPr>
              <a:t>                             unsigned initAMPM )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1"/>
              </a:buClr>
            </a:pPr>
            <a:r>
              <a:rPr lang="en-AU" sz="2400">
                <a:solidFill>
                  <a:srgbClr val="0000FF"/>
                </a:solidFill>
                <a:latin typeface="Times New Roman" pitchFamily="18" charset="0"/>
              </a:rPr>
              <a:t> { </a:t>
            </a:r>
            <a:r>
              <a:rPr lang="en-AU" sz="2400">
                <a:latin typeface="Times New Roman" pitchFamily="18" charset="0"/>
              </a:rPr>
              <a:t>//see next slide  </a:t>
            </a:r>
            <a:r>
              <a:rPr lang="en-AU" sz="2400">
                <a:solidFill>
                  <a:srgbClr val="0000FF"/>
                </a:solidFill>
                <a:latin typeface="Times New Roman" pitchFamily="18" charset="0"/>
              </a:rPr>
              <a:t>}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None/>
            </a:pPr>
            <a:endParaRPr lang="en-AU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5844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35845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CA5A1A-C09A-4D9A-9CA6-69617123AB59}" type="slidenum">
              <a:rPr lang="en-AU" smtClean="0"/>
              <a:pPr/>
              <a:t>23</a:t>
            </a:fld>
            <a:endParaRPr lang="en-AU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Constructors - example</a:t>
            </a:r>
          </a:p>
        </p:txBody>
      </p:sp>
      <p:sp>
        <p:nvSpPr>
          <p:cNvPr id="36867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36868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605289-709D-434C-A4D0-B8CD6BC7D6DA}" type="slidenum">
              <a:rPr lang="en-AU" smtClean="0"/>
              <a:pPr/>
              <a:t>24</a:t>
            </a:fld>
            <a:endParaRPr lang="en-AU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1285875"/>
            <a:ext cx="9144000" cy="5572125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Time::Time(unsigned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initHours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unsigned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initMinutes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char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initAMPM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// Check class invariant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if (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initHours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&gt;= 1 &amp;&amp;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initHours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&lt;= 12 &amp;&amp; 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initMinutes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&gt;= 0 &amp;&amp;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initMinutes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&lt;= 59 &amp;&amp; 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(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initAMPM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== 'A' ||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initAMPM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== 'P'))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myHours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initHours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myMinutes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initMinutes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myAMorPM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initAMPM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myMilTime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toMilitary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initHours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initMinutes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initAMPM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else</a:t>
            </a:r>
          </a:p>
          <a:p>
            <a:pPr algn="l">
              <a:defRPr/>
            </a:pPr>
            <a:r>
              <a:rPr lang="pt-BR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cout </a:t>
            </a:r>
            <a:r>
              <a:rPr lang="pt-BR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&lt;&lt; "*** Invalid initial values ***\n";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None/>
              <a:defRPr/>
            </a:pPr>
            <a:endParaRPr lang="en-AU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/>
            </a:r>
            <a:br>
              <a:rPr lang="en-AU" smtClean="0"/>
            </a:br>
            <a:r>
              <a:rPr lang="en-AU" smtClean="0"/>
              <a:t/>
            </a:r>
            <a:br>
              <a:rPr lang="en-AU" smtClean="0"/>
            </a:br>
            <a:r>
              <a:rPr lang="en-AU" smtClean="0"/>
              <a:t>Constructors - example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571625"/>
            <a:ext cx="8137525" cy="4319588"/>
          </a:xfrm>
        </p:spPr>
        <p:txBody>
          <a:bodyPr/>
          <a:lstStyle/>
          <a:p>
            <a:r>
              <a:rPr lang="en-AU" sz="2800" smtClean="0"/>
              <a:t>Explicit-value constructor</a:t>
            </a:r>
          </a:p>
          <a:p>
            <a:pPr lvl="1"/>
            <a:r>
              <a:rPr lang="en-AU" sz="2400" smtClean="0"/>
              <a:t>Creating objects in client programs</a:t>
            </a:r>
          </a:p>
          <a:p>
            <a:pPr lvl="1">
              <a:buFont typeface="Times New Roman" pitchFamily="18" charset="0"/>
              <a:buNone/>
            </a:pPr>
            <a:r>
              <a:rPr lang="en-AU" sz="2400" smtClean="0"/>
              <a:t>    e.g.  </a:t>
            </a:r>
            <a:r>
              <a:rPr lang="en-AU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Time bedTime(11, 30, ‘P’);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 l="3021" b="890"/>
          <a:stretch>
            <a:fillRect/>
          </a:stretch>
        </p:blipFill>
        <p:spPr bwMode="auto">
          <a:xfrm>
            <a:off x="2571750" y="3357563"/>
            <a:ext cx="3000375" cy="254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37893" name="Date Placeholder 8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37894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50DE4F-7975-40BD-91FB-760D604E686C}" type="slidenum">
              <a:rPr lang="en-AU" smtClean="0"/>
              <a:pPr/>
              <a:t>25</a:t>
            </a:fld>
            <a:endParaRPr lang="en-AU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/>
            </a:r>
            <a:br>
              <a:rPr lang="en-AU" smtClean="0"/>
            </a:br>
            <a:r>
              <a:rPr lang="en-AU" smtClean="0"/>
              <a:t/>
            </a:r>
            <a:br>
              <a:rPr lang="en-AU" smtClean="0"/>
            </a:br>
            <a:r>
              <a:rPr lang="en-AU" smtClean="0"/>
              <a:t>Constructors 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571625"/>
            <a:ext cx="8137525" cy="4319588"/>
          </a:xfrm>
        </p:spPr>
        <p:txBody>
          <a:bodyPr/>
          <a:lstStyle/>
          <a:p>
            <a:r>
              <a:rPr lang="en-AU" sz="2800" smtClean="0"/>
              <a:t>If a class does not contain a constructor, the compiler will generate a default constructor. </a:t>
            </a:r>
          </a:p>
          <a:p>
            <a:r>
              <a:rPr lang="en-AU" sz="2800" smtClean="0"/>
              <a:t>If a class contains at least one constructor, the compiler will not generate any constructor.</a:t>
            </a:r>
          </a:p>
          <a:p>
            <a:r>
              <a:rPr lang="en-AU" sz="2800" smtClean="0"/>
              <a:t>Constructors can be invoked directly by using constructor name  and arguments.</a:t>
            </a:r>
          </a:p>
          <a:p>
            <a:pPr>
              <a:buFont typeface="Wingdings" pitchFamily="2" charset="2"/>
              <a:buNone/>
            </a:pPr>
            <a:endParaRPr lang="en-AU" sz="2800" smtClean="0"/>
          </a:p>
          <a:p>
            <a:pPr lvl="1">
              <a:buFont typeface="Times New Roman" pitchFamily="18" charset="0"/>
              <a:buNone/>
            </a:pPr>
            <a:r>
              <a:rPr lang="en-AU" sz="2400" smtClean="0"/>
              <a:t>e.g.  </a:t>
            </a:r>
            <a:r>
              <a:rPr lang="en-AU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Time(3, 30, ‘P’).display(cout);</a:t>
            </a:r>
          </a:p>
        </p:txBody>
      </p:sp>
      <p:sp>
        <p:nvSpPr>
          <p:cNvPr id="38916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38917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DFEBF8-523D-462E-850F-4AFC7A44EEEE}" type="slidenum">
              <a:rPr lang="en-AU" smtClean="0"/>
              <a:pPr/>
              <a:t>26</a:t>
            </a:fld>
            <a:endParaRPr lang="en-AU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/>
            </a:r>
            <a:br>
              <a:rPr lang="en-AU" smtClean="0"/>
            </a:br>
            <a:r>
              <a:rPr lang="en-AU" smtClean="0"/>
              <a:t/>
            </a:r>
            <a:br>
              <a:rPr lang="en-AU" smtClean="0"/>
            </a:br>
            <a:r>
              <a:rPr lang="en-AU" smtClean="0"/>
              <a:t>Overloading Functions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571625"/>
            <a:ext cx="8137525" cy="43195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sz="2800" smtClean="0"/>
              <a:t>In Time class, we actually have 2 constructors with the same name but with different parameters.</a:t>
            </a:r>
          </a:p>
          <a:p>
            <a:pPr>
              <a:lnSpc>
                <a:spcPct val="90000"/>
              </a:lnSpc>
            </a:pPr>
            <a:r>
              <a:rPr lang="en-AU" sz="2800" smtClean="0"/>
              <a:t>You can in fact do the same thing with other functions: same name, different number or type of parameters.</a:t>
            </a:r>
          </a:p>
          <a:p>
            <a:pPr>
              <a:lnSpc>
                <a:spcPct val="90000"/>
              </a:lnSpc>
            </a:pPr>
            <a:r>
              <a:rPr lang="en-AU" sz="2800" smtClean="0"/>
              <a:t>This is called </a:t>
            </a:r>
            <a:r>
              <a:rPr lang="en-AU" sz="2800" b="1" i="1" smtClean="0"/>
              <a:t>overloading</a:t>
            </a:r>
            <a:r>
              <a:rPr lang="en-AU" sz="2800" smtClean="0"/>
              <a:t>.</a:t>
            </a:r>
          </a:p>
          <a:p>
            <a:r>
              <a:rPr lang="en-US" smtClean="0"/>
              <a:t>Compiler compares numbers and types of arguments of overloaded functions</a:t>
            </a:r>
          </a:p>
          <a:p>
            <a:pPr lvl="1"/>
            <a:r>
              <a:rPr lang="en-US" smtClean="0"/>
              <a:t>Checks the "signature" of the functions</a:t>
            </a:r>
            <a:endParaRPr lang="en-AU" i="1" smtClean="0"/>
          </a:p>
        </p:txBody>
      </p:sp>
      <p:sp>
        <p:nvSpPr>
          <p:cNvPr id="39940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39941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A824A1-F40E-4468-ACD4-D14D21665F4D}" type="slidenum">
              <a:rPr lang="en-AU" smtClean="0"/>
              <a:pPr/>
              <a:t>27</a:t>
            </a:fld>
            <a:endParaRPr lang="en-AU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/>
            </a:r>
            <a:br>
              <a:rPr lang="en-AU" smtClean="0"/>
            </a:br>
            <a:r>
              <a:rPr lang="en-AU" smtClean="0"/>
              <a:t/>
            </a:r>
            <a:br>
              <a:rPr lang="en-AU" smtClean="0"/>
            </a:br>
            <a:r>
              <a:rPr lang="en-AU" smtClean="0"/>
              <a:t>Destructors  </a:t>
            </a:r>
          </a:p>
        </p:txBody>
      </p:sp>
      <p:sp>
        <p:nvSpPr>
          <p:cNvPr id="40963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40964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3B1BF3-EDDE-479B-B67F-4BA4444332DF}" type="slidenum">
              <a:rPr lang="en-AU" smtClean="0"/>
              <a:pPr/>
              <a:t>28</a:t>
            </a:fld>
            <a:endParaRPr lang="en-AU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  <p:sp>
        <p:nvSpPr>
          <p:cNvPr id="40966" name="Content Placeholder 6"/>
          <p:cNvSpPr>
            <a:spLocks noGrp="1"/>
          </p:cNvSpPr>
          <p:nvPr>
            <p:ph idx="1"/>
          </p:nvPr>
        </p:nvSpPr>
        <p:spPr>
          <a:xfrm>
            <a:off x="857250" y="1571625"/>
            <a:ext cx="7772400" cy="4114800"/>
          </a:xfrm>
        </p:spPr>
        <p:txBody>
          <a:bodyPr/>
          <a:lstStyle/>
          <a:p>
            <a:endParaRPr lang="en-AU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42938" y="1571625"/>
            <a:ext cx="8137525" cy="42862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AU" sz="2800" kern="0" dirty="0">
                <a:latin typeface="+mn-lt"/>
              </a:rPr>
              <a:t>When the lifetime of an object is over, the statically allocated memory to the object is reclaimed automatically, often called destroying the object. 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AU" sz="2800" kern="0" dirty="0">
                <a:latin typeface="+mn-lt"/>
              </a:rPr>
              <a:t>A </a:t>
            </a:r>
            <a:r>
              <a:rPr lang="en-AU" sz="2800" b="1" kern="0" dirty="0">
                <a:latin typeface="+mn-lt"/>
              </a:rPr>
              <a:t>destructor</a:t>
            </a:r>
            <a:r>
              <a:rPr lang="en-AU" sz="2800" kern="0" dirty="0">
                <a:latin typeface="+mn-lt"/>
              </a:rPr>
              <a:t> is a user-defined special function of a class that is called automatically when an object of the class goes out of scope .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AU" sz="2800" kern="0" dirty="0">
                <a:latin typeface="+mn-lt"/>
              </a:rPr>
              <a:t>At any point of a program where an object goes out of scope, the compiler will automatically insert a call to the destructor</a:t>
            </a:r>
            <a:r>
              <a:rPr lang="en-AU" sz="2800" b="1" kern="0" dirty="0">
                <a:latin typeface="+mn-lt"/>
              </a:rPr>
              <a:t> </a:t>
            </a:r>
            <a:r>
              <a:rPr lang="en-AU" sz="2800" kern="0" dirty="0">
                <a:latin typeface="+mn-lt"/>
              </a:rPr>
              <a:t>of the class.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None/>
              <a:defRPr/>
            </a:pPr>
            <a:r>
              <a:rPr lang="en-AU" sz="2400" kern="0" dirty="0">
                <a:latin typeface="+mn-lt"/>
              </a:rPr>
              <a:t> </a:t>
            </a:r>
            <a:endParaRPr lang="en-AU" sz="2400" b="1" kern="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/>
            </a:r>
            <a:br>
              <a:rPr lang="en-AU" smtClean="0"/>
            </a:br>
            <a:r>
              <a:rPr lang="en-AU" smtClean="0"/>
              <a:t/>
            </a:r>
            <a:br>
              <a:rPr lang="en-AU" smtClean="0"/>
            </a:br>
            <a:r>
              <a:rPr lang="en-AU" smtClean="0"/>
              <a:t>Destructors  </a:t>
            </a:r>
          </a:p>
        </p:txBody>
      </p:sp>
      <p:sp>
        <p:nvSpPr>
          <p:cNvPr id="41987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41988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AB1A09-E331-44E1-A69A-FCA40468882A}" type="slidenum">
              <a:rPr lang="en-AU" smtClean="0"/>
              <a:pPr/>
              <a:t>29</a:t>
            </a:fld>
            <a:endParaRPr lang="en-AU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  <p:sp>
        <p:nvSpPr>
          <p:cNvPr id="41990" name="Content Placeholder 6"/>
          <p:cNvSpPr>
            <a:spLocks noGrp="1"/>
          </p:cNvSpPr>
          <p:nvPr>
            <p:ph idx="1"/>
          </p:nvPr>
        </p:nvSpPr>
        <p:spPr>
          <a:xfrm>
            <a:off x="857250" y="1571625"/>
            <a:ext cx="7772400" cy="4114800"/>
          </a:xfrm>
        </p:spPr>
        <p:txBody>
          <a:bodyPr/>
          <a:lstStyle/>
          <a:p>
            <a:endParaRPr lang="en-AU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42938" y="1571625"/>
            <a:ext cx="8137525" cy="42862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AU" sz="2800" kern="0" dirty="0">
                <a:latin typeface="+mj-lt"/>
              </a:rPr>
              <a:t>A destructor itself does not actually destroy the object. It is a special function automatically called by the system just before the system to reclaim the object’s memory.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AU" sz="2800" kern="0" dirty="0">
                <a:latin typeface="+mn-lt"/>
              </a:rPr>
              <a:t>However, the dynamically allocated memory to an object can’t be reclaimed automatically. 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AU" sz="2800" kern="0" dirty="0">
                <a:latin typeface="+mn-lt"/>
              </a:rPr>
              <a:t>A destructor is usually used to reclaim any dynamically allocated memory contained in an </a:t>
            </a:r>
            <a:r>
              <a:rPr lang="en-AU" sz="2800" kern="0" dirty="0">
                <a:latin typeface="+mn-lt"/>
              </a:rPr>
              <a:t>object.</a:t>
            </a:r>
            <a:endParaRPr lang="en-AU" sz="2800" kern="0" dirty="0">
              <a:latin typeface="+mn-lt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defRPr/>
            </a:pPr>
            <a:endParaRPr lang="en-AU" sz="2800" kern="0" dirty="0">
              <a:latin typeface="+mn-lt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endParaRPr lang="en-AU" sz="2800" kern="0" dirty="0">
              <a:latin typeface="+mn-lt"/>
            </a:endParaRP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None/>
              <a:defRPr/>
            </a:pPr>
            <a:r>
              <a:rPr lang="en-AU" sz="2400" kern="0" dirty="0">
                <a:latin typeface="+mn-lt"/>
              </a:rPr>
              <a:t> </a:t>
            </a:r>
            <a:endParaRPr lang="en-AU" sz="2400" b="1" kern="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This Week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00213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AU" sz="4400" smtClean="0"/>
              <a:t>			    Part I</a:t>
            </a:r>
          </a:p>
          <a:p>
            <a:pPr lvl="4">
              <a:buFont typeface="Wingdings" pitchFamily="2" charset="2"/>
              <a:buNone/>
            </a:pPr>
            <a:r>
              <a:rPr lang="en-AU" sz="1600" smtClean="0"/>
              <a:t> </a:t>
            </a:r>
            <a:endParaRPr lang="en-AU" sz="2800" smtClean="0"/>
          </a:p>
          <a:p>
            <a:pPr lvl="4"/>
            <a:r>
              <a:rPr lang="en-AU" sz="2800" smtClean="0"/>
              <a:t>Classes and objects</a:t>
            </a:r>
          </a:p>
          <a:p>
            <a:pPr lvl="4"/>
            <a:r>
              <a:rPr lang="en-AU" sz="2800" smtClean="0"/>
              <a:t>Constructors and destructors</a:t>
            </a:r>
          </a:p>
          <a:p>
            <a:pPr lvl="4"/>
            <a:r>
              <a:rPr lang="en-AU" sz="2800" smtClean="0"/>
              <a:t>Copying objects</a:t>
            </a:r>
          </a:p>
          <a:p>
            <a:pPr lvl="4"/>
            <a:r>
              <a:rPr lang="en-AU" sz="2800" smtClean="0"/>
              <a:t>Pointers to objects</a:t>
            </a:r>
            <a:endParaRPr lang="en-US" sz="2800" smtClean="0"/>
          </a:p>
          <a:p>
            <a:pPr lvl="1">
              <a:buFont typeface="Times New Roman" pitchFamily="18" charset="0"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AU" sz="2800" smtClean="0"/>
          </a:p>
        </p:txBody>
      </p:sp>
      <p:sp>
        <p:nvSpPr>
          <p:cNvPr id="15364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15365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7108D3-F209-45C8-A596-FBAD2EC42B47}" type="slidenum">
              <a:rPr lang="en-AU" smtClean="0"/>
              <a:pPr/>
              <a:t>3</a:t>
            </a:fld>
            <a:endParaRPr lang="en-AU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/>
            </a:r>
            <a:br>
              <a:rPr lang="en-AU" smtClean="0"/>
            </a:br>
            <a:r>
              <a:rPr lang="en-AU" smtClean="0"/>
              <a:t/>
            </a:r>
            <a:br>
              <a:rPr lang="en-AU" smtClean="0"/>
            </a:br>
            <a:r>
              <a:rPr lang="en-AU" smtClean="0"/>
              <a:t>Destructors  </a:t>
            </a:r>
          </a:p>
        </p:txBody>
      </p:sp>
      <p:sp>
        <p:nvSpPr>
          <p:cNvPr id="43011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43012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69462D-2B4C-4BB3-9BAF-081500E2759E}" type="slidenum">
              <a:rPr lang="en-AU" smtClean="0"/>
              <a:pPr/>
              <a:t>30</a:t>
            </a:fld>
            <a:endParaRPr lang="en-AU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  <p:sp>
        <p:nvSpPr>
          <p:cNvPr id="43014" name="Content Placeholder 6"/>
          <p:cNvSpPr>
            <a:spLocks noGrp="1"/>
          </p:cNvSpPr>
          <p:nvPr>
            <p:ph idx="1"/>
          </p:nvPr>
        </p:nvSpPr>
        <p:spPr>
          <a:xfrm>
            <a:off x="857250" y="1571625"/>
            <a:ext cx="7772400" cy="4114800"/>
          </a:xfrm>
        </p:spPr>
        <p:txBody>
          <a:bodyPr/>
          <a:lstStyle/>
          <a:p>
            <a:endParaRPr lang="en-AU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42938" y="1571625"/>
            <a:ext cx="8137525" cy="52863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AU" sz="2800" kern="0" dirty="0">
                <a:latin typeface="+mn-lt"/>
              </a:rPr>
              <a:t>A </a:t>
            </a:r>
            <a:r>
              <a:rPr lang="en-AU" sz="2800" b="1" kern="0" dirty="0">
                <a:latin typeface="+mn-lt"/>
              </a:rPr>
              <a:t>destructor</a:t>
            </a:r>
            <a:r>
              <a:rPr lang="en-AU" sz="2800" kern="0" dirty="0">
                <a:latin typeface="+mn-lt"/>
              </a:rPr>
              <a:t> is declared in class declaration (.h file)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Char char="–"/>
              <a:defRPr/>
            </a:pPr>
            <a:r>
              <a:rPr lang="en-AU" sz="2400" kern="0" dirty="0">
                <a:latin typeface="+mn-lt"/>
              </a:rPr>
              <a:t>The same name as the class 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Char char="–"/>
              <a:defRPr/>
            </a:pPr>
            <a:r>
              <a:rPr lang="en-AU" sz="2400" kern="0" dirty="0">
                <a:latin typeface="+mn-lt"/>
              </a:rPr>
              <a:t>No return type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Char char="–"/>
              <a:defRPr/>
            </a:pPr>
            <a:r>
              <a:rPr lang="en-AU" sz="2400" kern="0" dirty="0">
                <a:latin typeface="+mn-lt"/>
              </a:rPr>
              <a:t>With a tilde (~) at the beginning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Char char="–"/>
              <a:defRPr/>
            </a:pPr>
            <a:r>
              <a:rPr lang="en-AU" sz="2400" kern="0" dirty="0">
                <a:latin typeface="+mn-lt"/>
              </a:rPr>
              <a:t>Only one destructor. Destructor overloading is not allowed</a:t>
            </a:r>
            <a:endParaRPr lang="en-AU" sz="2800" kern="0" dirty="0">
              <a:latin typeface="+mn-lt"/>
            </a:endParaRP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None/>
              <a:defRPr/>
            </a:pPr>
            <a:r>
              <a:rPr lang="en-AU" sz="2400" kern="0" dirty="0">
                <a:latin typeface="+mn-lt"/>
              </a:rPr>
              <a:t>e.g.  ~</a:t>
            </a:r>
            <a:r>
              <a:rPr lang="en-AU" sz="2400" b="1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Time();</a:t>
            </a:r>
          </a:p>
          <a:p>
            <a:pPr marL="342900" lvl="2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AU" sz="2800" kern="0" dirty="0">
                <a:latin typeface="+mn-lt"/>
                <a:cs typeface="Courier New" pitchFamily="49" charset="0"/>
              </a:rPr>
              <a:t>Implemented in </a:t>
            </a:r>
            <a:r>
              <a:rPr lang="en-AU" sz="2800" kern="0" dirty="0">
                <a:latin typeface="+mn-lt"/>
              </a:rPr>
              <a:t>implementation file (.</a:t>
            </a:r>
            <a:r>
              <a:rPr lang="en-AU" sz="2800" kern="0" dirty="0" err="1">
                <a:latin typeface="+mn-lt"/>
              </a:rPr>
              <a:t>cpp</a:t>
            </a:r>
            <a:r>
              <a:rPr lang="en-AU" sz="2800" kern="0" dirty="0">
                <a:latin typeface="+mn-lt"/>
              </a:rPr>
              <a:t> file):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2400" b="1" kern="0" dirty="0">
                <a:solidFill>
                  <a:srgbClr val="0000FF"/>
                </a:solidFill>
                <a:latin typeface="Courier New" pitchFamily="49" charset="0"/>
              </a:rPr>
              <a:t> e.g. 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2400" b="1" kern="0" dirty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sz="2000" b="1" kern="0" dirty="0">
                <a:solidFill>
                  <a:srgbClr val="0000FF"/>
                </a:solidFill>
                <a:latin typeface="Courier New" pitchFamily="49" charset="0"/>
              </a:rPr>
              <a:t>Time:: ~Time()</a:t>
            </a:r>
            <a:br>
              <a:rPr lang="en-US" sz="2000" b="1" kern="0" dirty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sz="2000" b="1" kern="0" dirty="0">
                <a:solidFill>
                  <a:srgbClr val="0000FF"/>
                </a:solidFill>
                <a:latin typeface="Courier New" pitchFamily="49" charset="0"/>
              </a:rPr>
              <a:t>{</a:t>
            </a:r>
            <a:br>
              <a:rPr lang="en-US" sz="2000" b="1" kern="0" dirty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sz="2000" b="1" kern="0" dirty="0"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en-US" sz="2000" b="1" kern="0" dirty="0" err="1">
                <a:solidFill>
                  <a:srgbClr val="0000FF"/>
                </a:solidFill>
                <a:latin typeface="Courier New" pitchFamily="49" charset="0"/>
              </a:rPr>
              <a:t>cout</a:t>
            </a:r>
            <a:r>
              <a:rPr lang="en-US" sz="2000" b="1" kern="0" dirty="0">
                <a:solidFill>
                  <a:srgbClr val="0000FF"/>
                </a:solidFill>
                <a:latin typeface="Courier New" pitchFamily="49" charset="0"/>
              </a:rPr>
              <a:t> &lt;&lt; “a Time object is destroyed&lt;&lt;</a:t>
            </a:r>
            <a:r>
              <a:rPr lang="en-US" sz="2000" b="1" kern="0" dirty="0" err="1">
                <a:solidFill>
                  <a:srgbClr val="0000FF"/>
                </a:solidFill>
                <a:latin typeface="Courier New" pitchFamily="49" charset="0"/>
              </a:rPr>
              <a:t>endl</a:t>
            </a:r>
            <a:r>
              <a:rPr lang="en-US" sz="2000" b="1" kern="0" dirty="0">
                <a:solidFill>
                  <a:srgbClr val="0000FF"/>
                </a:solidFill>
                <a:latin typeface="Courier New" pitchFamily="49" charset="0"/>
              </a:rPr>
              <a:t>;</a:t>
            </a:r>
            <a:br>
              <a:rPr lang="en-US" sz="2000" b="1" kern="0" dirty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sz="2000" b="1" kern="0" dirty="0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endParaRPr lang="en-AU" sz="2800" kern="0" dirty="0">
              <a:latin typeface="+mn-lt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Copying Objects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571625"/>
            <a:ext cx="8424863" cy="4319588"/>
          </a:xfrm>
        </p:spPr>
        <p:txBody>
          <a:bodyPr/>
          <a:lstStyle/>
          <a:p>
            <a:r>
              <a:rPr lang="en-AU" smtClean="0"/>
              <a:t>C++ provides two default deep copy operations for copying objects.</a:t>
            </a:r>
          </a:p>
          <a:p>
            <a:pPr lvl="1"/>
            <a:r>
              <a:rPr lang="en-AU" smtClean="0"/>
              <a:t>During initialization</a:t>
            </a:r>
          </a:p>
          <a:p>
            <a:pPr lvl="1">
              <a:buFont typeface="Times New Roman" pitchFamily="18" charset="0"/>
              <a:buNone/>
            </a:pPr>
            <a:r>
              <a:rPr lang="en-AU" smtClean="0"/>
              <a:t>e.g.   </a:t>
            </a:r>
            <a:r>
              <a:rPr lang="en-AU" sz="26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Time  bedTime(11, 30, ‘P’);</a:t>
            </a:r>
          </a:p>
          <a:p>
            <a:pPr lvl="1">
              <a:buFont typeface="Times New Roman" pitchFamily="18" charset="0"/>
              <a:buNone/>
            </a:pPr>
            <a:r>
              <a:rPr lang="en-AU" sz="26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Time t = bedTime; //initialization</a:t>
            </a:r>
            <a:endParaRPr lang="en-AU" sz="2600" b="1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Times New Roman" pitchFamily="18" charset="0"/>
              <a:buNone/>
            </a:pPr>
            <a:endParaRPr lang="en-AU" smtClean="0"/>
          </a:p>
          <a:p>
            <a:pPr lvl="1">
              <a:buFont typeface="Times New Roman" pitchFamily="18" charset="0"/>
              <a:buNone/>
            </a:pPr>
            <a:endParaRPr lang="en-AU" smtClean="0"/>
          </a:p>
          <a:p>
            <a:pPr lvl="1"/>
            <a:endParaRPr lang="en-AU" smtClean="0"/>
          </a:p>
          <a:p>
            <a:pPr lvl="1"/>
            <a:endParaRPr lang="en-AU" smtClean="0"/>
          </a:p>
          <a:p>
            <a:pPr eaLnBrk="1" hangingPunct="1">
              <a:buFont typeface="Wingdings" pitchFamily="2" charset="2"/>
              <a:buNone/>
            </a:pPr>
            <a:r>
              <a:rPr lang="en-AU" sz="2800" smtClean="0"/>
              <a:t>			</a:t>
            </a:r>
          </a:p>
          <a:p>
            <a:pPr eaLnBrk="1" hangingPunct="1">
              <a:buFont typeface="Wingdings" pitchFamily="2" charset="2"/>
              <a:buNone/>
            </a:pPr>
            <a:endParaRPr lang="en-AU" sz="2800" smtClean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0" y="4357688"/>
            <a:ext cx="43878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44037" name="Date Placeholder 8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44038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0E8433-FF93-4ADE-B450-D1CC35D72BCF}" type="slidenum">
              <a:rPr lang="en-AU" smtClean="0"/>
              <a:pPr/>
              <a:t>31</a:t>
            </a:fld>
            <a:endParaRPr lang="en-AU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Copying Objects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571625"/>
            <a:ext cx="8424863" cy="4319588"/>
          </a:xfrm>
        </p:spPr>
        <p:txBody>
          <a:bodyPr/>
          <a:lstStyle/>
          <a:p>
            <a:r>
              <a:rPr lang="en-AU" smtClean="0"/>
              <a:t>C++ provides two default deep copy operations for copying objects.</a:t>
            </a:r>
          </a:p>
          <a:p>
            <a:pPr lvl="1"/>
            <a:r>
              <a:rPr lang="en-AU" smtClean="0"/>
              <a:t>During assignment </a:t>
            </a:r>
          </a:p>
          <a:p>
            <a:pPr lvl="1">
              <a:buFont typeface="Times New Roman" pitchFamily="18" charset="0"/>
              <a:buNone/>
            </a:pPr>
            <a:r>
              <a:rPr lang="en-AU" smtClean="0"/>
              <a:t>e.g.    </a:t>
            </a:r>
            <a:r>
              <a:rPr lang="en-AU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Time  bedTime(11, 30, ‘P’), midnight;</a:t>
            </a:r>
          </a:p>
          <a:p>
            <a:pPr lvl="1">
              <a:buFont typeface="Times New Roman" pitchFamily="18" charset="0"/>
              <a:buNone/>
            </a:pPr>
            <a:r>
              <a:rPr lang="en-AU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Time t = bedTime;</a:t>
            </a:r>
            <a:endParaRPr lang="en-AU" sz="2400" b="1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Times New Roman" pitchFamily="18" charset="0"/>
              <a:buNone/>
            </a:pPr>
            <a:r>
              <a:rPr lang="en-AU" sz="2400" b="1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AU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 = midnight; //assignment</a:t>
            </a:r>
          </a:p>
          <a:p>
            <a:pPr lvl="1">
              <a:buFont typeface="Times New Roman" pitchFamily="18" charset="0"/>
              <a:buNone/>
            </a:pPr>
            <a:r>
              <a:rPr lang="en-AU" smtClean="0">
                <a:solidFill>
                  <a:srgbClr val="0000FF"/>
                </a:solidFill>
              </a:rPr>
              <a:t>        </a:t>
            </a:r>
            <a:endParaRPr lang="en-AU" smtClean="0"/>
          </a:p>
          <a:p>
            <a:pPr lvl="1">
              <a:buFont typeface="Times New Roman" pitchFamily="18" charset="0"/>
              <a:buNone/>
            </a:pPr>
            <a:endParaRPr lang="en-AU" smtClean="0"/>
          </a:p>
          <a:p>
            <a:pPr lvl="1"/>
            <a:endParaRPr lang="en-AU" smtClean="0"/>
          </a:p>
          <a:p>
            <a:pPr lvl="1"/>
            <a:endParaRPr lang="en-AU" smtClean="0"/>
          </a:p>
          <a:p>
            <a:pPr eaLnBrk="1" hangingPunct="1">
              <a:buFont typeface="Wingdings" pitchFamily="2" charset="2"/>
              <a:buNone/>
            </a:pPr>
            <a:r>
              <a:rPr lang="en-AU" sz="2800" smtClean="0"/>
              <a:t>			</a:t>
            </a:r>
          </a:p>
          <a:p>
            <a:pPr eaLnBrk="1" hangingPunct="1">
              <a:buFont typeface="Wingdings" pitchFamily="2" charset="2"/>
              <a:buNone/>
            </a:pPr>
            <a:endParaRPr lang="en-AU" sz="2800" smtClean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50" y="4786313"/>
            <a:ext cx="419576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45061" name="Date Placeholder 9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45062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BC4F33-57B5-4B28-927F-BEC1E5CD6C73}" type="slidenum">
              <a:rPr lang="en-AU" smtClean="0"/>
              <a:pPr/>
              <a:t>32</a:t>
            </a:fld>
            <a:endParaRPr lang="en-AU" smtClean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Conditional Compilation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7988300" cy="4321175"/>
          </a:xfrm>
        </p:spPr>
        <p:txBody>
          <a:bodyPr/>
          <a:lstStyle/>
          <a:p>
            <a:r>
              <a:rPr lang="en-US" smtClean="0"/>
              <a:t>Note multiple use of #include "Time.h" in</a:t>
            </a:r>
          </a:p>
          <a:p>
            <a:pPr lvl="1"/>
            <a:r>
              <a:rPr lang="en-US" smtClean="0">
                <a:solidFill>
                  <a:srgbClr val="0000FF"/>
                </a:solidFill>
              </a:rPr>
              <a:t>Time.cpp</a:t>
            </a:r>
          </a:p>
          <a:p>
            <a:pPr lvl="1"/>
            <a:r>
              <a:rPr lang="en-US" smtClean="0">
                <a:solidFill>
                  <a:srgbClr val="0000FF"/>
                </a:solidFill>
              </a:rPr>
              <a:t>TestTime.cpp</a:t>
            </a:r>
          </a:p>
          <a:p>
            <a:r>
              <a:rPr lang="en-US" smtClean="0"/>
              <a:t>Often cause "redeclaration" errors at compile time</a:t>
            </a:r>
          </a:p>
          <a:p>
            <a:r>
              <a:rPr lang="en-US" smtClean="0"/>
              <a:t>Solution is to use conditional compilation</a:t>
            </a:r>
          </a:p>
          <a:p>
            <a:pPr lvl="1"/>
            <a:r>
              <a:rPr lang="en-US" smtClean="0"/>
              <a:t>Use </a:t>
            </a:r>
            <a:r>
              <a:rPr lang="en-US" smtClean="0">
                <a:solidFill>
                  <a:srgbClr val="0000FF"/>
                </a:solidFill>
              </a:rPr>
              <a:t>#ifndef </a:t>
            </a:r>
            <a:r>
              <a:rPr lang="en-US" smtClean="0"/>
              <a:t>and </a:t>
            </a:r>
            <a:r>
              <a:rPr lang="en-US" smtClean="0">
                <a:solidFill>
                  <a:srgbClr val="0000FF"/>
                </a:solidFill>
              </a:rPr>
              <a:t>#define </a:t>
            </a:r>
            <a:r>
              <a:rPr lang="en-US" smtClean="0"/>
              <a:t>and </a:t>
            </a:r>
            <a:r>
              <a:rPr lang="en-US" smtClean="0">
                <a:solidFill>
                  <a:srgbClr val="0000FF"/>
                </a:solidFill>
              </a:rPr>
              <a:t>#endif </a:t>
            </a:r>
            <a:r>
              <a:rPr lang="en-US" smtClean="0"/>
              <a:t>compiler directives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46084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46085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EA2E22-A985-4395-9FF5-E65BC3CCD5EF}" type="slidenum">
              <a:rPr lang="en-AU" smtClean="0"/>
              <a:pPr/>
              <a:t>33</a:t>
            </a:fld>
            <a:endParaRPr lang="en-AU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Conditional Compilation</a:t>
            </a:r>
          </a:p>
        </p:txBody>
      </p:sp>
      <p:sp>
        <p:nvSpPr>
          <p:cNvPr id="47107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47108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854924-26D7-4714-B5BB-6DABBBB622EF}" type="slidenum">
              <a:rPr lang="en-AU" smtClean="0"/>
              <a:pPr/>
              <a:t>34</a:t>
            </a:fld>
            <a:endParaRPr lang="en-AU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  <p:sp>
        <p:nvSpPr>
          <p:cNvPr id="47110" name="TextBox 6"/>
          <p:cNvSpPr txBox="1">
            <a:spLocks noChangeArrowheads="1"/>
          </p:cNvSpPr>
          <p:nvPr/>
        </p:nvSpPr>
        <p:spPr bwMode="auto">
          <a:xfrm>
            <a:off x="0" y="1214438"/>
            <a:ext cx="9144000" cy="5632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cs typeface="Courier New" pitchFamily="49" charset="0"/>
              </a:rPr>
              <a:t>	#include &lt;iostream&gt;</a:t>
            </a:r>
          </a:p>
          <a:p>
            <a:pPr algn="l"/>
            <a:r>
              <a:rPr lang="en-AU" sz="2000">
                <a:solidFill>
                  <a:srgbClr val="0000FF"/>
                </a:solidFill>
                <a:latin typeface="Times New Roman" pitchFamily="18" charset="0"/>
                <a:cs typeface="Courier New" pitchFamily="49" charset="0"/>
              </a:rPr>
              <a:t>	#ifndef TIME</a:t>
            </a:r>
          </a:p>
          <a:p>
            <a:pPr algn="l"/>
            <a:r>
              <a:rPr lang="en-AU" sz="2000">
                <a:solidFill>
                  <a:srgbClr val="0000FF"/>
                </a:solidFill>
                <a:latin typeface="Times New Roman" pitchFamily="18" charset="0"/>
                <a:cs typeface="Courier New" pitchFamily="49" charset="0"/>
              </a:rPr>
              <a:t>	#define TIME</a:t>
            </a:r>
            <a:endParaRPr lang="en-US" sz="2000">
              <a:solidFill>
                <a:srgbClr val="0000FF"/>
              </a:solidFill>
              <a:latin typeface="Times New Roman" pitchFamily="18" charset="0"/>
              <a:cs typeface="Courier New" pitchFamily="49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cs typeface="Courier New" pitchFamily="49" charset="0"/>
              </a:rPr>
              <a:t>	class Time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cs typeface="Courier New" pitchFamily="49" charset="0"/>
              </a:rPr>
              <a:t>	{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cs typeface="Courier New" pitchFamily="49" charset="0"/>
              </a:rPr>
              <a:t>    	   public: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cs typeface="Courier New" pitchFamily="49" charset="0"/>
              </a:rPr>
              <a:t>     	  /******** Function Members ********/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cs typeface="Courier New" pitchFamily="49" charset="0"/>
              </a:rPr>
              <a:t>      	 void set(unsigned hours, unsigned minutes,  char am_pm);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cs typeface="Courier New" pitchFamily="49" charset="0"/>
              </a:rPr>
              <a:t>      	 void display(ostream &amp; out) const;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cs typeface="Courier New" pitchFamily="49" charset="0"/>
              </a:rPr>
              <a:t> 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cs typeface="Courier New" pitchFamily="49" charset="0"/>
              </a:rPr>
              <a:t>     	   private: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cs typeface="Courier New" pitchFamily="49" charset="0"/>
              </a:rPr>
              <a:t>      	 /********** Data Members **********/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cs typeface="Courier New" pitchFamily="49" charset="0"/>
              </a:rPr>
              <a:t>     	   unsigned myHours,  myMinutes;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cs typeface="Courier New" pitchFamily="49" charset="0"/>
              </a:rPr>
              <a:t>       	 char myAMorPM;        // 'A' or 'P'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cs typeface="Courier New" pitchFamily="49" charset="0"/>
              </a:rPr>
              <a:t>       	 unsigned myMilTime;  // military time 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cs typeface="Courier New" pitchFamily="49" charset="0"/>
              </a:rPr>
              <a:t>	}; // end of class declaration</a:t>
            </a:r>
          </a:p>
          <a:p>
            <a:pPr algn="l"/>
            <a:r>
              <a:rPr lang="en-AU" sz="2000">
                <a:solidFill>
                  <a:srgbClr val="0000FF"/>
                </a:solidFill>
                <a:latin typeface="Times New Roman" pitchFamily="18" charset="0"/>
                <a:cs typeface="Courier New" pitchFamily="49" charset="0"/>
              </a:rPr>
              <a:t>	#endif</a:t>
            </a:r>
          </a:p>
          <a:p>
            <a:pPr algn="l"/>
            <a:endParaRPr lang="en-US" sz="2000">
              <a:solidFill>
                <a:srgbClr val="0000FF"/>
              </a:solidFill>
              <a:latin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Pointers to Class Objects</a:t>
            </a:r>
            <a:endParaRPr lang="en-AU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428750"/>
            <a:ext cx="7988300" cy="4929188"/>
          </a:xfrm>
        </p:spPr>
        <p:txBody>
          <a:bodyPr/>
          <a:lstStyle/>
          <a:p>
            <a:r>
              <a:rPr lang="en-US" sz="2800" smtClean="0"/>
              <a:t>Declare pointers to class objects</a:t>
            </a:r>
          </a:p>
          <a:p>
            <a:pPr lvl="1">
              <a:buFont typeface="Times New Roman" pitchFamily="18" charset="0"/>
              <a:buNone/>
            </a:pPr>
            <a:r>
              <a:rPr lang="en-AU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Time t, </a:t>
            </a:r>
          </a:p>
          <a:p>
            <a:pPr lvl="1">
              <a:buFont typeface="Times New Roman" pitchFamily="18" charset="0"/>
              <a:buNone/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Time *timePtr = &amp;t;</a:t>
            </a:r>
            <a:endParaRPr lang="en-AU" b="1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AU" smtClean="0"/>
          </a:p>
          <a:p>
            <a:r>
              <a:rPr lang="en-US" sz="2800" smtClean="0"/>
              <a:t> Access with </a:t>
            </a:r>
            <a:endParaRPr lang="en-US" sz="2000" b="1" smtClean="0">
              <a:solidFill>
                <a:srgbClr val="0066FF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AU" sz="28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(*timePtr).display(cout)</a:t>
            </a:r>
            <a:r>
              <a:rPr lang="en-US" sz="28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or</a:t>
            </a:r>
            <a:endParaRPr lang="en-US" b="1" smtClean="0">
              <a:solidFill>
                <a:srgbClr val="3366FF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timePtr</a:t>
            </a:r>
            <a:r>
              <a:rPr lang="en-US" sz="2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8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display(cout)  </a:t>
            </a:r>
          </a:p>
          <a:p>
            <a:pPr>
              <a:buFont typeface="Wingdings" pitchFamily="2" charset="2"/>
              <a:buNone/>
            </a:pPr>
            <a:r>
              <a:rPr lang="en-US" b="1" smtClean="0">
                <a:solidFill>
                  <a:srgbClr val="3366FF"/>
                </a:solidFill>
                <a:latin typeface="Courier New" pitchFamily="49" charset="0"/>
              </a:rPr>
              <a:t/>
            </a:r>
            <a:br>
              <a:rPr lang="en-US" b="1" smtClean="0">
                <a:solidFill>
                  <a:srgbClr val="3366FF"/>
                </a:solidFill>
                <a:latin typeface="Courier New" pitchFamily="49" charset="0"/>
              </a:rPr>
            </a:b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0525" y="2214563"/>
            <a:ext cx="3673475" cy="161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48133" name="Date Placeholder 9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48134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67768D-F9ED-4180-8B78-A02EE6E12B86}" type="slidenum">
              <a:rPr lang="en-AU" smtClean="0"/>
              <a:pPr/>
              <a:t>35</a:t>
            </a:fld>
            <a:endParaRPr lang="en-AU" smtClean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</a:t>
            </a:r>
            <a:endParaRPr lang="en-AU" smtClean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11188" y="17002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sz="4400" kern="0" dirty="0">
                <a:latin typeface="+mn-lt"/>
              </a:rPr>
              <a:t>			    Part II</a:t>
            </a:r>
          </a:p>
          <a:p>
            <a:pPr marL="2057400" lvl="4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None/>
              <a:defRPr/>
            </a:pPr>
            <a:r>
              <a:rPr lang="en-AU" sz="1600" kern="0" dirty="0">
                <a:latin typeface="+mn-lt"/>
              </a:rPr>
              <a:t> </a:t>
            </a:r>
            <a:endParaRPr lang="en-AU" sz="2800" kern="0" dirty="0">
              <a:latin typeface="+mn-lt"/>
            </a:endParaRPr>
          </a:p>
          <a:p>
            <a:pPr marL="2057400" lvl="4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/>
            </a:pPr>
            <a:r>
              <a:rPr lang="en-AU" sz="2800" kern="0" dirty="0">
                <a:latin typeface="+mn-lt"/>
              </a:rPr>
              <a:t>Inheritance </a:t>
            </a:r>
          </a:p>
          <a:p>
            <a:pPr marL="2514600" lvl="5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/>
            </a:pPr>
            <a:r>
              <a:rPr lang="en-AU" sz="2800" kern="0" dirty="0">
                <a:latin typeface="+mn-lt"/>
              </a:rPr>
              <a:t>Base classes and derived classes</a:t>
            </a:r>
          </a:p>
          <a:p>
            <a:pPr marL="2514600" lvl="5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/>
            </a:pPr>
            <a:r>
              <a:rPr lang="en-AU" sz="2800" kern="0" dirty="0">
                <a:latin typeface="+mn-lt"/>
              </a:rPr>
              <a:t> Constructors in derived classes</a:t>
            </a:r>
          </a:p>
          <a:p>
            <a:pPr marL="2057400" lvl="4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/>
            </a:pPr>
            <a:r>
              <a:rPr lang="en-AU" sz="2800" kern="0" dirty="0">
                <a:latin typeface="+mn-lt"/>
              </a:rPr>
              <a:t> Polymorphism </a:t>
            </a:r>
          </a:p>
          <a:p>
            <a:pPr marL="2514600" lvl="5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/>
            </a:pPr>
            <a:r>
              <a:rPr lang="en-AU" sz="2800" kern="0" dirty="0">
                <a:latin typeface="+mn-lt"/>
              </a:rPr>
              <a:t>Dynamic binding</a:t>
            </a:r>
          </a:p>
          <a:p>
            <a:pPr marL="2514600" lvl="5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/>
            </a:pPr>
            <a:r>
              <a:rPr lang="en-AU" sz="2800" kern="0" dirty="0">
                <a:latin typeface="+mn-lt"/>
              </a:rPr>
              <a:t>Virtual functions</a:t>
            </a:r>
            <a:endParaRPr lang="en-US" sz="2800" kern="0" dirty="0">
              <a:latin typeface="+mn-lt"/>
            </a:endParaRP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None/>
              <a:defRPr/>
            </a:pPr>
            <a:r>
              <a:rPr lang="en-AU" sz="2000" kern="0" dirty="0">
                <a:latin typeface="+mn-lt"/>
              </a:rPr>
              <a:t> </a:t>
            </a:r>
            <a:endParaRPr lang="en-US" sz="2800" kern="0" dirty="0">
              <a:latin typeface="+mn-lt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endParaRPr lang="en-AU" sz="2800" kern="0" dirty="0">
              <a:latin typeface="+mn-lt"/>
            </a:endParaRPr>
          </a:p>
        </p:txBody>
      </p:sp>
      <p:sp>
        <p:nvSpPr>
          <p:cNvPr id="49156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49157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D6682F-01DD-4601-8F4F-4C40C6290A83}" type="slidenum">
              <a:rPr lang="en-AU" smtClean="0"/>
              <a:pPr/>
              <a:t>36</a:t>
            </a:fld>
            <a:endParaRPr lang="en-AU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Hierarchy and Inheritance</a:t>
            </a:r>
            <a:endParaRPr lang="en-AU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104187" cy="3898900"/>
          </a:xfrm>
        </p:spPr>
        <p:txBody>
          <a:bodyPr/>
          <a:lstStyle/>
          <a:p>
            <a:r>
              <a:rPr lang="en-AU" sz="2800" smtClean="0"/>
              <a:t>Objects in the real world form hierarchies.</a:t>
            </a:r>
          </a:p>
          <a:p>
            <a:r>
              <a:rPr lang="en-AU" sz="2800" smtClean="0"/>
              <a:t>One of the features of object-oriented programming is to be able to model the hierarchical structure of objects by creating new classes of objects that specialize existing classes. This process is called </a:t>
            </a:r>
            <a:r>
              <a:rPr lang="en-AU" sz="2800" smtClean="0">
                <a:solidFill>
                  <a:srgbClr val="E92D07"/>
                </a:solidFill>
              </a:rPr>
              <a:t>inheritance</a:t>
            </a:r>
            <a:r>
              <a:rPr lang="en-AU" sz="2800" smtClean="0"/>
              <a:t>.</a:t>
            </a:r>
          </a:p>
          <a:p>
            <a:r>
              <a:rPr lang="en-AU" sz="2800" smtClean="0"/>
              <a:t>Inheritance provides a mechanism for software reuse.</a:t>
            </a:r>
          </a:p>
          <a:p>
            <a:pPr eaLnBrk="1" hangingPunct="1">
              <a:lnSpc>
                <a:spcPct val="90000"/>
              </a:lnSpc>
            </a:pPr>
            <a:endParaRPr lang="en-AU" smtClean="0"/>
          </a:p>
        </p:txBody>
      </p:sp>
      <p:sp>
        <p:nvSpPr>
          <p:cNvPr id="50180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50181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1DDC96-FCEF-46AA-BC5F-C49D65B705D3}" type="slidenum">
              <a:rPr lang="en-AU" smtClean="0"/>
              <a:pPr/>
              <a:t>37</a:t>
            </a:fld>
            <a:endParaRPr lang="en-AU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Hierarchy and Inheritance</a:t>
            </a:r>
            <a:endParaRPr lang="en-AU" smtClean="0"/>
          </a:p>
        </p:txBody>
      </p:sp>
      <p:grpSp>
        <p:nvGrpSpPr>
          <p:cNvPr id="51203" name="Group 12"/>
          <p:cNvGrpSpPr>
            <a:grpSpLocks/>
          </p:cNvGrpSpPr>
          <p:nvPr/>
        </p:nvGrpSpPr>
        <p:grpSpPr bwMode="auto">
          <a:xfrm>
            <a:off x="642938" y="1785938"/>
            <a:ext cx="8032750" cy="4060825"/>
            <a:chOff x="611188" y="2117725"/>
            <a:chExt cx="8032750" cy="4060825"/>
          </a:xfrm>
        </p:grpSpPr>
        <p:grpSp>
          <p:nvGrpSpPr>
            <p:cNvPr id="51207" name="Group 3"/>
            <p:cNvGrpSpPr>
              <a:grpSpLocks/>
            </p:cNvGrpSpPr>
            <p:nvPr/>
          </p:nvGrpSpPr>
          <p:grpSpPr bwMode="auto">
            <a:xfrm>
              <a:off x="1543051" y="3382963"/>
              <a:ext cx="1384301" cy="558800"/>
              <a:chOff x="521" y="1661"/>
              <a:chExt cx="1043" cy="500"/>
            </a:xfrm>
          </p:grpSpPr>
          <p:grpSp>
            <p:nvGrpSpPr>
              <p:cNvPr id="51242" name="Group 4"/>
              <p:cNvGrpSpPr>
                <a:grpSpLocks/>
              </p:cNvGrpSpPr>
              <p:nvPr/>
            </p:nvGrpSpPr>
            <p:grpSpPr bwMode="auto">
              <a:xfrm>
                <a:off x="1020" y="1661"/>
                <a:ext cx="544" cy="500"/>
                <a:chOff x="1837" y="527"/>
                <a:chExt cx="544" cy="500"/>
              </a:xfrm>
            </p:grpSpPr>
            <p:sp>
              <p:nvSpPr>
                <p:cNvPr id="51248" name="Rectangle 5"/>
                <p:cNvSpPr>
                  <a:spLocks noChangeArrowheads="1"/>
                </p:cNvSpPr>
                <p:nvPr/>
              </p:nvSpPr>
              <p:spPr bwMode="auto">
                <a:xfrm>
                  <a:off x="1837" y="527"/>
                  <a:ext cx="544" cy="318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49" name="Oval 6"/>
                <p:cNvSpPr>
                  <a:spLocks noChangeArrowheads="1"/>
                </p:cNvSpPr>
                <p:nvPr/>
              </p:nvSpPr>
              <p:spPr bwMode="auto">
                <a:xfrm>
                  <a:off x="1837" y="845"/>
                  <a:ext cx="180" cy="18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50" name="Oval 7"/>
                <p:cNvSpPr>
                  <a:spLocks noChangeArrowheads="1"/>
                </p:cNvSpPr>
                <p:nvPr/>
              </p:nvSpPr>
              <p:spPr bwMode="auto">
                <a:xfrm>
                  <a:off x="2200" y="845"/>
                  <a:ext cx="180" cy="18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1243" name="Rectangle 8"/>
              <p:cNvSpPr>
                <a:spLocks noChangeArrowheads="1"/>
              </p:cNvSpPr>
              <p:nvPr/>
            </p:nvSpPr>
            <p:spPr bwMode="auto">
              <a:xfrm>
                <a:off x="1292" y="1842"/>
                <a:ext cx="227" cy="9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44" name="Line 9"/>
              <p:cNvSpPr>
                <a:spLocks noChangeShapeType="1"/>
              </p:cNvSpPr>
              <p:nvPr/>
            </p:nvSpPr>
            <p:spPr bwMode="auto">
              <a:xfrm>
                <a:off x="930" y="1979"/>
                <a:ext cx="408" cy="0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1245" name="Line 10"/>
              <p:cNvSpPr>
                <a:spLocks noChangeShapeType="1"/>
              </p:cNvSpPr>
              <p:nvPr/>
            </p:nvSpPr>
            <p:spPr bwMode="auto">
              <a:xfrm flipV="1">
                <a:off x="1338" y="1933"/>
                <a:ext cx="0" cy="46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1246" name="Rectangle 11"/>
              <p:cNvSpPr>
                <a:spLocks noChangeArrowheads="1"/>
              </p:cNvSpPr>
              <p:nvPr/>
            </p:nvSpPr>
            <p:spPr bwMode="auto">
              <a:xfrm>
                <a:off x="1066" y="1842"/>
                <a:ext cx="181" cy="9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47" name="AutoShape 12"/>
              <p:cNvSpPr>
                <a:spLocks noChangeArrowheads="1"/>
              </p:cNvSpPr>
              <p:nvPr/>
            </p:nvSpPr>
            <p:spPr bwMode="auto">
              <a:xfrm rot="-7399783">
                <a:off x="569" y="1840"/>
                <a:ext cx="223" cy="319"/>
              </a:xfrm>
              <a:prstGeom prst="cloudCallout">
                <a:avLst>
                  <a:gd name="adj1" fmla="val -54889"/>
                  <a:gd name="adj2" fmla="val 59389"/>
                </a:avLst>
              </a:prstGeom>
              <a:solidFill>
                <a:schemeClr val="accent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vert="eaVert"/>
              <a:lstStyle/>
              <a:p>
                <a:endParaRPr lang="en-AU" sz="1400">
                  <a:latin typeface="Arial" charset="0"/>
                </a:endParaRPr>
              </a:p>
            </p:txBody>
          </p:sp>
        </p:grpSp>
        <p:sp>
          <p:nvSpPr>
            <p:cNvPr id="51208" name="Line 13"/>
            <p:cNvSpPr>
              <a:spLocks noChangeShapeType="1"/>
            </p:cNvSpPr>
            <p:nvPr/>
          </p:nvSpPr>
          <p:spPr bwMode="auto">
            <a:xfrm>
              <a:off x="2566988" y="2978150"/>
              <a:ext cx="3851275" cy="15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51209" name="Line 14"/>
            <p:cNvSpPr>
              <a:spLocks noChangeShapeType="1"/>
            </p:cNvSpPr>
            <p:nvPr/>
          </p:nvSpPr>
          <p:spPr bwMode="auto">
            <a:xfrm>
              <a:off x="2566988" y="2978150"/>
              <a:ext cx="1587" cy="40481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51210" name="Line 15"/>
            <p:cNvSpPr>
              <a:spLocks noChangeShapeType="1"/>
            </p:cNvSpPr>
            <p:nvPr/>
          </p:nvSpPr>
          <p:spPr bwMode="auto">
            <a:xfrm>
              <a:off x="6418263" y="2978150"/>
              <a:ext cx="0" cy="65722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AU"/>
            </a:p>
          </p:txBody>
        </p:sp>
        <p:pic>
          <p:nvPicPr>
            <p:cNvPr id="51211" name="Picture 16" descr="j02300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75375" y="3687763"/>
              <a:ext cx="514350" cy="606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12" name="Line 17"/>
            <p:cNvSpPr>
              <a:spLocks noChangeShapeType="1"/>
            </p:cNvSpPr>
            <p:nvPr/>
          </p:nvSpPr>
          <p:spPr bwMode="auto">
            <a:xfrm>
              <a:off x="6418263" y="2978150"/>
              <a:ext cx="1022350" cy="75882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AU"/>
            </a:p>
          </p:txBody>
        </p:sp>
        <p:pic>
          <p:nvPicPr>
            <p:cNvPr id="51213" name="Picture 18" descr="j03578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18338" y="3736975"/>
              <a:ext cx="842962" cy="576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14" name="Line 19"/>
            <p:cNvSpPr>
              <a:spLocks noChangeShapeType="1"/>
            </p:cNvSpPr>
            <p:nvPr/>
          </p:nvSpPr>
          <p:spPr bwMode="auto">
            <a:xfrm flipH="1">
              <a:off x="5454650" y="2978150"/>
              <a:ext cx="963613" cy="75882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AU"/>
            </a:p>
          </p:txBody>
        </p:sp>
        <p:pic>
          <p:nvPicPr>
            <p:cNvPr id="51215" name="Picture 20" descr="j035233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94288" y="3635375"/>
              <a:ext cx="627062" cy="65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16" name="Line 21"/>
            <p:cNvSpPr>
              <a:spLocks noChangeShapeType="1"/>
            </p:cNvSpPr>
            <p:nvPr/>
          </p:nvSpPr>
          <p:spPr bwMode="auto">
            <a:xfrm>
              <a:off x="1258888" y="4797425"/>
              <a:ext cx="5184775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51217" name="Line 22"/>
            <p:cNvSpPr>
              <a:spLocks noChangeShapeType="1"/>
            </p:cNvSpPr>
            <p:nvPr/>
          </p:nvSpPr>
          <p:spPr bwMode="auto">
            <a:xfrm>
              <a:off x="2566988" y="3787775"/>
              <a:ext cx="1587" cy="101282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51218" name="Line 23"/>
            <p:cNvSpPr>
              <a:spLocks noChangeShapeType="1"/>
            </p:cNvSpPr>
            <p:nvPr/>
          </p:nvSpPr>
          <p:spPr bwMode="auto">
            <a:xfrm>
              <a:off x="4311650" y="2471738"/>
              <a:ext cx="0" cy="50641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AU"/>
            </a:p>
          </p:txBody>
        </p:sp>
        <p:pic>
          <p:nvPicPr>
            <p:cNvPr id="51219" name="Picture 24" descr="j033035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00113" y="5013325"/>
              <a:ext cx="879475" cy="53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20" name="Picture 25" descr="j036842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411413" y="5013325"/>
              <a:ext cx="879475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21" name="Picture 26" descr="BD05167_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284663" y="5013325"/>
              <a:ext cx="873125" cy="614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22" name="Picture 27" descr="j0318356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508625" y="5084763"/>
              <a:ext cx="1524000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23" name="Line 28"/>
            <p:cNvSpPr>
              <a:spLocks noChangeShapeType="1"/>
            </p:cNvSpPr>
            <p:nvPr/>
          </p:nvSpPr>
          <p:spPr bwMode="auto">
            <a:xfrm flipH="1">
              <a:off x="6443663" y="4797425"/>
              <a:ext cx="0" cy="2159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51224" name="Line 29"/>
            <p:cNvSpPr>
              <a:spLocks noChangeShapeType="1"/>
            </p:cNvSpPr>
            <p:nvPr/>
          </p:nvSpPr>
          <p:spPr bwMode="auto">
            <a:xfrm>
              <a:off x="4672013" y="4802188"/>
              <a:ext cx="1587" cy="2032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51225" name="Line 30"/>
            <p:cNvSpPr>
              <a:spLocks noChangeShapeType="1"/>
            </p:cNvSpPr>
            <p:nvPr/>
          </p:nvSpPr>
          <p:spPr bwMode="auto">
            <a:xfrm>
              <a:off x="2843213" y="4797425"/>
              <a:ext cx="0" cy="2159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51226" name="Line 31"/>
            <p:cNvSpPr>
              <a:spLocks noChangeShapeType="1"/>
            </p:cNvSpPr>
            <p:nvPr/>
          </p:nvSpPr>
          <p:spPr bwMode="auto">
            <a:xfrm flipH="1">
              <a:off x="1258888" y="4797425"/>
              <a:ext cx="0" cy="2159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51227" name="Text Box 32"/>
            <p:cNvSpPr txBox="1">
              <a:spLocks noChangeArrowheads="1"/>
            </p:cNvSpPr>
            <p:nvPr/>
          </p:nvSpPr>
          <p:spPr bwMode="auto">
            <a:xfrm rot="-5400000">
              <a:off x="-34132" y="3637757"/>
              <a:ext cx="20304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AU" sz="1400" b="1">
                  <a:latin typeface="Arial" charset="0"/>
                </a:rPr>
                <a:t>Inheritance</a:t>
              </a:r>
            </a:p>
          </p:txBody>
        </p:sp>
        <p:sp>
          <p:nvSpPr>
            <p:cNvPr id="51228" name="Line 33"/>
            <p:cNvSpPr>
              <a:spLocks noChangeShapeType="1"/>
            </p:cNvSpPr>
            <p:nvPr/>
          </p:nvSpPr>
          <p:spPr bwMode="auto">
            <a:xfrm>
              <a:off x="1363663" y="3281363"/>
              <a:ext cx="1587" cy="10128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51229" name="Text Box 34"/>
            <p:cNvSpPr txBox="1">
              <a:spLocks noChangeArrowheads="1"/>
            </p:cNvSpPr>
            <p:nvPr/>
          </p:nvSpPr>
          <p:spPr bwMode="auto">
            <a:xfrm>
              <a:off x="4732338" y="2117725"/>
              <a:ext cx="15049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AU" sz="1400" b="1">
                  <a:latin typeface="Arial" charset="0"/>
                </a:rPr>
                <a:t>Class</a:t>
              </a:r>
            </a:p>
            <a:p>
              <a:r>
                <a:rPr lang="en-AU" sz="1400" b="1">
                  <a:solidFill>
                    <a:srgbClr val="0000FF"/>
                  </a:solidFill>
                  <a:latin typeface="Arial" charset="0"/>
                </a:rPr>
                <a:t>Vehicle</a:t>
              </a:r>
            </a:p>
          </p:txBody>
        </p:sp>
        <p:sp>
          <p:nvSpPr>
            <p:cNvPr id="51230" name="Text Box 35"/>
            <p:cNvSpPr txBox="1">
              <a:spLocks noChangeArrowheads="1"/>
            </p:cNvSpPr>
            <p:nvPr/>
          </p:nvSpPr>
          <p:spPr bwMode="auto">
            <a:xfrm>
              <a:off x="2468548" y="3260721"/>
              <a:ext cx="2287588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AU" sz="1400" b="1">
                  <a:latin typeface="Arial" charset="0"/>
                </a:rPr>
                <a:t>Class</a:t>
              </a:r>
              <a:endParaRPr lang="en-AU" sz="1400">
                <a:latin typeface="Arial" charset="0"/>
              </a:endParaRPr>
            </a:p>
            <a:p>
              <a:r>
                <a:rPr lang="en-AU" sz="1400" b="1">
                  <a:solidFill>
                    <a:srgbClr val="339933"/>
                  </a:solidFill>
                  <a:latin typeface="Arial" charset="0"/>
                </a:rPr>
                <a:t>MotorVehicle</a:t>
              </a:r>
              <a:r>
                <a:rPr lang="en-AU" sz="1400" b="1">
                  <a:latin typeface="Arial" charset="0"/>
                </a:rPr>
                <a:t> </a:t>
              </a:r>
              <a:endParaRPr lang="en-AU" sz="1400" b="1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51231" name="Text Box 36"/>
            <p:cNvSpPr txBox="1">
              <a:spLocks noChangeArrowheads="1"/>
            </p:cNvSpPr>
            <p:nvPr/>
          </p:nvSpPr>
          <p:spPr bwMode="auto">
            <a:xfrm>
              <a:off x="611188" y="5589588"/>
              <a:ext cx="1865312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AU" sz="1400" b="1">
                  <a:latin typeface="Arial" charset="0"/>
                </a:rPr>
                <a:t>Class</a:t>
              </a:r>
              <a:endParaRPr lang="en-AU" sz="1400">
                <a:latin typeface="Arial" charset="0"/>
              </a:endParaRPr>
            </a:p>
            <a:p>
              <a:r>
                <a:rPr lang="en-AU" sz="1400" b="1">
                  <a:solidFill>
                    <a:srgbClr val="E92D07"/>
                  </a:solidFill>
                  <a:latin typeface="Arial" charset="0"/>
                </a:rPr>
                <a:t>Car</a:t>
              </a:r>
              <a:r>
                <a:rPr lang="en-AU" sz="1400" b="1">
                  <a:latin typeface="Arial" charset="0"/>
                </a:rPr>
                <a:t>  </a:t>
              </a:r>
              <a:endParaRPr lang="en-AU" sz="1400" b="1">
                <a:solidFill>
                  <a:srgbClr val="339933"/>
                </a:solidFill>
                <a:latin typeface="Arial" charset="0"/>
              </a:endParaRPr>
            </a:p>
          </p:txBody>
        </p:sp>
        <p:sp>
          <p:nvSpPr>
            <p:cNvPr id="51232" name="Text Box 37"/>
            <p:cNvSpPr txBox="1">
              <a:spLocks noChangeArrowheads="1"/>
            </p:cNvSpPr>
            <p:nvPr/>
          </p:nvSpPr>
          <p:spPr bwMode="auto">
            <a:xfrm>
              <a:off x="2339975" y="5589588"/>
              <a:ext cx="1865313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AU" sz="1400" b="1">
                  <a:latin typeface="Arial" charset="0"/>
                </a:rPr>
                <a:t>Class</a:t>
              </a:r>
              <a:endParaRPr lang="en-AU" sz="1400">
                <a:latin typeface="Arial" charset="0"/>
              </a:endParaRPr>
            </a:p>
            <a:p>
              <a:r>
                <a:rPr lang="en-AU" sz="1400" b="1">
                  <a:solidFill>
                    <a:srgbClr val="E92D07"/>
                  </a:solidFill>
                  <a:latin typeface="Arial" charset="0"/>
                </a:rPr>
                <a:t>Motorbike</a:t>
              </a:r>
              <a:r>
                <a:rPr lang="en-AU" sz="1400" b="1">
                  <a:latin typeface="Arial" charset="0"/>
                </a:rPr>
                <a:t> </a:t>
              </a:r>
              <a:endParaRPr lang="en-AU" sz="1400" b="1">
                <a:solidFill>
                  <a:srgbClr val="339933"/>
                </a:solidFill>
                <a:latin typeface="Arial" charset="0"/>
              </a:endParaRPr>
            </a:p>
          </p:txBody>
        </p:sp>
        <p:sp>
          <p:nvSpPr>
            <p:cNvPr id="51233" name="Text Box 38"/>
            <p:cNvSpPr txBox="1">
              <a:spLocks noChangeArrowheads="1"/>
            </p:cNvSpPr>
            <p:nvPr/>
          </p:nvSpPr>
          <p:spPr bwMode="auto">
            <a:xfrm>
              <a:off x="4284663" y="5661025"/>
              <a:ext cx="8636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AU" sz="1400" b="1">
                  <a:latin typeface="Arial" charset="0"/>
                </a:rPr>
                <a:t>Class</a:t>
              </a:r>
              <a:endParaRPr lang="en-AU" sz="1400">
                <a:latin typeface="Arial" charset="0"/>
              </a:endParaRPr>
            </a:p>
            <a:p>
              <a:r>
                <a:rPr lang="en-AU" sz="1400" b="1">
                  <a:solidFill>
                    <a:srgbClr val="E92D07"/>
                  </a:solidFill>
                  <a:latin typeface="Arial" charset="0"/>
                </a:rPr>
                <a:t>Truck </a:t>
              </a:r>
              <a:r>
                <a:rPr lang="en-AU" sz="1400" b="1">
                  <a:latin typeface="Arial" charset="0"/>
                </a:rPr>
                <a:t> </a:t>
              </a:r>
              <a:r>
                <a:rPr lang="en-AU" sz="1400" b="1">
                  <a:solidFill>
                    <a:srgbClr val="339933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51234" name="Text Box 39"/>
            <p:cNvSpPr txBox="1">
              <a:spLocks noChangeArrowheads="1"/>
            </p:cNvSpPr>
            <p:nvPr/>
          </p:nvSpPr>
          <p:spPr bwMode="auto">
            <a:xfrm>
              <a:off x="5940425" y="5516563"/>
              <a:ext cx="1865313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AU" sz="1400" b="1">
                  <a:latin typeface="Arial" charset="0"/>
                </a:rPr>
                <a:t>Class</a:t>
              </a:r>
              <a:endParaRPr lang="en-AU" sz="1400">
                <a:latin typeface="Arial" charset="0"/>
              </a:endParaRPr>
            </a:p>
            <a:p>
              <a:r>
                <a:rPr lang="en-AU" sz="1400" b="1">
                  <a:solidFill>
                    <a:srgbClr val="E92D07"/>
                  </a:solidFill>
                  <a:latin typeface="Arial" charset="0"/>
                </a:rPr>
                <a:t>Semi </a:t>
              </a:r>
              <a:endParaRPr lang="en-AU" sz="1400" b="1">
                <a:solidFill>
                  <a:srgbClr val="339933"/>
                </a:solidFill>
                <a:latin typeface="Arial" charset="0"/>
              </a:endParaRPr>
            </a:p>
          </p:txBody>
        </p:sp>
        <p:sp>
          <p:nvSpPr>
            <p:cNvPr id="51235" name="Text Box 40"/>
            <p:cNvSpPr txBox="1">
              <a:spLocks noChangeArrowheads="1"/>
            </p:cNvSpPr>
            <p:nvPr/>
          </p:nvSpPr>
          <p:spPr bwMode="auto">
            <a:xfrm>
              <a:off x="6084888" y="4221163"/>
              <a:ext cx="16256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AU" sz="1400" b="1">
                  <a:latin typeface="Arial" charset="0"/>
                </a:rPr>
                <a:t>Class</a:t>
              </a:r>
              <a:endParaRPr lang="en-AU" sz="1400">
                <a:latin typeface="Arial" charset="0"/>
              </a:endParaRPr>
            </a:p>
            <a:p>
              <a:r>
                <a:rPr lang="en-AU" sz="1400" b="1">
                  <a:solidFill>
                    <a:srgbClr val="339933"/>
                  </a:solidFill>
                  <a:latin typeface="Arial" charset="0"/>
                </a:rPr>
                <a:t>Bicycle </a:t>
              </a:r>
              <a:r>
                <a:rPr lang="en-AU" sz="1400" b="1">
                  <a:latin typeface="Arial" charset="0"/>
                </a:rPr>
                <a:t> </a:t>
              </a:r>
              <a:endParaRPr lang="en-AU" sz="1400" b="1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51236" name="Text Box 41"/>
            <p:cNvSpPr txBox="1">
              <a:spLocks noChangeArrowheads="1"/>
            </p:cNvSpPr>
            <p:nvPr/>
          </p:nvSpPr>
          <p:spPr bwMode="auto">
            <a:xfrm>
              <a:off x="4427538" y="4076700"/>
              <a:ext cx="1624012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AU" sz="1400" b="1">
                  <a:latin typeface="Arial" charset="0"/>
                </a:rPr>
                <a:t>Class</a:t>
              </a:r>
              <a:endParaRPr lang="en-AU" sz="1400">
                <a:latin typeface="Arial" charset="0"/>
              </a:endParaRPr>
            </a:p>
            <a:p>
              <a:r>
                <a:rPr lang="en-AU" sz="1400" b="1">
                  <a:solidFill>
                    <a:srgbClr val="339933"/>
                  </a:solidFill>
                  <a:latin typeface="Arial" charset="0"/>
                </a:rPr>
                <a:t>Scooter </a:t>
              </a:r>
              <a:r>
                <a:rPr lang="en-AU" sz="1400" b="1">
                  <a:latin typeface="Arial" charset="0"/>
                </a:rPr>
                <a:t> </a:t>
              </a:r>
              <a:endParaRPr lang="en-AU" sz="1400" b="1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51237" name="Text Box 42"/>
            <p:cNvSpPr txBox="1">
              <a:spLocks noChangeArrowheads="1"/>
            </p:cNvSpPr>
            <p:nvPr/>
          </p:nvSpPr>
          <p:spPr bwMode="auto">
            <a:xfrm>
              <a:off x="7380288" y="3357563"/>
              <a:ext cx="12636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AU" sz="1400" b="1">
                  <a:latin typeface="Arial" charset="0"/>
                </a:rPr>
                <a:t>Class</a:t>
              </a:r>
              <a:endParaRPr lang="en-AU" sz="1400">
                <a:latin typeface="Arial" charset="0"/>
              </a:endParaRPr>
            </a:p>
            <a:p>
              <a:pPr algn="r"/>
              <a:r>
                <a:rPr lang="en-AU" sz="1400" b="1">
                  <a:solidFill>
                    <a:srgbClr val="339933"/>
                  </a:solidFill>
                  <a:latin typeface="Arial" charset="0"/>
                </a:rPr>
                <a:t>Skateboard </a:t>
              </a:r>
            </a:p>
          </p:txBody>
        </p:sp>
        <p:grpSp>
          <p:nvGrpSpPr>
            <p:cNvPr id="51238" name="Group 43"/>
            <p:cNvGrpSpPr>
              <a:grpSpLocks/>
            </p:cNvGrpSpPr>
            <p:nvPr/>
          </p:nvGrpSpPr>
          <p:grpSpPr bwMode="auto">
            <a:xfrm>
              <a:off x="3949700" y="2117725"/>
              <a:ext cx="722313" cy="558800"/>
              <a:chOff x="1837" y="527"/>
              <a:chExt cx="544" cy="500"/>
            </a:xfrm>
          </p:grpSpPr>
          <p:sp>
            <p:nvSpPr>
              <p:cNvPr id="51239" name="Rectangle 44"/>
              <p:cNvSpPr>
                <a:spLocks noChangeArrowheads="1"/>
              </p:cNvSpPr>
              <p:nvPr/>
            </p:nvSpPr>
            <p:spPr bwMode="auto">
              <a:xfrm>
                <a:off x="1837" y="527"/>
                <a:ext cx="544" cy="318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40" name="Oval 45"/>
              <p:cNvSpPr>
                <a:spLocks noChangeArrowheads="1"/>
              </p:cNvSpPr>
              <p:nvPr/>
            </p:nvSpPr>
            <p:spPr bwMode="auto">
              <a:xfrm>
                <a:off x="1837" y="845"/>
                <a:ext cx="180" cy="18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41" name="Oval 46"/>
              <p:cNvSpPr>
                <a:spLocks noChangeArrowheads="1"/>
              </p:cNvSpPr>
              <p:nvPr/>
            </p:nvSpPr>
            <p:spPr bwMode="auto">
              <a:xfrm>
                <a:off x="2200" y="845"/>
                <a:ext cx="180" cy="18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04" name="Date Placeholder 50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51205" name="Slide Number Placeholder 5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629624-3F63-4460-A8EB-9129B6FB3DE3}" type="slidenum">
              <a:rPr lang="en-AU" smtClean="0"/>
              <a:pPr/>
              <a:t>38</a:t>
            </a:fld>
            <a:endParaRPr lang="en-AU" smtClean="0"/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Hierarchy and Inheritance</a:t>
            </a:r>
            <a:endParaRPr lang="en-AU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30363"/>
            <a:ext cx="8137525" cy="4584700"/>
          </a:xfrm>
        </p:spPr>
        <p:txBody>
          <a:bodyPr/>
          <a:lstStyle/>
          <a:p>
            <a:pPr marL="177800" indent="-177800">
              <a:buFont typeface="Wingdings" pitchFamily="2" charset="2"/>
              <a:buNone/>
            </a:pPr>
            <a:r>
              <a:rPr lang="en-AU" smtClean="0"/>
              <a:t>Class - </a:t>
            </a:r>
            <a:r>
              <a:rPr lang="en-AU" smtClean="0">
                <a:solidFill>
                  <a:srgbClr val="0000FF"/>
                </a:solidFill>
              </a:rPr>
              <a:t>Vehicle</a:t>
            </a:r>
          </a:p>
          <a:p>
            <a:pPr marL="177800" indent="-177800">
              <a:buFontTx/>
              <a:buChar char="•"/>
            </a:pPr>
            <a:r>
              <a:rPr lang="en-AU" sz="2800" smtClean="0"/>
              <a:t>Data and function members</a:t>
            </a:r>
          </a:p>
          <a:p>
            <a:pPr marL="531813" lvl="1" indent="-174625">
              <a:buFontTx/>
              <a:buChar char="•"/>
            </a:pPr>
            <a:r>
              <a:rPr lang="en-AU" sz="2400" smtClean="0"/>
              <a:t>Variables  </a:t>
            </a:r>
          </a:p>
          <a:p>
            <a:pPr marL="900113" lvl="2" indent="-188913">
              <a:spcBef>
                <a:spcPct val="0"/>
              </a:spcBef>
              <a:buFontTx/>
              <a:buNone/>
            </a:pPr>
            <a:r>
              <a:rPr lang="en-AU" sz="2000" smtClean="0"/>
              <a:t>e.g.</a:t>
            </a:r>
          </a:p>
          <a:p>
            <a:pPr marL="900113" lvl="2" indent="-188913">
              <a:spcBef>
                <a:spcPct val="0"/>
              </a:spcBef>
            </a:pPr>
            <a:r>
              <a:rPr lang="en-AU" sz="2000" smtClean="0"/>
              <a:t>Registration  Number </a:t>
            </a:r>
            <a:endParaRPr lang="en-AU" sz="2000" smtClean="0">
              <a:solidFill>
                <a:srgbClr val="0000FF"/>
              </a:solidFill>
            </a:endParaRPr>
          </a:p>
          <a:p>
            <a:pPr marL="900113" lvl="2" indent="-188913">
              <a:spcBef>
                <a:spcPct val="0"/>
              </a:spcBef>
            </a:pPr>
            <a:r>
              <a:rPr lang="en-AU" sz="2000" smtClean="0"/>
              <a:t>Mileage	</a:t>
            </a:r>
            <a:endParaRPr lang="en-AU" sz="2000" smtClean="0">
              <a:solidFill>
                <a:srgbClr val="0000FF"/>
              </a:solidFill>
            </a:endParaRPr>
          </a:p>
          <a:p>
            <a:pPr marL="531813" lvl="1" indent="-174625">
              <a:spcBef>
                <a:spcPct val="0"/>
              </a:spcBef>
              <a:buFontTx/>
              <a:buChar char="•"/>
            </a:pPr>
            <a:r>
              <a:rPr lang="en-AU" sz="2400" smtClean="0"/>
              <a:t>Functions</a:t>
            </a:r>
          </a:p>
          <a:p>
            <a:pPr marL="531813" lvl="1" indent="-174625">
              <a:spcBef>
                <a:spcPct val="0"/>
              </a:spcBef>
              <a:buFont typeface="Times New Roman" pitchFamily="18" charset="0"/>
              <a:buNone/>
            </a:pPr>
            <a:r>
              <a:rPr lang="en-AU" sz="2000" smtClean="0"/>
              <a:t>       e.g.</a:t>
            </a:r>
          </a:p>
          <a:p>
            <a:pPr marL="900113" lvl="2" indent="-188913">
              <a:spcBef>
                <a:spcPct val="0"/>
              </a:spcBef>
            </a:pPr>
            <a:r>
              <a:rPr lang="en-AU" sz="2000" smtClean="0"/>
              <a:t>Get and set methods for each variable</a:t>
            </a:r>
          </a:p>
          <a:p>
            <a:pPr marL="900113" lvl="2" indent="-188913">
              <a:spcBef>
                <a:spcPct val="0"/>
              </a:spcBef>
            </a:pPr>
            <a:r>
              <a:rPr lang="en-AU" sz="2000" smtClean="0"/>
              <a:t>Add miles</a:t>
            </a:r>
          </a:p>
          <a:p>
            <a:pPr marL="900113" lvl="2" indent="-188913">
              <a:spcBef>
                <a:spcPct val="0"/>
              </a:spcBef>
            </a:pPr>
            <a:r>
              <a:rPr lang="en-AU" sz="2000" smtClean="0"/>
              <a:t>Display vehicle detail</a:t>
            </a:r>
          </a:p>
          <a:p>
            <a:pPr marL="177800" indent="-177800">
              <a:buFont typeface="Wingdings" pitchFamily="2" charset="2"/>
              <a:buNone/>
            </a:pPr>
            <a:endParaRPr lang="en-AU" sz="1800" smtClean="0">
              <a:solidFill>
                <a:srgbClr val="0000FF"/>
              </a:solidFill>
            </a:endParaRP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042988" y="2781300"/>
            <a:ext cx="7561262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AU" b="1">
              <a:latin typeface="Courier New" pitchFamily="49" charset="0"/>
            </a:endParaRPr>
          </a:p>
        </p:txBody>
      </p:sp>
      <p:grpSp>
        <p:nvGrpSpPr>
          <p:cNvPr id="52229" name="Group 22"/>
          <p:cNvGrpSpPr>
            <a:grpSpLocks/>
          </p:cNvGrpSpPr>
          <p:nvPr/>
        </p:nvGrpSpPr>
        <p:grpSpPr bwMode="auto">
          <a:xfrm>
            <a:off x="6786563" y="1857375"/>
            <a:ext cx="722312" cy="558800"/>
            <a:chOff x="1837" y="527"/>
            <a:chExt cx="544" cy="500"/>
          </a:xfrm>
        </p:grpSpPr>
        <p:sp>
          <p:nvSpPr>
            <p:cNvPr id="52234" name="Rectangle 23"/>
            <p:cNvSpPr>
              <a:spLocks noChangeArrowheads="1"/>
            </p:cNvSpPr>
            <p:nvPr/>
          </p:nvSpPr>
          <p:spPr bwMode="auto">
            <a:xfrm>
              <a:off x="1837" y="527"/>
              <a:ext cx="544" cy="31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5" name="Oval 24"/>
            <p:cNvSpPr>
              <a:spLocks noChangeArrowheads="1"/>
            </p:cNvSpPr>
            <p:nvPr/>
          </p:nvSpPr>
          <p:spPr bwMode="auto">
            <a:xfrm>
              <a:off x="1837" y="845"/>
              <a:ext cx="180" cy="18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6" name="Oval 25"/>
            <p:cNvSpPr>
              <a:spLocks noChangeArrowheads="1"/>
            </p:cNvSpPr>
            <p:nvPr/>
          </p:nvSpPr>
          <p:spPr bwMode="auto">
            <a:xfrm>
              <a:off x="2200" y="845"/>
              <a:ext cx="180" cy="18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30" name="Text Box 27"/>
          <p:cNvSpPr txBox="1">
            <a:spLocks noChangeArrowheads="1"/>
          </p:cNvSpPr>
          <p:nvPr/>
        </p:nvSpPr>
        <p:spPr bwMode="auto">
          <a:xfrm>
            <a:off x="7507288" y="1857375"/>
            <a:ext cx="10366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sz="1400" b="1">
                <a:solidFill>
                  <a:srgbClr val="0000FF"/>
                </a:solidFill>
                <a:latin typeface="Arial" charset="0"/>
              </a:rPr>
              <a:t>Vehicle</a:t>
            </a:r>
          </a:p>
        </p:txBody>
      </p:sp>
      <p:sp>
        <p:nvSpPr>
          <p:cNvPr id="52231" name="Date Placeholder 1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52232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A17FD2-0E3C-4278-8DE1-F72D07147771}" type="slidenum">
              <a:rPr lang="en-AU" smtClean="0"/>
              <a:pPr/>
              <a:t>39</a:t>
            </a:fld>
            <a:endParaRPr lang="en-AU" smtClean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Object-Oriented Programming</a:t>
            </a:r>
            <a:endParaRPr lang="en-AU" smtClean="0"/>
          </a:p>
        </p:txBody>
      </p:sp>
      <p:sp>
        <p:nvSpPr>
          <p:cNvPr id="16387" name="Rectangle 3"/>
          <p:cNvSpPr txBox="1">
            <a:spLocks noChangeArrowheads="1"/>
          </p:cNvSpPr>
          <p:nvPr/>
        </p:nvSpPr>
        <p:spPr bwMode="auto">
          <a:xfrm>
            <a:off x="611188" y="1700213"/>
            <a:ext cx="80645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200">
                <a:latin typeface="Times New Roman" pitchFamily="18" charset="0"/>
              </a:rPr>
              <a:t>We see the world in terms of objects that interact with each other.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AU" sz="3200">
                <a:latin typeface="Times New Roman" pitchFamily="18" charset="0"/>
              </a:rPr>
              <a:t>Each object belongs to some category.</a:t>
            </a:r>
            <a:endParaRPr lang="en-US" sz="3200">
              <a:latin typeface="Times New Roman" pitchFamily="18" charset="0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200">
                <a:latin typeface="Times New Roman" pitchFamily="18" charset="0"/>
              </a:rPr>
              <a:t> An object has features which capture </a:t>
            </a:r>
            <a:r>
              <a:rPr lang="en-US" sz="3200" i="1">
                <a:latin typeface="Times New Roman" pitchFamily="18" charset="0"/>
              </a:rPr>
              <a:t>what it is</a:t>
            </a:r>
            <a:r>
              <a:rPr lang="en-US" sz="3200">
                <a:latin typeface="Times New Roman" pitchFamily="18" charset="0"/>
              </a:rPr>
              <a:t> (attributes) and </a:t>
            </a:r>
            <a:r>
              <a:rPr lang="en-US" sz="3200" i="1">
                <a:latin typeface="Times New Roman" pitchFamily="18" charset="0"/>
              </a:rPr>
              <a:t>what it does </a:t>
            </a:r>
            <a:r>
              <a:rPr lang="en-US" sz="3200">
                <a:latin typeface="Times New Roman" pitchFamily="18" charset="0"/>
              </a:rPr>
              <a:t>(actions).</a:t>
            </a:r>
            <a:endParaRPr lang="en-AU" sz="3200">
              <a:latin typeface="Times New Roman" pitchFamily="18" charset="0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3200">
                <a:latin typeface="Times New Roman" pitchFamily="18" charset="0"/>
              </a:rPr>
              <a:t>Object-oriented programming </a:t>
            </a:r>
            <a:r>
              <a:rPr lang="en-US" sz="3200">
                <a:latin typeface="Times New Roman" pitchFamily="18" charset="0"/>
              </a:rPr>
              <a:t>languages </a:t>
            </a:r>
            <a:r>
              <a:rPr lang="en-US" altLang="en-US" sz="3200">
                <a:latin typeface="Times New Roman" pitchFamily="18" charset="0"/>
              </a:rPr>
              <a:t>— focus on modeling objects.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AU" sz="3200">
              <a:latin typeface="Times New Roman" pitchFamily="18" charset="0"/>
            </a:endParaRPr>
          </a:p>
        </p:txBody>
      </p:sp>
      <p:sp>
        <p:nvSpPr>
          <p:cNvPr id="16388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16389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8B40F3-7661-4331-A5D7-52C6C66B1123}" type="slidenum">
              <a:rPr lang="en-AU" smtClean="0"/>
              <a:pPr/>
              <a:t>4</a:t>
            </a:fld>
            <a:endParaRPr lang="en-AU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Hierarchy and Inheritance</a:t>
            </a:r>
            <a:endParaRPr lang="en-AU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30363"/>
            <a:ext cx="8137525" cy="4584700"/>
          </a:xfrm>
        </p:spPr>
        <p:txBody>
          <a:bodyPr/>
          <a:lstStyle/>
          <a:p>
            <a:pPr marL="177800" indent="-177800">
              <a:buFont typeface="Wingdings" pitchFamily="2" charset="2"/>
              <a:buNone/>
            </a:pPr>
            <a:r>
              <a:rPr lang="en-AU" sz="2800" smtClean="0"/>
              <a:t>Class – Motor Vehicle </a:t>
            </a:r>
            <a:r>
              <a:rPr lang="en-AU" sz="2800" smtClean="0">
                <a:solidFill>
                  <a:srgbClr val="0000FF"/>
                </a:solidFill>
              </a:rPr>
              <a:t> </a:t>
            </a:r>
          </a:p>
          <a:p>
            <a:pPr marL="177800" indent="-177800">
              <a:buFontTx/>
              <a:buChar char="•"/>
            </a:pPr>
            <a:r>
              <a:rPr lang="en-AU" sz="2400" smtClean="0"/>
              <a:t>Motor vehicle is a kind of vehicle</a:t>
            </a:r>
          </a:p>
          <a:p>
            <a:pPr marL="177800" indent="-177800">
              <a:buFontTx/>
              <a:buChar char="•"/>
            </a:pPr>
            <a:r>
              <a:rPr lang="en-AU" sz="2400" smtClean="0"/>
              <a:t>Inherits from vehicle class</a:t>
            </a:r>
          </a:p>
          <a:p>
            <a:pPr marL="577850" lvl="1" indent="-177800">
              <a:buFontTx/>
              <a:buChar char="•"/>
            </a:pPr>
            <a:r>
              <a:rPr lang="en-AU" sz="2400" smtClean="0"/>
              <a:t>Data members: registration number, mileage</a:t>
            </a:r>
          </a:p>
          <a:p>
            <a:pPr marL="577850" lvl="1" indent="-177800">
              <a:buFontTx/>
              <a:buChar char="•"/>
            </a:pPr>
            <a:r>
              <a:rPr lang="en-AU" sz="2400" smtClean="0"/>
              <a:t>Functions: add miles, display vehicle detail, etc</a:t>
            </a:r>
          </a:p>
          <a:p>
            <a:pPr marL="177800" indent="-177800">
              <a:buFontTx/>
              <a:buChar char="•"/>
            </a:pPr>
            <a:r>
              <a:rPr lang="en-AU" sz="2400" smtClean="0"/>
              <a:t>Data and function members for motor vehicles</a:t>
            </a:r>
          </a:p>
          <a:p>
            <a:pPr marL="577850" lvl="1" indent="-177800">
              <a:buFontTx/>
              <a:buChar char="•"/>
            </a:pPr>
            <a:r>
              <a:rPr lang="en-AU" sz="2400" smtClean="0"/>
              <a:t>Variables </a:t>
            </a:r>
          </a:p>
          <a:p>
            <a:pPr marL="900113" lvl="2" indent="-188913">
              <a:spcBef>
                <a:spcPct val="0"/>
              </a:spcBef>
              <a:buFontTx/>
              <a:buNone/>
            </a:pPr>
            <a:r>
              <a:rPr lang="en-AU" sz="2000" smtClean="0"/>
              <a:t>e.g.   Engine capacity</a:t>
            </a:r>
            <a:endParaRPr lang="en-AU" sz="2000" smtClean="0">
              <a:solidFill>
                <a:srgbClr val="0000FF"/>
              </a:solidFill>
            </a:endParaRPr>
          </a:p>
          <a:p>
            <a:pPr marL="577850" lvl="1" indent="-177800">
              <a:spcBef>
                <a:spcPct val="0"/>
              </a:spcBef>
              <a:buFontTx/>
              <a:buChar char="•"/>
            </a:pPr>
            <a:r>
              <a:rPr lang="en-AU" sz="2400" smtClean="0"/>
              <a:t>Functions</a:t>
            </a:r>
          </a:p>
          <a:p>
            <a:pPr marL="577850" lvl="1" indent="-177800">
              <a:spcBef>
                <a:spcPct val="0"/>
              </a:spcBef>
              <a:buFont typeface="Times New Roman" pitchFamily="18" charset="0"/>
              <a:buNone/>
            </a:pPr>
            <a:r>
              <a:rPr lang="en-AU" sz="2000" smtClean="0"/>
              <a:t>       e.g.   Get and set methods for engine capacity variable</a:t>
            </a:r>
          </a:p>
          <a:p>
            <a:pPr marL="900113" lvl="2" indent="-188913">
              <a:spcBef>
                <a:spcPct val="0"/>
              </a:spcBef>
              <a:buFontTx/>
              <a:buNone/>
            </a:pPr>
            <a:endParaRPr lang="en-AU" sz="2000" smtClean="0"/>
          </a:p>
          <a:p>
            <a:pPr marL="177800" indent="-177800">
              <a:buFont typeface="Wingdings" pitchFamily="2" charset="2"/>
              <a:buNone/>
            </a:pPr>
            <a:endParaRPr lang="en-AU" sz="1800" smtClean="0">
              <a:solidFill>
                <a:srgbClr val="0000FF"/>
              </a:solidFill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042988" y="2781300"/>
            <a:ext cx="7561262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AU" b="1">
              <a:latin typeface="Courier New" pitchFamily="49" charset="0"/>
            </a:endParaRPr>
          </a:p>
        </p:txBody>
      </p:sp>
      <p:grpSp>
        <p:nvGrpSpPr>
          <p:cNvPr id="53253" name="Group 6"/>
          <p:cNvGrpSpPr>
            <a:grpSpLocks/>
          </p:cNvGrpSpPr>
          <p:nvPr/>
        </p:nvGrpSpPr>
        <p:grpSpPr bwMode="auto">
          <a:xfrm>
            <a:off x="5929313" y="2295525"/>
            <a:ext cx="1384300" cy="558800"/>
            <a:chOff x="521" y="1661"/>
            <a:chExt cx="1043" cy="500"/>
          </a:xfrm>
        </p:grpSpPr>
        <p:grpSp>
          <p:nvGrpSpPr>
            <p:cNvPr id="53266" name="Group 7"/>
            <p:cNvGrpSpPr>
              <a:grpSpLocks/>
            </p:cNvGrpSpPr>
            <p:nvPr/>
          </p:nvGrpSpPr>
          <p:grpSpPr bwMode="auto">
            <a:xfrm>
              <a:off x="1020" y="1661"/>
              <a:ext cx="544" cy="500"/>
              <a:chOff x="1837" y="527"/>
              <a:chExt cx="544" cy="500"/>
            </a:xfrm>
          </p:grpSpPr>
          <p:sp>
            <p:nvSpPr>
              <p:cNvPr id="53272" name="Rectangle 8"/>
              <p:cNvSpPr>
                <a:spLocks noChangeArrowheads="1"/>
              </p:cNvSpPr>
              <p:nvPr/>
            </p:nvSpPr>
            <p:spPr bwMode="auto">
              <a:xfrm>
                <a:off x="1837" y="527"/>
                <a:ext cx="544" cy="31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3" name="Oval 9"/>
              <p:cNvSpPr>
                <a:spLocks noChangeArrowheads="1"/>
              </p:cNvSpPr>
              <p:nvPr/>
            </p:nvSpPr>
            <p:spPr bwMode="auto">
              <a:xfrm>
                <a:off x="1837" y="845"/>
                <a:ext cx="180" cy="18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4" name="Oval 10"/>
              <p:cNvSpPr>
                <a:spLocks noChangeArrowheads="1"/>
              </p:cNvSpPr>
              <p:nvPr/>
            </p:nvSpPr>
            <p:spPr bwMode="auto">
              <a:xfrm>
                <a:off x="2200" y="845"/>
                <a:ext cx="180" cy="18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267" name="Rectangle 11"/>
            <p:cNvSpPr>
              <a:spLocks noChangeArrowheads="1"/>
            </p:cNvSpPr>
            <p:nvPr/>
          </p:nvSpPr>
          <p:spPr bwMode="auto">
            <a:xfrm>
              <a:off x="1292" y="1842"/>
              <a:ext cx="227" cy="9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8" name="Line 12"/>
            <p:cNvSpPr>
              <a:spLocks noChangeShapeType="1"/>
            </p:cNvSpPr>
            <p:nvPr/>
          </p:nvSpPr>
          <p:spPr bwMode="auto">
            <a:xfrm>
              <a:off x="930" y="1979"/>
              <a:ext cx="408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53269" name="Line 13"/>
            <p:cNvSpPr>
              <a:spLocks noChangeShapeType="1"/>
            </p:cNvSpPr>
            <p:nvPr/>
          </p:nvSpPr>
          <p:spPr bwMode="auto">
            <a:xfrm flipV="1">
              <a:off x="1338" y="1933"/>
              <a:ext cx="0" cy="4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53270" name="Rectangle 14"/>
            <p:cNvSpPr>
              <a:spLocks noChangeArrowheads="1"/>
            </p:cNvSpPr>
            <p:nvPr/>
          </p:nvSpPr>
          <p:spPr bwMode="auto">
            <a:xfrm>
              <a:off x="1066" y="1842"/>
              <a:ext cx="181" cy="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1" name="AutoShape 15"/>
            <p:cNvSpPr>
              <a:spLocks noChangeArrowheads="1"/>
            </p:cNvSpPr>
            <p:nvPr/>
          </p:nvSpPr>
          <p:spPr bwMode="auto">
            <a:xfrm rot="-7399783">
              <a:off x="569" y="1840"/>
              <a:ext cx="223" cy="319"/>
            </a:xfrm>
            <a:prstGeom prst="cloudCallout">
              <a:avLst>
                <a:gd name="adj1" fmla="val -54889"/>
                <a:gd name="adj2" fmla="val 59389"/>
              </a:avLst>
            </a:prstGeom>
            <a:solidFill>
              <a:schemeClr val="accent1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vert="eaVert"/>
            <a:lstStyle/>
            <a:p>
              <a:endParaRPr lang="en-AU" sz="1400">
                <a:latin typeface="Arial" charset="0"/>
              </a:endParaRPr>
            </a:p>
          </p:txBody>
        </p:sp>
      </p:grpSp>
      <p:sp>
        <p:nvSpPr>
          <p:cNvPr id="53254" name="Line 16"/>
          <p:cNvSpPr>
            <a:spLocks noChangeShapeType="1"/>
          </p:cNvSpPr>
          <p:nvPr/>
        </p:nvSpPr>
        <p:spPr bwMode="auto">
          <a:xfrm>
            <a:off x="6937375" y="1935163"/>
            <a:ext cx="720725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53255" name="Line 17"/>
          <p:cNvSpPr>
            <a:spLocks noChangeShapeType="1"/>
          </p:cNvSpPr>
          <p:nvPr/>
        </p:nvSpPr>
        <p:spPr bwMode="auto">
          <a:xfrm>
            <a:off x="6937375" y="1935163"/>
            <a:ext cx="1588" cy="40481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AU"/>
          </a:p>
        </p:txBody>
      </p:sp>
      <p:sp>
        <p:nvSpPr>
          <p:cNvPr id="53256" name="Line 19"/>
          <p:cNvSpPr>
            <a:spLocks noChangeShapeType="1"/>
          </p:cNvSpPr>
          <p:nvPr/>
        </p:nvSpPr>
        <p:spPr bwMode="auto">
          <a:xfrm>
            <a:off x="7224713" y="1431925"/>
            <a:ext cx="0" cy="5064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AU"/>
          </a:p>
        </p:txBody>
      </p:sp>
      <p:grpSp>
        <p:nvGrpSpPr>
          <p:cNvPr id="53257" name="Group 22"/>
          <p:cNvGrpSpPr>
            <a:grpSpLocks/>
          </p:cNvGrpSpPr>
          <p:nvPr/>
        </p:nvGrpSpPr>
        <p:grpSpPr bwMode="auto">
          <a:xfrm>
            <a:off x="6937375" y="1071563"/>
            <a:ext cx="722313" cy="558800"/>
            <a:chOff x="1837" y="527"/>
            <a:chExt cx="544" cy="500"/>
          </a:xfrm>
        </p:grpSpPr>
        <p:sp>
          <p:nvSpPr>
            <p:cNvPr id="53263" name="Rectangle 23"/>
            <p:cNvSpPr>
              <a:spLocks noChangeArrowheads="1"/>
            </p:cNvSpPr>
            <p:nvPr/>
          </p:nvSpPr>
          <p:spPr bwMode="auto">
            <a:xfrm>
              <a:off x="1837" y="527"/>
              <a:ext cx="544" cy="31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4" name="Oval 24"/>
            <p:cNvSpPr>
              <a:spLocks noChangeArrowheads="1"/>
            </p:cNvSpPr>
            <p:nvPr/>
          </p:nvSpPr>
          <p:spPr bwMode="auto">
            <a:xfrm>
              <a:off x="1837" y="845"/>
              <a:ext cx="180" cy="18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5" name="Oval 25"/>
            <p:cNvSpPr>
              <a:spLocks noChangeArrowheads="1"/>
            </p:cNvSpPr>
            <p:nvPr/>
          </p:nvSpPr>
          <p:spPr bwMode="auto">
            <a:xfrm>
              <a:off x="2200" y="845"/>
              <a:ext cx="180" cy="18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258" name="Text Box 27"/>
          <p:cNvSpPr txBox="1">
            <a:spLocks noChangeArrowheads="1"/>
          </p:cNvSpPr>
          <p:nvPr/>
        </p:nvSpPr>
        <p:spPr bwMode="auto">
          <a:xfrm>
            <a:off x="7658100" y="1071563"/>
            <a:ext cx="1036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sz="1400" b="1">
                <a:solidFill>
                  <a:srgbClr val="0000FF"/>
                </a:solidFill>
                <a:latin typeface="Arial" charset="0"/>
              </a:rPr>
              <a:t>Vehicle</a:t>
            </a:r>
          </a:p>
        </p:txBody>
      </p:sp>
      <p:sp>
        <p:nvSpPr>
          <p:cNvPr id="53259" name="Text Box 28"/>
          <p:cNvSpPr txBox="1">
            <a:spLocks noChangeArrowheads="1"/>
          </p:cNvSpPr>
          <p:nvPr/>
        </p:nvSpPr>
        <p:spPr bwMode="auto">
          <a:xfrm>
            <a:off x="7369175" y="2295525"/>
            <a:ext cx="1330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sz="1400" b="1">
                <a:solidFill>
                  <a:srgbClr val="339933"/>
                </a:solidFill>
                <a:latin typeface="Arial" charset="0"/>
              </a:rPr>
              <a:t>MotorVehicle</a:t>
            </a:r>
            <a:r>
              <a:rPr lang="en-AU" sz="1400" b="1">
                <a:latin typeface="Arial" charset="0"/>
              </a:rPr>
              <a:t> </a:t>
            </a:r>
            <a:endParaRPr lang="en-AU" sz="14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53260" name="Date Placeholder 2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53261" name="Slide Number Placeholder 2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0F6434-633D-4D90-A1F9-6D19404AD477}" type="slidenum">
              <a:rPr lang="en-AU" smtClean="0"/>
              <a:pPr/>
              <a:t>40</a:t>
            </a:fld>
            <a:endParaRPr lang="en-AU" smtClean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Inheritance</a:t>
            </a:r>
            <a:endParaRPr lang="en-AU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30363"/>
            <a:ext cx="8137525" cy="4584700"/>
          </a:xfrm>
        </p:spPr>
        <p:txBody>
          <a:bodyPr/>
          <a:lstStyle/>
          <a:p>
            <a:pPr eaLnBrk="1" hangingPunct="1"/>
            <a:r>
              <a:rPr lang="en-AU" sz="2800" smtClean="0"/>
              <a:t>Inheritance represents </a:t>
            </a:r>
            <a:r>
              <a:rPr lang="en-AU" sz="2800" smtClean="0">
                <a:solidFill>
                  <a:srgbClr val="0000FF"/>
                </a:solidFill>
              </a:rPr>
              <a:t>is-a-kind-of </a:t>
            </a:r>
            <a:r>
              <a:rPr lang="en-AU" sz="2800" smtClean="0"/>
              <a:t>relationship between classes.</a:t>
            </a:r>
          </a:p>
          <a:p>
            <a:pPr eaLnBrk="1" hangingPunct="1"/>
            <a:r>
              <a:rPr lang="en-AU" sz="2800" smtClean="0"/>
              <a:t>The parent class is called the </a:t>
            </a:r>
            <a:r>
              <a:rPr lang="en-AU" sz="2800" smtClean="0">
                <a:solidFill>
                  <a:srgbClr val="0000FF"/>
                </a:solidFill>
              </a:rPr>
              <a:t>Base class (or super class)</a:t>
            </a:r>
            <a:r>
              <a:rPr lang="en-AU" sz="2800" smtClean="0"/>
              <a:t> and represents a generalization of its children classes.</a:t>
            </a:r>
          </a:p>
          <a:p>
            <a:pPr eaLnBrk="1" hangingPunct="1"/>
            <a:r>
              <a:rPr lang="en-AU" sz="2800" smtClean="0"/>
              <a:t>A child class is called </a:t>
            </a:r>
            <a:r>
              <a:rPr lang="en-AU" sz="2800" smtClean="0">
                <a:solidFill>
                  <a:srgbClr val="0000FF"/>
                </a:solidFill>
              </a:rPr>
              <a:t>Derived class (or sub class) </a:t>
            </a:r>
            <a:r>
              <a:rPr lang="en-AU" sz="2800" smtClean="0"/>
              <a:t>and represents a specialization of the base class. A derived class inherits all members of base class and may have extra attributes and/or functions.</a:t>
            </a:r>
            <a:endParaRPr lang="en-AU" sz="2800" smtClean="0">
              <a:solidFill>
                <a:srgbClr val="E92D07"/>
              </a:solidFill>
            </a:endParaRPr>
          </a:p>
          <a:p>
            <a:endParaRPr lang="en-US" sz="2800" smtClean="0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042988" y="2781300"/>
            <a:ext cx="7561262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AU" b="1">
              <a:latin typeface="Courier New" pitchFamily="49" charset="0"/>
            </a:endParaRPr>
          </a:p>
        </p:txBody>
      </p:sp>
      <p:sp>
        <p:nvSpPr>
          <p:cNvPr id="54277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54278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7A447E-351A-4225-B86B-84EC1D9B5EB1}" type="slidenum">
              <a:rPr lang="en-AU" smtClean="0"/>
              <a:pPr/>
              <a:t>41</a:t>
            </a:fld>
            <a:endParaRPr lang="en-AU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Licenses</a:t>
            </a:r>
            <a:endParaRPr lang="en-AU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30363"/>
            <a:ext cx="8137525" cy="4298950"/>
          </a:xfrm>
        </p:spPr>
        <p:txBody>
          <a:bodyPr/>
          <a:lstStyle/>
          <a:p>
            <a:r>
              <a:rPr lang="en-US" sz="2800" smtClean="0"/>
              <a:t>We need to model various licenses for a state bureau</a:t>
            </a:r>
          </a:p>
          <a:p>
            <a:r>
              <a:rPr lang="en-US" sz="2800" smtClean="0"/>
              <a:t>We study the variety and identify various groups of licenses and the </a:t>
            </a:r>
            <a:r>
              <a:rPr lang="en-US" sz="2800" smtClean="0">
                <a:solidFill>
                  <a:srgbClr val="0000FF"/>
                </a:solidFill>
              </a:rPr>
              <a:t>is-a- kind-of </a:t>
            </a:r>
            <a:r>
              <a:rPr lang="en-US" sz="2800" smtClean="0"/>
              <a:t>or simply </a:t>
            </a:r>
            <a:r>
              <a:rPr lang="en-US" sz="2800" smtClean="0">
                <a:solidFill>
                  <a:srgbClr val="0000FF"/>
                </a:solidFill>
              </a:rPr>
              <a:t>is-a  </a:t>
            </a:r>
            <a:r>
              <a:rPr lang="en-US" sz="2800" smtClean="0"/>
              <a:t>relationship among them.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813" y="3714750"/>
            <a:ext cx="5227637" cy="236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55301" name="Date Placeholder 9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55302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2DEA2F-4278-4655-9FEF-02371DE093C7}" type="slidenum">
              <a:rPr lang="en-AU" smtClean="0"/>
              <a:pPr/>
              <a:t>42</a:t>
            </a:fld>
            <a:endParaRPr lang="en-AU" smtClean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Licenses -- Base Class</a:t>
            </a:r>
            <a:endParaRPr lang="en-AU" smtClean="0"/>
          </a:p>
        </p:txBody>
      </p:sp>
      <p:sp>
        <p:nvSpPr>
          <p:cNvPr id="56323" name="Content Placeholder 8"/>
          <p:cNvSpPr>
            <a:spLocks noGrp="1"/>
          </p:cNvSpPr>
          <p:nvPr>
            <p:ph idx="1"/>
          </p:nvPr>
        </p:nvSpPr>
        <p:spPr>
          <a:xfrm>
            <a:off x="857250" y="1571625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/>
              <a:t> Begin at tree root, </a:t>
            </a:r>
            <a:r>
              <a:rPr lang="en-US" b="1" smtClean="0">
                <a:solidFill>
                  <a:srgbClr val="6666FF"/>
                </a:solidFill>
                <a:latin typeface="Courier New" pitchFamily="49" charset="0"/>
              </a:rPr>
              <a:t>License</a:t>
            </a:r>
            <a:r>
              <a:rPr lang="en-US" smtClean="0"/>
              <a:t> class</a:t>
            </a:r>
          </a:p>
          <a:p>
            <a:pPr lvl="1" eaLnBrk="1" hangingPunct="1"/>
            <a:r>
              <a:rPr lang="en-AU" smtClean="0"/>
              <a:t>Common data members</a:t>
            </a:r>
          </a:p>
          <a:p>
            <a:pPr lvl="1" eaLnBrk="1" hangingPunct="1">
              <a:buFont typeface="Times New Roman" pitchFamily="18" charset="0"/>
              <a:buNone/>
            </a:pPr>
            <a:r>
              <a:rPr lang="en-AU" smtClean="0"/>
              <a:t>    </a:t>
            </a:r>
            <a:r>
              <a:rPr lang="en-AU" smtClean="0">
                <a:solidFill>
                  <a:srgbClr val="0000FF"/>
                </a:solidFill>
              </a:rPr>
              <a:t>license ID number</a:t>
            </a:r>
          </a:p>
          <a:p>
            <a:pPr lvl="1" eaLnBrk="1" hangingPunct="1">
              <a:buFont typeface="Times New Roman" pitchFamily="18" charset="0"/>
              <a:buNone/>
            </a:pPr>
            <a:r>
              <a:rPr lang="en-AU" smtClean="0">
                <a:solidFill>
                  <a:srgbClr val="0000FF"/>
                </a:solidFill>
              </a:rPr>
              <a:t>     name, age, birth day, etc</a:t>
            </a:r>
          </a:p>
          <a:p>
            <a:pPr lvl="1" eaLnBrk="1" hangingPunct="1"/>
            <a:r>
              <a:rPr lang="en-AU" smtClean="0"/>
              <a:t> Common operations</a:t>
            </a:r>
          </a:p>
          <a:p>
            <a:pPr lvl="1" eaLnBrk="1" hangingPunct="1">
              <a:buFont typeface="Times New Roman" pitchFamily="18" charset="0"/>
              <a:buNone/>
            </a:pPr>
            <a:r>
              <a:rPr lang="en-AU" smtClean="0"/>
              <a:t>    </a:t>
            </a:r>
            <a:r>
              <a:rPr lang="en-AU" smtClean="0">
                <a:solidFill>
                  <a:srgbClr val="0000FF"/>
                </a:solidFill>
              </a:rPr>
              <a:t>display license detail</a:t>
            </a:r>
          </a:p>
          <a:p>
            <a:pPr lvl="1" eaLnBrk="1" hangingPunct="1">
              <a:buFont typeface="Times New Roman" pitchFamily="18" charset="0"/>
              <a:buNone/>
            </a:pPr>
            <a:r>
              <a:rPr lang="en-AU" smtClean="0">
                <a:solidFill>
                  <a:srgbClr val="0000FF"/>
                </a:solidFill>
              </a:rPr>
              <a:t>     read information about the license</a:t>
            </a:r>
          </a:p>
          <a:p>
            <a:pPr lvl="1" eaLnBrk="1" hangingPunct="1">
              <a:buFont typeface="Times New Roman" pitchFamily="18" charset="0"/>
              <a:buNone/>
            </a:pPr>
            <a:r>
              <a:rPr lang="en-AU" smtClean="0">
                <a:solidFill>
                  <a:srgbClr val="0000FF"/>
                </a:solidFill>
              </a:rPr>
              <a:t>      ….. etc</a:t>
            </a:r>
          </a:p>
          <a:p>
            <a:pPr lvl="1" eaLnBrk="1" hangingPunct="1">
              <a:buFont typeface="Times New Roman" pitchFamily="18" charset="0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AU" sz="2800" i="1" smtClean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407025" y="5754688"/>
            <a:ext cx="234950" cy="2111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TextBox 12"/>
          <p:cNvSpPr txBox="1">
            <a:spLocks noChangeArrowheads="1"/>
          </p:cNvSpPr>
          <p:nvPr/>
        </p:nvSpPr>
        <p:spPr bwMode="auto">
          <a:xfrm>
            <a:off x="1071563" y="314325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6326" name="Date Placeholder 8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56327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49A2A2-481F-4E8A-B301-A513EE532CD6}" type="slidenum">
              <a:rPr lang="en-AU" smtClean="0"/>
              <a:pPr/>
              <a:t>43</a:t>
            </a:fld>
            <a:endParaRPr lang="en-AU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Licenses -- Base Class</a:t>
            </a:r>
            <a:endParaRPr lang="en-AU" smtClean="0"/>
          </a:p>
        </p:txBody>
      </p:sp>
      <p:sp>
        <p:nvSpPr>
          <p:cNvPr id="57347" name="Content Placeholder 8"/>
          <p:cNvSpPr>
            <a:spLocks noGrp="1"/>
          </p:cNvSpPr>
          <p:nvPr>
            <p:ph idx="1"/>
          </p:nvPr>
        </p:nvSpPr>
        <p:spPr>
          <a:xfrm>
            <a:off x="857250" y="1571625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/>
              <a:t> Begin at tree root, </a:t>
            </a:r>
            <a:r>
              <a:rPr lang="en-US" b="1" smtClean="0">
                <a:solidFill>
                  <a:srgbClr val="6666FF"/>
                </a:solidFill>
                <a:latin typeface="Courier New" pitchFamily="49" charset="0"/>
              </a:rPr>
              <a:t>License</a:t>
            </a:r>
            <a:r>
              <a:rPr lang="en-US" smtClean="0"/>
              <a:t> class</a:t>
            </a:r>
          </a:p>
          <a:p>
            <a:pPr eaLnBrk="1" hangingPunct="1">
              <a:buFont typeface="Wingdings" pitchFamily="2" charset="2"/>
              <a:buNone/>
            </a:pPr>
            <a:endParaRPr lang="en-AU" smtClean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407025" y="5754688"/>
            <a:ext cx="234950" cy="2111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9" name="TextBox 12"/>
          <p:cNvSpPr txBox="1">
            <a:spLocks noChangeArrowheads="1"/>
          </p:cNvSpPr>
          <p:nvPr/>
        </p:nvSpPr>
        <p:spPr bwMode="auto">
          <a:xfrm>
            <a:off x="1071563" y="314325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85875" y="2333625"/>
            <a:ext cx="6929438" cy="40322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defRPr/>
            </a:pPr>
            <a:r>
              <a:rPr lang="en-US" dirty="0">
                <a:solidFill>
                  <a:srgbClr val="6666FF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class License</a:t>
            </a:r>
          </a:p>
          <a:p>
            <a:pPr algn="l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{</a:t>
            </a:r>
          </a:p>
          <a:p>
            <a:pPr algn="l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	public:   </a:t>
            </a:r>
          </a:p>
          <a:p>
            <a:pPr algn="l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		/*** Function members ***/</a:t>
            </a:r>
            <a:b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	   void display (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ostream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&amp; out) const;</a:t>
            </a:r>
            <a:b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	   void read (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istream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&amp; in);</a:t>
            </a:r>
            <a:b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	//  … and other operations</a:t>
            </a:r>
          </a:p>
          <a:p>
            <a:pPr algn="l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	private:</a:t>
            </a:r>
          </a:p>
          <a:p>
            <a:pPr algn="l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		long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myNumber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;</a:t>
            </a:r>
          </a:p>
          <a:p>
            <a:pPr algn="l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		string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myLastName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,</a:t>
            </a:r>
          </a:p>
          <a:p>
            <a:pPr algn="l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		      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myFirstName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;</a:t>
            </a:r>
          </a:p>
          <a:p>
            <a:pPr algn="l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		char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myMiddleInitial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;</a:t>
            </a:r>
          </a:p>
          <a:p>
            <a:pPr algn="l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myAge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;</a:t>
            </a:r>
          </a:p>
          <a:p>
            <a:pPr algn="l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	  	Date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myBirthDay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;</a:t>
            </a:r>
          </a:p>
          <a:p>
            <a:pPr algn="l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		...</a:t>
            </a:r>
          </a:p>
          <a:p>
            <a:pPr algn="l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57351" name="Date Placeholder 9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57352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60C6CC-EE11-4DF2-ACEA-17523D339F13}" type="slidenum">
              <a:rPr lang="en-AU" smtClean="0"/>
              <a:pPr/>
              <a:t>44</a:t>
            </a:fld>
            <a:endParaRPr lang="en-AU" smtClean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Declaration of a Derived Class</a:t>
            </a:r>
            <a:endParaRPr lang="en-AU" smtClean="0"/>
          </a:p>
        </p:txBody>
      </p:sp>
      <p:sp>
        <p:nvSpPr>
          <p:cNvPr id="58371" name="Content Placeholder 8"/>
          <p:cNvSpPr>
            <a:spLocks noGrp="1"/>
          </p:cNvSpPr>
          <p:nvPr>
            <p:ph idx="1"/>
          </p:nvPr>
        </p:nvSpPr>
        <p:spPr>
          <a:xfrm>
            <a:off x="357188" y="1571625"/>
            <a:ext cx="8343900" cy="5286375"/>
          </a:xfrm>
        </p:spPr>
        <p:txBody>
          <a:bodyPr/>
          <a:lstStyle/>
          <a:p>
            <a:r>
              <a:rPr lang="en-US" smtClean="0"/>
              <a:t>Syntax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10" name="TextBox 9"/>
          <p:cNvSpPr txBox="1"/>
          <p:nvPr/>
        </p:nvSpPr>
        <p:spPr>
          <a:xfrm>
            <a:off x="428625" y="2643188"/>
            <a:ext cx="7786688" cy="341630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lvl="1" algn="l">
              <a:spcBef>
                <a:spcPct val="50000"/>
              </a:spcBef>
              <a:tabLst>
                <a:tab pos="171450" algn="l"/>
                <a:tab pos="342900" algn="l"/>
              </a:tabLst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class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</a:rPr>
              <a:t>DriversLicense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 : public License</a:t>
            </a:r>
            <a:b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{</a:t>
            </a:r>
            <a:b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	public: </a:t>
            </a:r>
            <a:b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  	...  </a:t>
            </a:r>
            <a:b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	private:</a:t>
            </a:r>
            <a:b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		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</a:rPr>
              <a:t>myVehicleType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;</a:t>
            </a:r>
            <a:b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		string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</a:rPr>
              <a:t>myRestrictionsCode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;</a:t>
            </a:r>
            <a:b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		...</a:t>
            </a:r>
            <a:b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};</a:t>
            </a:r>
          </a:p>
        </p:txBody>
      </p:sp>
      <p:cxnSp>
        <p:nvCxnSpPr>
          <p:cNvPr id="12" name="Straight Arrow Connector 13"/>
          <p:cNvCxnSpPr>
            <a:cxnSpLocks noChangeShapeType="1"/>
          </p:cNvCxnSpPr>
          <p:nvPr/>
        </p:nvCxnSpPr>
        <p:spPr bwMode="auto">
          <a:xfrm rot="5400000">
            <a:off x="5429250" y="2357438"/>
            <a:ext cx="642937" cy="71438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002213" y="500063"/>
            <a:ext cx="4141787" cy="14779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 dirty="0"/>
              <a:t>kind of the inheritance: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2000" dirty="0"/>
              <a:t>- </a:t>
            </a:r>
            <a:r>
              <a:rPr lang="en-US" b="1" dirty="0">
                <a:latin typeface="Courier New" pitchFamily="49" charset="0"/>
              </a:rPr>
              <a:t>public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- </a:t>
            </a:r>
            <a:r>
              <a:rPr lang="en-US" b="1" dirty="0">
                <a:latin typeface="Courier New" pitchFamily="49" charset="0"/>
              </a:rPr>
              <a:t>private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- </a:t>
            </a:r>
            <a:r>
              <a:rPr lang="en-US" b="1" dirty="0">
                <a:latin typeface="Courier New" pitchFamily="49" charset="0"/>
              </a:rPr>
              <a:t>protected</a:t>
            </a:r>
          </a:p>
        </p:txBody>
      </p:sp>
      <p:sp>
        <p:nvSpPr>
          <p:cNvPr id="58375" name="Date Placeholder 10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58376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5D598A-1DB6-408F-84B0-49C54F8AB2EA}" type="slidenum">
              <a:rPr lang="en-AU" smtClean="0"/>
              <a:pPr/>
              <a:t>45</a:t>
            </a:fld>
            <a:endParaRPr lang="en-AU" smtClean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Fundamental Property of Derived Class</a:t>
            </a:r>
            <a:endParaRPr lang="en-AU" smtClean="0"/>
          </a:p>
        </p:txBody>
      </p:sp>
      <p:sp>
        <p:nvSpPr>
          <p:cNvPr id="59395" name="Content Placeholder 7"/>
          <p:cNvSpPr>
            <a:spLocks noGrp="1"/>
          </p:cNvSpPr>
          <p:nvPr>
            <p:ph idx="1"/>
          </p:nvPr>
        </p:nvSpPr>
        <p:spPr>
          <a:xfrm>
            <a:off x="857250" y="1571625"/>
            <a:ext cx="7772400" cy="5000625"/>
          </a:xfrm>
        </p:spPr>
        <p:txBody>
          <a:bodyPr/>
          <a:lstStyle/>
          <a:p>
            <a:r>
              <a:rPr lang="en-US" smtClean="0"/>
              <a:t>Recall:</a:t>
            </a:r>
          </a:p>
          <a:p>
            <a:pPr lvl="1"/>
            <a:r>
              <a:rPr lang="en-US" smtClean="0"/>
              <a:t>Public members can be accessed by both members and non-member functions of the class</a:t>
            </a:r>
          </a:p>
          <a:p>
            <a:pPr lvl="1"/>
            <a:r>
              <a:rPr lang="en-AU" smtClean="0"/>
              <a:t>Private members can be accessed only by member functions of the class.</a:t>
            </a:r>
          </a:p>
          <a:p>
            <a:r>
              <a:rPr lang="en-AU" smtClean="0"/>
              <a:t>Protected members can be accessed by member functions of the class and descendants of the class.</a:t>
            </a:r>
            <a:endParaRPr lang="en-US" smtClean="0"/>
          </a:p>
        </p:txBody>
      </p:sp>
      <p:sp>
        <p:nvSpPr>
          <p:cNvPr id="59396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5939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92A352-F9C4-4916-8459-1C8C233B9024}" type="slidenum">
              <a:rPr lang="en-AU" smtClean="0"/>
              <a:pPr/>
              <a:t>46</a:t>
            </a:fld>
            <a:endParaRPr lang="en-AU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Fundamental Property of Derived Class</a:t>
            </a:r>
            <a:endParaRPr lang="en-AU" smtClean="0"/>
          </a:p>
        </p:txBody>
      </p:sp>
      <p:sp>
        <p:nvSpPr>
          <p:cNvPr id="60419" name="Content Placeholder 7"/>
          <p:cNvSpPr>
            <a:spLocks noGrp="1"/>
          </p:cNvSpPr>
          <p:nvPr>
            <p:ph idx="1"/>
          </p:nvPr>
        </p:nvSpPr>
        <p:spPr>
          <a:xfrm>
            <a:off x="857250" y="1571625"/>
            <a:ext cx="7772400" cy="5000625"/>
          </a:xfrm>
        </p:spPr>
        <p:txBody>
          <a:bodyPr/>
          <a:lstStyle/>
          <a:p>
            <a:r>
              <a:rPr lang="en-US" sz="2400" smtClean="0"/>
              <a:t>Derive class inherits members of base class and members of ancestor classes</a:t>
            </a:r>
          </a:p>
          <a:p>
            <a:r>
              <a:rPr lang="en-US" sz="2400" smtClean="0"/>
              <a:t>But cannot access private members of base class</a:t>
            </a:r>
          </a:p>
          <a:p>
            <a:r>
              <a:rPr lang="en-US" sz="2400" smtClean="0"/>
              <a:t>The kind of access that the derived class has to public and protected members in the base class depends on the kind of inheritance (Nyhoff text)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graphicFrame>
        <p:nvGraphicFramePr>
          <p:cNvPr id="8" name="Group 33"/>
          <p:cNvGraphicFramePr>
            <a:graphicFrameLocks noGrp="1"/>
          </p:cNvGraphicFramePr>
          <p:nvPr/>
        </p:nvGraphicFramePr>
        <p:xfrm>
          <a:off x="1143000" y="4143375"/>
          <a:ext cx="7572404" cy="2083753"/>
        </p:xfrm>
        <a:graphic>
          <a:graphicData uri="http://schemas.openxmlformats.org/drawingml/2006/table">
            <a:tbl>
              <a:tblPr/>
              <a:tblGrid>
                <a:gridCol w="2520225"/>
                <a:gridCol w="5052179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Kind of inheritance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Kind of access in derived class to public, protected members of base class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1382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public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private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protected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public  and protected, respectively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private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sp>
        <p:nvSpPr>
          <p:cNvPr id="60431" name="Date Placeholder 9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60432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AB87EF-ABB6-43B7-9A5B-9DEAF318441E}" type="slidenum">
              <a:rPr lang="en-AU" smtClean="0"/>
              <a:pPr/>
              <a:t>47</a:t>
            </a:fld>
            <a:endParaRPr lang="en-AU" smtClean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Building Derived Classes</a:t>
            </a:r>
            <a:endParaRPr lang="en-AU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428750"/>
            <a:ext cx="7988300" cy="4248150"/>
          </a:xfrm>
        </p:spPr>
        <p:txBody>
          <a:bodyPr/>
          <a:lstStyle/>
          <a:p>
            <a:r>
              <a:rPr lang="en-US" smtClean="0"/>
              <a:t> </a:t>
            </a:r>
            <a:r>
              <a:rPr lang="en-US" sz="2800" smtClean="0"/>
              <a:t>Derived class constructors</a:t>
            </a:r>
          </a:p>
          <a:p>
            <a:pPr lvl="1"/>
            <a:r>
              <a:rPr lang="en-US" sz="2400" smtClean="0"/>
              <a:t>Use parent class's constructors to initialize base class members</a:t>
            </a:r>
          </a:p>
          <a:p>
            <a:pPr lvl="1"/>
            <a:r>
              <a:rPr lang="en-US" sz="2400" smtClean="0"/>
              <a:t>Is actually a </a:t>
            </a:r>
            <a:r>
              <a:rPr lang="en-US" sz="2400" u="sng" smtClean="0"/>
              <a:t>call</a:t>
            </a:r>
            <a:r>
              <a:rPr lang="en-US" sz="2400" smtClean="0"/>
              <a:t> to the base class constructor</a:t>
            </a:r>
          </a:p>
          <a:p>
            <a:pPr lvl="1"/>
            <a:r>
              <a:rPr lang="en-US" sz="2400" smtClean="0"/>
              <a:t>Called in the member-initializer list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0" y="3786188"/>
            <a:ext cx="9144000" cy="1970087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tabLst>
                <a:tab pos="171450" algn="l"/>
                <a:tab pos="342900" algn="l"/>
              </a:tabLst>
              <a:defRPr/>
            </a:pPr>
            <a:r>
              <a:rPr lang="en-US" b="1">
                <a:latin typeface="Courier New" pitchFamily="49" charset="0"/>
              </a:rPr>
              <a:t>DriversLicense::DriversLicense </a:t>
            </a:r>
            <a:r>
              <a:rPr lang="en-AU" sz="1600" b="1">
                <a:latin typeface="Courier New" pitchFamily="49" charset="0"/>
              </a:rPr>
              <a:t>(unsigned idNumber, string lastName, string firstName, char midInitial, int age, Date birth, int vehicleCode, char restriction)</a:t>
            </a:r>
          </a:p>
          <a:p>
            <a:pPr algn="l" eaLnBrk="0" hangingPunct="0">
              <a:spcBef>
                <a:spcPct val="50000"/>
              </a:spcBef>
              <a:tabLst>
                <a:tab pos="171450" algn="l"/>
                <a:tab pos="342900" algn="l"/>
              </a:tabLst>
              <a:defRPr/>
            </a:pPr>
            <a:r>
              <a:rPr lang="en-AU" sz="1600" b="1">
                <a:latin typeface="Courier New" pitchFamily="49" charset="0"/>
              </a:rPr>
              <a:t> :  License(idNumber, lastName, firstName, midInitial, age, birth),</a:t>
            </a:r>
          </a:p>
          <a:p>
            <a:pPr algn="l" eaLnBrk="0" hangingPunct="0">
              <a:spcBef>
                <a:spcPct val="50000"/>
              </a:spcBef>
              <a:tabLst>
                <a:tab pos="171450" algn="l"/>
                <a:tab pos="342900" algn="l"/>
              </a:tabLst>
              <a:defRPr/>
            </a:pPr>
            <a:r>
              <a:rPr lang="en-AU" sz="1600" b="1">
                <a:latin typeface="Courier New" pitchFamily="49" charset="0"/>
              </a:rPr>
              <a:t>    myVehicleCode(vehicleCode), myRestrictionsCode(restriction)</a:t>
            </a:r>
          </a:p>
          <a:p>
            <a:pPr algn="l" eaLnBrk="0" hangingPunct="0">
              <a:spcBef>
                <a:spcPct val="50000"/>
              </a:spcBef>
              <a:tabLst>
                <a:tab pos="171450" algn="l"/>
                <a:tab pos="342900" algn="l"/>
              </a:tabLst>
              <a:defRPr/>
            </a:pPr>
            <a:r>
              <a:rPr lang="en-AU" sz="1600" b="1">
                <a:latin typeface="Courier New" pitchFamily="49" charset="0"/>
              </a:rPr>
              <a:t>{   }</a:t>
            </a:r>
            <a:endParaRPr lang="en-US" sz="1600" b="1">
              <a:latin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500" y="5929313"/>
            <a:ext cx="4286250" cy="101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AU" sz="2000" dirty="0">
                <a:latin typeface="+mn-lt"/>
              </a:rPr>
              <a:t>Call base class constructor to initialize the first 6 parameters for base class data members</a:t>
            </a:r>
          </a:p>
        </p:txBody>
      </p:sp>
      <p:cxnSp>
        <p:nvCxnSpPr>
          <p:cNvPr id="61446" name="Straight Arrow Connector 25"/>
          <p:cNvCxnSpPr>
            <a:cxnSpLocks noChangeShapeType="1"/>
            <a:stCxn id="24" idx="0"/>
          </p:cNvCxnSpPr>
          <p:nvPr/>
        </p:nvCxnSpPr>
        <p:spPr bwMode="auto">
          <a:xfrm rot="16200000" flipV="1">
            <a:off x="1500187" y="4714876"/>
            <a:ext cx="1000125" cy="1428750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61447" name="Straight Arrow Connector 31"/>
          <p:cNvCxnSpPr>
            <a:cxnSpLocks noChangeShapeType="1"/>
          </p:cNvCxnSpPr>
          <p:nvPr/>
        </p:nvCxnSpPr>
        <p:spPr bwMode="auto">
          <a:xfrm rot="16200000" flipV="1">
            <a:off x="6160293" y="4672807"/>
            <a:ext cx="500063" cy="2012950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61448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5B137C-7AB9-49F9-B514-F926A30CA5F1}" type="slidenum">
              <a:rPr lang="en-AU" smtClean="0"/>
              <a:pPr/>
              <a:t>48</a:t>
            </a:fld>
            <a:endParaRPr lang="en-AU" smtClean="0"/>
          </a:p>
        </p:txBody>
      </p:sp>
      <p:sp>
        <p:nvSpPr>
          <p:cNvPr id="12" name="TextBox 11"/>
          <p:cNvSpPr txBox="1"/>
          <p:nvPr/>
        </p:nvSpPr>
        <p:spPr>
          <a:xfrm>
            <a:off x="5689600" y="5929313"/>
            <a:ext cx="3454400" cy="708025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AU" sz="2000" dirty="0">
                <a:latin typeface="+mn-lt"/>
              </a:rPr>
              <a:t>Initialize the remaining two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Building Derived Classes</a:t>
            </a:r>
            <a:endParaRPr lang="en-AU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428750"/>
            <a:ext cx="7988300" cy="4248150"/>
          </a:xfrm>
        </p:spPr>
        <p:txBody>
          <a:bodyPr/>
          <a:lstStyle/>
          <a:p>
            <a:r>
              <a:rPr lang="en-US" sz="2800" smtClean="0"/>
              <a:t>Accessing inherited data members</a:t>
            </a:r>
          </a:p>
          <a:p>
            <a:pPr lvl="1"/>
            <a:r>
              <a:rPr lang="en-US" sz="2400" smtClean="0"/>
              <a:t>If base class data is public, derived class can access, even alter it.</a:t>
            </a:r>
          </a:p>
          <a:p>
            <a:pPr lvl="1"/>
            <a:r>
              <a:rPr lang="en-US" sz="2400" smtClean="0"/>
              <a:t>If base class data is private, derived class cannot access, must use accessor functions to access.</a:t>
            </a:r>
          </a:p>
          <a:p>
            <a:pPr lvl="1"/>
            <a:r>
              <a:rPr lang="en-US" sz="2400" smtClean="0"/>
              <a:t>If base class is protected, derived class can access,  may also alter it using mutators.</a:t>
            </a:r>
          </a:p>
          <a:p>
            <a:r>
              <a:rPr lang="en-AU" smtClean="0"/>
              <a:t>Preferred solution:</a:t>
            </a:r>
          </a:p>
          <a:p>
            <a:pPr lvl="1"/>
            <a:r>
              <a:rPr lang="en-AU" smtClean="0"/>
              <a:t>Keep data members private in base class, provide protected mutators or accessors for derived classes to use for accessing the private members. </a:t>
            </a:r>
            <a:endParaRPr lang="en-US" smtClean="0"/>
          </a:p>
        </p:txBody>
      </p:sp>
      <p:sp>
        <p:nvSpPr>
          <p:cNvPr id="62468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62469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86C708-8293-48DF-AC91-61A25A6B5EA5}" type="slidenum">
              <a:rPr lang="en-AU" smtClean="0"/>
              <a:pPr/>
              <a:t>49</a:t>
            </a:fld>
            <a:endParaRPr lang="en-AU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63" y="214313"/>
            <a:ext cx="7670800" cy="984250"/>
          </a:xfrm>
        </p:spPr>
        <p:txBody>
          <a:bodyPr/>
          <a:lstStyle/>
          <a:p>
            <a:pPr eaLnBrk="1" hangingPunct="1"/>
            <a:r>
              <a:rPr lang="en-US" smtClean="0"/>
              <a:t> Object-Oriented Programming</a:t>
            </a:r>
            <a:endParaRPr lang="en-AU" smtClean="0"/>
          </a:p>
        </p:txBody>
      </p:sp>
      <p:sp>
        <p:nvSpPr>
          <p:cNvPr id="17411" name="Content Placeholder 13"/>
          <p:cNvSpPr>
            <a:spLocks noGrp="1"/>
          </p:cNvSpPr>
          <p:nvPr>
            <p:ph idx="1"/>
          </p:nvPr>
        </p:nvSpPr>
        <p:spPr>
          <a:xfrm>
            <a:off x="857250" y="1357313"/>
            <a:ext cx="7786688" cy="4857750"/>
          </a:xfrm>
        </p:spPr>
        <p:txBody>
          <a:bodyPr/>
          <a:lstStyle/>
          <a:p>
            <a:r>
              <a:rPr lang="en-US" smtClean="0"/>
              <a:t>Example: Write a program to process ‘time’.</a:t>
            </a:r>
          </a:p>
          <a:p>
            <a:pPr lvl="1"/>
            <a:r>
              <a:rPr lang="en-US" sz="2400" smtClean="0"/>
              <a:t>Data</a:t>
            </a:r>
          </a:p>
          <a:p>
            <a:pPr lvl="2"/>
            <a:r>
              <a:rPr lang="en-AU" smtClean="0"/>
              <a:t>Hour, minute, second</a:t>
            </a:r>
          </a:p>
          <a:p>
            <a:pPr lvl="2"/>
            <a:r>
              <a:rPr lang="en-AU" smtClean="0"/>
              <a:t>Military format (24 hour clock)</a:t>
            </a:r>
            <a:endParaRPr lang="en-US" smtClean="0"/>
          </a:p>
          <a:p>
            <a:pPr lvl="1"/>
            <a:r>
              <a:rPr lang="en-US" sz="2400" smtClean="0"/>
              <a:t>Operations </a:t>
            </a:r>
          </a:p>
          <a:p>
            <a:pPr lvl="2"/>
            <a:r>
              <a:rPr lang="en-US" smtClean="0"/>
              <a:t>Set times</a:t>
            </a:r>
          </a:p>
          <a:p>
            <a:pPr lvl="2"/>
            <a:r>
              <a:rPr lang="en-AU" smtClean="0"/>
              <a:t>Display times</a:t>
            </a:r>
          </a:p>
          <a:p>
            <a:pPr lvl="2"/>
            <a:r>
              <a:rPr lang="en-AU" smtClean="0"/>
              <a:t>Determine whether one time is less than another time</a:t>
            </a:r>
          </a:p>
          <a:p>
            <a:pPr lvl="2"/>
            <a:r>
              <a:rPr lang="en-AU" smtClean="0"/>
              <a:t>etc.</a:t>
            </a:r>
            <a:endParaRPr lang="en-US" smtClean="0"/>
          </a:p>
        </p:txBody>
      </p:sp>
      <p:sp>
        <p:nvSpPr>
          <p:cNvPr id="17412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17413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6A1A5B-BE58-4B75-B598-90940E855538}" type="slidenum">
              <a:rPr lang="en-AU" smtClean="0"/>
              <a:pPr/>
              <a:t>5</a:t>
            </a:fld>
            <a:endParaRPr lang="en-AU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Building Derived Classes</a:t>
            </a:r>
            <a:endParaRPr lang="en-AU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29000" y="1285875"/>
            <a:ext cx="5715000" cy="4524375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class License</a:t>
            </a:r>
          </a:p>
          <a:p>
            <a:pPr algn="l">
              <a:lnSpc>
                <a:spcPct val="80000"/>
              </a:lnSpc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{</a:t>
            </a:r>
          </a:p>
          <a:p>
            <a:pPr algn="l">
              <a:lnSpc>
                <a:spcPct val="80000"/>
              </a:lnSpc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   public:   </a:t>
            </a:r>
          </a:p>
          <a:p>
            <a:pPr algn="l">
              <a:lnSpc>
                <a:spcPct val="80000"/>
              </a:lnSpc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     /*** Function members ***/</a:t>
            </a:r>
            <a:br>
              <a:rPr lang="en-US" b="1" dirty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     void display 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ostream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 &amp; out) const;</a:t>
            </a:r>
            <a:br>
              <a:rPr lang="en-US" b="1" dirty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     void read 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istream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 &amp; in);</a:t>
            </a:r>
            <a:br>
              <a:rPr lang="en-US" b="1" dirty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     //  … and other operations</a:t>
            </a:r>
          </a:p>
          <a:p>
            <a:pPr algn="l">
              <a:lnSpc>
                <a:spcPct val="80000"/>
              </a:lnSpc>
              <a:defRPr/>
            </a:pPr>
            <a:endParaRPr lang="en-AU" b="1" dirty="0">
              <a:solidFill>
                <a:srgbClr val="0000FF"/>
              </a:solidFill>
              <a:latin typeface="Courier New" pitchFamily="49" charset="0"/>
            </a:endParaRPr>
          </a:p>
          <a:p>
            <a:pPr algn="l">
              <a:lnSpc>
                <a:spcPct val="80000"/>
              </a:lnSpc>
              <a:defRPr/>
            </a:pPr>
            <a:r>
              <a:rPr lang="en-AU" b="1" dirty="0">
                <a:solidFill>
                  <a:srgbClr val="C00000"/>
                </a:solidFill>
                <a:latin typeface="Courier New" pitchFamily="49" charset="0"/>
              </a:rPr>
              <a:t>     protected:</a:t>
            </a:r>
          </a:p>
          <a:p>
            <a:pPr algn="l">
              <a:lnSpc>
                <a:spcPct val="80000"/>
              </a:lnSpc>
              <a:defRPr/>
            </a:pPr>
            <a:r>
              <a:rPr lang="en-AU" b="1" dirty="0">
                <a:solidFill>
                  <a:srgbClr val="C00000"/>
                </a:solidFill>
                <a:latin typeface="Courier New" pitchFamily="49" charset="0"/>
              </a:rPr>
              <a:t>      void </a:t>
            </a:r>
            <a:r>
              <a:rPr lang="en-AU" b="1" dirty="0" err="1">
                <a:solidFill>
                  <a:srgbClr val="C00000"/>
                </a:solidFill>
                <a:latin typeface="Courier New" pitchFamily="49" charset="0"/>
              </a:rPr>
              <a:t>setIdNumber</a:t>
            </a:r>
            <a:r>
              <a:rPr lang="en-AU" b="1" dirty="0">
                <a:solidFill>
                  <a:srgbClr val="C00000"/>
                </a:solidFill>
                <a:latin typeface="Courier New" pitchFamily="49" charset="0"/>
              </a:rPr>
              <a:t>(long </a:t>
            </a:r>
            <a:r>
              <a:rPr lang="en-AU" b="1" dirty="0" err="1">
                <a:solidFill>
                  <a:srgbClr val="C00000"/>
                </a:solidFill>
                <a:latin typeface="Courier New" pitchFamily="49" charset="0"/>
              </a:rPr>
              <a:t>newNumber</a:t>
            </a:r>
            <a:r>
              <a:rPr lang="en-AU" b="1" dirty="0">
                <a:solidFill>
                  <a:srgbClr val="C00000"/>
                </a:solidFill>
                <a:latin typeface="Courier New" pitchFamily="49" charset="0"/>
              </a:rPr>
              <a:t>);</a:t>
            </a:r>
          </a:p>
          <a:p>
            <a:pPr algn="l">
              <a:lnSpc>
                <a:spcPct val="80000"/>
              </a:lnSpc>
              <a:defRPr/>
            </a:pPr>
            <a:endParaRPr lang="en-US" b="1" dirty="0">
              <a:solidFill>
                <a:srgbClr val="0000FF"/>
              </a:solidFill>
              <a:latin typeface="Courier New" pitchFamily="49" charset="0"/>
            </a:endParaRPr>
          </a:p>
          <a:p>
            <a:pPr algn="l">
              <a:lnSpc>
                <a:spcPct val="80000"/>
              </a:lnSpc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     private:</a:t>
            </a:r>
          </a:p>
          <a:p>
            <a:pPr algn="l">
              <a:lnSpc>
                <a:spcPct val="80000"/>
              </a:lnSpc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	 long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myNumber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;</a:t>
            </a:r>
          </a:p>
          <a:p>
            <a:pPr algn="l">
              <a:lnSpc>
                <a:spcPct val="80000"/>
              </a:lnSpc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	 string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myLastName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,</a:t>
            </a:r>
          </a:p>
          <a:p>
            <a:pPr algn="l">
              <a:lnSpc>
                <a:spcPct val="80000"/>
              </a:lnSpc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	     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myFirstName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;</a:t>
            </a:r>
          </a:p>
          <a:p>
            <a:pPr algn="l">
              <a:lnSpc>
                <a:spcPct val="80000"/>
              </a:lnSpc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	 char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myMiddleInitial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;</a:t>
            </a:r>
          </a:p>
          <a:p>
            <a:pPr algn="l">
              <a:lnSpc>
                <a:spcPct val="80000"/>
              </a:lnSpc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	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myAge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;</a:t>
            </a:r>
          </a:p>
          <a:p>
            <a:pPr algn="l">
              <a:lnSpc>
                <a:spcPct val="80000"/>
              </a:lnSpc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	 Date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myBirthDay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;</a:t>
            </a:r>
          </a:p>
          <a:p>
            <a:pPr algn="l">
              <a:lnSpc>
                <a:spcPct val="80000"/>
              </a:lnSpc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		...</a:t>
            </a:r>
          </a:p>
          <a:p>
            <a:pPr algn="l">
              <a:lnSpc>
                <a:spcPct val="80000"/>
              </a:lnSpc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63492" name="Rectangle 3"/>
          <p:cNvSpPr txBox="1">
            <a:spLocks noChangeArrowheads="1"/>
          </p:cNvSpPr>
          <p:nvPr/>
        </p:nvSpPr>
        <p:spPr bwMode="auto">
          <a:xfrm>
            <a:off x="0" y="1500188"/>
            <a:ext cx="324643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AU" sz="2400">
                <a:latin typeface="Times New Roman" pitchFamily="18" charset="0"/>
              </a:rPr>
              <a:t>e.g., 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</a:pPr>
            <a:r>
              <a:rPr lang="en-AU" sz="2400">
                <a:latin typeface="Times New Roman" pitchFamily="18" charset="0"/>
              </a:rPr>
              <a:t>To allow users get access to </a:t>
            </a:r>
            <a:r>
              <a:rPr lang="en-AU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myNumber</a:t>
            </a:r>
            <a:endParaRPr lang="en-AU" sz="2400" b="1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AU" sz="2400">
                <a:latin typeface="Times New Roman" pitchFamily="18" charset="0"/>
              </a:rPr>
              <a:t>Keep </a:t>
            </a:r>
            <a:r>
              <a:rPr lang="en-AU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myNumber</a:t>
            </a:r>
            <a:r>
              <a:rPr lang="en-AU" sz="2400">
                <a:latin typeface="Times New Roman" pitchFamily="18" charset="0"/>
              </a:rPr>
              <a:t> a private variable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AU" sz="2400">
                <a:latin typeface="Times New Roman" pitchFamily="18" charset="0"/>
              </a:rPr>
              <a:t>Provide a protected mutator function 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</a:pPr>
            <a:r>
              <a:rPr lang="en-AU" sz="20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setIdNumber()</a:t>
            </a:r>
            <a:r>
              <a:rPr lang="en-AU" sz="2400" b="1">
                <a:latin typeface="Times New Roman" pitchFamily="18" charset="0"/>
              </a:rPr>
              <a:t>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85750" y="5214938"/>
            <a:ext cx="2849563" cy="64611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/>
              <a:t>Only Derived  classes can </a:t>
            </a:r>
          </a:p>
          <a:p>
            <a:r>
              <a:rPr lang="en-AU"/>
              <a:t>get access to myNumber </a:t>
            </a:r>
          </a:p>
        </p:txBody>
      </p:sp>
      <p:sp>
        <p:nvSpPr>
          <p:cNvPr id="63494" name="Date Placeholder 9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63495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DEF2DE-8EFE-45F1-862C-EEE226248207}" type="slidenum">
              <a:rPr lang="en-AU" smtClean="0"/>
              <a:pPr/>
              <a:t>50</a:t>
            </a:fld>
            <a:endParaRPr lang="en-AU" smtClean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Case Study: Payroll</a:t>
            </a:r>
            <a:endParaRPr lang="en-AU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4263" y="1357313"/>
            <a:ext cx="8059737" cy="3970337"/>
          </a:xfrm>
        </p:spPr>
        <p:txBody>
          <a:bodyPr/>
          <a:lstStyle/>
          <a:p>
            <a:r>
              <a:rPr lang="en-US" sz="2800" smtClean="0"/>
              <a:t>Problem:</a:t>
            </a:r>
          </a:p>
          <a:p>
            <a:pPr lvl="1"/>
            <a:r>
              <a:rPr lang="en-US" sz="2400" smtClean="0"/>
              <a:t>Firm has variety of types of employees</a:t>
            </a:r>
          </a:p>
          <a:p>
            <a:pPr lvl="1"/>
            <a:r>
              <a:rPr lang="en-US" sz="2400" smtClean="0"/>
              <a:t>Payment calculated differently for each</a:t>
            </a:r>
          </a:p>
          <a:p>
            <a:r>
              <a:rPr lang="en-US" sz="2800" smtClean="0"/>
              <a:t>Design</a:t>
            </a:r>
          </a:p>
          <a:p>
            <a:pPr lvl="1"/>
            <a:r>
              <a:rPr lang="en-US" sz="2400" smtClean="0"/>
              <a:t>Look for commonality for all types of employees</a:t>
            </a:r>
          </a:p>
          <a:p>
            <a:pPr lvl="1"/>
            <a:r>
              <a:rPr lang="en-US" sz="2400" smtClean="0"/>
              <a:t>Define base class for common data members</a:t>
            </a:r>
          </a:p>
          <a:p>
            <a:pPr lvl="2" eaLnBrk="1" hangingPunct="1">
              <a:buFontTx/>
              <a:buNone/>
            </a:pPr>
            <a:endParaRPr lang="en-AU" smtClean="0"/>
          </a:p>
        </p:txBody>
      </p:sp>
      <p:sp>
        <p:nvSpPr>
          <p:cNvPr id="64516" name="Date Placeholder 10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64517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70C125-5352-4B5B-B5B2-0EF7BAA7415C}" type="slidenum">
              <a:rPr lang="en-AU" smtClean="0"/>
              <a:pPr/>
              <a:t>51</a:t>
            </a:fld>
            <a:endParaRPr lang="en-AU" smtClean="0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88" y="4518025"/>
            <a:ext cx="5000625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64520" name="Oval 5"/>
          <p:cNvSpPr>
            <a:spLocks noChangeArrowheads="1"/>
          </p:cNvSpPr>
          <p:nvPr/>
        </p:nvSpPr>
        <p:spPr bwMode="auto">
          <a:xfrm>
            <a:off x="5230813" y="4429125"/>
            <a:ext cx="1344612" cy="657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Line 6"/>
          <p:cNvSpPr>
            <a:spLocks noChangeShapeType="1"/>
          </p:cNvSpPr>
          <p:nvPr/>
        </p:nvSpPr>
        <p:spPr bwMode="auto">
          <a:xfrm>
            <a:off x="3571875" y="4071938"/>
            <a:ext cx="1714500" cy="500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Case Study: Payroll</a:t>
            </a:r>
            <a:endParaRPr lang="en-AU" b="0" smtClean="0">
              <a:latin typeface="Courier New" pitchFamily="49" charset="0"/>
            </a:endParaRPr>
          </a:p>
        </p:txBody>
      </p:sp>
      <p:sp>
        <p:nvSpPr>
          <p:cNvPr id="6553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57250" y="1571625"/>
            <a:ext cx="7772400" cy="4114800"/>
          </a:xfrm>
        </p:spPr>
        <p:txBody>
          <a:bodyPr/>
          <a:lstStyle/>
          <a:p>
            <a:pPr eaLnBrk="1" hangingPunct="1"/>
            <a:r>
              <a:rPr lang="en-AU" smtClean="0"/>
              <a:t>Base class: Employee</a:t>
            </a:r>
          </a:p>
          <a:p>
            <a:pPr eaLnBrk="1" hangingPunct="1"/>
            <a:r>
              <a:rPr lang="en-AU" smtClean="0"/>
              <a:t>Two derived classes: Salaried employees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AU" smtClean="0"/>
              <a:t>                                       Hourly employees</a:t>
            </a:r>
          </a:p>
          <a:p>
            <a:pPr eaLnBrk="1" hangingPunct="1"/>
            <a:r>
              <a:rPr lang="en-AU" smtClean="0"/>
              <a:t>Common attributes: </a:t>
            </a:r>
          </a:p>
          <a:p>
            <a:pPr lvl="1" eaLnBrk="1" hangingPunct="1"/>
            <a:r>
              <a:rPr lang="en-AU" smtClean="0"/>
              <a:t>Staff ID number, name, department</a:t>
            </a:r>
          </a:p>
          <a:p>
            <a:pPr eaLnBrk="1" hangingPunct="1"/>
            <a:r>
              <a:rPr lang="en-AU" smtClean="0"/>
              <a:t>Common operations</a:t>
            </a:r>
          </a:p>
          <a:p>
            <a:pPr lvl="1" eaLnBrk="1" hangingPunct="1"/>
            <a:r>
              <a:rPr lang="en-AU" smtClean="0"/>
              <a:t>Display employee information </a:t>
            </a:r>
            <a:r>
              <a:rPr lang="en-US" smtClean="0"/>
              <a:t> </a:t>
            </a:r>
            <a:endParaRPr lang="en-AU" smtClean="0"/>
          </a:p>
        </p:txBody>
      </p:sp>
      <p:sp>
        <p:nvSpPr>
          <p:cNvPr id="65540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6554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75DD18-1ADF-43B5-BFAC-7E23DDD2B93D}" type="slidenum">
              <a:rPr lang="en-AU" smtClean="0"/>
              <a:pPr/>
              <a:t>52</a:t>
            </a:fld>
            <a:endParaRPr lang="en-AU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Case Study: Payroll Classes </a:t>
            </a:r>
            <a:endParaRPr lang="en-AU" b="0" smtClean="0">
              <a:latin typeface="Courier New" pitchFamily="49" charset="0"/>
            </a:endParaRPr>
          </a:p>
        </p:txBody>
      </p:sp>
      <p:sp>
        <p:nvSpPr>
          <p:cNvPr id="66563" name="Rectangle 3"/>
          <p:cNvSpPr txBox="1">
            <a:spLocks noChangeArrowheads="1"/>
          </p:cNvSpPr>
          <p:nvPr/>
        </p:nvSpPr>
        <p:spPr bwMode="auto">
          <a:xfrm>
            <a:off x="428625" y="1285875"/>
            <a:ext cx="8715375" cy="2157413"/>
          </a:xfrm>
          <a:prstGeom prst="rect">
            <a:avLst/>
          </a:prstGeom>
          <a:solidFill>
            <a:srgbClr val="99CC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AU" sz="1600" noProof="1">
                <a:cs typeface="Tahoma" pitchFamily="34" charset="0"/>
              </a:rPr>
              <a:t>class Employee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AU" sz="1600" noProof="1">
                <a:latin typeface="Courier New" pitchFamily="49" charset="0"/>
              </a:rPr>
              <a:t>{   </a:t>
            </a:r>
            <a:r>
              <a:rPr lang="en-US" sz="1600"/>
              <a:t>public:</a:t>
            </a:r>
          </a:p>
          <a:p>
            <a:pPr marL="342900" indent="-342900" algn="l"/>
            <a:r>
              <a:rPr lang="en-US" sz="1600"/>
              <a:t>             Employee(long id = 0, string last = "", string first = "",char initial = ' ', int dept = 0 );</a:t>
            </a:r>
          </a:p>
          <a:p>
            <a:pPr marL="342900" indent="-342900" algn="l"/>
            <a:r>
              <a:rPr lang="en-US" sz="1600"/>
              <a:t>             void display(ostream &amp; out) const;</a:t>
            </a:r>
          </a:p>
          <a:p>
            <a:pPr marL="342900" indent="-342900" algn="l"/>
            <a:r>
              <a:rPr lang="en-US" sz="1600"/>
              <a:t>        private: long myIdNum;            </a:t>
            </a:r>
          </a:p>
          <a:p>
            <a:pPr marL="342900" indent="-342900" algn="l"/>
            <a:r>
              <a:rPr lang="en-US" sz="1600"/>
              <a:t>                   string myLastName, myFirstName; </a:t>
            </a:r>
          </a:p>
          <a:p>
            <a:pPr marL="342900" indent="-342900" algn="l"/>
            <a:r>
              <a:rPr lang="en-US" sz="1600"/>
              <a:t>                    char myMiddleInitial;   int myDeptCode; </a:t>
            </a:r>
            <a:endParaRPr lang="en-AU" sz="1600">
              <a:latin typeface="Courier New" pitchFamily="49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AU">
                <a:latin typeface="Courier New" pitchFamily="49" charset="0"/>
              </a:rPr>
              <a:t>};</a:t>
            </a:r>
          </a:p>
        </p:txBody>
      </p:sp>
      <p:sp>
        <p:nvSpPr>
          <p:cNvPr id="66564" name="Text Box 20"/>
          <p:cNvSpPr txBox="1">
            <a:spLocks noChangeArrowheads="1"/>
          </p:cNvSpPr>
          <p:nvPr/>
        </p:nvSpPr>
        <p:spPr bwMode="auto">
          <a:xfrm>
            <a:off x="285750" y="4286250"/>
            <a:ext cx="4000500" cy="18161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AU" sz="1600" noProof="1"/>
              <a:t>class SalariedEmployee: public Employee</a:t>
            </a:r>
          </a:p>
          <a:p>
            <a:pPr algn="l"/>
            <a:r>
              <a:rPr lang="en-AU" sz="1600" noProof="1"/>
              <a:t>{   public: </a:t>
            </a:r>
          </a:p>
          <a:p>
            <a:pPr algn="l"/>
            <a:r>
              <a:rPr lang="en-AU" sz="1600" noProof="1"/>
              <a:t>        SalariedEmployee(…..);</a:t>
            </a:r>
          </a:p>
          <a:p>
            <a:pPr algn="l"/>
            <a:r>
              <a:rPr lang="en-AU" sz="1600"/>
              <a:t>    </a:t>
            </a:r>
            <a:r>
              <a:rPr lang="en-AU" sz="1600" noProof="1"/>
              <a:t>    void display(</a:t>
            </a:r>
            <a:r>
              <a:rPr lang="en-US" sz="1600"/>
              <a:t>ostream &amp; out) const;</a:t>
            </a:r>
            <a:endParaRPr lang="en-US" sz="1600" noProof="1"/>
          </a:p>
          <a:p>
            <a:pPr algn="l"/>
            <a:r>
              <a:rPr lang="en-AU" sz="1600"/>
              <a:t>    </a:t>
            </a:r>
            <a:r>
              <a:rPr lang="en-AU" sz="1600" noProof="1"/>
              <a:t>private : </a:t>
            </a:r>
          </a:p>
          <a:p>
            <a:pPr algn="l"/>
            <a:r>
              <a:rPr lang="en-AU" sz="1600" noProof="1"/>
              <a:t>         double  mySalary;</a:t>
            </a:r>
            <a:endParaRPr lang="en-AU" sz="1600"/>
          </a:p>
          <a:p>
            <a:pPr algn="l"/>
            <a:r>
              <a:rPr lang="en-AU" sz="1600"/>
              <a:t>};</a:t>
            </a:r>
          </a:p>
        </p:txBody>
      </p:sp>
      <p:sp>
        <p:nvSpPr>
          <p:cNvPr id="66565" name="Line 26"/>
          <p:cNvSpPr>
            <a:spLocks noChangeShapeType="1"/>
          </p:cNvSpPr>
          <p:nvPr/>
        </p:nvSpPr>
        <p:spPr bwMode="auto">
          <a:xfrm>
            <a:off x="2576513" y="3876675"/>
            <a:ext cx="360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AU"/>
          </a:p>
        </p:txBody>
      </p:sp>
      <p:sp>
        <p:nvSpPr>
          <p:cNvPr id="66566" name="Line 27"/>
          <p:cNvSpPr>
            <a:spLocks noChangeShapeType="1"/>
          </p:cNvSpPr>
          <p:nvPr/>
        </p:nvSpPr>
        <p:spPr bwMode="auto">
          <a:xfrm flipV="1">
            <a:off x="2576513" y="3876675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AU"/>
          </a:p>
        </p:txBody>
      </p:sp>
      <p:sp>
        <p:nvSpPr>
          <p:cNvPr id="66567" name="Line 28"/>
          <p:cNvSpPr>
            <a:spLocks noChangeShapeType="1"/>
          </p:cNvSpPr>
          <p:nvPr/>
        </p:nvSpPr>
        <p:spPr bwMode="auto">
          <a:xfrm flipV="1">
            <a:off x="6176963" y="3876675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AU"/>
          </a:p>
        </p:txBody>
      </p:sp>
      <p:sp>
        <p:nvSpPr>
          <p:cNvPr id="66568" name="Line 29"/>
          <p:cNvSpPr>
            <a:spLocks noChangeShapeType="1"/>
          </p:cNvSpPr>
          <p:nvPr/>
        </p:nvSpPr>
        <p:spPr bwMode="auto">
          <a:xfrm flipV="1">
            <a:off x="4810125" y="3443288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AU"/>
          </a:p>
        </p:txBody>
      </p:sp>
      <p:sp>
        <p:nvSpPr>
          <p:cNvPr id="66569" name="Text Box 30"/>
          <p:cNvSpPr txBox="1">
            <a:spLocks noChangeArrowheads="1"/>
          </p:cNvSpPr>
          <p:nvPr/>
        </p:nvSpPr>
        <p:spPr bwMode="auto">
          <a:xfrm>
            <a:off x="5026025" y="3516313"/>
            <a:ext cx="785813" cy="3381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sz="1600">
                <a:latin typeface="Times New Roman" pitchFamily="18" charset="0"/>
              </a:rPr>
              <a:t>Inherit</a:t>
            </a:r>
            <a:r>
              <a:rPr lang="en-AU" sz="1600">
                <a:solidFill>
                  <a:schemeClr val="accent2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6570" name="Date Placeholder 1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66571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5F3104-0E06-46D8-A662-2D01724B2BD1}" type="slidenum">
              <a:rPr lang="en-AU" smtClean="0"/>
              <a:pPr/>
              <a:t>53</a:t>
            </a:fld>
            <a:endParaRPr lang="en-AU" smtClean="0"/>
          </a:p>
        </p:txBody>
      </p:sp>
      <p:sp>
        <p:nvSpPr>
          <p:cNvPr id="66572" name="Text Box 21"/>
          <p:cNvSpPr txBox="1">
            <a:spLocks noChangeArrowheads="1"/>
          </p:cNvSpPr>
          <p:nvPr/>
        </p:nvSpPr>
        <p:spPr bwMode="auto">
          <a:xfrm>
            <a:off x="4616450" y="4308475"/>
            <a:ext cx="4527550" cy="2308225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AU" sz="1600" noProof="1"/>
              <a:t>class HourlyEmployee: public Employee</a:t>
            </a:r>
          </a:p>
          <a:p>
            <a:pPr algn="l"/>
            <a:r>
              <a:rPr lang="en-AU" sz="1600" noProof="1"/>
              <a:t>{   public: </a:t>
            </a:r>
          </a:p>
          <a:p>
            <a:pPr algn="l"/>
            <a:r>
              <a:rPr lang="en-AU" sz="1600" noProof="1"/>
              <a:t>        HourlyEmployee( ….. );</a:t>
            </a:r>
          </a:p>
          <a:p>
            <a:pPr algn="l"/>
            <a:r>
              <a:rPr lang="en-AU" sz="1600"/>
              <a:t>    </a:t>
            </a:r>
            <a:r>
              <a:rPr lang="en-AU" sz="1600" noProof="1"/>
              <a:t>    void display(</a:t>
            </a:r>
            <a:r>
              <a:rPr lang="en-US" sz="1600"/>
              <a:t>ostream &amp; out) const;</a:t>
            </a:r>
            <a:endParaRPr lang="en-US" sz="1600" noProof="1"/>
          </a:p>
          <a:p>
            <a:pPr algn="l"/>
            <a:r>
              <a:rPr lang="en-AU" sz="1600"/>
              <a:t>    </a:t>
            </a:r>
            <a:r>
              <a:rPr lang="en-AU" sz="1600" noProof="1"/>
              <a:t>private : </a:t>
            </a:r>
          </a:p>
          <a:p>
            <a:pPr algn="l"/>
            <a:r>
              <a:rPr lang="en-AU" sz="1600" noProof="1"/>
              <a:t>         double  myWeeklyWage,               </a:t>
            </a:r>
          </a:p>
          <a:p>
            <a:pPr algn="l"/>
            <a:r>
              <a:rPr lang="en-AU" sz="1600" noProof="1"/>
              <a:t>                    myHoursWorked, </a:t>
            </a:r>
          </a:p>
          <a:p>
            <a:pPr algn="l"/>
            <a:r>
              <a:rPr lang="en-AU" sz="1600" noProof="1"/>
              <a:t>                   myOverTimeFactor;</a:t>
            </a:r>
          </a:p>
          <a:p>
            <a:pPr algn="l"/>
            <a:r>
              <a:rPr lang="en-AU" sz="160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Implementation: Base Class – Employee Class </a:t>
            </a:r>
            <a:endParaRPr lang="en-AU" sz="2800" b="0" smtClean="0">
              <a:latin typeface="Courier New" pitchFamily="49" charset="0"/>
            </a:endParaRPr>
          </a:p>
        </p:txBody>
      </p:sp>
      <p:sp>
        <p:nvSpPr>
          <p:cNvPr id="6758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675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BB40E9-D056-46C3-9550-FD6557D846C7}" type="slidenum">
              <a:rPr lang="en-AU" smtClean="0"/>
              <a:pPr/>
              <a:t>54</a:t>
            </a:fld>
            <a:endParaRPr lang="en-AU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142875" y="1285875"/>
            <a:ext cx="9001125" cy="54784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lvl="1" algn="l">
              <a:spcBef>
                <a:spcPct val="50000"/>
              </a:spcBef>
              <a:tabLst>
                <a:tab pos="171450" algn="l"/>
                <a:tab pos="342900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//--- Definition of Employee's Constructor</a:t>
            </a:r>
          </a:p>
          <a:p>
            <a:pPr lvl="1" algn="l">
              <a:spcBef>
                <a:spcPct val="50000"/>
              </a:spcBef>
              <a:tabLst>
                <a:tab pos="171450" algn="l"/>
                <a:tab pos="342900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Employee::Employee(long id, string last, string </a:t>
            </a:r>
          </a:p>
          <a:p>
            <a:pPr lvl="1" algn="l">
              <a:spcBef>
                <a:spcPct val="50000"/>
              </a:spcBef>
              <a:tabLst>
                <a:tab pos="171450" algn="l"/>
                <a:tab pos="342900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         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first,char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initial,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dept)</a:t>
            </a:r>
          </a:p>
          <a:p>
            <a:pPr lvl="1" algn="l">
              <a:spcBef>
                <a:spcPct val="50000"/>
              </a:spcBef>
              <a:tabLst>
                <a:tab pos="171450" algn="l"/>
                <a:tab pos="342900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: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myIdNum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(id),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myLastName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(last),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myFirstName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(first),</a:t>
            </a:r>
          </a:p>
          <a:p>
            <a:pPr lvl="1" algn="l">
              <a:spcBef>
                <a:spcPct val="50000"/>
              </a:spcBef>
              <a:tabLst>
                <a:tab pos="171450" algn="l"/>
                <a:tab pos="342900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myMiddleInitial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(initial),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myDeptCode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(dept)</a:t>
            </a:r>
          </a:p>
          <a:p>
            <a:pPr lvl="1" algn="l">
              <a:spcBef>
                <a:spcPct val="50000"/>
              </a:spcBef>
              <a:tabLst>
                <a:tab pos="171450" algn="l"/>
                <a:tab pos="342900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{ }</a:t>
            </a:r>
          </a:p>
          <a:p>
            <a:pPr lvl="1" algn="l">
              <a:spcBef>
                <a:spcPct val="50000"/>
              </a:spcBef>
              <a:tabLst>
                <a:tab pos="171450" algn="l"/>
                <a:tab pos="342900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//--- Definition of Employee's display()</a:t>
            </a:r>
          </a:p>
          <a:p>
            <a:pPr lvl="1" algn="l">
              <a:spcBef>
                <a:spcPct val="50000"/>
              </a:spcBef>
              <a:tabLst>
                <a:tab pos="171450" algn="l"/>
                <a:tab pos="342900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void Employee::display(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ostream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&amp; out) const</a:t>
            </a:r>
          </a:p>
          <a:p>
            <a:pPr lvl="1" algn="l">
              <a:spcBef>
                <a:spcPct val="50000"/>
              </a:spcBef>
              <a:tabLst>
                <a:tab pos="171450" algn="l"/>
                <a:tab pos="342900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{ out &lt;&lt;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myIdNum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&lt;&lt; ' ' &lt;&lt;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myLastName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&lt;&lt; ", " &lt;&lt;</a:t>
            </a:r>
          </a:p>
          <a:p>
            <a:pPr lvl="1" algn="l">
              <a:spcBef>
                <a:spcPct val="50000"/>
              </a:spcBef>
              <a:tabLst>
                <a:tab pos="171450" algn="l"/>
                <a:tab pos="342900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myFirstName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&lt;&lt; ' ‘ &lt;&lt;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myMiddleInitial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&lt;&lt; "  " &lt;&lt;</a:t>
            </a:r>
          </a:p>
          <a:p>
            <a:pPr lvl="1" algn="l">
              <a:spcBef>
                <a:spcPct val="50000"/>
              </a:spcBef>
              <a:tabLst>
                <a:tab pos="171450" algn="l"/>
                <a:tab pos="342900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myDeptCode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&lt;&lt;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endl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;</a:t>
            </a:r>
          </a:p>
          <a:p>
            <a:pPr lvl="1" algn="l">
              <a:spcBef>
                <a:spcPct val="50000"/>
              </a:spcBef>
              <a:tabLst>
                <a:tab pos="171450" algn="l"/>
                <a:tab pos="342900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Case Study: Base Class – Employee Class </a:t>
            </a:r>
            <a:endParaRPr lang="en-AU" b="0" smtClean="0">
              <a:latin typeface="Courier New" pitchFamily="49" charset="0"/>
            </a:endParaRPr>
          </a:p>
        </p:txBody>
      </p:sp>
      <p:sp>
        <p:nvSpPr>
          <p:cNvPr id="68611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6861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B0751F-309F-4004-A205-45F84AF03A44}" type="slidenum">
              <a:rPr lang="en-AU" smtClean="0"/>
              <a:pPr/>
              <a:t>55</a:t>
            </a:fld>
            <a:endParaRPr lang="en-AU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857250" y="1571625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endParaRPr lang="en-AU" sz="3200" kern="0" dirty="0">
              <a:latin typeface="+mn-lt"/>
            </a:endParaRP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endParaRPr lang="en-AU" sz="3200" kern="0" dirty="0">
              <a:latin typeface="+mn-lt"/>
            </a:endParaRP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endParaRPr lang="en-AU" sz="3200" kern="0" dirty="0">
              <a:latin typeface="+mn-lt"/>
            </a:endParaRP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endParaRPr lang="en-AU" sz="2800" kern="0" dirty="0">
              <a:latin typeface="+mn-lt"/>
            </a:endParaRP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AU" sz="3200" dirty="0">
                <a:latin typeface="Times New Roman" pitchFamily="18" charset="0"/>
              </a:rPr>
              <a:t>Utility function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defRPr/>
            </a:pPr>
            <a:r>
              <a:rPr lang="en-AU" sz="3200" dirty="0">
                <a:latin typeface="Times New Roman" pitchFamily="18" charset="0"/>
              </a:rPr>
              <a:t>  - not member of class Employee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defRPr/>
            </a:pPr>
            <a:r>
              <a:rPr lang="en-AU" sz="3200" dirty="0">
                <a:latin typeface="Times New Roman" pitchFamily="18" charset="0"/>
              </a:rPr>
              <a:t>  - Can’t access to variable declared in class Employee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875" y="1285875"/>
            <a:ext cx="9001125" cy="261620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lvl="1" algn="l">
              <a:spcBef>
                <a:spcPct val="50000"/>
              </a:spcBef>
              <a:tabLst>
                <a:tab pos="171450" algn="l"/>
                <a:tab pos="342900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</a:p>
          <a:p>
            <a:pPr algn="l">
              <a:tabLst>
                <a:tab pos="171450" algn="l"/>
                <a:tab pos="342900" algn="l"/>
              </a:tabLst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//--- Definition of output operator &lt;&lt;</a:t>
            </a:r>
          </a:p>
          <a:p>
            <a:pPr algn="l">
              <a:tabLst>
                <a:tab pos="171450" algn="l"/>
                <a:tab pos="342900" algn="l"/>
              </a:tabLst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&amp; operator&lt;&lt;(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out,const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Employee &amp;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>
              <a:tabLst>
                <a:tab pos="171450" algn="l"/>
                <a:tab pos="342900" algn="l"/>
              </a:tabLst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tabLst>
                <a:tab pos="171450" algn="l"/>
                <a:tab pos="342900" algn="l"/>
              </a:tabLst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emp.display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(out);</a:t>
            </a:r>
          </a:p>
          <a:p>
            <a:pPr algn="l">
              <a:tabLst>
                <a:tab pos="171450" algn="l"/>
                <a:tab pos="342900" algn="l"/>
              </a:tabLst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return out;</a:t>
            </a:r>
          </a:p>
          <a:p>
            <a:pPr algn="l">
              <a:tabLst>
                <a:tab pos="171450" algn="l"/>
                <a:tab pos="342900" algn="l"/>
              </a:tabLst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1714500" y="2357438"/>
            <a:ext cx="1714500" cy="1587"/>
          </a:xfrm>
          <a:prstGeom prst="line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Building Derived Classes</a:t>
            </a:r>
            <a:endParaRPr lang="en-AU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059737" cy="3970338"/>
          </a:xfrm>
        </p:spPr>
        <p:txBody>
          <a:bodyPr/>
          <a:lstStyle/>
          <a:p>
            <a:r>
              <a:rPr lang="en-US" smtClean="0"/>
              <a:t>Reusing Operations</a:t>
            </a:r>
          </a:p>
          <a:p>
            <a:pPr lvl="1"/>
            <a:r>
              <a:rPr lang="en-US" smtClean="0"/>
              <a:t>Derived class may extend or replace base class function of same name</a:t>
            </a:r>
          </a:p>
          <a:p>
            <a:pPr lvl="1"/>
            <a:r>
              <a:rPr lang="en-US" smtClean="0"/>
              <a:t>Possible to call the base class function within the function of the derived class</a:t>
            </a:r>
          </a:p>
          <a:p>
            <a:pPr eaLnBrk="1" hangingPunct="1">
              <a:buFont typeface="Wingdings" pitchFamily="2" charset="2"/>
              <a:buNone/>
            </a:pPr>
            <a:endParaRPr lang="en-AU" sz="2800" smtClean="0"/>
          </a:p>
          <a:p>
            <a:pPr eaLnBrk="1" hangingPunct="1"/>
            <a:endParaRPr lang="en-AU" smtClean="0"/>
          </a:p>
        </p:txBody>
      </p:sp>
      <p:sp>
        <p:nvSpPr>
          <p:cNvPr id="69636" name="Rectangle 6"/>
          <p:cNvSpPr>
            <a:spLocks noChangeArrowheads="1"/>
          </p:cNvSpPr>
          <p:nvPr/>
        </p:nvSpPr>
        <p:spPr bwMode="auto">
          <a:xfrm>
            <a:off x="1428750" y="4286250"/>
            <a:ext cx="6143625" cy="184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/>
            </a:r>
            <a:br>
              <a:rPr lang="en-US"/>
            </a:br>
            <a:r>
              <a:rPr lang="en-US" sz="2400" b="1">
                <a:solidFill>
                  <a:srgbClr val="0000FF"/>
                </a:solidFill>
                <a:latin typeface="Courier New" pitchFamily="49" charset="0"/>
              </a:rPr>
              <a:t>void DerivedClass::whatever()</a:t>
            </a:r>
            <a:br>
              <a:rPr lang="en-US" sz="2400" b="1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sz="2400" b="1">
                <a:solidFill>
                  <a:srgbClr val="0000FF"/>
                </a:solidFill>
                <a:latin typeface="Courier New" pitchFamily="49" charset="0"/>
              </a:rPr>
              <a:t>{   BaseClass::whatever();</a:t>
            </a:r>
            <a:br>
              <a:rPr lang="en-US" sz="2400" b="1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sz="2400" b="1">
                <a:solidFill>
                  <a:srgbClr val="0000FF"/>
                </a:solidFill>
                <a:latin typeface="Courier New" pitchFamily="49" charset="0"/>
              </a:rPr>
              <a:t>    . . .	</a:t>
            </a:r>
          </a:p>
          <a:p>
            <a:pPr algn="l"/>
            <a:r>
              <a:rPr lang="en-US" sz="2400" b="1">
                <a:solidFill>
                  <a:srgbClr val="0000FF"/>
                </a:solidFill>
                <a:latin typeface="Courier New" pitchFamily="49" charset="0"/>
              </a:rPr>
              <a:t>}</a:t>
            </a:r>
            <a:endParaRPr lang="en-US" sz="2400">
              <a:solidFill>
                <a:srgbClr val="0000FF"/>
              </a:solidFill>
            </a:endParaRPr>
          </a:p>
        </p:txBody>
      </p:sp>
      <p:sp>
        <p:nvSpPr>
          <p:cNvPr id="69637" name="Date Placeholder 8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69638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04048B-C1AC-493B-9CEC-47078EA72910}" type="slidenum">
              <a:rPr lang="en-AU" smtClean="0"/>
              <a:pPr/>
              <a:t>56</a:t>
            </a:fld>
            <a:endParaRPr lang="en-AU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Case Study: Derived Class – SalariedEmployee Class </a:t>
            </a:r>
            <a:endParaRPr lang="en-AU" sz="2600" b="0" smtClean="0">
              <a:latin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2875" y="1285875"/>
            <a:ext cx="9001125" cy="4708525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lvl="1" algn="l">
              <a:spcBef>
                <a:spcPct val="50000"/>
              </a:spcBef>
              <a:tabLst>
                <a:tab pos="171450" algn="l"/>
                <a:tab pos="342900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</a:p>
          <a:p>
            <a:pPr algn="l">
              <a:tabLst>
                <a:tab pos="171450" algn="l"/>
                <a:tab pos="342900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//--- Definition of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SalariedEmployee's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Constructor</a:t>
            </a:r>
          </a:p>
          <a:p>
            <a:pPr algn="l">
              <a:tabLst>
                <a:tab pos="171450" algn="l"/>
                <a:tab pos="342900" algn="l"/>
              </a:tabLst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SalariedEmployee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SalariedEmployee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171450" algn="l"/>
                <a:tab pos="342900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(long id, string last, string first, char initial,</a:t>
            </a:r>
          </a:p>
          <a:p>
            <a:pPr algn="l">
              <a:tabLst>
                <a:tab pos="171450" algn="l"/>
                <a:tab pos="342900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dept, double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sal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>
              <a:tabLst>
                <a:tab pos="171450" algn="l"/>
                <a:tab pos="342900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 Employee(id, last, first, initial, dept), </a:t>
            </a:r>
          </a:p>
          <a:p>
            <a:pPr algn="l">
              <a:tabLst>
                <a:tab pos="171450" algn="l"/>
                <a:tab pos="342900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mySalary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sal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>
              <a:tabLst>
                <a:tab pos="171450" algn="l"/>
                <a:tab pos="342900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 }</a:t>
            </a:r>
          </a:p>
          <a:p>
            <a:pPr algn="l">
              <a:tabLst>
                <a:tab pos="171450" algn="l"/>
                <a:tab pos="342900" algn="l"/>
              </a:tabLst>
              <a:defRPr/>
            </a:pPr>
            <a:endParaRPr lang="en-US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171450" algn="l"/>
                <a:tab pos="342900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//--- Definition of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SalariedEmployee's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display()</a:t>
            </a:r>
          </a:p>
          <a:p>
            <a:pPr algn="l">
              <a:tabLst>
                <a:tab pos="171450" algn="l"/>
                <a:tab pos="342900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SalariedEmployee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::display(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&amp; out) const</a:t>
            </a:r>
          </a:p>
          <a:p>
            <a:pPr algn="l">
              <a:tabLst>
                <a:tab pos="171450" algn="l"/>
                <a:tab pos="342900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tabLst>
                <a:tab pos="171450" algn="l"/>
                <a:tab pos="342900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Employee::display(out);            //inherited members</a:t>
            </a:r>
          </a:p>
          <a:p>
            <a:pPr algn="l">
              <a:tabLst>
                <a:tab pos="171450" algn="l"/>
                <a:tab pos="342900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out &lt;&lt; “Salary: $" &lt;&lt;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mySalary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 //local members</a:t>
            </a:r>
          </a:p>
          <a:p>
            <a:pPr algn="l">
              <a:tabLst>
                <a:tab pos="171450" algn="l"/>
                <a:tab pos="342900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066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F34FB0-536B-47FD-B4BC-D4221943CDD4}" type="slidenum">
              <a:rPr lang="en-AU" smtClean="0"/>
              <a:pPr/>
              <a:t>57</a:t>
            </a:fld>
            <a:endParaRPr lang="en-AU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INB371 Data Structures and Algorithms</a:t>
            </a:r>
          </a:p>
          <a:p>
            <a:pPr>
              <a:defRPr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Case Study: Derived Class – HourlyEmployee Class </a:t>
            </a:r>
            <a:endParaRPr lang="en-AU" sz="2600" b="0" smtClean="0">
              <a:latin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2875" y="1285875"/>
            <a:ext cx="9001125" cy="5108575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lvl="1" algn="l">
              <a:spcBef>
                <a:spcPct val="50000"/>
              </a:spcBef>
              <a:tabLst>
                <a:tab pos="171450" algn="l"/>
                <a:tab pos="342900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//--- Definition of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HourlyEmployee's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Constructor</a:t>
            </a:r>
          </a:p>
          <a:p>
            <a:pPr algn="l">
              <a:tabLst>
                <a:tab pos="171450" algn="l"/>
                <a:tab pos="342900" algn="l"/>
              </a:tabLst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HourlyEmployee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HourlyEmployee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>
              <a:tabLst>
                <a:tab pos="171450" algn="l"/>
                <a:tab pos="3429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(long id, string last, string first, char initial,</a:t>
            </a:r>
          </a:p>
          <a:p>
            <a:pPr algn="l">
              <a:tabLst>
                <a:tab pos="171450" algn="l"/>
                <a:tab pos="3429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dept, double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weeklyWage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hoursWorked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algn="l">
              <a:tabLst>
                <a:tab pos="171450" algn="l"/>
                <a:tab pos="3429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               double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overTimeFactor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>
              <a:tabLst>
                <a:tab pos="171450" algn="l"/>
                <a:tab pos="3429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 Employee(id, last, first, initial, dept),</a:t>
            </a:r>
          </a:p>
          <a:p>
            <a:pPr algn="l">
              <a:tabLst>
                <a:tab pos="171450" algn="l"/>
                <a:tab pos="3429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myWeeklyWage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weeklyWage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myHoursWorked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hoursWorked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pPr algn="l">
              <a:tabLst>
                <a:tab pos="171450" algn="l"/>
                <a:tab pos="3429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myOverTimeFactor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overTimeFactor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>
              <a:tabLst>
                <a:tab pos="171450" algn="l"/>
                <a:tab pos="3429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 }</a:t>
            </a:r>
          </a:p>
          <a:p>
            <a:pPr algn="l">
              <a:tabLst>
                <a:tab pos="171450" algn="l"/>
                <a:tab pos="342900" algn="l"/>
              </a:tabLst>
              <a:defRPr/>
            </a:pP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171450" algn="l"/>
                <a:tab pos="3429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//--- Definition of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HourlyEmployee's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display()</a:t>
            </a:r>
          </a:p>
          <a:p>
            <a:pPr algn="l">
              <a:tabLst>
                <a:tab pos="171450" algn="l"/>
                <a:tab pos="3429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HourlyEmployee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::display(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&amp; out) const</a:t>
            </a:r>
          </a:p>
          <a:p>
            <a:pPr algn="l">
              <a:tabLst>
                <a:tab pos="171450" algn="l"/>
                <a:tab pos="3429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tabLst>
                <a:tab pos="171450" algn="l"/>
                <a:tab pos="3429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Employee::display(out);              //inherited members</a:t>
            </a:r>
          </a:p>
          <a:p>
            <a:pPr algn="l">
              <a:tabLst>
                <a:tab pos="171450" algn="l"/>
                <a:tab pos="3429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out &lt;&lt;“Weekly Wage: $" &lt;&lt;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myWeeklyWage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//local members</a:t>
            </a:r>
          </a:p>
          <a:p>
            <a:pPr algn="l">
              <a:tabLst>
                <a:tab pos="171450" algn="l"/>
                <a:tab pos="3429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&lt;&lt;“Hours Worked: " &lt;&lt;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myHoursWorked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>
              <a:tabLst>
                <a:tab pos="171450" algn="l"/>
                <a:tab pos="3429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&lt;&lt;“Over Time Worked:” &lt;&lt;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myOverTimeFactor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tabLst>
                <a:tab pos="171450" algn="l"/>
                <a:tab pos="3429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168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C57672-BB84-4B57-8E7D-6365A9C9F590}" type="slidenum">
              <a:rPr lang="en-AU" smtClean="0"/>
              <a:pPr/>
              <a:t>58</a:t>
            </a:fld>
            <a:endParaRPr lang="en-AU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INB371 Data Structures and Algorithms</a:t>
            </a:r>
          </a:p>
          <a:p>
            <a:pPr>
              <a:defRPr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Case Study: Client program – TestEmployee</a:t>
            </a:r>
            <a:endParaRPr lang="en-AU" sz="2600" b="0" smtClean="0">
              <a:latin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533525"/>
            <a:ext cx="8786813" cy="501650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Employee.h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SalariedEmployee.h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HourlyEmployee.h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Employee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(11111, "Doe", "John", 'J', 11);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HourlyEmployee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empHr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(33333, "Jones", "Jay", 'J', 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       33, 15.25, 40);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SalariedEmployee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empSal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(22222, "Smith", "Mary", 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         'M', 22, 59900);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emp.display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empHr.display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empSal.display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88" y="4857750"/>
            <a:ext cx="5500687" cy="646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empHr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&lt;&lt;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empSal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7188" y="5572125"/>
            <a:ext cx="5643562" cy="642938"/>
          </a:xfrm>
          <a:prstGeom prst="rect">
            <a:avLst/>
          </a:prstGeom>
          <a:noFill/>
          <a:ln w="38100" cap="sq" algn="ctr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7188" y="5572125"/>
            <a:ext cx="5500687" cy="646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empHr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&lt;&lt;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empSal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</p:txBody>
      </p:sp>
      <p:sp>
        <p:nvSpPr>
          <p:cNvPr id="72711" name="Date Placeholder 9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72712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F018FF-5EA8-47CB-8EFA-FC77F0ED0BED}" type="slidenum">
              <a:rPr lang="en-AU" smtClean="0"/>
              <a:pPr/>
              <a:t>59</a:t>
            </a:fld>
            <a:endParaRPr lang="en-AU" smtClean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  <p:pic>
        <p:nvPicPr>
          <p:cNvPr id="72714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13" y="1643063"/>
            <a:ext cx="3357562" cy="20240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72718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7813" y="3786188"/>
            <a:ext cx="3411537" cy="1285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Object-oriented Programming</a:t>
            </a:r>
          </a:p>
        </p:txBody>
      </p:sp>
      <p:sp>
        <p:nvSpPr>
          <p:cNvPr id="18435" name="Content Placeholder 13"/>
          <p:cNvSpPr>
            <a:spLocks noGrp="1"/>
          </p:cNvSpPr>
          <p:nvPr>
            <p:ph idx="1"/>
          </p:nvPr>
        </p:nvSpPr>
        <p:spPr>
          <a:xfrm>
            <a:off x="857250" y="1357313"/>
            <a:ext cx="7572375" cy="4857750"/>
          </a:xfrm>
        </p:spPr>
        <p:txBody>
          <a:bodyPr/>
          <a:lstStyle/>
          <a:p>
            <a:r>
              <a:rPr lang="en-AU" smtClean="0"/>
              <a:t>An object has features which capture </a:t>
            </a:r>
            <a:r>
              <a:rPr lang="en-AU" i="1" smtClean="0"/>
              <a:t>what it is</a:t>
            </a:r>
            <a:r>
              <a:rPr lang="en-AU" smtClean="0"/>
              <a:t> (e.g., hour and minute for Time object) and </a:t>
            </a:r>
            <a:r>
              <a:rPr lang="en-AU" i="1" smtClean="0"/>
              <a:t>what it does </a:t>
            </a:r>
            <a:r>
              <a:rPr lang="en-AU" smtClean="0"/>
              <a:t>(e.g., display time)</a:t>
            </a:r>
            <a:endParaRPr lang="en-AU" i="1" smtClean="0"/>
          </a:p>
          <a:p>
            <a:r>
              <a:rPr lang="en-AU" smtClean="0"/>
              <a:t>Each object is an instance of a category</a:t>
            </a:r>
          </a:p>
          <a:p>
            <a:r>
              <a:rPr lang="en-AU" smtClean="0"/>
              <a:t>A </a:t>
            </a:r>
            <a:r>
              <a:rPr lang="en-AU" b="1" smtClean="0"/>
              <a:t>class</a:t>
            </a:r>
            <a:r>
              <a:rPr lang="en-AU" smtClean="0"/>
              <a:t> defined in an object-oriented programming language is a template used to describe a category of objects in real world. 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18436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18437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8648C1-764E-41E1-B3F5-9231A451D779}" type="slidenum">
              <a:rPr lang="en-AU" smtClean="0"/>
              <a:pPr/>
              <a:t>6</a:t>
            </a:fld>
            <a:endParaRPr lang="en-AU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85750"/>
            <a:ext cx="7670800" cy="984250"/>
          </a:xfrm>
        </p:spPr>
        <p:txBody>
          <a:bodyPr/>
          <a:lstStyle/>
          <a:p>
            <a:pPr eaLnBrk="1" hangingPunct="1"/>
            <a:r>
              <a:rPr lang="en-AU" smtClean="0"/>
              <a:t>Binding problem</a:t>
            </a:r>
          </a:p>
        </p:txBody>
      </p:sp>
      <p:sp>
        <p:nvSpPr>
          <p:cNvPr id="7373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57188" y="1500188"/>
            <a:ext cx="8201025" cy="4714875"/>
          </a:xfrm>
        </p:spPr>
        <p:txBody>
          <a:bodyPr/>
          <a:lstStyle/>
          <a:p>
            <a:pPr eaLnBrk="1" hangingPunct="1"/>
            <a:r>
              <a:rPr lang="en-AU" smtClean="0"/>
              <a:t> Derived classes can call base class functions. But these function calls are bound to the function definition in base class in compilation time. </a:t>
            </a:r>
          </a:p>
          <a:p>
            <a:pPr lvl="1" eaLnBrk="1" hangingPunct="1">
              <a:buFont typeface="Times New Roman" pitchFamily="18" charset="0"/>
              <a:buNone/>
            </a:pPr>
            <a:r>
              <a:rPr lang="en-US" smtClean="0"/>
              <a:t>  e.g.,  </a:t>
            </a:r>
            <a:r>
              <a:rPr lang="en-US" sz="2400" b="1" smtClean="0">
                <a:solidFill>
                  <a:srgbClr val="0000FF"/>
                </a:solidFill>
                <a:latin typeface="Courier New" pitchFamily="49" charset="0"/>
              </a:rPr>
              <a:t>display()</a:t>
            </a:r>
            <a:r>
              <a:rPr lang="en-US" smtClean="0">
                <a:solidFill>
                  <a:srgbClr val="0000FF"/>
                </a:solidFill>
              </a:rPr>
              <a:t> </a:t>
            </a:r>
            <a:r>
              <a:rPr lang="en-US" smtClean="0"/>
              <a:t>function and overloaded output </a:t>
            </a:r>
            <a:r>
              <a:rPr lang="en-US" sz="2400" b="1" smtClean="0">
                <a:solidFill>
                  <a:srgbClr val="0000FF"/>
                </a:solidFill>
                <a:latin typeface="Courier New" pitchFamily="49" charset="0"/>
              </a:rPr>
              <a:t>operator&lt;&lt; </a:t>
            </a:r>
            <a:r>
              <a:rPr lang="en-US" smtClean="0"/>
              <a:t>in base class are defined only for base class.  </a:t>
            </a:r>
            <a:r>
              <a:rPr lang="en-US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empSal</a:t>
            </a:r>
            <a:r>
              <a:rPr 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mtClean="0"/>
              <a:t>is a salariedEmployee object,</a:t>
            </a:r>
          </a:p>
          <a:p>
            <a:pPr lvl="1" eaLnBrk="1" hangingPunct="1">
              <a:buFont typeface="Times New Roman" pitchFamily="18" charset="0"/>
              <a:buNone/>
            </a:pPr>
            <a:r>
              <a:rPr lang="en-AU" smtClean="0"/>
              <a:t> 	</a:t>
            </a:r>
            <a:r>
              <a:rPr lang="en-AU" b="1" smtClean="0"/>
              <a:t>	</a:t>
            </a:r>
            <a:r>
              <a:rPr lang="en-AU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cout &lt;&lt; empSal&lt;&lt;endl;</a:t>
            </a:r>
            <a:endParaRPr lang="en-US" sz="2400" b="1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 typeface="Times New Roman" pitchFamily="18" charset="0"/>
              <a:buNone/>
            </a:pPr>
            <a:r>
              <a:rPr lang="en-AU" smtClean="0"/>
              <a:t>     will call </a:t>
            </a:r>
            <a:r>
              <a:rPr lang="en-US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display()</a:t>
            </a:r>
            <a:r>
              <a:rPr lang="en-US" smtClean="0">
                <a:cs typeface="Courier New" pitchFamily="49" charset="0"/>
              </a:rPr>
              <a:t>in </a:t>
            </a:r>
            <a:r>
              <a:rPr lang="en-AU" smtClean="0"/>
              <a:t>base class and only display the common attributes.</a:t>
            </a:r>
          </a:p>
          <a:p>
            <a:pPr lvl="1" eaLnBrk="1" hangingPunct="1"/>
            <a:endParaRPr lang="en-AU" smtClean="0"/>
          </a:p>
          <a:p>
            <a:pPr lvl="1" eaLnBrk="1" hangingPunct="1"/>
            <a:endParaRPr lang="en-AU" smtClean="0"/>
          </a:p>
          <a:p>
            <a:pPr eaLnBrk="1" hangingPunct="1"/>
            <a:endParaRPr lang="en-AU" smtClean="0"/>
          </a:p>
        </p:txBody>
      </p:sp>
      <p:sp>
        <p:nvSpPr>
          <p:cNvPr id="73732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7373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03348F-CB98-4073-9DCD-4E548B2F6796}" type="slidenum">
              <a:rPr lang="en-AU" smtClean="0"/>
              <a:pPr/>
              <a:t>60</a:t>
            </a:fld>
            <a:endParaRPr lang="en-AU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85750"/>
            <a:ext cx="7670800" cy="984250"/>
          </a:xfrm>
        </p:spPr>
        <p:txBody>
          <a:bodyPr/>
          <a:lstStyle/>
          <a:p>
            <a:pPr eaLnBrk="1" hangingPunct="1"/>
            <a:r>
              <a:rPr lang="en-US" smtClean="0"/>
              <a:t>Polymorphism – Dynamic binding</a:t>
            </a:r>
            <a:endParaRPr lang="en-AU" b="0" smtClean="0">
              <a:latin typeface="Courier New" pitchFamily="49" charset="0"/>
            </a:endParaRPr>
          </a:p>
        </p:txBody>
      </p:sp>
      <p:sp>
        <p:nvSpPr>
          <p:cNvPr id="6144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57188" y="1500188"/>
            <a:ext cx="8201025" cy="4714875"/>
          </a:xfrm>
        </p:spPr>
        <p:txBody>
          <a:bodyPr/>
          <a:lstStyle/>
          <a:p>
            <a:pPr eaLnBrk="1" hangingPunct="1">
              <a:defRPr/>
            </a:pPr>
            <a:r>
              <a:rPr lang="en-AU" dirty="0" smtClean="0"/>
              <a:t>Polymorphism is the ability for a function to have a number of different implementation versions in different classes.</a:t>
            </a:r>
          </a:p>
          <a:p>
            <a:pPr eaLnBrk="1" hangingPunct="1">
              <a:defRPr/>
            </a:pPr>
            <a:r>
              <a:rPr lang="en-AU" dirty="0" smtClean="0"/>
              <a:t>Which version is called must be deferred to run time – dynamic binding, accomplished by making base class functions as </a:t>
            </a:r>
            <a:r>
              <a:rPr lang="en-AU" dirty="0" smtClean="0">
                <a:solidFill>
                  <a:srgbClr val="0000FF"/>
                </a:solidFill>
              </a:rPr>
              <a:t>virtual functions. </a:t>
            </a:r>
          </a:p>
          <a:p>
            <a:pPr eaLnBrk="1" hangingPunct="1">
              <a:defRPr/>
            </a:pPr>
            <a:r>
              <a:rPr lang="en-AU" dirty="0" smtClean="0"/>
              <a:t>Declaring function to be virtual by preceding its prototype with keyword </a:t>
            </a:r>
            <a:r>
              <a:rPr lang="en-AU" dirty="0" smtClean="0">
                <a:solidFill>
                  <a:srgbClr val="0000FF"/>
                </a:solidFill>
                <a:latin typeface="+mj-lt"/>
                <a:cs typeface="Courier New" pitchFamily="49" charset="0"/>
              </a:rPr>
              <a:t>virtual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8625" y="1285875"/>
            <a:ext cx="8429625" cy="2157413"/>
          </a:xfrm>
          <a:prstGeom prst="rect">
            <a:avLst/>
          </a:prstGeom>
          <a:solidFill>
            <a:srgbClr val="99CC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AU" sz="1600" noProof="1">
                <a:cs typeface="Tahoma" pitchFamily="34" charset="0"/>
              </a:rPr>
              <a:t>class Employee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AU" sz="1600" noProof="1">
                <a:latin typeface="Courier New" pitchFamily="49" charset="0"/>
              </a:rPr>
              <a:t>{   </a:t>
            </a:r>
            <a:r>
              <a:rPr lang="en-US" sz="1600"/>
              <a:t>public:</a:t>
            </a:r>
          </a:p>
          <a:p>
            <a:pPr marL="342900" indent="-342900" algn="l"/>
            <a:r>
              <a:rPr lang="en-US" sz="1600"/>
              <a:t>       Employee(long id = 0, string last = "", string first = "",char initial = ' ', int dept = 0 );</a:t>
            </a:r>
          </a:p>
          <a:p>
            <a:pPr marL="342900" indent="-342900" algn="l"/>
            <a:r>
              <a:rPr lang="en-US" sz="1600"/>
              <a:t>       </a:t>
            </a:r>
            <a:r>
              <a:rPr lang="en-US" sz="1600">
                <a:solidFill>
                  <a:srgbClr val="FF0000"/>
                </a:solidFill>
              </a:rPr>
              <a:t>virtual</a:t>
            </a:r>
            <a:r>
              <a:rPr lang="en-US" sz="1600"/>
              <a:t> void display(ostream &amp; out) const;</a:t>
            </a:r>
          </a:p>
          <a:p>
            <a:pPr marL="342900" indent="-342900" algn="l"/>
            <a:r>
              <a:rPr lang="en-US" sz="1600"/>
              <a:t>        private: long myIdNum;            </a:t>
            </a:r>
          </a:p>
          <a:p>
            <a:pPr marL="342900" indent="-342900" algn="l"/>
            <a:r>
              <a:rPr lang="en-US" sz="1600"/>
              <a:t>                   string myLastName, myFirstName; </a:t>
            </a:r>
          </a:p>
          <a:p>
            <a:pPr marL="342900" indent="-342900" algn="l"/>
            <a:r>
              <a:rPr lang="en-US" sz="1600"/>
              <a:t>                    char myMiddleInitial;   int myDeptCode; </a:t>
            </a:r>
            <a:endParaRPr lang="en-AU" sz="1600">
              <a:latin typeface="Courier New" pitchFamily="49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AU">
                <a:latin typeface="Courier New" pitchFamily="49" charset="0"/>
              </a:rPr>
              <a:t>		......</a:t>
            </a:r>
          </a:p>
        </p:txBody>
      </p:sp>
      <p:sp>
        <p:nvSpPr>
          <p:cNvPr id="74757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74758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6B698A-0E8C-49E0-A8D5-5D5B0C73199F}" type="slidenum">
              <a:rPr lang="en-AU" smtClean="0"/>
              <a:pPr/>
              <a:t>61</a:t>
            </a:fld>
            <a:endParaRPr lang="en-AU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85750"/>
            <a:ext cx="7670800" cy="984250"/>
          </a:xfrm>
        </p:spPr>
        <p:txBody>
          <a:bodyPr/>
          <a:lstStyle/>
          <a:p>
            <a:pPr eaLnBrk="1" hangingPunct="1"/>
            <a:r>
              <a:rPr lang="en-US" smtClean="0"/>
              <a:t>Polymorphism – Dynamic binding</a:t>
            </a:r>
            <a:endParaRPr lang="en-AU" b="0" smtClean="0">
              <a:latin typeface="Courier New" pitchFamily="49" charset="0"/>
            </a:endParaRPr>
          </a:p>
        </p:txBody>
      </p:sp>
      <p:sp>
        <p:nvSpPr>
          <p:cNvPr id="6144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1214438"/>
            <a:ext cx="9144000" cy="5929312"/>
          </a:xfrm>
          <a:solidFill>
            <a:schemeClr val="accent3"/>
          </a:solidFill>
        </p:spPr>
        <p:txBody>
          <a:bodyPr/>
          <a:lstStyle/>
          <a:p>
            <a:pPr>
              <a:defRPr/>
            </a:pPr>
            <a:r>
              <a:rPr lang="en-AU" sz="2800" smtClean="0"/>
              <a:t>Assume : function </a:t>
            </a:r>
            <a:r>
              <a:rPr lang="en-US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display(ostream &amp; out) </a:t>
            </a:r>
            <a:r>
              <a:rPr lang="en-US" sz="2800" smtClean="0"/>
              <a:t>in </a:t>
            </a:r>
            <a:r>
              <a:rPr lang="en-US" sz="2800" smtClean="0">
                <a:solidFill>
                  <a:srgbClr val="0000FF"/>
                </a:solidFill>
              </a:rPr>
              <a:t>Employee.h</a:t>
            </a:r>
            <a:r>
              <a:rPr lang="en-US" sz="2800" smtClean="0"/>
              <a:t>  </a:t>
            </a:r>
            <a:r>
              <a:rPr lang="en-US" sz="2800" smtClean="0">
                <a:solidFill>
                  <a:srgbClr val="FF0000"/>
                </a:solidFill>
              </a:rPr>
              <a:t>is </a:t>
            </a:r>
            <a:r>
              <a:rPr lang="en-US" sz="2800" smtClean="0"/>
              <a:t>a virtual function</a:t>
            </a:r>
          </a:p>
          <a:p>
            <a:pPr>
              <a:buFont typeface="Wingdings" pitchFamily="2" charset="2"/>
              <a:buNone/>
              <a:defRPr/>
            </a:pPr>
            <a:endParaRPr lang="en-US" sz="2800" smtClean="0"/>
          </a:p>
          <a:p>
            <a:pPr>
              <a:defRPr/>
            </a:pPr>
            <a:endParaRPr lang="en-AU" smtClean="0"/>
          </a:p>
          <a:p>
            <a:pPr lvl="1" eaLnBrk="1" hangingPunct="1">
              <a:defRPr/>
            </a:pPr>
            <a:endParaRPr lang="en-AU" smtClean="0"/>
          </a:p>
          <a:p>
            <a:pPr lvl="1" eaLnBrk="1" hangingPunct="1">
              <a:defRPr/>
            </a:pPr>
            <a:endParaRPr lang="en-AU" smtClean="0"/>
          </a:p>
          <a:p>
            <a:pPr lvl="1" eaLnBrk="1" hangingPunct="1">
              <a:defRPr/>
            </a:pPr>
            <a:endParaRPr lang="en-AU" smtClean="0"/>
          </a:p>
          <a:p>
            <a:pPr eaLnBrk="1" hangingPunct="1">
              <a:defRPr/>
            </a:pPr>
            <a:endParaRPr lang="en-AU" smtClean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0" y="2057400"/>
            <a:ext cx="7072313" cy="3724275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>
                <a:solidFill>
                  <a:srgbClr val="0000FF"/>
                </a:solidFill>
                <a:latin typeface="Times New Roman" pitchFamily="18" charset="0"/>
              </a:rPr>
              <a:t>int main()</a:t>
            </a:r>
          </a:p>
          <a:p>
            <a:pPr algn="l">
              <a:defRPr/>
            </a:pPr>
            <a:r>
              <a:rPr lang="en-US">
                <a:solidFill>
                  <a:srgbClr val="0000FF"/>
                </a:solidFill>
                <a:latin typeface="Times New Roman" pitchFamily="18" charset="0"/>
              </a:rPr>
              <a:t>{ Employee emp(11111, "Doe", "John", 'J', 11);</a:t>
            </a:r>
          </a:p>
          <a:p>
            <a:pPr algn="l">
              <a:defRPr/>
            </a:pPr>
            <a:r>
              <a:rPr lang="en-US">
                <a:solidFill>
                  <a:srgbClr val="0000FF"/>
                </a:solidFill>
                <a:latin typeface="Times New Roman" pitchFamily="18" charset="0"/>
              </a:rPr>
              <a:t>   HourlyEmployee empHr(33333, "Jones", "Jay", 'J', 33, 15.25, 40);</a:t>
            </a:r>
          </a:p>
          <a:p>
            <a:pPr algn="l">
              <a:defRPr/>
            </a:pPr>
            <a:r>
              <a:rPr lang="en-US">
                <a:solidFill>
                  <a:srgbClr val="0000FF"/>
                </a:solidFill>
                <a:latin typeface="Times New Roman" pitchFamily="18" charset="0"/>
              </a:rPr>
              <a:t>   SalariedEmployee empSal(22222, "Smith", "Mary", 'M', 22, 59900);</a:t>
            </a:r>
          </a:p>
          <a:p>
            <a:pPr algn="l">
              <a:defRPr/>
            </a:pPr>
            <a:endParaRPr lang="en-US">
              <a:solidFill>
                <a:srgbClr val="0000FF"/>
              </a:solidFill>
              <a:latin typeface="Times New Roman" pitchFamily="18" charset="0"/>
            </a:endParaRPr>
          </a:p>
          <a:p>
            <a:pPr algn="l">
              <a:defRPr/>
            </a:pPr>
            <a:r>
              <a:rPr lang="en-US">
                <a:solidFill>
                  <a:srgbClr val="0000FF"/>
                </a:solidFill>
                <a:latin typeface="Times New Roman" pitchFamily="18" charset="0"/>
              </a:rPr>
              <a:t>  emp.display(cout); cout &lt;&lt; endl;</a:t>
            </a:r>
          </a:p>
          <a:p>
            <a:pPr algn="l">
              <a:defRPr/>
            </a:pPr>
            <a:r>
              <a:rPr lang="en-US">
                <a:solidFill>
                  <a:srgbClr val="0000FF"/>
                </a:solidFill>
                <a:latin typeface="Times New Roman" pitchFamily="18" charset="0"/>
              </a:rPr>
              <a:t>  empHr.display(cout); cout &lt;&lt; endl;</a:t>
            </a:r>
          </a:p>
          <a:p>
            <a:pPr algn="l">
              <a:defRPr/>
            </a:pPr>
            <a:r>
              <a:rPr lang="en-US">
                <a:solidFill>
                  <a:srgbClr val="0000FF"/>
                </a:solidFill>
                <a:latin typeface="Times New Roman" pitchFamily="18" charset="0"/>
              </a:rPr>
              <a:t>  empSal.display(cout); cout &lt;&lt; endl; </a:t>
            </a:r>
          </a:p>
          <a:p>
            <a:pPr algn="l">
              <a:defRPr/>
            </a:pPr>
            <a:endParaRPr lang="en-US">
              <a:solidFill>
                <a:srgbClr val="0000FF"/>
              </a:solidFill>
              <a:latin typeface="Times New Roman" pitchFamily="18" charset="0"/>
            </a:endParaRPr>
          </a:p>
          <a:p>
            <a:pPr algn="l">
              <a:defRPr/>
            </a:pPr>
            <a:r>
              <a:rPr lang="en-US">
                <a:solidFill>
                  <a:srgbClr val="0000FF"/>
                </a:solidFill>
                <a:latin typeface="Times New Roman" pitchFamily="18" charset="0"/>
                <a:cs typeface="Courier New" pitchFamily="49" charset="0"/>
              </a:rPr>
              <a:t>   cout &lt;&lt; emp &lt;&lt;endl;</a:t>
            </a:r>
          </a:p>
          <a:p>
            <a:pPr algn="l">
              <a:defRPr/>
            </a:pPr>
            <a:r>
              <a:rPr lang="en-US">
                <a:solidFill>
                  <a:srgbClr val="0000FF"/>
                </a:solidFill>
                <a:latin typeface="Times New Roman" pitchFamily="18" charset="0"/>
                <a:cs typeface="Courier New" pitchFamily="49" charset="0"/>
              </a:rPr>
              <a:t>  cout &lt;&lt; empHr &lt;&lt;endl;</a:t>
            </a:r>
          </a:p>
          <a:p>
            <a:pPr algn="l">
              <a:defRPr/>
            </a:pPr>
            <a:r>
              <a:rPr lang="en-US">
                <a:solidFill>
                  <a:srgbClr val="0000FF"/>
                </a:solidFill>
                <a:latin typeface="Times New Roman" pitchFamily="18" charset="0"/>
                <a:cs typeface="Courier New" pitchFamily="49" charset="0"/>
              </a:rPr>
              <a:t>  cout &lt;&lt; empSal &lt;&lt;endl;</a:t>
            </a:r>
          </a:p>
          <a:p>
            <a:pPr algn="l">
              <a:defRPr/>
            </a:pPr>
            <a:r>
              <a:rPr lang="en-AU" sz="2000">
                <a:solidFill>
                  <a:srgbClr val="0000FF"/>
                </a:solidFill>
                <a:latin typeface="Times New Roman" pitchFamily="18" charset="0"/>
                <a:cs typeface="Courier New" pitchFamily="49" charset="0"/>
              </a:rPr>
              <a:t>}</a:t>
            </a:r>
            <a:endParaRPr lang="en-US" sz="2000">
              <a:solidFill>
                <a:srgbClr val="0000FF"/>
              </a:solidFill>
              <a:latin typeface="Times New Roman" pitchFamily="18" charset="0"/>
              <a:cs typeface="Courier New" pitchFamily="49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143750" y="2571750"/>
            <a:ext cx="1079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/>
              <a:t>Output:</a:t>
            </a:r>
            <a:endParaRPr lang="en-US" b="1"/>
          </a:p>
        </p:txBody>
      </p:sp>
      <p:sp>
        <p:nvSpPr>
          <p:cNvPr id="75782" name="Date Placeholder 10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75783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90643C-AEED-4B42-AADC-3DD907EB8CF3}" type="slidenum">
              <a:rPr lang="en-AU" smtClean="0"/>
              <a:pPr/>
              <a:t>62</a:t>
            </a:fld>
            <a:endParaRPr lang="en-AU" smtClean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  <p:pic>
        <p:nvPicPr>
          <p:cNvPr id="75785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9963" y="3181350"/>
            <a:ext cx="3094037" cy="3676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85750"/>
            <a:ext cx="7670800" cy="984250"/>
          </a:xfrm>
        </p:spPr>
        <p:txBody>
          <a:bodyPr/>
          <a:lstStyle/>
          <a:p>
            <a:pPr eaLnBrk="1" hangingPunct="1"/>
            <a:r>
              <a:rPr lang="en-US" smtClean="0"/>
              <a:t>Pointers to Class Objects -- Handles</a:t>
            </a:r>
            <a:endParaRPr lang="en-AU" b="0" smtClean="0">
              <a:latin typeface="Courier New" pitchFamily="49" charset="0"/>
            </a:endParaRPr>
          </a:p>
        </p:txBody>
      </p:sp>
      <p:sp>
        <p:nvSpPr>
          <p:cNvPr id="7680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57188" y="1500188"/>
            <a:ext cx="8201025" cy="4714875"/>
          </a:xfrm>
        </p:spPr>
        <p:txBody>
          <a:bodyPr/>
          <a:lstStyle/>
          <a:p>
            <a:r>
              <a:rPr lang="en-US" sz="2800" smtClean="0"/>
              <a:t>A handle is a variable whose value is the </a:t>
            </a:r>
            <a:r>
              <a:rPr lang="en-US" sz="2800" u="sng" smtClean="0"/>
              <a:t>address</a:t>
            </a:r>
            <a:r>
              <a:rPr lang="en-US" sz="2800" smtClean="0"/>
              <a:t> of that object</a:t>
            </a:r>
          </a:p>
          <a:p>
            <a:pPr lvl="1"/>
            <a:r>
              <a:rPr lang="en-US" sz="2400" smtClean="0"/>
              <a:t>It is a pointer variable</a:t>
            </a:r>
          </a:p>
          <a:p>
            <a:pPr lvl="1"/>
            <a:r>
              <a:rPr lang="en-US" sz="2400" smtClean="0"/>
              <a:t>Refers to the object indirectly</a:t>
            </a:r>
          </a:p>
          <a:p>
            <a:r>
              <a:rPr lang="en-US" sz="2800" smtClean="0"/>
              <a:t>Handle for </a:t>
            </a:r>
            <a:r>
              <a:rPr lang="en-US" sz="2800" u="sng" smtClean="0"/>
              <a:t>base</a:t>
            </a:r>
            <a:r>
              <a:rPr lang="en-US" sz="2800" smtClean="0"/>
              <a:t> class object</a:t>
            </a:r>
          </a:p>
          <a:p>
            <a:pPr lvl="1"/>
            <a:r>
              <a:rPr lang="en-US" sz="2400" smtClean="0"/>
              <a:t>Can also refer to any </a:t>
            </a:r>
            <a:r>
              <a:rPr lang="en-US" sz="2400" u="sng" smtClean="0"/>
              <a:t>derived</a:t>
            </a:r>
            <a:r>
              <a:rPr lang="en-US" sz="2400" smtClean="0"/>
              <a:t> class object</a:t>
            </a:r>
            <a:br>
              <a:rPr lang="en-US" sz="2400" smtClean="0"/>
            </a:br>
            <a:r>
              <a:rPr lang="en-US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Employee * eptr;</a:t>
            </a:r>
            <a:br>
              <a:rPr lang="en-US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eptr = new Employee();  </a:t>
            </a:r>
            <a:r>
              <a:rPr 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or </a:t>
            </a:r>
            <a:r>
              <a:rPr lang="en-US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eptr = new SaleriedEmployee();</a:t>
            </a:r>
          </a:p>
          <a:p>
            <a:r>
              <a:rPr lang="en-US" sz="2800" smtClean="0"/>
              <a:t>Access class numbers using </a:t>
            </a:r>
            <a:r>
              <a:rPr lang="en-US" sz="28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endParaRPr lang="en-US" sz="2800" smtClean="0"/>
          </a:p>
          <a:p>
            <a:pPr lvl="1">
              <a:buFont typeface="Times New Roman" pitchFamily="18" charset="0"/>
              <a:buNone/>
            </a:pPr>
            <a:r>
              <a:rPr lang="en-US" sz="2400" smtClean="0"/>
              <a:t>e.g.,  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eptr-&gt;display(cout);</a:t>
            </a:r>
            <a:r>
              <a:rPr lang="en-US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endParaRPr lang="en-US" sz="2400" smtClean="0"/>
          </a:p>
        </p:txBody>
      </p:sp>
      <p:sp>
        <p:nvSpPr>
          <p:cNvPr id="76804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7680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E8F6C3-518E-4DC3-BD26-5B6876104891}" type="slidenum">
              <a:rPr lang="en-AU" smtClean="0"/>
              <a:pPr/>
              <a:t>63</a:t>
            </a:fld>
            <a:endParaRPr lang="en-AU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85750"/>
            <a:ext cx="7670800" cy="984250"/>
          </a:xfrm>
        </p:spPr>
        <p:txBody>
          <a:bodyPr/>
          <a:lstStyle/>
          <a:p>
            <a:pPr eaLnBrk="1" hangingPunct="1"/>
            <a:r>
              <a:rPr lang="en-US" smtClean="0"/>
              <a:t>Heterogeneous Collection</a:t>
            </a:r>
            <a:endParaRPr lang="en-AU" b="0" smtClean="0">
              <a:latin typeface="Courier New" pitchFamily="49" charset="0"/>
            </a:endParaRPr>
          </a:p>
        </p:txBody>
      </p:sp>
      <p:sp>
        <p:nvSpPr>
          <p:cNvPr id="7782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57188" y="1500188"/>
            <a:ext cx="8201025" cy="4714875"/>
          </a:xfrm>
        </p:spPr>
        <p:txBody>
          <a:bodyPr/>
          <a:lstStyle/>
          <a:p>
            <a:r>
              <a:rPr lang="en-AU" sz="2800" smtClean="0"/>
              <a:t>Polymorphism enable us to create a collection that can store different types of objects.</a:t>
            </a:r>
          </a:p>
          <a:p>
            <a:r>
              <a:rPr lang="en-US" sz="2800" smtClean="0"/>
              <a:t>Consider processing an array </a:t>
            </a:r>
            <a:r>
              <a:rPr lang="en-US" sz="2800" b="1" smtClean="0">
                <a:solidFill>
                  <a:srgbClr val="6666FF"/>
                </a:solidFill>
              </a:rPr>
              <a:t>empList</a:t>
            </a:r>
            <a:r>
              <a:rPr lang="en-US" sz="2800" smtClean="0"/>
              <a:t> of employees</a:t>
            </a:r>
          </a:p>
          <a:p>
            <a:endParaRPr lang="en-AU" sz="2800" smtClean="0"/>
          </a:p>
          <a:p>
            <a:pPr>
              <a:buFont typeface="Wingdings" pitchFamily="2" charset="2"/>
              <a:buNone/>
            </a:pPr>
            <a:endParaRPr lang="en-AU" sz="2800" smtClean="0"/>
          </a:p>
          <a:p>
            <a:r>
              <a:rPr lang="en-US" sz="2800" smtClean="0"/>
              <a:t>If we specify an array </a:t>
            </a:r>
            <a:br>
              <a:rPr lang="en-US" sz="2800" smtClean="0"/>
            </a:br>
            <a:r>
              <a:rPr lang="en-US" sz="2800" smtClean="0"/>
              <a:t>of handles (pointers) </a:t>
            </a:r>
            <a:br>
              <a:rPr lang="en-US" sz="2800" smtClean="0"/>
            </a:br>
            <a:r>
              <a:rPr lang="en-US" sz="2800" smtClean="0"/>
              <a:t>they can point to </a:t>
            </a:r>
            <a:br>
              <a:rPr lang="en-US" sz="2800" smtClean="0"/>
            </a:br>
            <a:r>
              <a:rPr lang="en-US" sz="2800" smtClean="0"/>
              <a:t>different derived types</a:t>
            </a:r>
            <a:endParaRPr lang="en-AU" smtClean="0"/>
          </a:p>
        </p:txBody>
      </p:sp>
      <p:grpSp>
        <p:nvGrpSpPr>
          <p:cNvPr id="77828" name="Group 16"/>
          <p:cNvGrpSpPr>
            <a:grpSpLocks/>
          </p:cNvGrpSpPr>
          <p:nvPr/>
        </p:nvGrpSpPr>
        <p:grpSpPr bwMode="auto">
          <a:xfrm>
            <a:off x="3714750" y="3000375"/>
            <a:ext cx="5186363" cy="1244600"/>
            <a:chOff x="3714744" y="3000372"/>
            <a:chExt cx="5186362" cy="1244601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14744" y="3000372"/>
              <a:ext cx="5186362" cy="1244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</p:pic>
        <p:cxnSp>
          <p:nvCxnSpPr>
            <p:cNvPr id="77839" name="Straight Connector 11"/>
            <p:cNvCxnSpPr>
              <a:cxnSpLocks noChangeShapeType="1"/>
            </p:cNvCxnSpPr>
            <p:nvPr/>
          </p:nvCxnSpPr>
          <p:spPr bwMode="auto">
            <a:xfrm>
              <a:off x="4786314" y="3286124"/>
              <a:ext cx="3857652" cy="1588"/>
            </a:xfrm>
            <a:prstGeom prst="line">
              <a:avLst/>
            </a:prstGeom>
            <a:noFill/>
            <a:ln w="28575" cap="sq" algn="ctr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4786307" y="4000498"/>
              <a:ext cx="3857624" cy="1588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27" name="TextBox 26"/>
          <p:cNvSpPr txBox="1"/>
          <p:nvPr/>
        </p:nvSpPr>
        <p:spPr>
          <a:xfrm>
            <a:off x="5572125" y="3571875"/>
            <a:ext cx="214313" cy="369888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grpSp>
        <p:nvGrpSpPr>
          <p:cNvPr id="77830" name="Group 29"/>
          <p:cNvGrpSpPr>
            <a:grpSpLocks/>
          </p:cNvGrpSpPr>
          <p:nvPr/>
        </p:nvGrpSpPr>
        <p:grpSpPr bwMode="auto">
          <a:xfrm>
            <a:off x="4286250" y="4572000"/>
            <a:ext cx="4214813" cy="2000250"/>
            <a:chOff x="4286248" y="4572008"/>
            <a:chExt cx="4214842" cy="2000264"/>
          </a:xfrm>
        </p:grpSpPr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86248" y="4572008"/>
              <a:ext cx="4214842" cy="2000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</p:pic>
        <p:cxnSp>
          <p:nvCxnSpPr>
            <p:cNvPr id="77835" name="Straight Connector 18"/>
            <p:cNvCxnSpPr>
              <a:cxnSpLocks noChangeShapeType="1"/>
            </p:cNvCxnSpPr>
            <p:nvPr/>
          </p:nvCxnSpPr>
          <p:spPr bwMode="auto">
            <a:xfrm>
              <a:off x="5143504" y="6143644"/>
              <a:ext cx="2928958" cy="1588"/>
            </a:xfrm>
            <a:prstGeom prst="line">
              <a:avLst/>
            </a:prstGeom>
            <a:noFill/>
            <a:ln w="28575" cap="sq" algn="ctr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7836" name="Straight Connector 23"/>
            <p:cNvCxnSpPr>
              <a:cxnSpLocks noChangeShapeType="1"/>
            </p:cNvCxnSpPr>
            <p:nvPr/>
          </p:nvCxnSpPr>
          <p:spPr bwMode="auto">
            <a:xfrm>
              <a:off x="5143504" y="6429396"/>
              <a:ext cx="2928958" cy="1588"/>
            </a:xfrm>
            <a:prstGeom prst="line">
              <a:avLst/>
            </a:prstGeom>
            <a:noFill/>
            <a:ln w="28575" cap="sq" algn="ctr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9" name="Rectangle 28"/>
            <p:cNvSpPr/>
            <p:nvPr/>
          </p:nvSpPr>
          <p:spPr bwMode="auto">
            <a:xfrm>
              <a:off x="5786446" y="6215083"/>
              <a:ext cx="71437" cy="142876"/>
            </a:xfrm>
            <a:prstGeom prst="rect">
              <a:avLst/>
            </a:prstGeom>
            <a:solidFill>
              <a:schemeClr val="accent3"/>
            </a:solidFill>
            <a:ln w="12700" cap="sq" cmpd="sng" algn="ctr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7831" name="Date Placeholder 1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77832" name="Slide Number Placeholder 1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0FF374-FA15-4AD1-9302-A0F9250E92A4}" type="slidenum">
              <a:rPr lang="en-AU" smtClean="0"/>
              <a:pPr/>
              <a:t>64</a:t>
            </a:fld>
            <a:endParaRPr lang="en-AU" smtClean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85750"/>
            <a:ext cx="7670800" cy="984250"/>
          </a:xfrm>
        </p:spPr>
        <p:txBody>
          <a:bodyPr/>
          <a:lstStyle/>
          <a:p>
            <a:pPr eaLnBrk="1" hangingPunct="1"/>
            <a:r>
              <a:rPr lang="en-US" smtClean="0"/>
              <a:t>Heterogeneous Collection</a:t>
            </a:r>
            <a:endParaRPr lang="en-AU" b="0" smtClean="0">
              <a:latin typeface="Courier New" pitchFamily="49" charset="0"/>
            </a:endParaRPr>
          </a:p>
        </p:txBody>
      </p:sp>
      <p:sp>
        <p:nvSpPr>
          <p:cNvPr id="6144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1214438"/>
            <a:ext cx="9144000" cy="5929312"/>
          </a:xfrm>
          <a:solidFill>
            <a:schemeClr val="accent3"/>
          </a:solidFill>
        </p:spPr>
        <p:txBody>
          <a:bodyPr/>
          <a:lstStyle/>
          <a:p>
            <a:pPr>
              <a:defRPr/>
            </a:pPr>
            <a:r>
              <a:rPr lang="en-AU" sz="2800" smtClean="0"/>
              <a:t>Assume : function </a:t>
            </a:r>
            <a:r>
              <a:rPr lang="en-US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display(ostream &amp; out) </a:t>
            </a:r>
            <a:r>
              <a:rPr lang="en-US" sz="2800" smtClean="0"/>
              <a:t>in </a:t>
            </a:r>
            <a:r>
              <a:rPr lang="en-US" sz="2800" smtClean="0">
                <a:solidFill>
                  <a:srgbClr val="0000FF"/>
                </a:solidFill>
              </a:rPr>
              <a:t>Employee.h</a:t>
            </a:r>
            <a:r>
              <a:rPr lang="en-US" sz="2800" smtClean="0"/>
              <a:t>  </a:t>
            </a:r>
            <a:r>
              <a:rPr lang="en-US" sz="2800" smtClean="0">
                <a:solidFill>
                  <a:srgbClr val="FF0000"/>
                </a:solidFill>
              </a:rPr>
              <a:t>is </a:t>
            </a:r>
            <a:r>
              <a:rPr lang="en-US" sz="2800" smtClean="0"/>
              <a:t>a virtual function</a:t>
            </a:r>
          </a:p>
          <a:p>
            <a:pPr>
              <a:buFont typeface="Wingdings" pitchFamily="2" charset="2"/>
              <a:buNone/>
              <a:defRPr/>
            </a:pPr>
            <a:endParaRPr lang="en-US" sz="2800" smtClean="0"/>
          </a:p>
          <a:p>
            <a:pPr>
              <a:defRPr/>
            </a:pPr>
            <a:endParaRPr lang="en-AU" smtClean="0"/>
          </a:p>
          <a:p>
            <a:pPr lvl="1" eaLnBrk="1" hangingPunct="1">
              <a:defRPr/>
            </a:pPr>
            <a:endParaRPr lang="en-AU" smtClean="0"/>
          </a:p>
          <a:p>
            <a:pPr lvl="1" eaLnBrk="1" hangingPunct="1">
              <a:defRPr/>
            </a:pPr>
            <a:endParaRPr lang="en-AU" smtClean="0"/>
          </a:p>
          <a:p>
            <a:pPr lvl="1" eaLnBrk="1" hangingPunct="1">
              <a:defRPr/>
            </a:pPr>
            <a:endParaRPr lang="en-AU" smtClean="0"/>
          </a:p>
          <a:p>
            <a:pPr eaLnBrk="1" hangingPunct="1">
              <a:defRPr/>
            </a:pPr>
            <a:endParaRPr lang="en-AU" smtClean="0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072313" y="2071688"/>
            <a:ext cx="1079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/>
              <a:t>Output:</a:t>
            </a:r>
            <a:endParaRPr lang="en-US" b="1"/>
          </a:p>
        </p:txBody>
      </p:sp>
      <p:sp>
        <p:nvSpPr>
          <p:cNvPr id="78853" name="Date Placeholder 9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78854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5B2956-88B6-4D51-8DED-728F61E16002}" type="slidenum">
              <a:rPr lang="en-AU" smtClean="0"/>
              <a:pPr/>
              <a:t>65</a:t>
            </a:fld>
            <a:endParaRPr lang="en-AU" smtClean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0" y="2057400"/>
            <a:ext cx="6643688" cy="4832350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main()</a:t>
            </a:r>
          </a:p>
          <a:p>
            <a:pPr algn="l">
              <a:defRPr/>
            </a:pPr>
            <a:r>
              <a:rPr lang="en-US" dirty="0">
                <a:latin typeface="Times New Roman" pitchFamily="18" charset="0"/>
              </a:rPr>
              <a:t>{ Employee </a:t>
            </a:r>
            <a:r>
              <a:rPr lang="en-US" dirty="0" err="1">
                <a:latin typeface="Times New Roman" pitchFamily="18" charset="0"/>
              </a:rPr>
              <a:t>emp</a:t>
            </a:r>
            <a:r>
              <a:rPr lang="en-US" dirty="0">
                <a:latin typeface="Times New Roman" pitchFamily="18" charset="0"/>
              </a:rPr>
              <a:t>(11111, "Doe", "John", 'J', 11);</a:t>
            </a:r>
          </a:p>
          <a:p>
            <a:pPr algn="l">
              <a:defRPr/>
            </a:pPr>
            <a:r>
              <a:rPr lang="en-US" dirty="0">
                <a:latin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</a:rPr>
              <a:t>HourlyEmployee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empHr</a:t>
            </a:r>
            <a:r>
              <a:rPr lang="en-US" dirty="0">
                <a:latin typeface="Times New Roman" pitchFamily="18" charset="0"/>
              </a:rPr>
              <a:t>(33333, "Jones", "Jay", 'J', 33, 15.25, 40);</a:t>
            </a:r>
          </a:p>
          <a:p>
            <a:pPr algn="l">
              <a:defRPr/>
            </a:pPr>
            <a:r>
              <a:rPr lang="en-US" dirty="0">
                <a:latin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</a:rPr>
              <a:t>SalariedEmployee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empSal</a:t>
            </a:r>
            <a:r>
              <a:rPr lang="en-US" dirty="0">
                <a:latin typeface="Times New Roman" pitchFamily="18" charset="0"/>
              </a:rPr>
              <a:t>(22222, "Smith", "Mary", 'M', 22, 59900);</a:t>
            </a:r>
          </a:p>
          <a:p>
            <a:pPr algn="l">
              <a:defRPr/>
            </a:pPr>
            <a:r>
              <a:rPr lang="en-US" dirty="0">
                <a:latin typeface="Times New Roman" pitchFamily="18" charset="0"/>
              </a:rPr>
              <a:t>  </a:t>
            </a:r>
          </a:p>
          <a:p>
            <a:pPr algn="l">
              <a:defRPr/>
            </a:pPr>
            <a:r>
              <a:rPr lang="en-US" dirty="0">
                <a:latin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</a:rPr>
              <a:t>emp.display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cout</a:t>
            </a:r>
            <a:r>
              <a:rPr lang="en-US" dirty="0">
                <a:latin typeface="Times New Roman" pitchFamily="18" charset="0"/>
              </a:rPr>
              <a:t>); </a:t>
            </a:r>
            <a:r>
              <a:rPr lang="en-US" dirty="0" err="1">
                <a:latin typeface="Times New Roman" pitchFamily="18" charset="0"/>
              </a:rPr>
              <a:t>cout</a:t>
            </a:r>
            <a:r>
              <a:rPr lang="en-US" dirty="0">
                <a:latin typeface="Times New Roman" pitchFamily="18" charset="0"/>
              </a:rPr>
              <a:t> &lt;&lt; </a:t>
            </a:r>
            <a:r>
              <a:rPr lang="en-US" dirty="0" err="1">
                <a:latin typeface="Times New Roman" pitchFamily="18" charset="0"/>
              </a:rPr>
              <a:t>endl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algn="l">
              <a:defRPr/>
            </a:pPr>
            <a:r>
              <a:rPr lang="en-US" dirty="0">
                <a:latin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</a:rPr>
              <a:t>empHr.display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cout</a:t>
            </a:r>
            <a:r>
              <a:rPr lang="en-US" dirty="0">
                <a:latin typeface="Times New Roman" pitchFamily="18" charset="0"/>
              </a:rPr>
              <a:t>); </a:t>
            </a:r>
            <a:r>
              <a:rPr lang="en-US" dirty="0" err="1">
                <a:latin typeface="Times New Roman" pitchFamily="18" charset="0"/>
              </a:rPr>
              <a:t>cout</a:t>
            </a:r>
            <a:r>
              <a:rPr lang="en-US" dirty="0">
                <a:latin typeface="Times New Roman" pitchFamily="18" charset="0"/>
              </a:rPr>
              <a:t> &lt;&lt; </a:t>
            </a:r>
            <a:r>
              <a:rPr lang="en-US" dirty="0" err="1">
                <a:latin typeface="Times New Roman" pitchFamily="18" charset="0"/>
              </a:rPr>
              <a:t>endl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algn="l">
              <a:defRPr/>
            </a:pPr>
            <a:r>
              <a:rPr lang="en-US" dirty="0">
                <a:latin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</a:rPr>
              <a:t>empSal.display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cout</a:t>
            </a:r>
            <a:r>
              <a:rPr lang="en-US" dirty="0">
                <a:latin typeface="Times New Roman" pitchFamily="18" charset="0"/>
              </a:rPr>
              <a:t>); </a:t>
            </a:r>
            <a:r>
              <a:rPr lang="en-US" dirty="0" err="1">
                <a:latin typeface="Times New Roman" pitchFamily="18" charset="0"/>
              </a:rPr>
              <a:t>cout</a:t>
            </a:r>
            <a:r>
              <a:rPr lang="en-US" dirty="0">
                <a:latin typeface="Times New Roman" pitchFamily="18" charset="0"/>
              </a:rPr>
              <a:t> &lt;&lt; </a:t>
            </a:r>
            <a:r>
              <a:rPr lang="en-US" dirty="0" err="1">
                <a:latin typeface="Times New Roman" pitchFamily="18" charset="0"/>
              </a:rPr>
              <a:t>endl</a:t>
            </a:r>
            <a:r>
              <a:rPr lang="en-US" dirty="0">
                <a:latin typeface="Times New Roman" pitchFamily="18" charset="0"/>
              </a:rPr>
              <a:t>; </a:t>
            </a:r>
          </a:p>
          <a:p>
            <a:pPr algn="l">
              <a:defRPr/>
            </a:pPr>
            <a:endParaRPr lang="en-US" dirty="0">
              <a:latin typeface="Times New Roman" pitchFamily="18" charset="0"/>
            </a:endParaRPr>
          </a:p>
          <a:p>
            <a:pPr algn="l">
              <a:defRPr/>
            </a:pPr>
            <a:r>
              <a:rPr lang="en-US" dirty="0">
                <a:latin typeface="Times New Roman" pitchFamily="18" charset="0"/>
              </a:rPr>
              <a:t>Employee *</a:t>
            </a:r>
            <a:r>
              <a:rPr lang="en-US" dirty="0" err="1">
                <a:latin typeface="Times New Roman" pitchFamily="18" charset="0"/>
              </a:rPr>
              <a:t>empList</a:t>
            </a:r>
            <a:r>
              <a:rPr lang="en-US" dirty="0">
                <a:latin typeface="Times New Roman" pitchFamily="18" charset="0"/>
              </a:rPr>
              <a:t>[3]; </a:t>
            </a:r>
            <a:r>
              <a:rPr lang="en-US" dirty="0">
                <a:solidFill>
                  <a:srgbClr val="FF0000"/>
                </a:solidFill>
              </a:rPr>
              <a:t>//array of Employee pointers</a:t>
            </a:r>
            <a:endParaRPr lang="en-US" dirty="0">
              <a:latin typeface="Times New Roman" pitchFamily="18" charset="0"/>
            </a:endParaRPr>
          </a:p>
          <a:p>
            <a:pPr algn="l">
              <a:defRPr/>
            </a:pPr>
            <a:r>
              <a:rPr lang="en-US" dirty="0">
                <a:latin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</a:rPr>
              <a:t>empList</a:t>
            </a:r>
            <a:r>
              <a:rPr lang="en-US" dirty="0">
                <a:latin typeface="Times New Roman" pitchFamily="18" charset="0"/>
              </a:rPr>
              <a:t>[0] = &amp;</a:t>
            </a:r>
            <a:r>
              <a:rPr lang="en-US" dirty="0" err="1">
                <a:latin typeface="Times New Roman" pitchFamily="18" charset="0"/>
              </a:rPr>
              <a:t>emp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algn="l">
              <a:defRPr/>
            </a:pPr>
            <a:r>
              <a:rPr lang="en-US" dirty="0">
                <a:latin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</a:rPr>
              <a:t>empList</a:t>
            </a:r>
            <a:r>
              <a:rPr lang="en-US" dirty="0">
                <a:latin typeface="Times New Roman" pitchFamily="18" charset="0"/>
              </a:rPr>
              <a:t>[1] = &amp;</a:t>
            </a:r>
            <a:r>
              <a:rPr lang="en-US" dirty="0" err="1">
                <a:latin typeface="Times New Roman" pitchFamily="18" charset="0"/>
              </a:rPr>
              <a:t>empHr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algn="l">
              <a:defRPr/>
            </a:pPr>
            <a:r>
              <a:rPr lang="en-US" dirty="0">
                <a:latin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</a:rPr>
              <a:t>empList</a:t>
            </a:r>
            <a:r>
              <a:rPr lang="en-US" dirty="0">
                <a:latin typeface="Times New Roman" pitchFamily="18" charset="0"/>
              </a:rPr>
              <a:t>[2] = &amp;</a:t>
            </a:r>
            <a:r>
              <a:rPr lang="en-US" dirty="0" err="1">
                <a:latin typeface="Times New Roman" pitchFamily="18" charset="0"/>
              </a:rPr>
              <a:t>empSal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algn="l">
              <a:defRPr/>
            </a:pPr>
            <a:endParaRPr lang="en-US" dirty="0">
              <a:latin typeface="Times New Roman" pitchFamily="18" charset="0"/>
            </a:endParaRPr>
          </a:p>
          <a:p>
            <a:pPr algn="l">
              <a:defRPr/>
            </a:pPr>
            <a:r>
              <a:rPr lang="en-US" dirty="0">
                <a:latin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</a:rPr>
              <a:t>empList</a:t>
            </a:r>
            <a:r>
              <a:rPr lang="en-US" dirty="0">
                <a:latin typeface="Times New Roman" pitchFamily="18" charset="0"/>
              </a:rPr>
              <a:t>[0]-&gt;display(</a:t>
            </a:r>
            <a:r>
              <a:rPr lang="en-US" dirty="0" err="1">
                <a:latin typeface="Times New Roman" pitchFamily="18" charset="0"/>
              </a:rPr>
              <a:t>cout</a:t>
            </a:r>
            <a:r>
              <a:rPr lang="en-US" dirty="0">
                <a:latin typeface="Times New Roman" pitchFamily="18" charset="0"/>
              </a:rPr>
              <a:t>); </a:t>
            </a:r>
            <a:r>
              <a:rPr lang="en-US" dirty="0" err="1">
                <a:latin typeface="Times New Roman" pitchFamily="18" charset="0"/>
              </a:rPr>
              <a:t>cout</a:t>
            </a:r>
            <a:r>
              <a:rPr lang="en-US" dirty="0">
                <a:latin typeface="Times New Roman" pitchFamily="18" charset="0"/>
              </a:rPr>
              <a:t> &lt;&lt; </a:t>
            </a:r>
            <a:r>
              <a:rPr lang="en-US" dirty="0" err="1">
                <a:latin typeface="Times New Roman" pitchFamily="18" charset="0"/>
              </a:rPr>
              <a:t>endl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algn="l">
              <a:defRPr/>
            </a:pPr>
            <a:r>
              <a:rPr lang="en-US" dirty="0">
                <a:latin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</a:rPr>
              <a:t>empList</a:t>
            </a:r>
            <a:r>
              <a:rPr lang="en-US" dirty="0">
                <a:latin typeface="Times New Roman" pitchFamily="18" charset="0"/>
              </a:rPr>
              <a:t>[1]-&gt;display(</a:t>
            </a:r>
            <a:r>
              <a:rPr lang="en-US" dirty="0" err="1">
                <a:latin typeface="Times New Roman" pitchFamily="18" charset="0"/>
              </a:rPr>
              <a:t>cout</a:t>
            </a:r>
            <a:r>
              <a:rPr lang="en-US" dirty="0">
                <a:latin typeface="Times New Roman" pitchFamily="18" charset="0"/>
              </a:rPr>
              <a:t>); </a:t>
            </a:r>
            <a:r>
              <a:rPr lang="en-US" dirty="0" err="1">
                <a:latin typeface="Times New Roman" pitchFamily="18" charset="0"/>
              </a:rPr>
              <a:t>cout</a:t>
            </a:r>
            <a:r>
              <a:rPr lang="en-US" dirty="0">
                <a:latin typeface="Times New Roman" pitchFamily="18" charset="0"/>
              </a:rPr>
              <a:t> &lt;&lt; </a:t>
            </a:r>
            <a:r>
              <a:rPr lang="en-US" dirty="0" err="1">
                <a:latin typeface="Times New Roman" pitchFamily="18" charset="0"/>
              </a:rPr>
              <a:t>endl</a:t>
            </a:r>
            <a:r>
              <a:rPr lang="en-US" dirty="0">
                <a:latin typeface="Times New Roman" pitchFamily="18" charset="0"/>
              </a:rPr>
              <a:t>; </a:t>
            </a:r>
          </a:p>
          <a:p>
            <a:pPr algn="l">
              <a:defRPr/>
            </a:pPr>
            <a:r>
              <a:rPr lang="en-US" dirty="0">
                <a:latin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</a:rPr>
              <a:t>empList</a:t>
            </a:r>
            <a:r>
              <a:rPr lang="en-US" dirty="0">
                <a:latin typeface="Times New Roman" pitchFamily="18" charset="0"/>
              </a:rPr>
              <a:t>[2]-&gt;display(</a:t>
            </a:r>
            <a:r>
              <a:rPr lang="en-US" dirty="0" err="1">
                <a:latin typeface="Times New Roman" pitchFamily="18" charset="0"/>
              </a:rPr>
              <a:t>cout</a:t>
            </a:r>
            <a:r>
              <a:rPr lang="en-US" dirty="0">
                <a:latin typeface="Times New Roman" pitchFamily="18" charset="0"/>
              </a:rPr>
              <a:t>); </a:t>
            </a:r>
            <a:r>
              <a:rPr lang="en-US" dirty="0" err="1">
                <a:latin typeface="Times New Roman" pitchFamily="18" charset="0"/>
              </a:rPr>
              <a:t>cout</a:t>
            </a:r>
            <a:r>
              <a:rPr lang="en-US" dirty="0">
                <a:latin typeface="Times New Roman" pitchFamily="18" charset="0"/>
              </a:rPr>
              <a:t> &lt;&lt; </a:t>
            </a:r>
            <a:r>
              <a:rPr lang="en-US" dirty="0" err="1">
                <a:latin typeface="Times New Roman" pitchFamily="18" charset="0"/>
              </a:rPr>
              <a:t>endl</a:t>
            </a:r>
            <a:r>
              <a:rPr lang="en-US" dirty="0">
                <a:latin typeface="Times New Roman" pitchFamily="18" charset="0"/>
              </a:rPr>
              <a:t>; </a:t>
            </a:r>
            <a:r>
              <a:rPr lang="en-US" sz="2000" dirty="0">
                <a:latin typeface="Times New Roman" pitchFamily="18" charset="0"/>
              </a:rPr>
              <a:t>}</a:t>
            </a:r>
            <a:endParaRPr lang="en-US" dirty="0">
              <a:latin typeface="Times New Roman" pitchFamily="18" charset="0"/>
            </a:endParaRPr>
          </a:p>
        </p:txBody>
      </p:sp>
      <p:pic>
        <p:nvPicPr>
          <p:cNvPr id="78857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5063" y="2500313"/>
            <a:ext cx="2928937" cy="46640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Next Week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7915275" cy="4114800"/>
          </a:xfrm>
        </p:spPr>
        <p:txBody>
          <a:bodyPr/>
          <a:lstStyle/>
          <a:p>
            <a:r>
              <a:rPr lang="en-AU" sz="2800" smtClean="0"/>
              <a:t>Recursion and Algorithm Analysis </a:t>
            </a:r>
            <a:endParaRPr lang="en-US" sz="2800" smtClean="0"/>
          </a:p>
          <a:p>
            <a:pPr lvl="1"/>
            <a:r>
              <a:rPr lang="en-AU" sz="2400" smtClean="0"/>
              <a:t>Recursion</a:t>
            </a:r>
            <a:endParaRPr lang="en-US" sz="2400" smtClean="0"/>
          </a:p>
          <a:p>
            <a:pPr lvl="1"/>
            <a:r>
              <a:rPr lang="en-AU" sz="2400" smtClean="0"/>
              <a:t>Algorithm  analysis </a:t>
            </a:r>
            <a:endParaRPr lang="en-US" sz="2400" smtClean="0"/>
          </a:p>
          <a:p>
            <a:pPr lvl="1" eaLnBrk="1" hangingPunct="1">
              <a:lnSpc>
                <a:spcPct val="80000"/>
              </a:lnSpc>
            </a:pPr>
            <a:endParaRPr lang="en-AU" sz="2400" smtClean="0"/>
          </a:p>
          <a:p>
            <a:pPr lvl="1" eaLnBrk="1" hangingPunct="1">
              <a:lnSpc>
                <a:spcPct val="80000"/>
              </a:lnSpc>
            </a:pPr>
            <a:endParaRPr lang="en-AU" sz="2400" smtClean="0"/>
          </a:p>
        </p:txBody>
      </p:sp>
      <p:sp>
        <p:nvSpPr>
          <p:cNvPr id="79876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79877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75E1EE-E285-4446-97B0-2B29AE99AD21}" type="slidenum">
              <a:rPr lang="en-AU" smtClean="0"/>
              <a:pPr/>
              <a:t>66</a:t>
            </a:fld>
            <a:endParaRPr lang="en-AU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Date Placeholder 4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AU"/>
              <a:t>INB371 Data Structures and Algorithms </a:t>
            </a:r>
          </a:p>
        </p:txBody>
      </p:sp>
      <p:sp>
        <p:nvSpPr>
          <p:cNvPr id="8090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C5C80730-183D-4A9B-85C3-EE463FC12487}" type="slidenum">
              <a:rPr lang="en-AU" smtClean="0"/>
              <a:pPr/>
              <a:t>67</a:t>
            </a:fld>
            <a:endParaRPr lang="en-AU" smtClean="0"/>
          </a:p>
        </p:txBody>
      </p:sp>
      <p:sp>
        <p:nvSpPr>
          <p:cNvPr id="809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Do List</a:t>
            </a:r>
          </a:p>
        </p:txBody>
      </p:sp>
      <p:sp>
        <p:nvSpPr>
          <p:cNvPr id="809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773238"/>
            <a:ext cx="8064500" cy="43926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sz="2800" smtClean="0"/>
              <a:t>Review Lecture 3</a:t>
            </a:r>
          </a:p>
          <a:p>
            <a:pPr eaLnBrk="1" hangingPunct="1">
              <a:lnSpc>
                <a:spcPct val="90000"/>
              </a:lnSpc>
            </a:pPr>
            <a:r>
              <a:rPr lang="en-AU" sz="2800" smtClean="0"/>
              <a:t>Study Nyhoff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sz="2800" smtClean="0"/>
              <a:t>	Exercises 4.5, questions 1 and 7, and Exercises 14.5, questions  1-3</a:t>
            </a:r>
          </a:p>
          <a:p>
            <a:pPr eaLnBrk="1" hangingPunct="1">
              <a:lnSpc>
                <a:spcPct val="90000"/>
              </a:lnSpc>
            </a:pPr>
            <a:r>
              <a:rPr lang="en-AU" sz="2800" smtClean="0"/>
              <a:t>Do tutorial 3 exercises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Object-oriented Programming</a:t>
            </a:r>
            <a:endParaRPr lang="en-AU" sz="2400" smtClean="0"/>
          </a:p>
        </p:txBody>
      </p:sp>
      <p:sp>
        <p:nvSpPr>
          <p:cNvPr id="20486" name="Content Placeholder 13"/>
          <p:cNvSpPr>
            <a:spLocks noGrp="1"/>
          </p:cNvSpPr>
          <p:nvPr>
            <p:ph idx="1"/>
          </p:nvPr>
        </p:nvSpPr>
        <p:spPr>
          <a:xfrm>
            <a:off x="857250" y="1357313"/>
            <a:ext cx="7772400" cy="4786312"/>
          </a:xfrm>
        </p:spPr>
        <p:txBody>
          <a:bodyPr/>
          <a:lstStyle/>
          <a:p>
            <a:r>
              <a:rPr lang="en-AU" smtClean="0"/>
              <a:t>Defining a class</a:t>
            </a:r>
          </a:p>
          <a:p>
            <a:pPr lvl="1"/>
            <a:r>
              <a:rPr lang="en-AU" smtClean="0"/>
              <a:t>Declaring variables to represent data related to the objects of the category – </a:t>
            </a:r>
            <a:r>
              <a:rPr lang="en-AU" smtClean="0">
                <a:solidFill>
                  <a:srgbClr val="0000FF"/>
                </a:solidFill>
              </a:rPr>
              <a:t>data members</a:t>
            </a:r>
            <a:r>
              <a:rPr lang="en-AU" smtClean="0"/>
              <a:t>.</a:t>
            </a:r>
          </a:p>
          <a:p>
            <a:pPr lvl="1"/>
            <a:r>
              <a:rPr lang="en-AU" smtClean="0"/>
              <a:t>Declaring and implementing functions or methods to perform the operations related to the objects of the category – </a:t>
            </a:r>
            <a:r>
              <a:rPr lang="en-AU" smtClean="0">
                <a:solidFill>
                  <a:srgbClr val="0000FF"/>
                </a:solidFill>
              </a:rPr>
              <a:t>function members</a:t>
            </a:r>
            <a:r>
              <a:rPr lang="en-AU" smtClean="0"/>
              <a:t>.</a:t>
            </a:r>
          </a:p>
          <a:p>
            <a:r>
              <a:rPr lang="en-AU" smtClean="0"/>
              <a:t>A class combines data and actions in one single structure -- encapsulation.  </a:t>
            </a:r>
          </a:p>
          <a:p>
            <a:pPr>
              <a:buFont typeface="Wingdings" pitchFamily="2" charset="2"/>
              <a:buNone/>
            </a:pPr>
            <a:endParaRPr lang="en-AU" smtClean="0"/>
          </a:p>
          <a:p>
            <a:pPr lvl="1"/>
            <a:endParaRPr lang="en-AU" smtClean="0"/>
          </a:p>
          <a:p>
            <a:pPr lvl="1"/>
            <a:endParaRPr lang="en-US" smtClean="0"/>
          </a:p>
          <a:p>
            <a:pPr lvl="1">
              <a:buFont typeface="Times New Roman" pitchFamily="18" charset="0"/>
              <a:buNone/>
            </a:pPr>
            <a:endParaRPr lang="en-US" smtClean="0"/>
          </a:p>
          <a:p>
            <a:endParaRPr lang="en-US" smtClean="0"/>
          </a:p>
        </p:txBody>
      </p:sp>
      <p:sp>
        <p:nvSpPr>
          <p:cNvPr id="19460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19461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2B199B-0F0D-48CE-862A-214F4EEF68E3}" type="slidenum">
              <a:rPr lang="en-AU" smtClean="0"/>
              <a:pPr/>
              <a:t>7</a:t>
            </a:fld>
            <a:endParaRPr lang="en-AU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Object-oriented Programming</a:t>
            </a:r>
            <a:endParaRPr lang="en-AU" sz="2400" smtClean="0"/>
          </a:p>
        </p:txBody>
      </p:sp>
      <p:sp>
        <p:nvSpPr>
          <p:cNvPr id="20483" name="Content Placeholder 13"/>
          <p:cNvSpPr>
            <a:spLocks noGrp="1"/>
          </p:cNvSpPr>
          <p:nvPr>
            <p:ph idx="1"/>
          </p:nvPr>
        </p:nvSpPr>
        <p:spPr>
          <a:xfrm>
            <a:off x="857250" y="1357313"/>
            <a:ext cx="7772400" cy="4786312"/>
          </a:xfrm>
          <a:solidFill>
            <a:schemeClr val="bg2">
              <a:lumMod val="10000"/>
              <a:lumOff val="90000"/>
            </a:schemeClr>
          </a:solidFill>
        </p:spPr>
        <p:txBody>
          <a:bodyPr/>
          <a:lstStyle/>
          <a:p>
            <a:pPr>
              <a:defRPr/>
            </a:pPr>
            <a:r>
              <a:rPr lang="en-AU" dirty="0" smtClean="0"/>
              <a:t>A class defines a type – abstract data type</a:t>
            </a:r>
          </a:p>
          <a:p>
            <a:pPr lvl="1">
              <a:defRPr/>
            </a:pPr>
            <a:r>
              <a:rPr lang="en-AU" dirty="0" smtClean="0"/>
              <a:t>Declaration of data members and function members</a:t>
            </a:r>
          </a:p>
          <a:p>
            <a:pPr lvl="1">
              <a:defRPr/>
            </a:pPr>
            <a:r>
              <a:rPr lang="en-AU" dirty="0" smtClean="0"/>
              <a:t>Implementation of function members</a:t>
            </a:r>
          </a:p>
          <a:p>
            <a:pPr>
              <a:defRPr/>
            </a:pPr>
            <a:r>
              <a:rPr lang="en-AU" dirty="0" smtClean="0"/>
              <a:t>In C++ </a:t>
            </a:r>
          </a:p>
          <a:p>
            <a:pPr lvl="1">
              <a:defRPr/>
            </a:pPr>
            <a:r>
              <a:rPr lang="en-AU" dirty="0" smtClean="0"/>
              <a:t>Class declarations are placed in a header file with a “.h” extension, containing data  declarations and function prototypes.</a:t>
            </a:r>
          </a:p>
          <a:p>
            <a:pPr lvl="1">
              <a:defRPr/>
            </a:pPr>
            <a:r>
              <a:rPr lang="en-AU" dirty="0" smtClean="0"/>
              <a:t>Class implementation is placed in a file with a “.</a:t>
            </a:r>
            <a:r>
              <a:rPr lang="en-AU" dirty="0" err="1" smtClean="0"/>
              <a:t>cpp</a:t>
            </a:r>
            <a:r>
              <a:rPr lang="en-AU" dirty="0" smtClean="0"/>
              <a:t>” extension.</a:t>
            </a:r>
          </a:p>
        </p:txBody>
      </p:sp>
      <p:sp>
        <p:nvSpPr>
          <p:cNvPr id="20484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20485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199675-5D26-4625-95E2-0B50F37F15C6}" type="slidenum">
              <a:rPr lang="en-AU" smtClean="0"/>
              <a:pPr/>
              <a:t>8</a:t>
            </a:fld>
            <a:endParaRPr lang="en-AU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INB371 Data Structures and Algorithms</a:t>
            </a:r>
          </a:p>
          <a:p>
            <a:pPr>
              <a:defRPr/>
            </a:pPr>
            <a:endParaRPr lang="en-A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Class Declaration</a:t>
            </a:r>
            <a:endParaRPr lang="en-AU" sz="2400" smtClean="0"/>
          </a:p>
        </p:txBody>
      </p:sp>
      <p:sp>
        <p:nvSpPr>
          <p:cNvPr id="21507" name="Content Placeholder 8"/>
          <p:cNvSpPr>
            <a:spLocks noGrp="1"/>
          </p:cNvSpPr>
          <p:nvPr>
            <p:ph idx="1"/>
          </p:nvPr>
        </p:nvSpPr>
        <p:spPr>
          <a:xfrm>
            <a:off x="857250" y="1357313"/>
            <a:ext cx="7772400" cy="4114800"/>
          </a:xfrm>
        </p:spPr>
        <p:txBody>
          <a:bodyPr/>
          <a:lstStyle/>
          <a:p>
            <a:r>
              <a:rPr lang="en-US" sz="2800" smtClean="0"/>
              <a:t>Syntax</a:t>
            </a:r>
          </a:p>
          <a:p>
            <a:pPr lvl="1">
              <a:buFont typeface="Times New Roman" pitchFamily="18" charset="0"/>
              <a:buNone/>
            </a:pPr>
            <a:r>
              <a:rPr lang="en-US" sz="2400" b="1" smtClean="0">
                <a:solidFill>
                  <a:srgbClr val="3366FF"/>
                </a:solidFill>
              </a:rPr>
              <a:t>class ClassName</a:t>
            </a:r>
            <a:br>
              <a:rPr lang="en-US" sz="2400" b="1" smtClean="0">
                <a:solidFill>
                  <a:srgbClr val="3366FF"/>
                </a:solidFill>
              </a:rPr>
            </a:br>
            <a:r>
              <a:rPr lang="en-US" sz="2400" b="1" smtClean="0">
                <a:solidFill>
                  <a:srgbClr val="3366FF"/>
                </a:solidFill>
              </a:rPr>
              <a:t>{</a:t>
            </a:r>
            <a:br>
              <a:rPr lang="en-US" sz="2400" b="1" smtClean="0">
                <a:solidFill>
                  <a:srgbClr val="3366FF"/>
                </a:solidFill>
              </a:rPr>
            </a:br>
            <a:r>
              <a:rPr lang="en-US" sz="2400" b="1" smtClean="0">
                <a:solidFill>
                  <a:srgbClr val="3366FF"/>
                </a:solidFill>
              </a:rPr>
              <a:t>	public:</a:t>
            </a:r>
            <a:br>
              <a:rPr lang="en-US" sz="2400" b="1" smtClean="0">
                <a:solidFill>
                  <a:srgbClr val="3366FF"/>
                </a:solidFill>
              </a:rPr>
            </a:br>
            <a:r>
              <a:rPr lang="en-US" sz="2400" b="1" smtClean="0">
                <a:solidFill>
                  <a:srgbClr val="3366FF"/>
                </a:solidFill>
              </a:rPr>
              <a:t>	   </a:t>
            </a:r>
            <a:r>
              <a:rPr lang="en-US" sz="2400" b="1" i="1" smtClean="0">
                <a:solidFill>
                  <a:srgbClr val="3366FF"/>
                </a:solidFill>
              </a:rPr>
              <a:t>Declarations of public members</a:t>
            </a:r>
            <a:br>
              <a:rPr lang="en-US" sz="2400" b="1" i="1" smtClean="0">
                <a:solidFill>
                  <a:srgbClr val="3366FF"/>
                </a:solidFill>
              </a:rPr>
            </a:br>
            <a:r>
              <a:rPr lang="en-US" sz="2400" b="1" smtClean="0">
                <a:solidFill>
                  <a:srgbClr val="3366FF"/>
                </a:solidFill>
              </a:rPr>
              <a:t>   private:</a:t>
            </a:r>
            <a:br>
              <a:rPr lang="en-US" sz="2400" b="1" smtClean="0">
                <a:solidFill>
                  <a:srgbClr val="3366FF"/>
                </a:solidFill>
              </a:rPr>
            </a:br>
            <a:r>
              <a:rPr lang="en-US" sz="2400" b="1" smtClean="0">
                <a:solidFill>
                  <a:srgbClr val="3366FF"/>
                </a:solidFill>
              </a:rPr>
              <a:t>	   </a:t>
            </a:r>
            <a:r>
              <a:rPr lang="en-US" sz="2400" b="1" i="1" smtClean="0">
                <a:solidFill>
                  <a:srgbClr val="3366FF"/>
                </a:solidFill>
              </a:rPr>
              <a:t>Declarations of private members</a:t>
            </a:r>
            <a:r>
              <a:rPr lang="en-US" sz="2400" b="1" smtClean="0">
                <a:solidFill>
                  <a:srgbClr val="3366FF"/>
                </a:solidFill>
              </a:rPr>
              <a:t/>
            </a:r>
            <a:br>
              <a:rPr lang="en-US" sz="2400" b="1" smtClean="0">
                <a:solidFill>
                  <a:srgbClr val="3366FF"/>
                </a:solidFill>
              </a:rPr>
            </a:br>
            <a:r>
              <a:rPr lang="en-US" sz="2400" b="1" smtClean="0">
                <a:solidFill>
                  <a:srgbClr val="3366FF"/>
                </a:solidFill>
              </a:rPr>
              <a:t>};</a:t>
            </a:r>
          </a:p>
          <a:p>
            <a:r>
              <a:rPr lang="en-US" sz="2800" smtClean="0"/>
              <a:t>Public members can be accessed by both members and non-member functions of the class</a:t>
            </a:r>
          </a:p>
          <a:p>
            <a:r>
              <a:rPr lang="en-AU" sz="2800" smtClean="0"/>
              <a:t>Private members can be accessed only by member functions of the class.</a:t>
            </a:r>
            <a:endParaRPr lang="en-US" sz="2800" smtClean="0"/>
          </a:p>
          <a:p>
            <a:pPr>
              <a:buFont typeface="Wingdings" pitchFamily="2" charset="2"/>
              <a:buNone/>
            </a:pPr>
            <a:endParaRPr lang="en-US" sz="2400" b="1" smtClean="0">
              <a:solidFill>
                <a:srgbClr val="0066FF"/>
              </a:solidFill>
            </a:endParaRPr>
          </a:p>
          <a:p>
            <a:endParaRPr lang="en-US" smtClean="0"/>
          </a:p>
        </p:txBody>
      </p:sp>
      <p:sp>
        <p:nvSpPr>
          <p:cNvPr id="21508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Semester1, 2010</a:t>
            </a:r>
            <a:endParaRPr lang="en-AU" smtClean="0"/>
          </a:p>
        </p:txBody>
      </p:sp>
      <p:sp>
        <p:nvSpPr>
          <p:cNvPr id="21509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F25B1F-4DE1-49F2-90FE-7EC2EBB25A8A}" type="slidenum">
              <a:rPr lang="en-AU" smtClean="0"/>
              <a:pPr/>
              <a:t>9</a:t>
            </a:fld>
            <a:endParaRPr lang="en-AU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INB371 Data Structures and Algorithms</a:t>
            </a:r>
          </a:p>
          <a:p>
            <a:pPr>
              <a:defRPr/>
            </a:pPr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8">
      <a:dk1>
        <a:srgbClr val="000000"/>
      </a:dk1>
      <a:lt1>
        <a:srgbClr val="EAEAEA"/>
      </a:lt1>
      <a:dk2>
        <a:srgbClr val="000000"/>
      </a:dk2>
      <a:lt2>
        <a:srgbClr val="1C1C1C"/>
      </a:lt2>
      <a:accent1>
        <a:srgbClr val="00E4A8"/>
      </a:accent1>
      <a:accent2>
        <a:srgbClr val="FFCF01"/>
      </a:accent2>
      <a:accent3>
        <a:srgbClr val="F3F3F3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000000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EAEAEA"/>
        </a:lt1>
        <a:dk2>
          <a:srgbClr val="000000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3F3F3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32002</TotalTime>
  <Words>4421</Words>
  <Application>Microsoft Office PowerPoint</Application>
  <PresentationFormat>On-screen Show (4:3)</PresentationFormat>
  <Paragraphs>1025</Paragraphs>
  <Slides>67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Tahoma</vt:lpstr>
      <vt:lpstr>Arial</vt:lpstr>
      <vt:lpstr>Times New Roman</vt:lpstr>
      <vt:lpstr>Wingdings</vt:lpstr>
      <vt:lpstr>Comic Sans MS</vt:lpstr>
      <vt:lpstr>Courier New</vt:lpstr>
      <vt:lpstr>Blends</vt:lpstr>
      <vt:lpstr>INB/N371 Data Structures and Algorithms</vt:lpstr>
      <vt:lpstr>This Week</vt:lpstr>
      <vt:lpstr>This Week</vt:lpstr>
      <vt:lpstr>Object-Oriented Programming</vt:lpstr>
      <vt:lpstr> Object-Oriented Programming</vt:lpstr>
      <vt:lpstr>Object-oriented Programming</vt:lpstr>
      <vt:lpstr>Object-oriented Programming</vt:lpstr>
      <vt:lpstr>Object-oriented Programming</vt:lpstr>
      <vt:lpstr>Class Declaration</vt:lpstr>
      <vt:lpstr>Class Declaration</vt:lpstr>
      <vt:lpstr>Example of User-Defined Time Class</vt:lpstr>
      <vt:lpstr>Example of User-Defined Time Class Time.h</vt:lpstr>
      <vt:lpstr>Example of User-Defined Time Class  Time.cpp</vt:lpstr>
      <vt:lpstr>Example of User-Defined Time Class  Time.cpp</vt:lpstr>
      <vt:lpstr>Example of User-Defined Time Class  Time.cpp</vt:lpstr>
      <vt:lpstr>Creating Objects of a Class</vt:lpstr>
      <vt:lpstr>Creating Objects of a Class</vt:lpstr>
      <vt:lpstr>Example of User-Defined Time Class TestTime.cpp</vt:lpstr>
      <vt:lpstr>Class Libraries</vt:lpstr>
      <vt:lpstr>Constructors</vt:lpstr>
      <vt:lpstr>Constructors</vt:lpstr>
      <vt:lpstr>Constructors </vt:lpstr>
      <vt:lpstr>Constructors</vt:lpstr>
      <vt:lpstr>Constructors - example</vt:lpstr>
      <vt:lpstr>  Constructors - example</vt:lpstr>
      <vt:lpstr>  Constructors  </vt:lpstr>
      <vt:lpstr>  Overloading Functions</vt:lpstr>
      <vt:lpstr>  Destructors  </vt:lpstr>
      <vt:lpstr>  Destructors  </vt:lpstr>
      <vt:lpstr>  Destructors  </vt:lpstr>
      <vt:lpstr>Copying Objects</vt:lpstr>
      <vt:lpstr>Copying Objects</vt:lpstr>
      <vt:lpstr>Conditional Compilation</vt:lpstr>
      <vt:lpstr>Conditional Compilation</vt:lpstr>
      <vt:lpstr> Pointers to Class Objects</vt:lpstr>
      <vt:lpstr> </vt:lpstr>
      <vt:lpstr>Hierarchy and Inheritance</vt:lpstr>
      <vt:lpstr>Hierarchy and Inheritance</vt:lpstr>
      <vt:lpstr>Hierarchy and Inheritance</vt:lpstr>
      <vt:lpstr>Hierarchy and Inheritance</vt:lpstr>
      <vt:lpstr>Inheritance</vt:lpstr>
      <vt:lpstr>Example: Licenses</vt:lpstr>
      <vt:lpstr>Example: Licenses -- Base Class</vt:lpstr>
      <vt:lpstr>Example: Licenses -- Base Class</vt:lpstr>
      <vt:lpstr>Declaration of a Derived Class</vt:lpstr>
      <vt:lpstr>Fundamental Property of Derived Class</vt:lpstr>
      <vt:lpstr>Fundamental Property of Derived Class</vt:lpstr>
      <vt:lpstr>Building Derived Classes</vt:lpstr>
      <vt:lpstr>Building Derived Classes</vt:lpstr>
      <vt:lpstr>Building Derived Classes</vt:lpstr>
      <vt:lpstr>Case Study: Payroll</vt:lpstr>
      <vt:lpstr>Case Study: Payroll</vt:lpstr>
      <vt:lpstr>Case Study: Payroll Classes </vt:lpstr>
      <vt:lpstr>Implementation: Base Class – Employee Class </vt:lpstr>
      <vt:lpstr>Case Study: Base Class – Employee Class </vt:lpstr>
      <vt:lpstr>Building Derived Classes</vt:lpstr>
      <vt:lpstr>Case Study: Derived Class – SalariedEmployee Class </vt:lpstr>
      <vt:lpstr>Case Study: Derived Class – HourlyEmployee Class </vt:lpstr>
      <vt:lpstr>Case Study: Client program – TestEmployee</vt:lpstr>
      <vt:lpstr>Binding problem</vt:lpstr>
      <vt:lpstr>Polymorphism – Dynamic binding</vt:lpstr>
      <vt:lpstr>Polymorphism – Dynamic binding</vt:lpstr>
      <vt:lpstr>Pointers to Class Objects -- Handles</vt:lpstr>
      <vt:lpstr>Heterogeneous Collection</vt:lpstr>
      <vt:lpstr>Heterogeneous Collection</vt:lpstr>
      <vt:lpstr>Next Week</vt:lpstr>
      <vt:lpstr>Do List</vt:lpstr>
    </vt:vector>
  </TitlesOfParts>
  <Company>Qld University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First Program</dc:title>
  <dc:creator>Technical Services, FIT</dc:creator>
  <cp:lastModifiedBy>Dominic</cp:lastModifiedBy>
  <cp:revision>1434</cp:revision>
  <cp:lastPrinted>1999-10-04T08:42:44Z</cp:lastPrinted>
  <dcterms:created xsi:type="dcterms:W3CDTF">1999-09-29T21:39:13Z</dcterms:created>
  <dcterms:modified xsi:type="dcterms:W3CDTF">2010-03-10T15:48:26Z</dcterms:modified>
</cp:coreProperties>
</file>