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1.xml" ContentType="application/vnd.openxmlformats-officedocument.themeOverr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2"/>
  </p:notesMasterIdLst>
  <p:sldIdLst>
    <p:sldId id="256" r:id="rId3"/>
    <p:sldId id="391" r:id="rId4"/>
    <p:sldId id="257" r:id="rId5"/>
    <p:sldId id="262" r:id="rId6"/>
    <p:sldId id="264" r:id="rId7"/>
    <p:sldId id="395" r:id="rId8"/>
    <p:sldId id="393" r:id="rId9"/>
    <p:sldId id="394" r:id="rId10"/>
    <p:sldId id="392" r:id="rId11"/>
    <p:sldId id="397" r:id="rId12"/>
    <p:sldId id="396" r:id="rId13"/>
    <p:sldId id="419" r:id="rId14"/>
    <p:sldId id="422" r:id="rId15"/>
    <p:sldId id="425" r:id="rId16"/>
    <p:sldId id="424" r:id="rId17"/>
    <p:sldId id="423" r:id="rId18"/>
    <p:sldId id="426" r:id="rId19"/>
    <p:sldId id="289" r:id="rId20"/>
    <p:sldId id="398" r:id="rId21"/>
    <p:sldId id="259" r:id="rId22"/>
    <p:sldId id="400" r:id="rId23"/>
    <p:sldId id="399" r:id="rId24"/>
    <p:sldId id="402" r:id="rId25"/>
    <p:sldId id="401" r:id="rId26"/>
    <p:sldId id="403" r:id="rId27"/>
    <p:sldId id="418" r:id="rId28"/>
    <p:sldId id="417" r:id="rId29"/>
    <p:sldId id="416" r:id="rId30"/>
    <p:sldId id="404" r:id="rId31"/>
    <p:sldId id="271" r:id="rId32"/>
    <p:sldId id="405" r:id="rId33"/>
    <p:sldId id="406" r:id="rId34"/>
    <p:sldId id="427" r:id="rId35"/>
    <p:sldId id="272" r:id="rId36"/>
    <p:sldId id="407" r:id="rId37"/>
    <p:sldId id="263" r:id="rId38"/>
    <p:sldId id="408" r:id="rId39"/>
    <p:sldId id="409" r:id="rId40"/>
    <p:sldId id="390" r:id="rId41"/>
    <p:sldId id="389" r:id="rId42"/>
    <p:sldId id="410" r:id="rId43"/>
    <p:sldId id="411" r:id="rId44"/>
    <p:sldId id="412" r:id="rId45"/>
    <p:sldId id="413" r:id="rId46"/>
    <p:sldId id="381" r:id="rId47"/>
    <p:sldId id="273" r:id="rId48"/>
    <p:sldId id="414" r:id="rId49"/>
    <p:sldId id="277" r:id="rId50"/>
    <p:sldId id="382" r:id="rId51"/>
    <p:sldId id="415" r:id="rId52"/>
    <p:sldId id="443" r:id="rId53"/>
    <p:sldId id="434" r:id="rId54"/>
    <p:sldId id="428" r:id="rId55"/>
    <p:sldId id="429" r:id="rId56"/>
    <p:sldId id="285" r:id="rId57"/>
    <p:sldId id="287" r:id="rId58"/>
    <p:sldId id="383" r:id="rId59"/>
    <p:sldId id="433" r:id="rId60"/>
    <p:sldId id="449" r:id="rId61"/>
    <p:sldId id="275" r:id="rId62"/>
    <p:sldId id="448" r:id="rId63"/>
    <p:sldId id="447" r:id="rId64"/>
    <p:sldId id="458" r:id="rId65"/>
    <p:sldId id="459" r:id="rId66"/>
    <p:sldId id="462" r:id="rId67"/>
    <p:sldId id="461" r:id="rId68"/>
    <p:sldId id="460" r:id="rId69"/>
    <p:sldId id="464" r:id="rId70"/>
    <p:sldId id="465" r:id="rId71"/>
    <p:sldId id="466" r:id="rId72"/>
    <p:sldId id="471" r:id="rId73"/>
    <p:sldId id="274" r:id="rId74"/>
    <p:sldId id="484" r:id="rId75"/>
    <p:sldId id="485" r:id="rId76"/>
    <p:sldId id="483" r:id="rId77"/>
    <p:sldId id="437" r:id="rId78"/>
    <p:sldId id="436" r:id="rId79"/>
    <p:sldId id="477" r:id="rId80"/>
    <p:sldId id="435" r:id="rId81"/>
    <p:sldId id="474" r:id="rId82"/>
    <p:sldId id="476" r:id="rId83"/>
    <p:sldId id="475" r:id="rId84"/>
    <p:sldId id="473" r:id="rId85"/>
    <p:sldId id="472" r:id="rId86"/>
    <p:sldId id="300" r:id="rId87"/>
    <p:sldId id="450" r:id="rId88"/>
    <p:sldId id="278" r:id="rId89"/>
    <p:sldId id="438" r:id="rId90"/>
    <p:sldId id="441" r:id="rId91"/>
    <p:sldId id="279" r:id="rId92"/>
    <p:sldId id="439" r:id="rId93"/>
    <p:sldId id="440" r:id="rId94"/>
    <p:sldId id="384" r:id="rId95"/>
    <p:sldId id="479" r:id="rId96"/>
    <p:sldId id="480" r:id="rId97"/>
    <p:sldId id="481" r:id="rId98"/>
    <p:sldId id="482" r:id="rId99"/>
    <p:sldId id="478" r:id="rId100"/>
    <p:sldId id="488" r:id="rId101"/>
    <p:sldId id="385" r:id="rId102"/>
    <p:sldId id="463" r:id="rId103"/>
    <p:sldId id="444" r:id="rId104"/>
    <p:sldId id="445" r:id="rId105"/>
    <p:sldId id="497" r:id="rId106"/>
    <p:sldId id="452" r:id="rId107"/>
    <p:sldId id="446" r:id="rId108"/>
    <p:sldId id="487" r:id="rId109"/>
    <p:sldId id="486" r:id="rId110"/>
    <p:sldId id="451" r:id="rId111"/>
    <p:sldId id="496" r:id="rId112"/>
    <p:sldId id="499" r:id="rId113"/>
    <p:sldId id="498" r:id="rId114"/>
    <p:sldId id="457" r:id="rId115"/>
    <p:sldId id="468" r:id="rId116"/>
    <p:sldId id="469" r:id="rId117"/>
    <p:sldId id="467" r:id="rId118"/>
    <p:sldId id="489" r:id="rId119"/>
    <p:sldId id="490" r:id="rId120"/>
    <p:sldId id="491" r:id="rId121"/>
    <p:sldId id="492" r:id="rId122"/>
    <p:sldId id="493" r:id="rId123"/>
    <p:sldId id="494" r:id="rId124"/>
    <p:sldId id="495" r:id="rId125"/>
    <p:sldId id="386" r:id="rId126"/>
    <p:sldId id="456" r:id="rId127"/>
    <p:sldId id="455" r:id="rId128"/>
    <p:sldId id="454" r:id="rId129"/>
    <p:sldId id="453" r:id="rId130"/>
    <p:sldId id="375" r:id="rId1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00D0"/>
    <a:srgbClr val="CAA774"/>
    <a:srgbClr val="000000"/>
    <a:srgbClr val="FF9900"/>
    <a:srgbClr val="FFFFFF"/>
    <a:srgbClr val="031C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9" d="100"/>
          <a:sy n="89" d="100"/>
        </p:scale>
        <p:origin x="855" y="45"/>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viewProps" Target="viewProp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theme" Target="theme/theme1.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notesMaster" Target="notesMasters/notesMaster1.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381BD1-FF1E-4F6A-AAED-72C05092D6E5}" type="datetimeFigureOut">
              <a:rPr lang="en-US" smtClean="0"/>
              <a:t>2/27/2020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AD067D-BE7D-4F61-A946-A6236DFC2A95}" type="slidenum">
              <a:rPr lang="en-US" smtClean="0"/>
              <a:t>‹#›</a:t>
            </a:fld>
            <a:endParaRPr lang="en-US"/>
          </a:p>
        </p:txBody>
      </p:sp>
    </p:spTree>
    <p:extLst>
      <p:ext uri="{BB962C8B-B14F-4D97-AF65-F5344CB8AC3E}">
        <p14:creationId xmlns:p14="http://schemas.microsoft.com/office/powerpoint/2010/main" val="830987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Things to keep in the back of your mind for now.</a:t>
            </a:r>
          </a:p>
          <a:p>
            <a:r>
              <a:rPr lang="en-US" dirty="0"/>
              <a:t>Will help more when we get into other programming languages, like SQL</a:t>
            </a:r>
          </a:p>
        </p:txBody>
      </p:sp>
      <p:sp>
        <p:nvSpPr>
          <p:cNvPr id="4" name="Slide Number Placeholder 3"/>
          <p:cNvSpPr>
            <a:spLocks noGrp="1"/>
          </p:cNvSpPr>
          <p:nvPr>
            <p:ph type="sldNum" sz="quarter" idx="5"/>
          </p:nvPr>
        </p:nvSpPr>
        <p:spPr/>
        <p:txBody>
          <a:bodyPr/>
          <a:lstStyle/>
          <a:p>
            <a:fld id="{B8AD067D-BE7D-4F61-A946-A6236DFC2A95}" type="slidenum">
              <a:rPr lang="en-US" smtClean="0"/>
              <a:t>18</a:t>
            </a:fld>
            <a:endParaRPr lang="en-US"/>
          </a:p>
        </p:txBody>
      </p:sp>
    </p:spTree>
    <p:extLst>
      <p:ext uri="{BB962C8B-B14F-4D97-AF65-F5344CB8AC3E}">
        <p14:creationId xmlns:p14="http://schemas.microsoft.com/office/powerpoint/2010/main" val="361128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Called float because it is a floating point.  Example: output x=32984328947213.21934782391472193874239847293184</a:t>
            </a:r>
          </a:p>
        </p:txBody>
      </p:sp>
      <p:sp>
        <p:nvSpPr>
          <p:cNvPr id="4" name="Slide Number Placeholder 3"/>
          <p:cNvSpPr>
            <a:spLocks noGrp="1"/>
          </p:cNvSpPr>
          <p:nvPr>
            <p:ph type="sldNum" sz="quarter" idx="5"/>
          </p:nvPr>
        </p:nvSpPr>
        <p:spPr/>
        <p:txBody>
          <a:bodyPr/>
          <a:lstStyle/>
          <a:p>
            <a:fld id="{B8AD067D-BE7D-4F61-A946-A6236DFC2A95}" type="slidenum">
              <a:rPr lang="en-US" smtClean="0"/>
              <a:t>27</a:t>
            </a:fld>
            <a:endParaRPr lang="en-US"/>
          </a:p>
        </p:txBody>
      </p:sp>
    </p:spTree>
    <p:extLst>
      <p:ext uri="{BB962C8B-B14F-4D97-AF65-F5344CB8AC3E}">
        <p14:creationId xmlns:p14="http://schemas.microsoft.com/office/powerpoint/2010/main" val="2446658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Called float because it is a floating point.  Example: output x=32984328947213.21934782391472193874239847293184</a:t>
            </a:r>
          </a:p>
        </p:txBody>
      </p:sp>
      <p:sp>
        <p:nvSpPr>
          <p:cNvPr id="4" name="Slide Number Placeholder 3"/>
          <p:cNvSpPr>
            <a:spLocks noGrp="1"/>
          </p:cNvSpPr>
          <p:nvPr>
            <p:ph type="sldNum" sz="quarter" idx="5"/>
          </p:nvPr>
        </p:nvSpPr>
        <p:spPr/>
        <p:txBody>
          <a:bodyPr/>
          <a:lstStyle/>
          <a:p>
            <a:fld id="{B8AD067D-BE7D-4F61-A946-A6236DFC2A95}" type="slidenum">
              <a:rPr lang="en-US" smtClean="0"/>
              <a:t>28</a:t>
            </a:fld>
            <a:endParaRPr lang="en-US"/>
          </a:p>
        </p:txBody>
      </p:sp>
    </p:spTree>
    <p:extLst>
      <p:ext uri="{BB962C8B-B14F-4D97-AF65-F5344CB8AC3E}">
        <p14:creationId xmlns:p14="http://schemas.microsoft.com/office/powerpoint/2010/main" val="1967817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Called float because it is a floating point.  Example: output x=32984328947213.21934782391472193874239847293184</a:t>
            </a:r>
          </a:p>
        </p:txBody>
      </p:sp>
      <p:sp>
        <p:nvSpPr>
          <p:cNvPr id="4" name="Slide Number Placeholder 3"/>
          <p:cNvSpPr>
            <a:spLocks noGrp="1"/>
          </p:cNvSpPr>
          <p:nvPr>
            <p:ph type="sldNum" sz="quarter" idx="5"/>
          </p:nvPr>
        </p:nvSpPr>
        <p:spPr/>
        <p:txBody>
          <a:bodyPr/>
          <a:lstStyle/>
          <a:p>
            <a:fld id="{B8AD067D-BE7D-4F61-A946-A6236DFC2A95}" type="slidenum">
              <a:rPr lang="en-US" smtClean="0"/>
              <a:t>29</a:t>
            </a:fld>
            <a:endParaRPr lang="en-US"/>
          </a:p>
        </p:txBody>
      </p:sp>
    </p:spTree>
    <p:extLst>
      <p:ext uri="{BB962C8B-B14F-4D97-AF65-F5344CB8AC3E}">
        <p14:creationId xmlns:p14="http://schemas.microsoft.com/office/powerpoint/2010/main" val="2406279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Variables store values.  Variables let us not worry about memory management.  Variables can change.</a:t>
            </a:r>
          </a:p>
        </p:txBody>
      </p:sp>
      <p:sp>
        <p:nvSpPr>
          <p:cNvPr id="4" name="Slide Number Placeholder 3"/>
          <p:cNvSpPr>
            <a:spLocks noGrp="1"/>
          </p:cNvSpPr>
          <p:nvPr>
            <p:ph type="sldNum" sz="quarter" idx="5"/>
          </p:nvPr>
        </p:nvSpPr>
        <p:spPr/>
        <p:txBody>
          <a:bodyPr/>
          <a:lstStyle/>
          <a:p>
            <a:fld id="{B8AD067D-BE7D-4F61-A946-A6236DFC2A95}" type="slidenum">
              <a:rPr lang="en-US" smtClean="0"/>
              <a:t>30</a:t>
            </a:fld>
            <a:endParaRPr lang="en-US"/>
          </a:p>
        </p:txBody>
      </p:sp>
    </p:spTree>
    <p:extLst>
      <p:ext uri="{BB962C8B-B14F-4D97-AF65-F5344CB8AC3E}">
        <p14:creationId xmlns:p14="http://schemas.microsoft.com/office/powerpoint/2010/main" val="3744071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Variables store values.  Variables let us not worry about memory management.  Variables can change.</a:t>
            </a:r>
          </a:p>
        </p:txBody>
      </p:sp>
      <p:sp>
        <p:nvSpPr>
          <p:cNvPr id="4" name="Slide Number Placeholder 3"/>
          <p:cNvSpPr>
            <a:spLocks noGrp="1"/>
          </p:cNvSpPr>
          <p:nvPr>
            <p:ph type="sldNum" sz="quarter" idx="5"/>
          </p:nvPr>
        </p:nvSpPr>
        <p:spPr/>
        <p:txBody>
          <a:bodyPr/>
          <a:lstStyle/>
          <a:p>
            <a:fld id="{B8AD067D-BE7D-4F61-A946-A6236DFC2A95}" type="slidenum">
              <a:rPr lang="en-US" smtClean="0"/>
              <a:t>31</a:t>
            </a:fld>
            <a:endParaRPr lang="en-US"/>
          </a:p>
        </p:txBody>
      </p:sp>
    </p:spTree>
    <p:extLst>
      <p:ext uri="{BB962C8B-B14F-4D97-AF65-F5344CB8AC3E}">
        <p14:creationId xmlns:p14="http://schemas.microsoft.com/office/powerpoint/2010/main" val="24994909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Variables store values.  Variables let us not worry about memory management.  Variables can change.</a:t>
            </a:r>
          </a:p>
        </p:txBody>
      </p:sp>
      <p:sp>
        <p:nvSpPr>
          <p:cNvPr id="4" name="Slide Number Placeholder 3"/>
          <p:cNvSpPr>
            <a:spLocks noGrp="1"/>
          </p:cNvSpPr>
          <p:nvPr>
            <p:ph type="sldNum" sz="quarter" idx="5"/>
          </p:nvPr>
        </p:nvSpPr>
        <p:spPr/>
        <p:txBody>
          <a:bodyPr/>
          <a:lstStyle/>
          <a:p>
            <a:fld id="{B8AD067D-BE7D-4F61-A946-A6236DFC2A95}" type="slidenum">
              <a:rPr lang="en-US" smtClean="0"/>
              <a:t>32</a:t>
            </a:fld>
            <a:endParaRPr lang="en-US"/>
          </a:p>
        </p:txBody>
      </p:sp>
    </p:spTree>
    <p:extLst>
      <p:ext uri="{BB962C8B-B14F-4D97-AF65-F5344CB8AC3E}">
        <p14:creationId xmlns:p14="http://schemas.microsoft.com/office/powerpoint/2010/main" val="40404639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Variables store values.  Variables let us not worry about memory management.  Variables can change.</a:t>
            </a:r>
          </a:p>
        </p:txBody>
      </p:sp>
      <p:sp>
        <p:nvSpPr>
          <p:cNvPr id="4" name="Slide Number Placeholder 3"/>
          <p:cNvSpPr>
            <a:spLocks noGrp="1"/>
          </p:cNvSpPr>
          <p:nvPr>
            <p:ph type="sldNum" sz="quarter" idx="5"/>
          </p:nvPr>
        </p:nvSpPr>
        <p:spPr/>
        <p:txBody>
          <a:bodyPr/>
          <a:lstStyle/>
          <a:p>
            <a:fld id="{B8AD067D-BE7D-4F61-A946-A6236DFC2A95}" type="slidenum">
              <a:rPr lang="en-US" smtClean="0"/>
              <a:t>33</a:t>
            </a:fld>
            <a:endParaRPr lang="en-US"/>
          </a:p>
        </p:txBody>
      </p:sp>
    </p:spTree>
    <p:extLst>
      <p:ext uri="{BB962C8B-B14F-4D97-AF65-F5344CB8AC3E}">
        <p14:creationId xmlns:p14="http://schemas.microsoft.com/office/powerpoint/2010/main" val="380247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types must match for equality to return true</a:t>
            </a:r>
          </a:p>
        </p:txBody>
      </p:sp>
      <p:sp>
        <p:nvSpPr>
          <p:cNvPr id="4" name="Slide Number Placeholder 3"/>
          <p:cNvSpPr>
            <a:spLocks noGrp="1"/>
          </p:cNvSpPr>
          <p:nvPr>
            <p:ph type="sldNum" sz="quarter" idx="5"/>
          </p:nvPr>
        </p:nvSpPr>
        <p:spPr/>
        <p:txBody>
          <a:bodyPr/>
          <a:lstStyle/>
          <a:p>
            <a:fld id="{B8AD067D-BE7D-4F61-A946-A6236DFC2A95}" type="slidenum">
              <a:rPr lang="en-US" smtClean="0"/>
              <a:t>48</a:t>
            </a:fld>
            <a:endParaRPr lang="en-US"/>
          </a:p>
        </p:txBody>
      </p:sp>
    </p:spTree>
    <p:extLst>
      <p:ext uri="{BB962C8B-B14F-4D97-AF65-F5344CB8AC3E}">
        <p14:creationId xmlns:p14="http://schemas.microsoft.com/office/powerpoint/2010/main" val="799568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Things to keep in the back of your mind for now.</a:t>
            </a:r>
          </a:p>
          <a:p>
            <a:r>
              <a:rPr lang="en-US" dirty="0"/>
              <a:t>Will help more when we get into other programming languages, like SQL</a:t>
            </a:r>
          </a:p>
        </p:txBody>
      </p:sp>
      <p:sp>
        <p:nvSpPr>
          <p:cNvPr id="4" name="Slide Number Placeholder 3"/>
          <p:cNvSpPr>
            <a:spLocks noGrp="1"/>
          </p:cNvSpPr>
          <p:nvPr>
            <p:ph type="sldNum" sz="quarter" idx="5"/>
          </p:nvPr>
        </p:nvSpPr>
        <p:spPr/>
        <p:txBody>
          <a:bodyPr/>
          <a:lstStyle/>
          <a:p>
            <a:fld id="{B8AD067D-BE7D-4F61-A946-A6236DFC2A95}" type="slidenum">
              <a:rPr lang="en-US" smtClean="0"/>
              <a:t>19</a:t>
            </a:fld>
            <a:endParaRPr lang="en-US"/>
          </a:p>
        </p:txBody>
      </p:sp>
    </p:spTree>
    <p:extLst>
      <p:ext uri="{BB962C8B-B14F-4D97-AF65-F5344CB8AC3E}">
        <p14:creationId xmlns:p14="http://schemas.microsoft.com/office/powerpoint/2010/main" val="2378670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Called float because it is a floating point.  Example: output x=32984328947213.21934782391472193874239847293184</a:t>
            </a:r>
          </a:p>
        </p:txBody>
      </p:sp>
      <p:sp>
        <p:nvSpPr>
          <p:cNvPr id="4" name="Slide Number Placeholder 3"/>
          <p:cNvSpPr>
            <a:spLocks noGrp="1"/>
          </p:cNvSpPr>
          <p:nvPr>
            <p:ph type="sldNum" sz="quarter" idx="5"/>
          </p:nvPr>
        </p:nvSpPr>
        <p:spPr/>
        <p:txBody>
          <a:bodyPr/>
          <a:lstStyle/>
          <a:p>
            <a:fld id="{B8AD067D-BE7D-4F61-A946-A6236DFC2A95}" type="slidenum">
              <a:rPr lang="en-US" smtClean="0"/>
              <a:t>20</a:t>
            </a:fld>
            <a:endParaRPr lang="en-US"/>
          </a:p>
        </p:txBody>
      </p:sp>
    </p:spTree>
    <p:extLst>
      <p:ext uri="{BB962C8B-B14F-4D97-AF65-F5344CB8AC3E}">
        <p14:creationId xmlns:p14="http://schemas.microsoft.com/office/powerpoint/2010/main" val="1022724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Called float because it is a floating point.  Example: output x=32984328947213.21934782391472193874239847293184</a:t>
            </a:r>
          </a:p>
        </p:txBody>
      </p:sp>
      <p:sp>
        <p:nvSpPr>
          <p:cNvPr id="4" name="Slide Number Placeholder 3"/>
          <p:cNvSpPr>
            <a:spLocks noGrp="1"/>
          </p:cNvSpPr>
          <p:nvPr>
            <p:ph type="sldNum" sz="quarter" idx="5"/>
          </p:nvPr>
        </p:nvSpPr>
        <p:spPr/>
        <p:txBody>
          <a:bodyPr/>
          <a:lstStyle/>
          <a:p>
            <a:fld id="{B8AD067D-BE7D-4F61-A946-A6236DFC2A95}" type="slidenum">
              <a:rPr lang="en-US" smtClean="0"/>
              <a:t>21</a:t>
            </a:fld>
            <a:endParaRPr lang="en-US"/>
          </a:p>
        </p:txBody>
      </p:sp>
    </p:spTree>
    <p:extLst>
      <p:ext uri="{BB962C8B-B14F-4D97-AF65-F5344CB8AC3E}">
        <p14:creationId xmlns:p14="http://schemas.microsoft.com/office/powerpoint/2010/main" val="3467744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Called float because it is a floating point.  Example: output x=32984328947213.21934782391472193874239847293184</a:t>
            </a:r>
          </a:p>
        </p:txBody>
      </p:sp>
      <p:sp>
        <p:nvSpPr>
          <p:cNvPr id="4" name="Slide Number Placeholder 3"/>
          <p:cNvSpPr>
            <a:spLocks noGrp="1"/>
          </p:cNvSpPr>
          <p:nvPr>
            <p:ph type="sldNum" sz="quarter" idx="5"/>
          </p:nvPr>
        </p:nvSpPr>
        <p:spPr/>
        <p:txBody>
          <a:bodyPr/>
          <a:lstStyle/>
          <a:p>
            <a:fld id="{B8AD067D-BE7D-4F61-A946-A6236DFC2A95}" type="slidenum">
              <a:rPr lang="en-US" smtClean="0"/>
              <a:t>22</a:t>
            </a:fld>
            <a:endParaRPr lang="en-US"/>
          </a:p>
        </p:txBody>
      </p:sp>
    </p:spTree>
    <p:extLst>
      <p:ext uri="{BB962C8B-B14F-4D97-AF65-F5344CB8AC3E}">
        <p14:creationId xmlns:p14="http://schemas.microsoft.com/office/powerpoint/2010/main" val="492296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Called float because it is a floating point.  Example: output x=32984328947213.21934782391472193874239847293184</a:t>
            </a:r>
          </a:p>
        </p:txBody>
      </p:sp>
      <p:sp>
        <p:nvSpPr>
          <p:cNvPr id="4" name="Slide Number Placeholder 3"/>
          <p:cNvSpPr>
            <a:spLocks noGrp="1"/>
          </p:cNvSpPr>
          <p:nvPr>
            <p:ph type="sldNum" sz="quarter" idx="5"/>
          </p:nvPr>
        </p:nvSpPr>
        <p:spPr/>
        <p:txBody>
          <a:bodyPr/>
          <a:lstStyle/>
          <a:p>
            <a:fld id="{B8AD067D-BE7D-4F61-A946-A6236DFC2A95}" type="slidenum">
              <a:rPr lang="en-US" smtClean="0"/>
              <a:t>23</a:t>
            </a:fld>
            <a:endParaRPr lang="en-US"/>
          </a:p>
        </p:txBody>
      </p:sp>
    </p:spTree>
    <p:extLst>
      <p:ext uri="{BB962C8B-B14F-4D97-AF65-F5344CB8AC3E}">
        <p14:creationId xmlns:p14="http://schemas.microsoft.com/office/powerpoint/2010/main" val="2204599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Called float because it is a floating point.  Example: output x=32984328947213.21934782391472193874239847293184</a:t>
            </a:r>
          </a:p>
        </p:txBody>
      </p:sp>
      <p:sp>
        <p:nvSpPr>
          <p:cNvPr id="4" name="Slide Number Placeholder 3"/>
          <p:cNvSpPr>
            <a:spLocks noGrp="1"/>
          </p:cNvSpPr>
          <p:nvPr>
            <p:ph type="sldNum" sz="quarter" idx="5"/>
          </p:nvPr>
        </p:nvSpPr>
        <p:spPr/>
        <p:txBody>
          <a:bodyPr/>
          <a:lstStyle/>
          <a:p>
            <a:fld id="{B8AD067D-BE7D-4F61-A946-A6236DFC2A95}" type="slidenum">
              <a:rPr lang="en-US" smtClean="0"/>
              <a:t>24</a:t>
            </a:fld>
            <a:endParaRPr lang="en-US"/>
          </a:p>
        </p:txBody>
      </p:sp>
    </p:spTree>
    <p:extLst>
      <p:ext uri="{BB962C8B-B14F-4D97-AF65-F5344CB8AC3E}">
        <p14:creationId xmlns:p14="http://schemas.microsoft.com/office/powerpoint/2010/main" val="2095696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Called float because it is a floating point.  Example: output x=32984328947213.21934782391472193874239847293184</a:t>
            </a:r>
          </a:p>
        </p:txBody>
      </p:sp>
      <p:sp>
        <p:nvSpPr>
          <p:cNvPr id="4" name="Slide Number Placeholder 3"/>
          <p:cNvSpPr>
            <a:spLocks noGrp="1"/>
          </p:cNvSpPr>
          <p:nvPr>
            <p:ph type="sldNum" sz="quarter" idx="5"/>
          </p:nvPr>
        </p:nvSpPr>
        <p:spPr/>
        <p:txBody>
          <a:bodyPr/>
          <a:lstStyle/>
          <a:p>
            <a:fld id="{B8AD067D-BE7D-4F61-A946-A6236DFC2A95}" type="slidenum">
              <a:rPr lang="en-US" smtClean="0"/>
              <a:t>25</a:t>
            </a:fld>
            <a:endParaRPr lang="en-US"/>
          </a:p>
        </p:txBody>
      </p:sp>
    </p:spTree>
    <p:extLst>
      <p:ext uri="{BB962C8B-B14F-4D97-AF65-F5344CB8AC3E}">
        <p14:creationId xmlns:p14="http://schemas.microsoft.com/office/powerpoint/2010/main" val="3302866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Called float because it is a floating point.  Example: output x=32984328947213.21934782391472193874239847293184</a:t>
            </a:r>
          </a:p>
        </p:txBody>
      </p:sp>
      <p:sp>
        <p:nvSpPr>
          <p:cNvPr id="4" name="Slide Number Placeholder 3"/>
          <p:cNvSpPr>
            <a:spLocks noGrp="1"/>
          </p:cNvSpPr>
          <p:nvPr>
            <p:ph type="sldNum" sz="quarter" idx="5"/>
          </p:nvPr>
        </p:nvSpPr>
        <p:spPr/>
        <p:txBody>
          <a:bodyPr/>
          <a:lstStyle/>
          <a:p>
            <a:fld id="{B8AD067D-BE7D-4F61-A946-A6236DFC2A95}" type="slidenum">
              <a:rPr lang="en-US" smtClean="0"/>
              <a:t>26</a:t>
            </a:fld>
            <a:endParaRPr lang="en-US"/>
          </a:p>
        </p:txBody>
      </p:sp>
    </p:spTree>
    <p:extLst>
      <p:ext uri="{BB962C8B-B14F-4D97-AF65-F5344CB8AC3E}">
        <p14:creationId xmlns:p14="http://schemas.microsoft.com/office/powerpoint/2010/main" val="2720028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7641E8-73DF-4AD2-848E-3103064331B1}" type="datetimeFigureOut">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7883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813283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563844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2/27/2020</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45827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2/27/2020</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991684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2/27/2020</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089585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2/27/2020</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335106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9EA473-9EFC-4B7E-99B6-2C9FA6D137D9}" type="datetimeFigureOut">
              <a:rPr lang="en-US" smtClean="0">
                <a:solidFill>
                  <a:srgbClr val="FFFFFF">
                    <a:tint val="75000"/>
                  </a:srgbClr>
                </a:solidFill>
              </a:rPr>
              <a:pPr/>
              <a:t>2/27/2020</a:t>
            </a:fld>
            <a:endParaRPr lang="en-US">
              <a:solidFill>
                <a:srgbClr val="FFFFFF">
                  <a:tint val="75000"/>
                </a:srgbClr>
              </a:solidFill>
            </a:endParaRPr>
          </a:p>
        </p:txBody>
      </p:sp>
      <p:sp>
        <p:nvSpPr>
          <p:cNvPr id="8" name="Footer Placeholder 7"/>
          <p:cNvSpPr>
            <a:spLocks noGrp="1"/>
          </p:cNvSpPr>
          <p:nvPr>
            <p:ph type="ftr" sz="quarter" idx="11"/>
          </p:nvPr>
        </p:nvSpPr>
        <p:spPr/>
        <p:txBody>
          <a:bodyPr/>
          <a:lstStyle/>
          <a:p>
            <a:endParaRPr lang="en-US">
              <a:solidFill>
                <a:srgbClr val="FFFFFF">
                  <a:tint val="75000"/>
                </a:srgbClr>
              </a:solidFill>
            </a:endParaRPr>
          </a:p>
        </p:txBody>
      </p:sp>
      <p:sp>
        <p:nvSpPr>
          <p:cNvPr id="9" name="Slide Number Placeholder 8"/>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791181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9EA473-9EFC-4B7E-99B6-2C9FA6D137D9}" type="datetimeFigureOut">
              <a:rPr lang="en-US" smtClean="0">
                <a:solidFill>
                  <a:srgbClr val="FFFFFF">
                    <a:tint val="75000"/>
                  </a:srgbClr>
                </a:solidFill>
              </a:rPr>
              <a:pPr/>
              <a:t>2/27/2020</a:t>
            </a:fld>
            <a:endParaRPr lang="en-US">
              <a:solidFill>
                <a:srgbClr val="FFFFFF">
                  <a:tint val="75000"/>
                </a:srgbClr>
              </a:solidFill>
            </a:endParaRPr>
          </a:p>
        </p:txBody>
      </p:sp>
      <p:sp>
        <p:nvSpPr>
          <p:cNvPr id="4" name="Footer Placeholder 3"/>
          <p:cNvSpPr>
            <a:spLocks noGrp="1"/>
          </p:cNvSpPr>
          <p:nvPr>
            <p:ph type="ftr" sz="quarter" idx="11"/>
          </p:nvPr>
        </p:nvSpPr>
        <p:spPr/>
        <p:txBody>
          <a:bodyPr/>
          <a:lstStyle/>
          <a:p>
            <a:endParaRPr lang="en-US">
              <a:solidFill>
                <a:srgbClr val="FFFFFF">
                  <a:tint val="75000"/>
                </a:srgbClr>
              </a:solidFill>
            </a:endParaRPr>
          </a:p>
        </p:txBody>
      </p:sp>
      <p:sp>
        <p:nvSpPr>
          <p:cNvPr id="5" name="Slide Number Placeholder 4"/>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491257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EA473-9EFC-4B7E-99B6-2C9FA6D137D9}" type="datetimeFigureOut">
              <a:rPr lang="en-US" smtClean="0">
                <a:solidFill>
                  <a:srgbClr val="FFFFFF">
                    <a:tint val="75000"/>
                  </a:srgbClr>
                </a:solidFill>
              </a:rPr>
              <a:pPr/>
              <a:t>2/27/2020</a:t>
            </a:fld>
            <a:endParaRPr lang="en-US">
              <a:solidFill>
                <a:srgbClr val="FFFFFF">
                  <a:tint val="75000"/>
                </a:srgbClr>
              </a:solidFill>
            </a:endParaRPr>
          </a:p>
        </p:txBody>
      </p:sp>
      <p:sp>
        <p:nvSpPr>
          <p:cNvPr id="3" name="Footer Placeholder 2"/>
          <p:cNvSpPr>
            <a:spLocks noGrp="1"/>
          </p:cNvSpPr>
          <p:nvPr>
            <p:ph type="ftr" sz="quarter" idx="11"/>
          </p:nvPr>
        </p:nvSpPr>
        <p:spPr/>
        <p:txBody>
          <a:bodyPr/>
          <a:lstStyle/>
          <a:p>
            <a:endParaRPr lang="en-US">
              <a:solidFill>
                <a:srgbClr val="FFFFFF">
                  <a:tint val="75000"/>
                </a:srgbClr>
              </a:solidFill>
            </a:endParaRPr>
          </a:p>
        </p:txBody>
      </p:sp>
      <p:sp>
        <p:nvSpPr>
          <p:cNvPr id="4" name="Slide Number Placeholder 3"/>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4050865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2/27/2020</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687678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172706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2/27/2020</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2396174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2/27/2020</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8314066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2/27/2020</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131319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7641E8-73DF-4AD2-848E-3103064331B1}" type="datetimeFigureOut">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735088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7641E8-73DF-4AD2-848E-3103064331B1}" type="datetimeFigureOut">
              <a:rPr lang="en-US" smtClean="0"/>
              <a:t>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006575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7641E8-73DF-4AD2-848E-3103064331B1}" type="datetimeFigureOut">
              <a:rPr lang="en-US" smtClean="0"/>
              <a:t>2/27/2020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26127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7641E8-73DF-4AD2-848E-3103064331B1}" type="datetimeFigureOut">
              <a:rPr lang="en-US" smtClean="0"/>
              <a:t>2/27/2020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1086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641E8-73DF-4AD2-848E-3103064331B1}" type="datetimeFigureOut">
              <a:rPr lang="en-US" smtClean="0"/>
              <a:t>2/27/2020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300868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99397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984859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31C3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7641E8-73DF-4AD2-848E-3103064331B1}" type="datetimeFigureOut">
              <a:rPr lang="en-US" smtClean="0"/>
              <a:t>2/27/2020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9774F-35CA-4D52-BC36-B962973F1FA3}" type="slidenum">
              <a:rPr lang="en-US" smtClean="0"/>
              <a:t>‹#›</a:t>
            </a:fld>
            <a:endParaRPr lang="en-US"/>
          </a:p>
        </p:txBody>
      </p:sp>
    </p:spTree>
    <p:extLst>
      <p:ext uri="{BB962C8B-B14F-4D97-AF65-F5344CB8AC3E}">
        <p14:creationId xmlns:p14="http://schemas.microsoft.com/office/powerpoint/2010/main" val="3337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EA473-9EFC-4B7E-99B6-2C9FA6D137D9}" type="datetimeFigureOut">
              <a:rPr lang="en-US" smtClean="0">
                <a:solidFill>
                  <a:srgbClr val="FFFFFF">
                    <a:tint val="75000"/>
                  </a:srgbClr>
                </a:solidFill>
              </a:rPr>
              <a:pPr/>
              <a:t>2/27/2020</a:t>
            </a:fld>
            <a:endParaRPr lang="en-US">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0895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anaconda.com/distribution/#download-section"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stackoverflow.com/questions/327311/how-are-pythons-built-in-dictionaries-implemented"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4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docs.python.org/3/library/datetime.html#strftime-strptime-behavior"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9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Review and Tutorial</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88311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Environments</a:t>
            </a:r>
          </a:p>
          <a:p>
            <a:pPr lvl="1"/>
            <a:r>
              <a:rPr lang="en-US" dirty="0"/>
              <a:t>Anaconda</a:t>
            </a:r>
          </a:p>
          <a:p>
            <a:pPr lvl="2"/>
            <a:r>
              <a:rPr lang="en-US" dirty="0" err="1"/>
              <a:t>Spyder</a:t>
            </a:r>
            <a:r>
              <a:rPr lang="en-US" dirty="0"/>
              <a:t> GUI</a:t>
            </a:r>
          </a:p>
          <a:p>
            <a:pPr lvl="2"/>
            <a:r>
              <a:rPr lang="en-US" dirty="0"/>
              <a:t>Iron Python console</a:t>
            </a:r>
          </a:p>
          <a:p>
            <a:pPr lvl="2"/>
            <a:r>
              <a:rPr lang="en-US" dirty="0"/>
              <a:t>IDLE console</a:t>
            </a:r>
          </a:p>
          <a:p>
            <a:pPr lvl="2"/>
            <a:r>
              <a:rPr lang="en-US" dirty="0"/>
              <a:t>Includes many packages</a:t>
            </a:r>
          </a:p>
          <a:p>
            <a:pPr lvl="2"/>
            <a:r>
              <a:rPr lang="en-US" dirty="0"/>
              <a:t> </a:t>
            </a:r>
            <a:r>
              <a:rPr lang="en-US" dirty="0">
                <a:hlinkClick r:id="rId3"/>
              </a:rPr>
              <a:t>https://www.anaconda.com/distribution/#download-section</a:t>
            </a:r>
            <a:r>
              <a:rPr lang="en-US" dirty="0"/>
              <a:t> </a:t>
            </a:r>
          </a:p>
          <a:p>
            <a:pPr lvl="1"/>
            <a:endParaRPr lang="en-US" dirty="0"/>
          </a:p>
        </p:txBody>
      </p:sp>
    </p:spTree>
    <p:extLst>
      <p:ext uri="{BB962C8B-B14F-4D97-AF65-F5344CB8AC3E}">
        <p14:creationId xmlns:p14="http://schemas.microsoft.com/office/powerpoint/2010/main" val="28168321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lnSpcReduction="10000"/>
          </a:bodyPr>
          <a:lstStyle/>
          <a:p>
            <a:r>
              <a:rPr lang="en-US" dirty="0"/>
              <a:t>Functions Class Exercises</a:t>
            </a:r>
          </a:p>
          <a:p>
            <a:pPr marL="971550" lvl="1" indent="-514350">
              <a:buFont typeface="+mj-lt"/>
              <a:buAutoNum type="arabicParenR" startAt="4"/>
            </a:pPr>
            <a:r>
              <a:rPr lang="en-US" dirty="0"/>
              <a:t>Create a function with an input of a list of integers.  The output is a list, with each value squared.  The function must contain a loop or a list comprehension. </a:t>
            </a:r>
          </a:p>
          <a:p>
            <a:pPr marL="971550" lvl="1" indent="-514350">
              <a:buFont typeface="+mj-lt"/>
              <a:buAutoNum type="arabicParenR" startAt="4"/>
            </a:pPr>
            <a:r>
              <a:rPr lang="en-US" dirty="0"/>
              <a:t>Create a function that concatenates all of the elements in a list of strings, separated by a space. Utilize two functions for this problem, one of them being the function from exercise (3).</a:t>
            </a:r>
          </a:p>
        </p:txBody>
      </p:sp>
    </p:spTree>
    <p:extLst>
      <p:ext uri="{BB962C8B-B14F-4D97-AF65-F5344CB8AC3E}">
        <p14:creationId xmlns:p14="http://schemas.microsoft.com/office/powerpoint/2010/main" val="103156030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lstStyle/>
          <a:p>
            <a:r>
              <a:rPr lang="en-US" dirty="0">
                <a:solidFill>
                  <a:schemeClr val="bg1">
                    <a:lumMod val="10000"/>
                  </a:schemeClr>
                </a:solidFill>
              </a:rPr>
              <a:t>Bookmark</a:t>
            </a:r>
          </a:p>
        </p:txBody>
      </p:sp>
    </p:spTree>
    <p:extLst>
      <p:ext uri="{BB962C8B-B14F-4D97-AF65-F5344CB8AC3E}">
        <p14:creationId xmlns:p14="http://schemas.microsoft.com/office/powerpoint/2010/main" val="227038743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Files</a:t>
            </a:r>
          </a:p>
        </p:txBody>
      </p:sp>
      <p:sp>
        <p:nvSpPr>
          <p:cNvPr id="3" name="Content Placeholder 2"/>
          <p:cNvSpPr>
            <a:spLocks noGrp="1"/>
          </p:cNvSpPr>
          <p:nvPr>
            <p:ph idx="1"/>
          </p:nvPr>
        </p:nvSpPr>
        <p:spPr/>
        <p:txBody>
          <a:bodyPr/>
          <a:lstStyle/>
          <a:p>
            <a:r>
              <a:rPr lang="en-US" dirty="0"/>
              <a:t>Working with Files</a:t>
            </a:r>
          </a:p>
          <a:p>
            <a:pPr lvl="1"/>
            <a:r>
              <a:rPr lang="en-US" dirty="0"/>
              <a:t>Problem:</a:t>
            </a:r>
          </a:p>
          <a:p>
            <a:pPr lvl="1"/>
            <a:r>
              <a:rPr lang="en-US" dirty="0"/>
              <a:t>I know how to write code, and I can hardcode my own data into a script, but I usually have data stored in some file that I need to work with.</a:t>
            </a:r>
          </a:p>
          <a:p>
            <a:pPr lvl="1"/>
            <a:r>
              <a:rPr lang="en-US" dirty="0">
                <a:solidFill>
                  <a:srgbClr val="FFC000"/>
                </a:solidFill>
              </a:rPr>
              <a:t>How do I access data from files?</a:t>
            </a:r>
          </a:p>
          <a:p>
            <a:pPr lvl="1"/>
            <a:r>
              <a:rPr lang="en-US" dirty="0">
                <a:solidFill>
                  <a:srgbClr val="FFC000"/>
                </a:solidFill>
              </a:rPr>
              <a:t>What files can Python access with open() or with?</a:t>
            </a:r>
          </a:p>
        </p:txBody>
      </p:sp>
    </p:spTree>
    <p:extLst>
      <p:ext uri="{BB962C8B-B14F-4D97-AF65-F5344CB8AC3E}">
        <p14:creationId xmlns:p14="http://schemas.microsoft.com/office/powerpoint/2010/main" val="214294431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Files</a:t>
            </a:r>
          </a:p>
        </p:txBody>
      </p:sp>
      <p:sp>
        <p:nvSpPr>
          <p:cNvPr id="3" name="Content Placeholder 2"/>
          <p:cNvSpPr>
            <a:spLocks noGrp="1"/>
          </p:cNvSpPr>
          <p:nvPr>
            <p:ph idx="1"/>
          </p:nvPr>
        </p:nvSpPr>
        <p:spPr/>
        <p:txBody>
          <a:bodyPr>
            <a:normAutofit/>
          </a:bodyPr>
          <a:lstStyle/>
          <a:p>
            <a:r>
              <a:rPr lang="en-US" dirty="0"/>
              <a:t>Working with Files</a:t>
            </a:r>
          </a:p>
          <a:p>
            <a:pPr lvl="1"/>
            <a:r>
              <a:rPr lang="en-US" dirty="0">
                <a:solidFill>
                  <a:srgbClr val="FFC000"/>
                </a:solidFill>
              </a:rPr>
              <a:t>How do I access data from files?</a:t>
            </a:r>
          </a:p>
          <a:p>
            <a:pPr lvl="1"/>
            <a:r>
              <a:rPr lang="en-US" dirty="0"/>
              <a:t>open Command</a:t>
            </a:r>
          </a:p>
          <a:p>
            <a:pPr lvl="2"/>
            <a:r>
              <a:rPr lang="en-US" dirty="0"/>
              <a:t>open(</a:t>
            </a:r>
            <a:r>
              <a:rPr lang="en-US" dirty="0" err="1"/>
              <a:t>filepath,mode</a:t>
            </a:r>
            <a:r>
              <a:rPr lang="en-US" dirty="0"/>
              <a:t>)</a:t>
            </a:r>
          </a:p>
          <a:p>
            <a:pPr lvl="3"/>
            <a:r>
              <a:rPr lang="en-US" dirty="0" err="1">
                <a:latin typeface="Consolas" panose="020B0609020204030204" pitchFamily="49" charset="0"/>
              </a:rPr>
              <a:t>fileHandle</a:t>
            </a:r>
            <a:r>
              <a:rPr lang="en-US" dirty="0">
                <a:latin typeface="Consolas" panose="020B0609020204030204" pitchFamily="49" charset="0"/>
              </a:rPr>
              <a:t> = open(</a:t>
            </a:r>
            <a:r>
              <a:rPr lang="en-US" dirty="0" err="1">
                <a:latin typeface="Consolas" panose="020B0609020204030204" pitchFamily="49" charset="0"/>
              </a:rPr>
              <a:t>filePath,mode</a:t>
            </a:r>
            <a:r>
              <a:rPr lang="en-US" dirty="0">
                <a:latin typeface="Consolas" panose="020B0609020204030204" pitchFamily="49" charset="0"/>
              </a:rPr>
              <a:t>=“mode”)</a:t>
            </a:r>
          </a:p>
          <a:p>
            <a:pPr lvl="2"/>
            <a:r>
              <a:rPr lang="en-US" dirty="0"/>
              <a:t>Requires file to manually be closed</a:t>
            </a:r>
          </a:p>
          <a:p>
            <a:pPr lvl="2"/>
            <a:r>
              <a:rPr lang="en-US" dirty="0"/>
              <a:t>Not preferred method</a:t>
            </a:r>
          </a:p>
          <a:p>
            <a:pPr lvl="1"/>
            <a:r>
              <a:rPr lang="en-US" dirty="0"/>
              <a:t>close() command</a:t>
            </a:r>
          </a:p>
          <a:p>
            <a:pPr lvl="2"/>
            <a:r>
              <a:rPr lang="en-US" dirty="0" err="1">
                <a:latin typeface="Consolas" panose="020B0609020204030204" pitchFamily="49" charset="0"/>
              </a:rPr>
              <a:t>fileHandle.close</a:t>
            </a:r>
            <a:r>
              <a:rPr lang="en-US" dirty="0">
                <a:latin typeface="Consolas" panose="020B0609020204030204" pitchFamily="49" charset="0"/>
              </a:rPr>
              <a:t>()</a:t>
            </a:r>
          </a:p>
          <a:p>
            <a:pPr lvl="3"/>
            <a:endParaRPr lang="en-US" dirty="0"/>
          </a:p>
          <a:p>
            <a:pPr lvl="1"/>
            <a:endParaRPr lang="en-US" dirty="0"/>
          </a:p>
        </p:txBody>
      </p:sp>
    </p:spTree>
    <p:extLst>
      <p:ext uri="{BB962C8B-B14F-4D97-AF65-F5344CB8AC3E}">
        <p14:creationId xmlns:p14="http://schemas.microsoft.com/office/powerpoint/2010/main" val="263676739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Files</a:t>
            </a:r>
          </a:p>
        </p:txBody>
      </p:sp>
      <p:sp>
        <p:nvSpPr>
          <p:cNvPr id="3" name="Content Placeholder 2"/>
          <p:cNvSpPr>
            <a:spLocks noGrp="1"/>
          </p:cNvSpPr>
          <p:nvPr>
            <p:ph idx="1"/>
          </p:nvPr>
        </p:nvSpPr>
        <p:spPr/>
        <p:txBody>
          <a:bodyPr/>
          <a:lstStyle/>
          <a:p>
            <a:r>
              <a:rPr lang="en-US" dirty="0"/>
              <a:t>Working with Files</a:t>
            </a:r>
          </a:p>
          <a:p>
            <a:pPr lvl="1"/>
            <a:r>
              <a:rPr lang="en-US" dirty="0">
                <a:solidFill>
                  <a:srgbClr val="FFC000"/>
                </a:solidFill>
              </a:rPr>
              <a:t>How do I access data from files?</a:t>
            </a:r>
          </a:p>
          <a:p>
            <a:pPr lvl="1"/>
            <a:r>
              <a:rPr lang="en-US" dirty="0"/>
              <a:t>with statement</a:t>
            </a:r>
          </a:p>
          <a:p>
            <a:pPr lvl="2"/>
            <a:r>
              <a:rPr lang="en-US" dirty="0">
                <a:latin typeface="Consolas" panose="020B0609020204030204" pitchFamily="49" charset="0"/>
              </a:rPr>
              <a:t>with open(</a:t>
            </a:r>
            <a:r>
              <a:rPr lang="en-US" dirty="0" err="1">
                <a:latin typeface="Consolas" panose="020B0609020204030204" pitchFamily="49" charset="0"/>
              </a:rPr>
              <a:t>filepath,mode</a:t>
            </a:r>
            <a:r>
              <a:rPr lang="en-US" dirty="0">
                <a:latin typeface="Consolas" panose="020B0609020204030204" pitchFamily="49" charset="0"/>
              </a:rPr>
              <a:t>) as file:</a:t>
            </a:r>
          </a:p>
          <a:p>
            <a:pPr lvl="2"/>
            <a:r>
              <a:rPr lang="en-US" dirty="0"/>
              <a:t>Using ‘with’ automatically closes file:</a:t>
            </a:r>
          </a:p>
          <a:p>
            <a:pPr lvl="3"/>
            <a:r>
              <a:rPr lang="en-US" dirty="0"/>
              <a:t>After code block finishes executing</a:t>
            </a:r>
          </a:p>
          <a:p>
            <a:pPr lvl="3"/>
            <a:r>
              <a:rPr lang="en-US" dirty="0"/>
              <a:t>Exceptions</a:t>
            </a:r>
          </a:p>
          <a:p>
            <a:pPr lvl="3"/>
            <a:r>
              <a:rPr lang="en-US" dirty="0"/>
              <a:t>Kernel closures</a:t>
            </a:r>
          </a:p>
          <a:p>
            <a:pPr lvl="2"/>
            <a:r>
              <a:rPr lang="en-US" dirty="0"/>
              <a:t>Preferred method</a:t>
            </a:r>
          </a:p>
          <a:p>
            <a:pPr lvl="3"/>
            <a:endParaRPr lang="en-US" dirty="0"/>
          </a:p>
          <a:p>
            <a:pPr lvl="1"/>
            <a:endParaRPr lang="en-US" dirty="0"/>
          </a:p>
        </p:txBody>
      </p:sp>
    </p:spTree>
    <p:extLst>
      <p:ext uri="{BB962C8B-B14F-4D97-AF65-F5344CB8AC3E}">
        <p14:creationId xmlns:p14="http://schemas.microsoft.com/office/powerpoint/2010/main" val="37892474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Files</a:t>
            </a:r>
          </a:p>
        </p:txBody>
      </p:sp>
      <p:sp>
        <p:nvSpPr>
          <p:cNvPr id="3" name="Content Placeholder 2"/>
          <p:cNvSpPr>
            <a:spLocks noGrp="1"/>
          </p:cNvSpPr>
          <p:nvPr>
            <p:ph idx="1"/>
          </p:nvPr>
        </p:nvSpPr>
        <p:spPr/>
        <p:txBody>
          <a:bodyPr/>
          <a:lstStyle/>
          <a:p>
            <a:r>
              <a:rPr lang="en-US" dirty="0"/>
              <a:t>Working with Files</a:t>
            </a:r>
          </a:p>
          <a:p>
            <a:pPr lvl="1"/>
            <a:r>
              <a:rPr lang="en-US" dirty="0"/>
              <a:t>File Access Modes</a:t>
            </a:r>
          </a:p>
        </p:txBody>
      </p:sp>
      <p:graphicFrame>
        <p:nvGraphicFramePr>
          <p:cNvPr id="4" name="Table 3">
            <a:extLst>
              <a:ext uri="{FF2B5EF4-FFF2-40B4-BE49-F238E27FC236}">
                <a16:creationId xmlns:a16="http://schemas.microsoft.com/office/drawing/2014/main" id="{2A26F741-A70C-490F-A54F-0811759206EB}"/>
              </a:ext>
            </a:extLst>
          </p:cNvPr>
          <p:cNvGraphicFramePr>
            <a:graphicFrameLocks noGrp="1"/>
          </p:cNvGraphicFramePr>
          <p:nvPr>
            <p:extLst>
              <p:ext uri="{D42A27DB-BD31-4B8C-83A1-F6EECF244321}">
                <p14:modId xmlns:p14="http://schemas.microsoft.com/office/powerpoint/2010/main" val="4274444952"/>
              </p:ext>
            </p:extLst>
          </p:nvPr>
        </p:nvGraphicFramePr>
        <p:xfrm>
          <a:off x="781050" y="3124200"/>
          <a:ext cx="7581900" cy="2926080"/>
        </p:xfrm>
        <a:graphic>
          <a:graphicData uri="http://schemas.openxmlformats.org/drawingml/2006/table">
            <a:tbl>
              <a:tblPr/>
              <a:tblGrid>
                <a:gridCol w="1788988">
                  <a:extLst>
                    <a:ext uri="{9D8B030D-6E8A-4147-A177-3AD203B41FA5}">
                      <a16:colId xmlns:a16="http://schemas.microsoft.com/office/drawing/2014/main" val="1325383276"/>
                    </a:ext>
                  </a:extLst>
                </a:gridCol>
                <a:gridCol w="5792912">
                  <a:extLst>
                    <a:ext uri="{9D8B030D-6E8A-4147-A177-3AD203B41FA5}">
                      <a16:colId xmlns:a16="http://schemas.microsoft.com/office/drawing/2014/main" val="2308185294"/>
                    </a:ext>
                  </a:extLst>
                </a:gridCol>
              </a:tblGrid>
              <a:tr h="0">
                <a:tc>
                  <a:txBody>
                    <a:bodyPr/>
                    <a:lstStyle/>
                    <a:p>
                      <a:pPr algn="ctr"/>
                      <a:r>
                        <a:rPr lang="en-US" b="1" dirty="0">
                          <a:solidFill>
                            <a:schemeClr val="accent1">
                              <a:lumMod val="75000"/>
                            </a:schemeClr>
                          </a:solidFill>
                        </a:rPr>
                        <a:t>Character/Token</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l"/>
                      <a:r>
                        <a:rPr lang="en-US" b="1" dirty="0">
                          <a:solidFill>
                            <a:schemeClr val="accent1">
                              <a:lumMod val="75000"/>
                            </a:schemeClr>
                          </a:solidFill>
                        </a:rPr>
                        <a:t>Meaning</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6941848"/>
                  </a:ext>
                </a:extLst>
              </a:tr>
              <a:tr h="0">
                <a:tc>
                  <a:txBody>
                    <a:bodyPr/>
                    <a:lstStyle/>
                    <a:p>
                      <a:pPr algn="ctr"/>
                      <a:r>
                        <a:rPr lang="en-US" dirty="0">
                          <a:solidFill>
                            <a:srgbClr val="CAA774"/>
                          </a:solidFill>
                        </a:rPr>
                        <a:t>'r'</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l"/>
                      <a:r>
                        <a:rPr lang="en-US">
                          <a:solidFill>
                            <a:srgbClr val="CAA774"/>
                          </a:solidFill>
                        </a:rPr>
                        <a:t>open for reading (default)</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973841"/>
                  </a:ext>
                </a:extLst>
              </a:tr>
              <a:tr h="0">
                <a:tc>
                  <a:txBody>
                    <a:bodyPr/>
                    <a:lstStyle/>
                    <a:p>
                      <a:pPr algn="ctr"/>
                      <a:r>
                        <a:rPr lang="en-US">
                          <a:solidFill>
                            <a:srgbClr val="CAA774"/>
                          </a:solidFill>
                        </a:rPr>
                        <a:t>'w'</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l"/>
                      <a:r>
                        <a:rPr lang="en-US" dirty="0">
                          <a:solidFill>
                            <a:srgbClr val="CAA774"/>
                          </a:solidFill>
                        </a:rPr>
                        <a:t>open for writing, truncating the file first</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7503706"/>
                  </a:ext>
                </a:extLst>
              </a:tr>
              <a:tr h="0">
                <a:tc>
                  <a:txBody>
                    <a:bodyPr/>
                    <a:lstStyle/>
                    <a:p>
                      <a:pPr algn="ctr"/>
                      <a:r>
                        <a:rPr lang="en-US">
                          <a:solidFill>
                            <a:srgbClr val="CAA774"/>
                          </a:solidFill>
                        </a:rPr>
                        <a:t>'x'</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l"/>
                      <a:r>
                        <a:rPr lang="en-US" dirty="0">
                          <a:solidFill>
                            <a:srgbClr val="CAA774"/>
                          </a:solidFill>
                        </a:rPr>
                        <a:t>open for exclusive creation, failing if the file already exists</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2254149"/>
                  </a:ext>
                </a:extLst>
              </a:tr>
              <a:tr h="0">
                <a:tc>
                  <a:txBody>
                    <a:bodyPr/>
                    <a:lstStyle/>
                    <a:p>
                      <a:pPr algn="ctr"/>
                      <a:r>
                        <a:rPr lang="en-US">
                          <a:solidFill>
                            <a:srgbClr val="CAA774"/>
                          </a:solidFill>
                        </a:rPr>
                        <a:t>'a'</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l"/>
                      <a:r>
                        <a:rPr lang="en-US" dirty="0">
                          <a:solidFill>
                            <a:srgbClr val="CAA774"/>
                          </a:solidFill>
                        </a:rPr>
                        <a:t>open for writing, appending to the end of the file if it exists</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1527788"/>
                  </a:ext>
                </a:extLst>
              </a:tr>
              <a:tr h="0">
                <a:tc>
                  <a:txBody>
                    <a:bodyPr/>
                    <a:lstStyle/>
                    <a:p>
                      <a:pPr algn="ctr"/>
                      <a:r>
                        <a:rPr lang="en-US">
                          <a:solidFill>
                            <a:srgbClr val="CAA774"/>
                          </a:solidFill>
                        </a:rPr>
                        <a:t>'b'</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l"/>
                      <a:r>
                        <a:rPr lang="en-US" dirty="0">
                          <a:solidFill>
                            <a:srgbClr val="CAA774"/>
                          </a:solidFill>
                        </a:rPr>
                        <a:t>binary mode</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2936500"/>
                  </a:ext>
                </a:extLst>
              </a:tr>
              <a:tr h="0">
                <a:tc>
                  <a:txBody>
                    <a:bodyPr/>
                    <a:lstStyle/>
                    <a:p>
                      <a:pPr algn="ctr"/>
                      <a:r>
                        <a:rPr lang="en-US">
                          <a:solidFill>
                            <a:srgbClr val="CAA774"/>
                          </a:solidFill>
                        </a:rPr>
                        <a:t>'t'</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l"/>
                      <a:r>
                        <a:rPr lang="en-US" dirty="0">
                          <a:solidFill>
                            <a:srgbClr val="CAA774"/>
                          </a:solidFill>
                        </a:rPr>
                        <a:t>text mode (default)</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8000178"/>
                  </a:ext>
                </a:extLst>
              </a:tr>
              <a:tr h="0">
                <a:tc>
                  <a:txBody>
                    <a:bodyPr/>
                    <a:lstStyle/>
                    <a:p>
                      <a:pPr algn="ctr"/>
                      <a:r>
                        <a:rPr lang="en-US" dirty="0">
                          <a:solidFill>
                            <a:srgbClr val="CAA774"/>
                          </a:solidFill>
                        </a:rPr>
                        <a:t>'+'</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l"/>
                      <a:r>
                        <a:rPr lang="en-US" dirty="0">
                          <a:solidFill>
                            <a:srgbClr val="CAA774"/>
                          </a:solidFill>
                        </a:rPr>
                        <a:t>open for updating (reading and writing)</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9658621"/>
                  </a:ext>
                </a:extLst>
              </a:tr>
            </a:tbl>
          </a:graphicData>
        </a:graphic>
      </p:graphicFrame>
    </p:spTree>
    <p:extLst>
      <p:ext uri="{BB962C8B-B14F-4D97-AF65-F5344CB8AC3E}">
        <p14:creationId xmlns:p14="http://schemas.microsoft.com/office/powerpoint/2010/main" val="172254706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Files</a:t>
            </a:r>
          </a:p>
        </p:txBody>
      </p:sp>
      <p:sp>
        <p:nvSpPr>
          <p:cNvPr id="3" name="Content Placeholder 2"/>
          <p:cNvSpPr>
            <a:spLocks noGrp="1"/>
          </p:cNvSpPr>
          <p:nvPr>
            <p:ph idx="1"/>
          </p:nvPr>
        </p:nvSpPr>
        <p:spPr/>
        <p:txBody>
          <a:bodyPr>
            <a:normAutofit/>
          </a:bodyPr>
          <a:lstStyle/>
          <a:p>
            <a:r>
              <a:rPr lang="en-US" dirty="0"/>
              <a:t>Working with Files</a:t>
            </a:r>
          </a:p>
          <a:p>
            <a:pPr lvl="1"/>
            <a:r>
              <a:rPr lang="en-US" dirty="0">
                <a:solidFill>
                  <a:srgbClr val="FFC000"/>
                </a:solidFill>
              </a:rPr>
              <a:t>What files can Python access with open() or with?</a:t>
            </a:r>
          </a:p>
          <a:p>
            <a:pPr lvl="1"/>
            <a:r>
              <a:rPr lang="en-US" dirty="0"/>
              <a:t>Any text file </a:t>
            </a:r>
          </a:p>
          <a:p>
            <a:pPr lvl="1"/>
            <a:r>
              <a:rPr lang="en-US" dirty="0"/>
              <a:t>How to tell if the file is a text file? </a:t>
            </a:r>
          </a:p>
          <a:p>
            <a:pPr lvl="2"/>
            <a:r>
              <a:rPr lang="en-US" dirty="0"/>
              <a:t>Try opening file with notepad, or other text editor</a:t>
            </a:r>
          </a:p>
          <a:p>
            <a:pPr lvl="2"/>
            <a:r>
              <a:rPr lang="en-US" dirty="0"/>
              <a:t>File should be human-readable</a:t>
            </a:r>
          </a:p>
          <a:p>
            <a:pPr lvl="2"/>
            <a:r>
              <a:rPr lang="en-US" dirty="0"/>
              <a:t>File extension does not necessarily indicate file type</a:t>
            </a:r>
          </a:p>
        </p:txBody>
      </p:sp>
    </p:spTree>
    <p:extLst>
      <p:ext uri="{BB962C8B-B14F-4D97-AF65-F5344CB8AC3E}">
        <p14:creationId xmlns:p14="http://schemas.microsoft.com/office/powerpoint/2010/main" val="55069270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Files</a:t>
            </a:r>
          </a:p>
        </p:txBody>
      </p:sp>
      <p:sp>
        <p:nvSpPr>
          <p:cNvPr id="3" name="Content Placeholder 2"/>
          <p:cNvSpPr>
            <a:spLocks noGrp="1"/>
          </p:cNvSpPr>
          <p:nvPr>
            <p:ph idx="1"/>
          </p:nvPr>
        </p:nvSpPr>
        <p:spPr/>
        <p:txBody>
          <a:bodyPr>
            <a:normAutofit/>
          </a:bodyPr>
          <a:lstStyle/>
          <a:p>
            <a:r>
              <a:rPr lang="en-US" dirty="0"/>
              <a:t>Working with Files</a:t>
            </a:r>
          </a:p>
          <a:p>
            <a:pPr lvl="1"/>
            <a:r>
              <a:rPr lang="en-US" dirty="0">
                <a:solidFill>
                  <a:srgbClr val="FFC000"/>
                </a:solidFill>
              </a:rPr>
              <a:t>What files can Python access with open() or with?</a:t>
            </a:r>
          </a:p>
          <a:p>
            <a:pPr lvl="1"/>
            <a:r>
              <a:rPr lang="en-US" dirty="0"/>
              <a:t>Common file extension examples:</a:t>
            </a:r>
          </a:p>
          <a:p>
            <a:pPr lvl="2"/>
            <a:r>
              <a:rPr lang="en-US" dirty="0"/>
              <a:t>.txt</a:t>
            </a:r>
          </a:p>
          <a:p>
            <a:pPr lvl="2"/>
            <a:r>
              <a:rPr lang="en-US" dirty="0"/>
              <a:t>.csv</a:t>
            </a:r>
          </a:p>
          <a:p>
            <a:pPr lvl="2"/>
            <a:r>
              <a:rPr lang="en-US" dirty="0"/>
              <a:t>.</a:t>
            </a:r>
            <a:r>
              <a:rPr lang="en-US" dirty="0" err="1"/>
              <a:t>tsv</a:t>
            </a:r>
            <a:endParaRPr lang="en-US" dirty="0"/>
          </a:p>
          <a:p>
            <a:pPr lvl="2"/>
            <a:r>
              <a:rPr lang="en-US" dirty="0"/>
              <a:t>.xml</a:t>
            </a:r>
          </a:p>
          <a:p>
            <a:pPr lvl="2"/>
            <a:r>
              <a:rPr lang="en-US" dirty="0"/>
              <a:t>.log</a:t>
            </a:r>
          </a:p>
          <a:p>
            <a:pPr lvl="2"/>
            <a:r>
              <a:rPr lang="en-US" dirty="0"/>
              <a:t>.</a:t>
            </a:r>
            <a:r>
              <a:rPr lang="en-US" dirty="0" err="1"/>
              <a:t>ini</a:t>
            </a:r>
            <a:endParaRPr lang="en-US" dirty="0"/>
          </a:p>
        </p:txBody>
      </p:sp>
    </p:spTree>
    <p:extLst>
      <p:ext uri="{BB962C8B-B14F-4D97-AF65-F5344CB8AC3E}">
        <p14:creationId xmlns:p14="http://schemas.microsoft.com/office/powerpoint/2010/main" val="14018476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Files</a:t>
            </a:r>
          </a:p>
        </p:txBody>
      </p:sp>
      <p:sp>
        <p:nvSpPr>
          <p:cNvPr id="3" name="Content Placeholder 2"/>
          <p:cNvSpPr>
            <a:spLocks noGrp="1"/>
          </p:cNvSpPr>
          <p:nvPr>
            <p:ph idx="1"/>
          </p:nvPr>
        </p:nvSpPr>
        <p:spPr/>
        <p:txBody>
          <a:bodyPr>
            <a:normAutofit fontScale="85000" lnSpcReduction="20000"/>
          </a:bodyPr>
          <a:lstStyle/>
          <a:p>
            <a:r>
              <a:rPr lang="en-US" dirty="0"/>
              <a:t>Working with Files</a:t>
            </a:r>
          </a:p>
          <a:p>
            <a:pPr lvl="1"/>
            <a:r>
              <a:rPr lang="en-US" dirty="0">
                <a:solidFill>
                  <a:srgbClr val="FFC000"/>
                </a:solidFill>
              </a:rPr>
              <a:t>What files can Python access with open() or with?</a:t>
            </a:r>
          </a:p>
          <a:p>
            <a:pPr lvl="1"/>
            <a:r>
              <a:rPr lang="en-US" dirty="0"/>
              <a:t>Common programming file extension examples:</a:t>
            </a:r>
          </a:p>
          <a:p>
            <a:pPr lvl="2"/>
            <a:r>
              <a:rPr lang="en-US" dirty="0"/>
              <a:t>.</a:t>
            </a:r>
            <a:r>
              <a:rPr lang="en-US" dirty="0" err="1"/>
              <a:t>py</a:t>
            </a:r>
            <a:endParaRPr lang="en-US" dirty="0"/>
          </a:p>
          <a:p>
            <a:pPr lvl="2"/>
            <a:r>
              <a:rPr lang="en-US" dirty="0"/>
              <a:t>.c</a:t>
            </a:r>
          </a:p>
          <a:p>
            <a:pPr lvl="2"/>
            <a:r>
              <a:rPr lang="en-US" dirty="0"/>
              <a:t>.</a:t>
            </a:r>
            <a:r>
              <a:rPr lang="en-US" dirty="0" err="1"/>
              <a:t>cpp</a:t>
            </a:r>
            <a:endParaRPr lang="en-US" dirty="0"/>
          </a:p>
          <a:p>
            <a:pPr lvl="2"/>
            <a:r>
              <a:rPr lang="en-US" dirty="0"/>
              <a:t>.html</a:t>
            </a:r>
          </a:p>
          <a:p>
            <a:pPr lvl="2"/>
            <a:r>
              <a:rPr lang="en-US" dirty="0"/>
              <a:t>.</a:t>
            </a:r>
            <a:r>
              <a:rPr lang="en-US" dirty="0" err="1"/>
              <a:t>css</a:t>
            </a:r>
            <a:endParaRPr lang="en-US" dirty="0"/>
          </a:p>
          <a:p>
            <a:pPr lvl="2"/>
            <a:r>
              <a:rPr lang="en-US" dirty="0"/>
              <a:t>.</a:t>
            </a:r>
            <a:r>
              <a:rPr lang="en-US" dirty="0" err="1"/>
              <a:t>js</a:t>
            </a:r>
            <a:endParaRPr lang="en-US" dirty="0"/>
          </a:p>
          <a:p>
            <a:pPr lvl="2"/>
            <a:r>
              <a:rPr lang="en-US" dirty="0"/>
              <a:t>.php</a:t>
            </a:r>
          </a:p>
          <a:p>
            <a:pPr lvl="2"/>
            <a:r>
              <a:rPr lang="en-US" dirty="0"/>
              <a:t>.</a:t>
            </a:r>
            <a:r>
              <a:rPr lang="en-US" dirty="0" err="1"/>
              <a:t>sql</a:t>
            </a:r>
            <a:endParaRPr lang="en-US" dirty="0"/>
          </a:p>
          <a:p>
            <a:pPr lvl="2"/>
            <a:r>
              <a:rPr lang="en-US" dirty="0"/>
              <a:t>.bat</a:t>
            </a:r>
          </a:p>
          <a:p>
            <a:pPr lvl="2"/>
            <a:r>
              <a:rPr lang="en-US" dirty="0"/>
              <a:t>.ps1</a:t>
            </a:r>
          </a:p>
          <a:p>
            <a:pPr lvl="2"/>
            <a:r>
              <a:rPr lang="en-US" dirty="0"/>
              <a:t>.</a:t>
            </a:r>
            <a:r>
              <a:rPr lang="en-US" dirty="0" err="1"/>
              <a:t>sh</a:t>
            </a:r>
            <a:endParaRPr lang="en-US" dirty="0"/>
          </a:p>
          <a:p>
            <a:pPr lvl="2"/>
            <a:endParaRPr lang="en-US" dirty="0"/>
          </a:p>
        </p:txBody>
      </p:sp>
    </p:spTree>
    <p:extLst>
      <p:ext uri="{BB962C8B-B14F-4D97-AF65-F5344CB8AC3E}">
        <p14:creationId xmlns:p14="http://schemas.microsoft.com/office/powerpoint/2010/main" val="100676022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Files</a:t>
            </a:r>
          </a:p>
        </p:txBody>
      </p:sp>
      <p:sp>
        <p:nvSpPr>
          <p:cNvPr id="3" name="Content Placeholder 2"/>
          <p:cNvSpPr>
            <a:spLocks noGrp="1"/>
          </p:cNvSpPr>
          <p:nvPr>
            <p:ph idx="1"/>
          </p:nvPr>
        </p:nvSpPr>
        <p:spPr/>
        <p:txBody>
          <a:bodyPr/>
          <a:lstStyle/>
          <a:p>
            <a:r>
              <a:rPr lang="en-US" dirty="0"/>
              <a:t>Working with Files</a:t>
            </a:r>
          </a:p>
          <a:p>
            <a:pPr lvl="1"/>
            <a:r>
              <a:rPr lang="en-US" dirty="0"/>
              <a:t>Examples at </a:t>
            </a:r>
          </a:p>
          <a:p>
            <a:pPr lvl="2"/>
            <a:r>
              <a:rPr lang="en-US" dirty="0"/>
              <a:t>./Instructional Material/Class Examples/File Access Examples/File Access Examples.py</a:t>
            </a:r>
          </a:p>
          <a:p>
            <a:pPr lvl="2"/>
            <a:r>
              <a:rPr lang="en-US" dirty="0"/>
              <a:t>./Instructional Material/Class Examples/File Access Examples/File Read and Write Examples.py</a:t>
            </a:r>
          </a:p>
          <a:p>
            <a:pPr lvl="2"/>
            <a:endParaRPr lang="en-US" dirty="0"/>
          </a:p>
        </p:txBody>
      </p:sp>
    </p:spTree>
    <p:extLst>
      <p:ext uri="{BB962C8B-B14F-4D97-AF65-F5344CB8AC3E}">
        <p14:creationId xmlns:p14="http://schemas.microsoft.com/office/powerpoint/2010/main" val="2822917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Environments</a:t>
            </a:r>
          </a:p>
          <a:p>
            <a:pPr lvl="1"/>
            <a:r>
              <a:rPr lang="en-US" dirty="0"/>
              <a:t>Others</a:t>
            </a:r>
          </a:p>
          <a:p>
            <a:pPr lvl="2"/>
            <a:r>
              <a:rPr lang="en-US" dirty="0"/>
              <a:t>Plugins for Visual Studio</a:t>
            </a:r>
          </a:p>
          <a:p>
            <a:pPr lvl="2"/>
            <a:r>
              <a:rPr lang="en-US" dirty="0" err="1"/>
              <a:t>PyCharm</a:t>
            </a:r>
            <a:endParaRPr lang="en-US" dirty="0"/>
          </a:p>
          <a:p>
            <a:pPr lvl="2"/>
            <a:r>
              <a:rPr lang="en-US" dirty="0" err="1"/>
              <a:t>Jupyter</a:t>
            </a:r>
            <a:endParaRPr lang="en-US" dirty="0"/>
          </a:p>
          <a:p>
            <a:pPr lvl="3"/>
            <a:r>
              <a:rPr lang="en-US" dirty="0"/>
              <a:t>Server based – can run online</a:t>
            </a:r>
          </a:p>
          <a:p>
            <a:pPr lvl="3"/>
            <a:r>
              <a:rPr lang="en-US" dirty="0"/>
              <a:t>Coursera runs this</a:t>
            </a:r>
          </a:p>
          <a:p>
            <a:pPr lvl="1"/>
            <a:endParaRPr lang="en-US" dirty="0"/>
          </a:p>
        </p:txBody>
      </p:sp>
    </p:spTree>
    <p:extLst>
      <p:ext uri="{BB962C8B-B14F-4D97-AF65-F5344CB8AC3E}">
        <p14:creationId xmlns:p14="http://schemas.microsoft.com/office/powerpoint/2010/main" val="79993469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Files</a:t>
            </a:r>
          </a:p>
        </p:txBody>
      </p:sp>
      <p:sp>
        <p:nvSpPr>
          <p:cNvPr id="3" name="Content Placeholder 2"/>
          <p:cNvSpPr>
            <a:spLocks noGrp="1"/>
          </p:cNvSpPr>
          <p:nvPr>
            <p:ph idx="1"/>
          </p:nvPr>
        </p:nvSpPr>
        <p:spPr/>
        <p:txBody>
          <a:bodyPr>
            <a:normAutofit/>
          </a:bodyPr>
          <a:lstStyle/>
          <a:p>
            <a:r>
              <a:rPr lang="en-US" dirty="0"/>
              <a:t>Working with Files</a:t>
            </a:r>
          </a:p>
          <a:p>
            <a:pPr lvl="1"/>
            <a:r>
              <a:rPr lang="en-US" dirty="0">
                <a:solidFill>
                  <a:srgbClr val="FFC000"/>
                </a:solidFill>
              </a:rPr>
              <a:t>Additional Notes</a:t>
            </a:r>
          </a:p>
          <a:p>
            <a:pPr lvl="1"/>
            <a:r>
              <a:rPr lang="en-US" sz="2400" dirty="0"/>
              <a:t>Using </a:t>
            </a:r>
            <a:r>
              <a:rPr lang="en-US" sz="2400" dirty="0">
                <a:latin typeface="Consolas" panose="020B0609020204030204" pitchFamily="49" charset="0"/>
              </a:rPr>
              <a:t>with</a:t>
            </a:r>
            <a:r>
              <a:rPr lang="en-US" sz="2400" dirty="0"/>
              <a:t> statement will automatically close file once code block has executed</a:t>
            </a:r>
          </a:p>
          <a:p>
            <a:pPr lvl="2"/>
            <a:r>
              <a:rPr lang="en-US" sz="2000" dirty="0"/>
              <a:t>If exception occurs, ‘with’ statement will still close the file</a:t>
            </a:r>
          </a:p>
          <a:p>
            <a:pPr lvl="2"/>
            <a:r>
              <a:rPr lang="en-US" sz="2000" dirty="0"/>
              <a:t>Closing kernel allows file to close</a:t>
            </a:r>
          </a:p>
          <a:p>
            <a:pPr lvl="2"/>
            <a:r>
              <a:rPr lang="en-US" sz="2000" dirty="0"/>
              <a:t>Code halting will keep file open</a:t>
            </a:r>
          </a:p>
          <a:p>
            <a:pPr lvl="3"/>
            <a:r>
              <a:rPr lang="en-US" sz="1600" dirty="0"/>
              <a:t>input() keeps file open</a:t>
            </a:r>
          </a:p>
          <a:p>
            <a:pPr lvl="1"/>
            <a:r>
              <a:rPr lang="en-US" sz="2400" dirty="0"/>
              <a:t>Check if file is still open</a:t>
            </a:r>
          </a:p>
          <a:p>
            <a:pPr lvl="2"/>
            <a:r>
              <a:rPr lang="en-US" sz="2000" dirty="0" err="1"/>
              <a:t>fileHandle.closed</a:t>
            </a:r>
            <a:endParaRPr lang="en-US" sz="2000" dirty="0"/>
          </a:p>
          <a:p>
            <a:pPr lvl="2"/>
            <a:endParaRPr lang="en-US" sz="2000" dirty="0"/>
          </a:p>
          <a:p>
            <a:pPr lvl="2"/>
            <a:endParaRPr lang="en-US" dirty="0"/>
          </a:p>
        </p:txBody>
      </p:sp>
    </p:spTree>
    <p:extLst>
      <p:ext uri="{BB962C8B-B14F-4D97-AF65-F5344CB8AC3E}">
        <p14:creationId xmlns:p14="http://schemas.microsoft.com/office/powerpoint/2010/main" val="312333362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Files</a:t>
            </a:r>
          </a:p>
        </p:txBody>
      </p:sp>
      <p:sp>
        <p:nvSpPr>
          <p:cNvPr id="3" name="Content Placeholder 2"/>
          <p:cNvSpPr>
            <a:spLocks noGrp="1"/>
          </p:cNvSpPr>
          <p:nvPr>
            <p:ph idx="1"/>
          </p:nvPr>
        </p:nvSpPr>
        <p:spPr/>
        <p:txBody>
          <a:bodyPr>
            <a:normAutofit/>
          </a:bodyPr>
          <a:lstStyle/>
          <a:p>
            <a:r>
              <a:rPr lang="en-US" dirty="0"/>
              <a:t>Working with Files</a:t>
            </a:r>
          </a:p>
          <a:p>
            <a:pPr lvl="1"/>
            <a:r>
              <a:rPr lang="en-US" dirty="0">
                <a:solidFill>
                  <a:srgbClr val="FFC000"/>
                </a:solidFill>
              </a:rPr>
              <a:t>Commands Review</a:t>
            </a:r>
          </a:p>
          <a:p>
            <a:pPr lvl="2"/>
            <a:r>
              <a:rPr lang="en-US" dirty="0">
                <a:latin typeface="Consolas" panose="020B0609020204030204" pitchFamily="49" charset="0"/>
              </a:rPr>
              <a:t>with open(</a:t>
            </a:r>
            <a:r>
              <a:rPr lang="en-US" dirty="0" err="1">
                <a:latin typeface="Consolas" panose="020B0609020204030204" pitchFamily="49" charset="0"/>
              </a:rPr>
              <a:t>filepath,mode</a:t>
            </a:r>
            <a:r>
              <a:rPr lang="en-US" dirty="0">
                <a:latin typeface="Consolas" panose="020B0609020204030204" pitchFamily="49" charset="0"/>
              </a:rPr>
              <a:t>) as file:</a:t>
            </a:r>
            <a:endParaRPr lang="en-US" sz="2000" dirty="0"/>
          </a:p>
          <a:p>
            <a:pPr lvl="2"/>
            <a:r>
              <a:rPr lang="en-US" dirty="0" err="1">
                <a:latin typeface="Consolas" panose="020B0609020204030204" pitchFamily="49" charset="0"/>
              </a:rPr>
              <a:t>fileHandle.closed</a:t>
            </a:r>
            <a:endParaRPr lang="en-US" dirty="0">
              <a:latin typeface="Consolas" panose="020B0609020204030204" pitchFamily="49" charset="0"/>
            </a:endParaRPr>
          </a:p>
          <a:p>
            <a:pPr lvl="2"/>
            <a:r>
              <a:rPr lang="en-US" dirty="0" err="1">
                <a:latin typeface="Consolas" panose="020B0609020204030204" pitchFamily="49" charset="0"/>
              </a:rPr>
              <a:t>fileHandle.close</a:t>
            </a:r>
            <a:r>
              <a:rPr lang="en-US" dirty="0">
                <a:latin typeface="Consolas" panose="020B0609020204030204" pitchFamily="49" charset="0"/>
              </a:rPr>
              <a:t>()</a:t>
            </a:r>
          </a:p>
        </p:txBody>
      </p:sp>
    </p:spTree>
    <p:extLst>
      <p:ext uri="{BB962C8B-B14F-4D97-AF65-F5344CB8AC3E}">
        <p14:creationId xmlns:p14="http://schemas.microsoft.com/office/powerpoint/2010/main" val="423607317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Files</a:t>
            </a:r>
          </a:p>
        </p:txBody>
      </p:sp>
      <p:sp>
        <p:nvSpPr>
          <p:cNvPr id="3" name="Content Placeholder 2"/>
          <p:cNvSpPr>
            <a:spLocks noGrp="1"/>
          </p:cNvSpPr>
          <p:nvPr>
            <p:ph idx="1"/>
          </p:nvPr>
        </p:nvSpPr>
        <p:spPr/>
        <p:txBody>
          <a:bodyPr>
            <a:normAutofit lnSpcReduction="10000"/>
          </a:bodyPr>
          <a:lstStyle/>
          <a:p>
            <a:r>
              <a:rPr lang="en-US" dirty="0"/>
              <a:t>Working with Files</a:t>
            </a:r>
          </a:p>
          <a:p>
            <a:pPr lvl="1"/>
            <a:r>
              <a:rPr lang="en-US" dirty="0">
                <a:solidFill>
                  <a:srgbClr val="FFC000"/>
                </a:solidFill>
              </a:rPr>
              <a:t>In-class exercises</a:t>
            </a:r>
          </a:p>
          <a:p>
            <a:pPr marL="914400" lvl="1" indent="-457200">
              <a:buFont typeface="+mj-lt"/>
              <a:buAutoNum type="arabicParenR"/>
            </a:pPr>
            <a:r>
              <a:rPr lang="en-US" sz="2400" dirty="0"/>
              <a:t>Write any string to any file on your system</a:t>
            </a:r>
          </a:p>
          <a:p>
            <a:pPr marL="914400" lvl="1" indent="-457200">
              <a:buFont typeface="+mj-lt"/>
              <a:buAutoNum type="arabicParenR"/>
            </a:pPr>
            <a:r>
              <a:rPr lang="en-US" sz="2400" dirty="0"/>
              <a:t>Add a string to the file created in the first exercise</a:t>
            </a:r>
          </a:p>
          <a:p>
            <a:pPr marL="914400" lvl="1" indent="-457200">
              <a:buFont typeface="+mj-lt"/>
              <a:buAutoNum type="arabicParenR"/>
            </a:pPr>
            <a:r>
              <a:rPr lang="en-US" sz="2400" dirty="0"/>
              <a:t>Read the strings from the file from (2), and write only the second string to a new file</a:t>
            </a:r>
          </a:p>
          <a:p>
            <a:pPr marL="914400" lvl="1" indent="-457200">
              <a:buFont typeface="+mj-lt"/>
              <a:buAutoNum type="arabicParenR"/>
            </a:pPr>
            <a:endParaRPr lang="en-US" sz="2400" dirty="0"/>
          </a:p>
          <a:p>
            <a:pPr lvl="1"/>
            <a:r>
              <a:rPr lang="en-US" dirty="0">
                <a:solidFill>
                  <a:srgbClr val="FFC000"/>
                </a:solidFill>
              </a:rPr>
              <a:t>Helpful Commands</a:t>
            </a:r>
          </a:p>
          <a:p>
            <a:pPr lvl="2"/>
            <a:r>
              <a:rPr lang="en-US" dirty="0">
                <a:latin typeface="Consolas" panose="020B0609020204030204" pitchFamily="49" charset="0"/>
              </a:rPr>
              <a:t>with open(</a:t>
            </a:r>
            <a:r>
              <a:rPr lang="en-US" dirty="0" err="1">
                <a:latin typeface="Consolas" panose="020B0609020204030204" pitchFamily="49" charset="0"/>
              </a:rPr>
              <a:t>filepath,mode</a:t>
            </a:r>
            <a:r>
              <a:rPr lang="en-US" dirty="0">
                <a:latin typeface="Consolas" panose="020B0609020204030204" pitchFamily="49" charset="0"/>
              </a:rPr>
              <a:t>) as file:</a:t>
            </a:r>
            <a:endParaRPr lang="en-US" sz="2000" dirty="0"/>
          </a:p>
          <a:p>
            <a:pPr lvl="2"/>
            <a:r>
              <a:rPr lang="en-US" dirty="0" err="1">
                <a:latin typeface="Consolas" panose="020B0609020204030204" pitchFamily="49" charset="0"/>
              </a:rPr>
              <a:t>fileHandle.closed</a:t>
            </a:r>
            <a:endParaRPr lang="en-US" sz="2000" dirty="0"/>
          </a:p>
          <a:p>
            <a:pPr lvl="2"/>
            <a:endParaRPr lang="en-US" dirty="0"/>
          </a:p>
        </p:txBody>
      </p:sp>
    </p:spTree>
    <p:extLst>
      <p:ext uri="{BB962C8B-B14F-4D97-AF65-F5344CB8AC3E}">
        <p14:creationId xmlns:p14="http://schemas.microsoft.com/office/powerpoint/2010/main" val="333341805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Working with Dates</a:t>
            </a:r>
          </a:p>
        </p:txBody>
      </p:sp>
      <p:sp>
        <p:nvSpPr>
          <p:cNvPr id="3" name="Content Placeholder 2"/>
          <p:cNvSpPr>
            <a:spLocks noGrp="1"/>
          </p:cNvSpPr>
          <p:nvPr>
            <p:ph idx="1"/>
          </p:nvPr>
        </p:nvSpPr>
        <p:spPr/>
        <p:txBody>
          <a:bodyPr/>
          <a:lstStyle/>
          <a:p>
            <a:r>
              <a:rPr lang="en-US" dirty="0"/>
              <a:t>Working with Dates</a:t>
            </a:r>
          </a:p>
          <a:p>
            <a:pPr lvl="1"/>
            <a:r>
              <a:rPr lang="en-US" dirty="0"/>
              <a:t>Problem: I can now get data from files, or am getting data from a database system, but all the dates are stored as strings.   This makes it hard to add or subtract days, months, and/or years.</a:t>
            </a:r>
          </a:p>
          <a:p>
            <a:pPr lvl="1"/>
            <a:r>
              <a:rPr lang="en-US" dirty="0">
                <a:solidFill>
                  <a:srgbClr val="FFC000"/>
                </a:solidFill>
              </a:rPr>
              <a:t>How can I manipulate dates?</a:t>
            </a:r>
          </a:p>
        </p:txBody>
      </p:sp>
    </p:spTree>
    <p:extLst>
      <p:ext uri="{BB962C8B-B14F-4D97-AF65-F5344CB8AC3E}">
        <p14:creationId xmlns:p14="http://schemas.microsoft.com/office/powerpoint/2010/main" val="106037217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Working with Dates</a:t>
            </a:r>
          </a:p>
        </p:txBody>
      </p:sp>
      <p:sp>
        <p:nvSpPr>
          <p:cNvPr id="3" name="Content Placeholder 2"/>
          <p:cNvSpPr>
            <a:spLocks noGrp="1"/>
          </p:cNvSpPr>
          <p:nvPr>
            <p:ph idx="1"/>
          </p:nvPr>
        </p:nvSpPr>
        <p:spPr/>
        <p:txBody>
          <a:bodyPr>
            <a:normAutofit/>
          </a:bodyPr>
          <a:lstStyle/>
          <a:p>
            <a:r>
              <a:rPr lang="en-US" dirty="0"/>
              <a:t>Datetime Library</a:t>
            </a:r>
          </a:p>
          <a:p>
            <a:pPr lvl="1"/>
            <a:r>
              <a:rPr lang="en-US" dirty="0"/>
              <a:t>Functions</a:t>
            </a:r>
          </a:p>
          <a:p>
            <a:pPr lvl="2"/>
            <a:r>
              <a:rPr lang="en-US" dirty="0" err="1"/>
              <a:t>Datetime.datetime.Strptime</a:t>
            </a:r>
            <a:r>
              <a:rPr lang="en-US" dirty="0"/>
              <a:t>()</a:t>
            </a:r>
          </a:p>
          <a:p>
            <a:pPr lvl="2"/>
            <a:r>
              <a:rPr lang="en-US" dirty="0" err="1"/>
              <a:t>Datetime.datetime.Strftime</a:t>
            </a:r>
            <a:r>
              <a:rPr lang="en-US" dirty="0"/>
              <a:t>()</a:t>
            </a:r>
          </a:p>
          <a:p>
            <a:pPr lvl="2"/>
            <a:r>
              <a:rPr lang="en-US" dirty="0" err="1"/>
              <a:t>Datetime.timedelta</a:t>
            </a:r>
            <a:endParaRPr lang="en-US" dirty="0"/>
          </a:p>
          <a:p>
            <a:pPr lvl="1"/>
            <a:r>
              <a:rPr lang="en-US" dirty="0"/>
              <a:t>How data is stored</a:t>
            </a:r>
          </a:p>
          <a:p>
            <a:pPr lvl="1"/>
            <a:r>
              <a:rPr lang="en-US" dirty="0"/>
              <a:t>Getting specific parts of a datetime</a:t>
            </a:r>
          </a:p>
          <a:p>
            <a:pPr lvl="2"/>
            <a:r>
              <a:rPr lang="en-US" dirty="0"/>
              <a:t>Hours, days, </a:t>
            </a:r>
            <a:r>
              <a:rPr lang="en-US" dirty="0" err="1"/>
              <a:t>etc</a:t>
            </a:r>
            <a:endParaRPr lang="en-US" dirty="0"/>
          </a:p>
          <a:p>
            <a:pPr lvl="1"/>
            <a:r>
              <a:rPr lang="en-US" dirty="0"/>
              <a:t>Limitations: can only use periods up to a month</a:t>
            </a:r>
          </a:p>
        </p:txBody>
      </p:sp>
    </p:spTree>
    <p:extLst>
      <p:ext uri="{BB962C8B-B14F-4D97-AF65-F5344CB8AC3E}">
        <p14:creationId xmlns:p14="http://schemas.microsoft.com/office/powerpoint/2010/main" val="15617925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Working with Dates</a:t>
            </a:r>
          </a:p>
        </p:txBody>
      </p:sp>
      <p:sp>
        <p:nvSpPr>
          <p:cNvPr id="3" name="Content Placeholder 2"/>
          <p:cNvSpPr>
            <a:spLocks noGrp="1"/>
          </p:cNvSpPr>
          <p:nvPr>
            <p:ph idx="1"/>
          </p:nvPr>
        </p:nvSpPr>
        <p:spPr/>
        <p:txBody>
          <a:bodyPr>
            <a:normAutofit/>
          </a:bodyPr>
          <a:lstStyle/>
          <a:p>
            <a:r>
              <a:rPr lang="en-US" dirty="0" err="1"/>
              <a:t>DateUtil</a:t>
            </a:r>
            <a:r>
              <a:rPr lang="en-US" dirty="0"/>
              <a:t> Library</a:t>
            </a:r>
          </a:p>
          <a:p>
            <a:pPr lvl="1"/>
            <a:r>
              <a:rPr lang="en-US" dirty="0"/>
              <a:t>Compatible with datetime library</a:t>
            </a:r>
          </a:p>
          <a:p>
            <a:pPr lvl="2"/>
            <a:r>
              <a:rPr lang="en-US"/>
              <a:t>Same objects</a:t>
            </a:r>
          </a:p>
          <a:p>
            <a:pPr lvl="1"/>
            <a:r>
              <a:rPr lang="en-US" dirty="0" err="1"/>
              <a:t>Dateutil.relativedelta.relativedelta</a:t>
            </a:r>
            <a:r>
              <a:rPr lang="en-US" dirty="0"/>
              <a:t>()</a:t>
            </a:r>
          </a:p>
          <a:p>
            <a:pPr lvl="2"/>
            <a:r>
              <a:rPr lang="en-US" dirty="0"/>
              <a:t>Periods up to a year</a:t>
            </a:r>
          </a:p>
        </p:txBody>
      </p:sp>
    </p:spTree>
    <p:extLst>
      <p:ext uri="{BB962C8B-B14F-4D97-AF65-F5344CB8AC3E}">
        <p14:creationId xmlns:p14="http://schemas.microsoft.com/office/powerpoint/2010/main" val="156174457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Working with Dates</a:t>
            </a:r>
          </a:p>
        </p:txBody>
      </p:sp>
      <p:sp>
        <p:nvSpPr>
          <p:cNvPr id="3" name="Content Placeholder 2"/>
          <p:cNvSpPr>
            <a:spLocks noGrp="1"/>
          </p:cNvSpPr>
          <p:nvPr>
            <p:ph idx="1"/>
          </p:nvPr>
        </p:nvSpPr>
        <p:spPr/>
        <p:txBody>
          <a:bodyPr>
            <a:normAutofit/>
          </a:bodyPr>
          <a:lstStyle/>
          <a:p>
            <a:r>
              <a:rPr lang="en-US" dirty="0"/>
              <a:t>Datetime Library Side Notes</a:t>
            </a:r>
          </a:p>
          <a:p>
            <a:pPr lvl="1"/>
            <a:r>
              <a:rPr lang="en-US" dirty="0"/>
              <a:t>See example script “Datetime Tutorial.py</a:t>
            </a:r>
          </a:p>
        </p:txBody>
      </p:sp>
    </p:spTree>
    <p:extLst>
      <p:ext uri="{BB962C8B-B14F-4D97-AF65-F5344CB8AC3E}">
        <p14:creationId xmlns:p14="http://schemas.microsoft.com/office/powerpoint/2010/main" val="234940256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aturation sat="63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Review of Fundamentals</a:t>
            </a:r>
          </a:p>
        </p:txBody>
      </p:sp>
      <p:sp>
        <p:nvSpPr>
          <p:cNvPr id="3" name="Content Placeholder 2"/>
          <p:cNvSpPr>
            <a:spLocks noGrp="1"/>
          </p:cNvSpPr>
          <p:nvPr>
            <p:ph idx="1"/>
          </p:nvPr>
        </p:nvSpPr>
        <p:spPr/>
        <p:txBody>
          <a:bodyPr>
            <a:normAutofit/>
          </a:bodyPr>
          <a:lstStyle/>
          <a:p>
            <a:r>
              <a:rPr lang="en-US" dirty="0"/>
              <a:t>Overview</a:t>
            </a:r>
          </a:p>
          <a:p>
            <a:pPr lvl="1"/>
            <a:r>
              <a:rPr lang="en-US" dirty="0"/>
              <a:t>Variables and datatypes</a:t>
            </a:r>
          </a:p>
          <a:p>
            <a:pPr lvl="1"/>
            <a:r>
              <a:rPr lang="en-US" dirty="0"/>
              <a:t>Collections</a:t>
            </a:r>
          </a:p>
          <a:p>
            <a:pPr lvl="1"/>
            <a:r>
              <a:rPr lang="en-US" dirty="0"/>
              <a:t>Conditional Statements/Branching Statements</a:t>
            </a:r>
          </a:p>
          <a:p>
            <a:pPr lvl="1"/>
            <a:r>
              <a:rPr lang="en-US" dirty="0"/>
              <a:t>Loops</a:t>
            </a:r>
          </a:p>
          <a:p>
            <a:pPr lvl="1"/>
            <a:r>
              <a:rPr lang="en-US" dirty="0"/>
              <a:t>Functions</a:t>
            </a:r>
          </a:p>
          <a:p>
            <a:pPr lvl="1"/>
            <a:r>
              <a:rPr lang="en-US" dirty="0"/>
              <a:t>Working with Files</a:t>
            </a:r>
          </a:p>
        </p:txBody>
      </p:sp>
    </p:spTree>
    <p:extLst>
      <p:ext uri="{BB962C8B-B14F-4D97-AF65-F5344CB8AC3E}">
        <p14:creationId xmlns:p14="http://schemas.microsoft.com/office/powerpoint/2010/main" val="112640966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aturation sat="63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Review of Fundamentals</a:t>
            </a:r>
          </a:p>
        </p:txBody>
      </p:sp>
      <p:sp>
        <p:nvSpPr>
          <p:cNvPr id="3" name="Content Placeholder 2"/>
          <p:cNvSpPr>
            <a:spLocks noGrp="1"/>
          </p:cNvSpPr>
          <p:nvPr>
            <p:ph idx="1"/>
          </p:nvPr>
        </p:nvSpPr>
        <p:spPr/>
        <p:txBody>
          <a:bodyPr>
            <a:normAutofit/>
          </a:bodyPr>
          <a:lstStyle/>
          <a:p>
            <a:r>
              <a:rPr lang="en-US" dirty="0"/>
              <a:t>Variables and datatypes</a:t>
            </a:r>
          </a:p>
          <a:p>
            <a:pPr lvl="1"/>
            <a:r>
              <a:rPr lang="en-US" dirty="0"/>
              <a:t>Holds a specific value/set of values</a:t>
            </a:r>
          </a:p>
          <a:p>
            <a:pPr lvl="1"/>
            <a:r>
              <a:rPr lang="en-US" dirty="0"/>
              <a:t>Int</a:t>
            </a:r>
          </a:p>
          <a:p>
            <a:pPr lvl="1"/>
            <a:r>
              <a:rPr lang="en-US" dirty="0"/>
              <a:t>Float</a:t>
            </a:r>
          </a:p>
          <a:p>
            <a:pPr lvl="1"/>
            <a:r>
              <a:rPr lang="en-US" dirty="0"/>
              <a:t>Str</a:t>
            </a:r>
          </a:p>
          <a:p>
            <a:pPr lvl="1"/>
            <a:r>
              <a:rPr lang="en-US" dirty="0"/>
              <a:t>Datetime</a:t>
            </a:r>
          </a:p>
          <a:p>
            <a:pPr lvl="1"/>
            <a:endParaRPr lang="en-US" dirty="0"/>
          </a:p>
        </p:txBody>
      </p:sp>
    </p:spTree>
    <p:extLst>
      <p:ext uri="{BB962C8B-B14F-4D97-AF65-F5344CB8AC3E}">
        <p14:creationId xmlns:p14="http://schemas.microsoft.com/office/powerpoint/2010/main" val="334513426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aturation sat="63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Review of Fundamentals</a:t>
            </a:r>
          </a:p>
        </p:txBody>
      </p:sp>
      <p:sp>
        <p:nvSpPr>
          <p:cNvPr id="3" name="Content Placeholder 2"/>
          <p:cNvSpPr>
            <a:spLocks noGrp="1"/>
          </p:cNvSpPr>
          <p:nvPr>
            <p:ph idx="1"/>
          </p:nvPr>
        </p:nvSpPr>
        <p:spPr/>
        <p:txBody>
          <a:bodyPr>
            <a:normAutofit/>
          </a:bodyPr>
          <a:lstStyle/>
          <a:p>
            <a:r>
              <a:rPr lang="en-US" dirty="0"/>
              <a:t>Collections</a:t>
            </a:r>
          </a:p>
          <a:p>
            <a:pPr lvl="1"/>
            <a:r>
              <a:rPr lang="en-US" dirty="0"/>
              <a:t>Tuples</a:t>
            </a:r>
          </a:p>
          <a:p>
            <a:pPr lvl="1"/>
            <a:r>
              <a:rPr lang="en-US" dirty="0"/>
              <a:t>Lists</a:t>
            </a:r>
          </a:p>
          <a:p>
            <a:pPr lvl="1"/>
            <a:r>
              <a:rPr lang="en-US" dirty="0"/>
              <a:t>Dictionaries</a:t>
            </a:r>
          </a:p>
        </p:txBody>
      </p:sp>
    </p:spTree>
    <p:extLst>
      <p:ext uri="{BB962C8B-B14F-4D97-AF65-F5344CB8AC3E}">
        <p14:creationId xmlns:p14="http://schemas.microsoft.com/office/powerpoint/2010/main" val="458228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Problem</a:t>
            </a:r>
          </a:p>
          <a:p>
            <a:pPr lvl="1"/>
            <a:r>
              <a:rPr lang="en-US" dirty="0"/>
              <a:t>I have one of these new fangled IDE’s, but I have no idea how to use it.</a:t>
            </a:r>
          </a:p>
          <a:p>
            <a:pPr lvl="1"/>
            <a:r>
              <a:rPr lang="en-US" dirty="0">
                <a:solidFill>
                  <a:srgbClr val="FFC000"/>
                </a:solidFill>
              </a:rPr>
              <a:t>How do I use the IDE?</a:t>
            </a:r>
          </a:p>
          <a:p>
            <a:pPr lvl="1"/>
            <a:endParaRPr lang="en-US" dirty="0"/>
          </a:p>
        </p:txBody>
      </p:sp>
    </p:spTree>
    <p:extLst>
      <p:ext uri="{BB962C8B-B14F-4D97-AF65-F5344CB8AC3E}">
        <p14:creationId xmlns:p14="http://schemas.microsoft.com/office/powerpoint/2010/main" val="245596429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aturation sat="63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Review of Fundamentals</a:t>
            </a:r>
          </a:p>
        </p:txBody>
      </p:sp>
      <p:sp>
        <p:nvSpPr>
          <p:cNvPr id="3" name="Content Placeholder 2"/>
          <p:cNvSpPr>
            <a:spLocks noGrp="1"/>
          </p:cNvSpPr>
          <p:nvPr>
            <p:ph idx="1"/>
          </p:nvPr>
        </p:nvSpPr>
        <p:spPr/>
        <p:txBody>
          <a:bodyPr>
            <a:normAutofit/>
          </a:bodyPr>
          <a:lstStyle/>
          <a:p>
            <a:r>
              <a:rPr lang="en-US" dirty="0"/>
              <a:t>Conditional Statements/Branching Statements</a:t>
            </a:r>
          </a:p>
          <a:p>
            <a:pPr lvl="1"/>
            <a:r>
              <a:rPr lang="en-US" dirty="0"/>
              <a:t>Executes a set of code based on criteria</a:t>
            </a:r>
          </a:p>
          <a:p>
            <a:pPr lvl="1"/>
            <a:r>
              <a:rPr lang="en-US" dirty="0"/>
              <a:t>Allows a computer to make decisions</a:t>
            </a:r>
          </a:p>
          <a:p>
            <a:pPr lvl="1"/>
            <a:r>
              <a:rPr lang="en-US" dirty="0"/>
              <a:t>Can allow/prevent certain pathways of code</a:t>
            </a:r>
          </a:p>
        </p:txBody>
      </p:sp>
    </p:spTree>
    <p:extLst>
      <p:ext uri="{BB962C8B-B14F-4D97-AF65-F5344CB8AC3E}">
        <p14:creationId xmlns:p14="http://schemas.microsoft.com/office/powerpoint/2010/main" val="221470341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aturation sat="63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Review of Fundamentals</a:t>
            </a:r>
          </a:p>
        </p:txBody>
      </p:sp>
      <p:sp>
        <p:nvSpPr>
          <p:cNvPr id="3" name="Content Placeholder 2"/>
          <p:cNvSpPr>
            <a:spLocks noGrp="1"/>
          </p:cNvSpPr>
          <p:nvPr>
            <p:ph idx="1"/>
          </p:nvPr>
        </p:nvSpPr>
        <p:spPr/>
        <p:txBody>
          <a:bodyPr>
            <a:normAutofit/>
          </a:bodyPr>
          <a:lstStyle/>
          <a:p>
            <a:r>
              <a:rPr lang="en-US" dirty="0"/>
              <a:t>Loops</a:t>
            </a:r>
          </a:p>
          <a:p>
            <a:pPr lvl="1"/>
            <a:r>
              <a:rPr lang="en-US" dirty="0"/>
              <a:t>Allows iterations – running the same section of code repeatedly</a:t>
            </a:r>
          </a:p>
          <a:p>
            <a:pPr lvl="1"/>
            <a:r>
              <a:rPr lang="en-US" dirty="0"/>
              <a:t>Can continue executing through a set of values</a:t>
            </a:r>
          </a:p>
          <a:p>
            <a:pPr lvl="1"/>
            <a:r>
              <a:rPr lang="en-US" dirty="0"/>
              <a:t>Can continue executing based on a condition</a:t>
            </a:r>
          </a:p>
        </p:txBody>
      </p:sp>
    </p:spTree>
    <p:extLst>
      <p:ext uri="{BB962C8B-B14F-4D97-AF65-F5344CB8AC3E}">
        <p14:creationId xmlns:p14="http://schemas.microsoft.com/office/powerpoint/2010/main" val="205933501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aturation sat="63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Review of Fundamentals</a:t>
            </a:r>
          </a:p>
        </p:txBody>
      </p:sp>
      <p:sp>
        <p:nvSpPr>
          <p:cNvPr id="3" name="Content Placeholder 2"/>
          <p:cNvSpPr>
            <a:spLocks noGrp="1"/>
          </p:cNvSpPr>
          <p:nvPr>
            <p:ph idx="1"/>
          </p:nvPr>
        </p:nvSpPr>
        <p:spPr/>
        <p:txBody>
          <a:bodyPr>
            <a:normAutofit/>
          </a:bodyPr>
          <a:lstStyle/>
          <a:p>
            <a:r>
              <a:rPr lang="en-US" dirty="0"/>
              <a:t>Functions</a:t>
            </a:r>
          </a:p>
          <a:p>
            <a:pPr lvl="1"/>
            <a:r>
              <a:rPr lang="en-US" dirty="0"/>
              <a:t>Creates section of reusable code</a:t>
            </a:r>
          </a:p>
          <a:p>
            <a:pPr lvl="1"/>
            <a:r>
              <a:rPr lang="en-US" dirty="0"/>
              <a:t>Can have inputs</a:t>
            </a:r>
          </a:p>
          <a:p>
            <a:pPr lvl="1"/>
            <a:r>
              <a:rPr lang="en-US" dirty="0"/>
              <a:t>Can have a return value</a:t>
            </a:r>
          </a:p>
          <a:p>
            <a:pPr lvl="1"/>
            <a:r>
              <a:rPr lang="en-US" dirty="0"/>
              <a:t>Allows cleaner code</a:t>
            </a:r>
          </a:p>
          <a:p>
            <a:pPr lvl="1"/>
            <a:r>
              <a:rPr lang="en-US" dirty="0"/>
              <a:t>Allows more maintainable code</a:t>
            </a:r>
          </a:p>
        </p:txBody>
      </p:sp>
    </p:spTree>
    <p:extLst>
      <p:ext uri="{BB962C8B-B14F-4D97-AF65-F5344CB8AC3E}">
        <p14:creationId xmlns:p14="http://schemas.microsoft.com/office/powerpoint/2010/main" val="285337023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aturation sat="63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Review of Fundamentals</a:t>
            </a:r>
          </a:p>
        </p:txBody>
      </p:sp>
      <p:sp>
        <p:nvSpPr>
          <p:cNvPr id="3" name="Content Placeholder 2"/>
          <p:cNvSpPr>
            <a:spLocks noGrp="1"/>
          </p:cNvSpPr>
          <p:nvPr>
            <p:ph idx="1"/>
          </p:nvPr>
        </p:nvSpPr>
        <p:spPr/>
        <p:txBody>
          <a:bodyPr>
            <a:normAutofit/>
          </a:bodyPr>
          <a:lstStyle/>
          <a:p>
            <a:r>
              <a:rPr lang="en-US" dirty="0"/>
              <a:t>Working with Files</a:t>
            </a:r>
          </a:p>
          <a:p>
            <a:pPr lvl="1"/>
            <a:r>
              <a:rPr lang="en-US" dirty="0"/>
              <a:t>File types accessible</a:t>
            </a:r>
          </a:p>
          <a:p>
            <a:pPr lvl="1"/>
            <a:r>
              <a:rPr lang="en-US" dirty="0"/>
              <a:t>Using </a:t>
            </a:r>
            <a:r>
              <a:rPr lang="en-US" dirty="0">
                <a:latin typeface="Consolas" panose="020B0609020204030204" pitchFamily="49" charset="0"/>
              </a:rPr>
              <a:t>with</a:t>
            </a:r>
            <a:r>
              <a:rPr lang="en-US" dirty="0"/>
              <a:t> vs just </a:t>
            </a:r>
            <a:r>
              <a:rPr lang="en-US" dirty="0">
                <a:latin typeface="Consolas" panose="020B0609020204030204" pitchFamily="49" charset="0"/>
              </a:rPr>
              <a:t>open()</a:t>
            </a:r>
          </a:p>
        </p:txBody>
      </p:sp>
    </p:spTree>
    <p:extLst>
      <p:ext uri="{BB962C8B-B14F-4D97-AF65-F5344CB8AC3E}">
        <p14:creationId xmlns:p14="http://schemas.microsoft.com/office/powerpoint/2010/main" val="136907489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62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CF76-894F-4720-BE10-F9A60A388F7D}"/>
              </a:ext>
            </a:extLst>
          </p:cNvPr>
          <p:cNvSpPr>
            <a:spLocks noGrp="1"/>
          </p:cNvSpPr>
          <p:nvPr>
            <p:ph type="title"/>
          </p:nvPr>
        </p:nvSpPr>
        <p:spPr/>
        <p:txBody>
          <a:bodyPr>
            <a:normAutofit/>
          </a:bodyPr>
          <a:lstStyle/>
          <a:p>
            <a:r>
              <a:rPr lang="en-US" dirty="0"/>
              <a:t>In-Class Exercises</a:t>
            </a:r>
          </a:p>
        </p:txBody>
      </p:sp>
      <p:sp>
        <p:nvSpPr>
          <p:cNvPr id="3" name="Content Placeholder 2">
            <a:extLst>
              <a:ext uri="{FF2B5EF4-FFF2-40B4-BE49-F238E27FC236}">
                <a16:creationId xmlns:a16="http://schemas.microsoft.com/office/drawing/2014/main" id="{0C1F1D40-CDB0-4697-B6D3-CDD26AEC8870}"/>
              </a:ext>
            </a:extLst>
          </p:cNvPr>
          <p:cNvSpPr>
            <a:spLocks noGrp="1"/>
          </p:cNvSpPr>
          <p:nvPr>
            <p:ph idx="1"/>
          </p:nvPr>
        </p:nvSpPr>
        <p:spPr>
          <a:xfrm>
            <a:off x="457200" y="1600200"/>
            <a:ext cx="8229600" cy="4525963"/>
          </a:xfrm>
        </p:spPr>
        <p:txBody>
          <a:bodyPr/>
          <a:lstStyle/>
          <a:p>
            <a:r>
              <a:rPr lang="en-US" dirty="0"/>
              <a:t>Loop Exercises</a:t>
            </a:r>
          </a:p>
          <a:p>
            <a:pPr lvl="1"/>
            <a:endParaRPr lang="en-US" dirty="0"/>
          </a:p>
        </p:txBody>
      </p:sp>
    </p:spTree>
    <p:extLst>
      <p:ext uri="{BB962C8B-B14F-4D97-AF65-F5344CB8AC3E}">
        <p14:creationId xmlns:p14="http://schemas.microsoft.com/office/powerpoint/2010/main" val="376600855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62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CF76-894F-4720-BE10-F9A60A388F7D}"/>
              </a:ext>
            </a:extLst>
          </p:cNvPr>
          <p:cNvSpPr>
            <a:spLocks noGrp="1"/>
          </p:cNvSpPr>
          <p:nvPr>
            <p:ph type="title"/>
          </p:nvPr>
        </p:nvSpPr>
        <p:spPr/>
        <p:txBody>
          <a:bodyPr>
            <a:normAutofit/>
          </a:bodyPr>
          <a:lstStyle/>
          <a:p>
            <a:r>
              <a:rPr lang="en-US" dirty="0"/>
              <a:t>In-Class Exercises</a:t>
            </a:r>
          </a:p>
        </p:txBody>
      </p:sp>
      <p:sp>
        <p:nvSpPr>
          <p:cNvPr id="3" name="Content Placeholder 2">
            <a:extLst>
              <a:ext uri="{FF2B5EF4-FFF2-40B4-BE49-F238E27FC236}">
                <a16:creationId xmlns:a16="http://schemas.microsoft.com/office/drawing/2014/main" id="{0C1F1D40-CDB0-4697-B6D3-CDD26AEC8870}"/>
              </a:ext>
            </a:extLst>
          </p:cNvPr>
          <p:cNvSpPr>
            <a:spLocks noGrp="1"/>
          </p:cNvSpPr>
          <p:nvPr>
            <p:ph idx="1"/>
          </p:nvPr>
        </p:nvSpPr>
        <p:spPr>
          <a:xfrm>
            <a:off x="457200" y="1600200"/>
            <a:ext cx="5486400" cy="4525963"/>
          </a:xfrm>
        </p:spPr>
        <p:txBody>
          <a:bodyPr/>
          <a:lstStyle/>
          <a:p>
            <a:r>
              <a:rPr lang="en-US" dirty="0"/>
              <a:t>Function Exercises</a:t>
            </a:r>
          </a:p>
        </p:txBody>
      </p:sp>
    </p:spTree>
    <p:extLst>
      <p:ext uri="{BB962C8B-B14F-4D97-AF65-F5344CB8AC3E}">
        <p14:creationId xmlns:p14="http://schemas.microsoft.com/office/powerpoint/2010/main" val="259287307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62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CF76-894F-4720-BE10-F9A60A388F7D}"/>
              </a:ext>
            </a:extLst>
          </p:cNvPr>
          <p:cNvSpPr>
            <a:spLocks noGrp="1"/>
          </p:cNvSpPr>
          <p:nvPr>
            <p:ph type="title"/>
          </p:nvPr>
        </p:nvSpPr>
        <p:spPr/>
        <p:txBody>
          <a:bodyPr>
            <a:normAutofit/>
          </a:bodyPr>
          <a:lstStyle/>
          <a:p>
            <a:r>
              <a:rPr lang="en-US" dirty="0"/>
              <a:t>In-Class Exercises</a:t>
            </a:r>
          </a:p>
        </p:txBody>
      </p:sp>
      <p:sp>
        <p:nvSpPr>
          <p:cNvPr id="3" name="Content Placeholder 2">
            <a:extLst>
              <a:ext uri="{FF2B5EF4-FFF2-40B4-BE49-F238E27FC236}">
                <a16:creationId xmlns:a16="http://schemas.microsoft.com/office/drawing/2014/main" id="{0C1F1D40-CDB0-4697-B6D3-CDD26AEC8870}"/>
              </a:ext>
            </a:extLst>
          </p:cNvPr>
          <p:cNvSpPr>
            <a:spLocks noGrp="1"/>
          </p:cNvSpPr>
          <p:nvPr>
            <p:ph idx="1"/>
          </p:nvPr>
        </p:nvSpPr>
        <p:spPr>
          <a:xfrm>
            <a:off x="457200" y="1600200"/>
            <a:ext cx="5486400" cy="4525963"/>
          </a:xfrm>
        </p:spPr>
        <p:txBody>
          <a:bodyPr/>
          <a:lstStyle/>
          <a:p>
            <a:r>
              <a:rPr lang="en-US" dirty="0"/>
              <a:t>File Manipulation Exercises</a:t>
            </a:r>
          </a:p>
        </p:txBody>
      </p:sp>
    </p:spTree>
    <p:extLst>
      <p:ext uri="{BB962C8B-B14F-4D97-AF65-F5344CB8AC3E}">
        <p14:creationId xmlns:p14="http://schemas.microsoft.com/office/powerpoint/2010/main" val="87774186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62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CF76-894F-4720-BE10-F9A60A388F7D}"/>
              </a:ext>
            </a:extLst>
          </p:cNvPr>
          <p:cNvSpPr>
            <a:spLocks noGrp="1"/>
          </p:cNvSpPr>
          <p:nvPr>
            <p:ph type="title"/>
          </p:nvPr>
        </p:nvSpPr>
        <p:spPr/>
        <p:txBody>
          <a:bodyPr>
            <a:normAutofit/>
          </a:bodyPr>
          <a:lstStyle/>
          <a:p>
            <a:r>
              <a:rPr lang="en-US" dirty="0"/>
              <a:t>In-Class Exercises</a:t>
            </a:r>
          </a:p>
        </p:txBody>
      </p:sp>
      <p:sp>
        <p:nvSpPr>
          <p:cNvPr id="3" name="Content Placeholder 2">
            <a:extLst>
              <a:ext uri="{FF2B5EF4-FFF2-40B4-BE49-F238E27FC236}">
                <a16:creationId xmlns:a16="http://schemas.microsoft.com/office/drawing/2014/main" id="{0C1F1D40-CDB0-4697-B6D3-CDD26AEC8870}"/>
              </a:ext>
            </a:extLst>
          </p:cNvPr>
          <p:cNvSpPr>
            <a:spLocks noGrp="1"/>
          </p:cNvSpPr>
          <p:nvPr>
            <p:ph idx="1"/>
          </p:nvPr>
        </p:nvSpPr>
        <p:spPr>
          <a:xfrm>
            <a:off x="457200" y="1600200"/>
            <a:ext cx="5486400" cy="4525963"/>
          </a:xfrm>
        </p:spPr>
        <p:txBody>
          <a:bodyPr/>
          <a:lstStyle/>
          <a:p>
            <a:r>
              <a:rPr lang="en-US"/>
              <a:t>Conditional Exercise</a:t>
            </a:r>
            <a:r>
              <a:rPr lang="en-US" dirty="0"/>
              <a:t>s</a:t>
            </a:r>
          </a:p>
        </p:txBody>
      </p:sp>
    </p:spTree>
    <p:extLst>
      <p:ext uri="{BB962C8B-B14F-4D97-AF65-F5344CB8AC3E}">
        <p14:creationId xmlns:p14="http://schemas.microsoft.com/office/powerpoint/2010/main" val="31883322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CF76-894F-4720-BE10-F9A60A388F7D}"/>
              </a:ext>
            </a:extLst>
          </p:cNvPr>
          <p:cNvSpPr>
            <a:spLocks noGrp="1"/>
          </p:cNvSpPr>
          <p:nvPr>
            <p:ph type="title"/>
          </p:nvPr>
        </p:nvSpPr>
        <p:spPr/>
        <p:txBody>
          <a:bodyPr/>
          <a:lstStyle/>
          <a:p>
            <a:r>
              <a:rPr lang="en-US" dirty="0"/>
              <a:t>Mini Project</a:t>
            </a:r>
          </a:p>
        </p:txBody>
      </p:sp>
      <p:sp>
        <p:nvSpPr>
          <p:cNvPr id="3" name="Content Placeholder 2">
            <a:extLst>
              <a:ext uri="{FF2B5EF4-FFF2-40B4-BE49-F238E27FC236}">
                <a16:creationId xmlns:a16="http://schemas.microsoft.com/office/drawing/2014/main" id="{0C1F1D40-CDB0-4697-B6D3-CDD26AEC8870}"/>
              </a:ext>
            </a:extLst>
          </p:cNvPr>
          <p:cNvSpPr>
            <a:spLocks noGrp="1"/>
          </p:cNvSpPr>
          <p:nvPr>
            <p:ph idx="1"/>
          </p:nvPr>
        </p:nvSpPr>
        <p:spPr>
          <a:xfrm>
            <a:off x="457200" y="1600200"/>
            <a:ext cx="5486400" cy="4525963"/>
          </a:xfrm>
        </p:spPr>
        <p:txBody>
          <a:bodyPr/>
          <a:lstStyle/>
          <a:p>
            <a:r>
              <a:rPr lang="en-US" dirty="0"/>
              <a:t>Given a list of part numbers to search and a list of part numbers to find, both in files, find how many</a:t>
            </a:r>
          </a:p>
        </p:txBody>
      </p:sp>
    </p:spTree>
    <p:extLst>
      <p:ext uri="{BB962C8B-B14F-4D97-AF65-F5344CB8AC3E}">
        <p14:creationId xmlns:p14="http://schemas.microsoft.com/office/powerpoint/2010/main" val="397856627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a:t>
            </a:r>
          </a:p>
        </p:txBody>
      </p:sp>
      <p:sp>
        <p:nvSpPr>
          <p:cNvPr id="3" name="Content Placeholder 2"/>
          <p:cNvSpPr>
            <a:spLocks noGrp="1"/>
          </p:cNvSpPr>
          <p:nvPr>
            <p:ph idx="1"/>
          </p:nvPr>
        </p:nvSpPr>
        <p:spPr/>
        <p:txBody>
          <a:bodyPr>
            <a:normAutofit fontScale="62500" lnSpcReduction="20000"/>
          </a:bodyPr>
          <a:lstStyle/>
          <a:p>
            <a:r>
              <a:rPr lang="en-US" dirty="0"/>
              <a:t>Copyright 2018 Douglas Bowman</a:t>
            </a:r>
          </a:p>
          <a:p>
            <a:r>
              <a:rPr lang="en-US" dirty="0"/>
              <a:t>Permission is hereby granted, free of charge, to any person obtaining a copy of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a:t>
            </a:r>
          </a:p>
          <a:p>
            <a:r>
              <a:rPr lang="en-US" dirty="0"/>
              <a:t>The above copyright notice and this permission notice shall be included in all copies or substantial portions of the Software.</a:t>
            </a:r>
          </a:p>
          <a:p>
            <a:r>
              <a:rPr lang="en-US" dirty="0"/>
              <a:t>THE SOFTWARE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a:t>
            </a:r>
          </a:p>
        </p:txBody>
      </p:sp>
    </p:spTree>
    <p:extLst>
      <p:ext uri="{BB962C8B-B14F-4D97-AF65-F5344CB8AC3E}">
        <p14:creationId xmlns:p14="http://schemas.microsoft.com/office/powerpoint/2010/main" val="3645036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solidFill>
                  <a:srgbClr val="FFC000"/>
                </a:solidFill>
              </a:rPr>
              <a:t>How do I use the IDE?</a:t>
            </a:r>
          </a:p>
          <a:p>
            <a:pPr lvl="1"/>
            <a:r>
              <a:rPr lang="en-US" dirty="0">
                <a:solidFill>
                  <a:schemeClr val="bg1"/>
                </a:solidFill>
              </a:rPr>
              <a:t>In this course, I will be using the Spyder IDE found in the Anaconda package</a:t>
            </a:r>
          </a:p>
          <a:p>
            <a:pPr lvl="1"/>
            <a:endParaRPr lang="en-US" dirty="0"/>
          </a:p>
        </p:txBody>
      </p:sp>
      <p:pic>
        <p:nvPicPr>
          <p:cNvPr id="4" name="Picture 3">
            <a:extLst>
              <a:ext uri="{FF2B5EF4-FFF2-40B4-BE49-F238E27FC236}">
                <a16:creationId xmlns:a16="http://schemas.microsoft.com/office/drawing/2014/main" id="{5FD55640-E521-4776-9C52-2BA079529D4F}"/>
              </a:ext>
            </a:extLst>
          </p:cNvPr>
          <p:cNvPicPr>
            <a:picLocks noChangeAspect="1"/>
          </p:cNvPicPr>
          <p:nvPr/>
        </p:nvPicPr>
        <p:blipFill>
          <a:blip r:embed="rId3"/>
          <a:stretch>
            <a:fillRect/>
          </a:stretch>
        </p:blipFill>
        <p:spPr>
          <a:xfrm>
            <a:off x="2190750" y="4038600"/>
            <a:ext cx="4762500" cy="2381250"/>
          </a:xfrm>
          <a:prstGeom prst="rect">
            <a:avLst/>
          </a:prstGeom>
        </p:spPr>
      </p:pic>
    </p:spTree>
    <p:extLst>
      <p:ext uri="{BB962C8B-B14F-4D97-AF65-F5344CB8AC3E}">
        <p14:creationId xmlns:p14="http://schemas.microsoft.com/office/powerpoint/2010/main" val="4291279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solidFill>
                  <a:srgbClr val="FFC000"/>
                </a:solidFill>
              </a:rPr>
              <a:t>How do I use the IDE?</a:t>
            </a:r>
          </a:p>
          <a:p>
            <a:pPr lvl="1"/>
            <a:r>
              <a:rPr lang="en-US" dirty="0">
                <a:solidFill>
                  <a:schemeClr val="bg1"/>
                </a:solidFill>
              </a:rPr>
              <a:t>Feel free to use an IDE that you are comfortable with.  See previous slides for other IDE ideas.</a:t>
            </a:r>
          </a:p>
          <a:p>
            <a:pPr lvl="1"/>
            <a:endParaRPr lang="en-US" dirty="0"/>
          </a:p>
        </p:txBody>
      </p:sp>
    </p:spTree>
    <p:extLst>
      <p:ext uri="{BB962C8B-B14F-4D97-AF65-F5344CB8AC3E}">
        <p14:creationId xmlns:p14="http://schemas.microsoft.com/office/powerpoint/2010/main" val="3310227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Spyder</a:t>
            </a:r>
          </a:p>
          <a:p>
            <a:pPr lvl="1"/>
            <a:endParaRPr lang="en-US" dirty="0"/>
          </a:p>
        </p:txBody>
      </p:sp>
      <p:pic>
        <p:nvPicPr>
          <p:cNvPr id="4" name="Picture 3">
            <a:extLst>
              <a:ext uri="{FF2B5EF4-FFF2-40B4-BE49-F238E27FC236}">
                <a16:creationId xmlns:a16="http://schemas.microsoft.com/office/drawing/2014/main" id="{5E39473B-BF4D-4686-A501-0677C4263572}"/>
              </a:ext>
            </a:extLst>
          </p:cNvPr>
          <p:cNvPicPr>
            <a:picLocks noChangeAspect="1"/>
          </p:cNvPicPr>
          <p:nvPr/>
        </p:nvPicPr>
        <p:blipFill>
          <a:blip r:embed="rId3"/>
          <a:stretch>
            <a:fillRect/>
          </a:stretch>
        </p:blipFill>
        <p:spPr>
          <a:xfrm>
            <a:off x="1733550" y="2743200"/>
            <a:ext cx="5676900" cy="3784600"/>
          </a:xfrm>
          <a:prstGeom prst="rect">
            <a:avLst/>
          </a:prstGeom>
        </p:spPr>
      </p:pic>
      <p:cxnSp>
        <p:nvCxnSpPr>
          <p:cNvPr id="6" name="Straight Arrow Connector 5">
            <a:extLst>
              <a:ext uri="{FF2B5EF4-FFF2-40B4-BE49-F238E27FC236}">
                <a16:creationId xmlns:a16="http://schemas.microsoft.com/office/drawing/2014/main" id="{C8FF95BD-499C-44C1-A346-08E62673DB24}"/>
              </a:ext>
            </a:extLst>
          </p:cNvPr>
          <p:cNvCxnSpPr/>
          <p:nvPr/>
        </p:nvCxnSpPr>
        <p:spPr>
          <a:xfrm flipH="1">
            <a:off x="4495800" y="2133600"/>
            <a:ext cx="1143000" cy="1729581"/>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645923E-FD00-4EAE-8E21-E31417332F2B}"/>
              </a:ext>
            </a:extLst>
          </p:cNvPr>
          <p:cNvSpPr txBox="1"/>
          <p:nvPr/>
        </p:nvSpPr>
        <p:spPr>
          <a:xfrm>
            <a:off x="4648200" y="1380907"/>
            <a:ext cx="2609850" cy="646331"/>
          </a:xfrm>
          <a:prstGeom prst="rect">
            <a:avLst/>
          </a:prstGeom>
          <a:noFill/>
        </p:spPr>
        <p:txBody>
          <a:bodyPr wrap="square" rtlCol="0">
            <a:spAutoFit/>
          </a:bodyPr>
          <a:lstStyle/>
          <a:p>
            <a:r>
              <a:rPr lang="en-US" dirty="0">
                <a:solidFill>
                  <a:srgbClr val="FFC000"/>
                </a:solidFill>
              </a:rPr>
              <a:t>Script Window </a:t>
            </a:r>
            <a:r>
              <a:rPr lang="en-US" dirty="0"/>
              <a:t>– Write entire programs here</a:t>
            </a:r>
          </a:p>
        </p:txBody>
      </p:sp>
      <p:sp>
        <p:nvSpPr>
          <p:cNvPr id="8" name="Rectangle 7">
            <a:extLst>
              <a:ext uri="{FF2B5EF4-FFF2-40B4-BE49-F238E27FC236}">
                <a16:creationId xmlns:a16="http://schemas.microsoft.com/office/drawing/2014/main" id="{7B7E2BEC-3CB8-4CAA-9352-20A2CBB8581E}"/>
              </a:ext>
            </a:extLst>
          </p:cNvPr>
          <p:cNvSpPr/>
          <p:nvPr/>
        </p:nvSpPr>
        <p:spPr>
          <a:xfrm>
            <a:off x="1676400" y="3124199"/>
            <a:ext cx="3505200" cy="3108325"/>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3358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Spyder</a:t>
            </a:r>
          </a:p>
          <a:p>
            <a:endParaRPr lang="en-US" dirty="0"/>
          </a:p>
          <a:p>
            <a:pPr lvl="1"/>
            <a:endParaRPr lang="en-US" dirty="0"/>
          </a:p>
        </p:txBody>
      </p:sp>
      <p:pic>
        <p:nvPicPr>
          <p:cNvPr id="5" name="Picture 4">
            <a:extLst>
              <a:ext uri="{FF2B5EF4-FFF2-40B4-BE49-F238E27FC236}">
                <a16:creationId xmlns:a16="http://schemas.microsoft.com/office/drawing/2014/main" id="{8F17581A-EB2E-4785-8D83-34FFBC4F21BC}"/>
              </a:ext>
            </a:extLst>
          </p:cNvPr>
          <p:cNvPicPr>
            <a:picLocks noChangeAspect="1"/>
          </p:cNvPicPr>
          <p:nvPr/>
        </p:nvPicPr>
        <p:blipFill>
          <a:blip r:embed="rId3"/>
          <a:stretch>
            <a:fillRect/>
          </a:stretch>
        </p:blipFill>
        <p:spPr>
          <a:xfrm>
            <a:off x="1235869" y="2209800"/>
            <a:ext cx="6672262" cy="4501852"/>
          </a:xfrm>
          <a:prstGeom prst="rect">
            <a:avLst/>
          </a:prstGeom>
        </p:spPr>
      </p:pic>
      <p:sp>
        <p:nvSpPr>
          <p:cNvPr id="6" name="Rectangle 5">
            <a:extLst>
              <a:ext uri="{FF2B5EF4-FFF2-40B4-BE49-F238E27FC236}">
                <a16:creationId xmlns:a16="http://schemas.microsoft.com/office/drawing/2014/main" id="{E729788E-37F5-468C-A6CF-9DA72D49E6FA}"/>
              </a:ext>
            </a:extLst>
          </p:cNvPr>
          <p:cNvSpPr/>
          <p:nvPr/>
        </p:nvSpPr>
        <p:spPr>
          <a:xfrm>
            <a:off x="2743200" y="2819401"/>
            <a:ext cx="304800" cy="381000"/>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7A4A1733-2C0A-4356-A264-F1EA61B75740}"/>
              </a:ext>
            </a:extLst>
          </p:cNvPr>
          <p:cNvCxnSpPr>
            <a:cxnSpLocks/>
            <a:stCxn id="8" idx="1"/>
          </p:cNvCxnSpPr>
          <p:nvPr/>
        </p:nvCxnSpPr>
        <p:spPr>
          <a:xfrm flipH="1">
            <a:off x="3048000" y="1671935"/>
            <a:ext cx="2057400" cy="1147466"/>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127FB19-CB3A-4B7B-9B19-665F4FCFAEC8}"/>
              </a:ext>
            </a:extLst>
          </p:cNvPr>
          <p:cNvSpPr txBox="1"/>
          <p:nvPr/>
        </p:nvSpPr>
        <p:spPr>
          <a:xfrm>
            <a:off x="5105400" y="1210270"/>
            <a:ext cx="2609850" cy="923330"/>
          </a:xfrm>
          <a:prstGeom prst="rect">
            <a:avLst/>
          </a:prstGeom>
          <a:noFill/>
        </p:spPr>
        <p:txBody>
          <a:bodyPr wrap="square" rtlCol="0">
            <a:spAutoFit/>
          </a:bodyPr>
          <a:lstStyle/>
          <a:p>
            <a:r>
              <a:rPr lang="en-US" dirty="0">
                <a:solidFill>
                  <a:srgbClr val="FFC000"/>
                </a:solidFill>
              </a:rPr>
              <a:t>Run Button - </a:t>
            </a:r>
            <a:r>
              <a:rPr lang="en-US" dirty="0">
                <a:solidFill>
                  <a:schemeClr val="bg1"/>
                </a:solidFill>
              </a:rPr>
              <a:t>Press this button to run completed scripts</a:t>
            </a:r>
          </a:p>
        </p:txBody>
      </p:sp>
    </p:spTree>
    <p:extLst>
      <p:ext uri="{BB962C8B-B14F-4D97-AF65-F5344CB8AC3E}">
        <p14:creationId xmlns:p14="http://schemas.microsoft.com/office/powerpoint/2010/main" val="4267500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Spyder</a:t>
            </a:r>
          </a:p>
          <a:p>
            <a:endParaRPr lang="en-US" dirty="0"/>
          </a:p>
          <a:p>
            <a:pPr lvl="1"/>
            <a:endParaRPr lang="en-US" dirty="0"/>
          </a:p>
        </p:txBody>
      </p:sp>
      <p:pic>
        <p:nvPicPr>
          <p:cNvPr id="4" name="Picture 3">
            <a:extLst>
              <a:ext uri="{FF2B5EF4-FFF2-40B4-BE49-F238E27FC236}">
                <a16:creationId xmlns:a16="http://schemas.microsoft.com/office/drawing/2014/main" id="{5E39473B-BF4D-4686-A501-0677C4263572}"/>
              </a:ext>
            </a:extLst>
          </p:cNvPr>
          <p:cNvPicPr>
            <a:picLocks noChangeAspect="1"/>
          </p:cNvPicPr>
          <p:nvPr/>
        </p:nvPicPr>
        <p:blipFill>
          <a:blip r:embed="rId3"/>
          <a:stretch>
            <a:fillRect/>
          </a:stretch>
        </p:blipFill>
        <p:spPr>
          <a:xfrm>
            <a:off x="1733550" y="2743200"/>
            <a:ext cx="5676900" cy="3784600"/>
          </a:xfrm>
          <a:prstGeom prst="rect">
            <a:avLst/>
          </a:prstGeom>
        </p:spPr>
      </p:pic>
      <p:cxnSp>
        <p:nvCxnSpPr>
          <p:cNvPr id="6" name="Straight Arrow Connector 5">
            <a:extLst>
              <a:ext uri="{FF2B5EF4-FFF2-40B4-BE49-F238E27FC236}">
                <a16:creationId xmlns:a16="http://schemas.microsoft.com/office/drawing/2014/main" id="{C8FF95BD-499C-44C1-A346-08E62673DB24}"/>
              </a:ext>
            </a:extLst>
          </p:cNvPr>
          <p:cNvCxnSpPr>
            <a:cxnSpLocks/>
          </p:cNvCxnSpPr>
          <p:nvPr/>
        </p:nvCxnSpPr>
        <p:spPr>
          <a:xfrm>
            <a:off x="5791200" y="2209800"/>
            <a:ext cx="762000" cy="274320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645923E-FD00-4EAE-8E21-E31417332F2B}"/>
              </a:ext>
            </a:extLst>
          </p:cNvPr>
          <p:cNvSpPr txBox="1"/>
          <p:nvPr/>
        </p:nvSpPr>
        <p:spPr>
          <a:xfrm>
            <a:off x="4114800" y="1507004"/>
            <a:ext cx="3810000" cy="646331"/>
          </a:xfrm>
          <a:prstGeom prst="rect">
            <a:avLst/>
          </a:prstGeom>
          <a:noFill/>
        </p:spPr>
        <p:txBody>
          <a:bodyPr wrap="square" rtlCol="0">
            <a:spAutoFit/>
          </a:bodyPr>
          <a:lstStyle/>
          <a:p>
            <a:r>
              <a:rPr lang="en-US" dirty="0">
                <a:solidFill>
                  <a:srgbClr val="FFC000"/>
                </a:solidFill>
              </a:rPr>
              <a:t>Terminal </a:t>
            </a:r>
            <a:r>
              <a:rPr lang="en-US" dirty="0"/>
              <a:t>– Write real-time code here, and see code execution outputs here</a:t>
            </a:r>
          </a:p>
        </p:txBody>
      </p:sp>
      <p:sp>
        <p:nvSpPr>
          <p:cNvPr id="9" name="Rectangle 8">
            <a:extLst>
              <a:ext uri="{FF2B5EF4-FFF2-40B4-BE49-F238E27FC236}">
                <a16:creationId xmlns:a16="http://schemas.microsoft.com/office/drawing/2014/main" id="{54D18779-98A1-4CE9-A3D8-65512385A4A5}"/>
              </a:ext>
            </a:extLst>
          </p:cNvPr>
          <p:cNvSpPr/>
          <p:nvPr/>
        </p:nvSpPr>
        <p:spPr>
          <a:xfrm>
            <a:off x="5105400" y="3863181"/>
            <a:ext cx="2305050" cy="2356178"/>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0250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Properties</a:t>
            </a:r>
          </a:p>
        </p:txBody>
      </p:sp>
      <p:sp>
        <p:nvSpPr>
          <p:cNvPr id="3" name="Content Placeholder 2"/>
          <p:cNvSpPr>
            <a:spLocks noGrp="1"/>
          </p:cNvSpPr>
          <p:nvPr>
            <p:ph idx="1"/>
          </p:nvPr>
        </p:nvSpPr>
        <p:spPr/>
        <p:txBody>
          <a:bodyPr/>
          <a:lstStyle/>
          <a:p>
            <a:r>
              <a:rPr lang="en-US" dirty="0"/>
              <a:t>Basic Properties of Python</a:t>
            </a:r>
          </a:p>
          <a:p>
            <a:pPr lvl="1"/>
            <a:r>
              <a:rPr lang="en-US" dirty="0"/>
              <a:t>Problem:</a:t>
            </a:r>
          </a:p>
          <a:p>
            <a:pPr lvl="1"/>
            <a:r>
              <a:rPr lang="en-US" dirty="0"/>
              <a:t>I need to get up and running quickly, as well as be able to write programs quickly without understanding a lot of computer science.</a:t>
            </a:r>
          </a:p>
          <a:p>
            <a:pPr lvl="1"/>
            <a:r>
              <a:rPr lang="en-US" dirty="0"/>
              <a:t>I still want control over my programs and how they run, not just to tell the program what data to get.</a:t>
            </a:r>
          </a:p>
          <a:p>
            <a:pPr lvl="1"/>
            <a:r>
              <a:rPr lang="en-US" dirty="0">
                <a:solidFill>
                  <a:srgbClr val="FFC000"/>
                </a:solidFill>
              </a:rPr>
              <a:t>Will Python support these needs?</a:t>
            </a:r>
          </a:p>
        </p:txBody>
      </p:sp>
    </p:spTree>
    <p:extLst>
      <p:ext uri="{BB962C8B-B14F-4D97-AF65-F5344CB8AC3E}">
        <p14:creationId xmlns:p14="http://schemas.microsoft.com/office/powerpoint/2010/main" val="661061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Properties</a:t>
            </a:r>
          </a:p>
        </p:txBody>
      </p:sp>
      <p:sp>
        <p:nvSpPr>
          <p:cNvPr id="3" name="Content Placeholder 2"/>
          <p:cNvSpPr>
            <a:spLocks noGrp="1"/>
          </p:cNvSpPr>
          <p:nvPr>
            <p:ph idx="1"/>
          </p:nvPr>
        </p:nvSpPr>
        <p:spPr/>
        <p:txBody>
          <a:bodyPr>
            <a:normAutofit fontScale="92500" lnSpcReduction="10000"/>
          </a:bodyPr>
          <a:lstStyle/>
          <a:p>
            <a:r>
              <a:rPr lang="en-US" dirty="0"/>
              <a:t>Basic Properties of Python</a:t>
            </a:r>
          </a:p>
          <a:p>
            <a:pPr lvl="1"/>
            <a:r>
              <a:rPr lang="en-US" dirty="0"/>
              <a:t>Compiled or Interpreted: Interpreted</a:t>
            </a:r>
          </a:p>
          <a:p>
            <a:pPr lvl="2"/>
            <a:r>
              <a:rPr lang="en-US" dirty="0"/>
              <a:t>Can also be compiled</a:t>
            </a:r>
          </a:p>
          <a:p>
            <a:pPr lvl="2"/>
            <a:r>
              <a:rPr lang="en-US" dirty="0">
                <a:solidFill>
                  <a:schemeClr val="tx2">
                    <a:lumMod val="40000"/>
                    <a:lumOff val="60000"/>
                  </a:schemeClr>
                </a:solidFill>
              </a:rPr>
              <a:t>Can better check data in real time</a:t>
            </a:r>
          </a:p>
          <a:p>
            <a:pPr lvl="1"/>
            <a:r>
              <a:rPr lang="en-US" dirty="0"/>
              <a:t>Typing discipline: </a:t>
            </a:r>
          </a:p>
          <a:p>
            <a:pPr lvl="2"/>
            <a:r>
              <a:rPr lang="en-US" dirty="0"/>
              <a:t>Duck-typed</a:t>
            </a:r>
          </a:p>
          <a:p>
            <a:pPr lvl="2"/>
            <a:r>
              <a:rPr lang="en-US" dirty="0"/>
              <a:t>Dynamic</a:t>
            </a:r>
          </a:p>
          <a:p>
            <a:pPr lvl="2"/>
            <a:r>
              <a:rPr lang="en-US" dirty="0">
                <a:solidFill>
                  <a:schemeClr val="tx2">
                    <a:lumMod val="40000"/>
                    <a:lumOff val="60000"/>
                  </a:schemeClr>
                </a:solidFill>
              </a:rPr>
              <a:t>Easier to switch data types on-the-fly</a:t>
            </a:r>
          </a:p>
          <a:p>
            <a:pPr lvl="1"/>
            <a:r>
              <a:rPr lang="en-US" dirty="0"/>
              <a:t>Declarative or Imperative: Imperative Language</a:t>
            </a:r>
          </a:p>
          <a:p>
            <a:pPr lvl="2"/>
            <a:r>
              <a:rPr lang="en-US" dirty="0">
                <a:solidFill>
                  <a:schemeClr val="tx2">
                    <a:lumMod val="40000"/>
                    <a:lumOff val="60000"/>
                  </a:schemeClr>
                </a:solidFill>
              </a:rPr>
              <a:t>Allows us to tell the program how do to what we need it to do</a:t>
            </a:r>
          </a:p>
        </p:txBody>
      </p:sp>
    </p:spTree>
    <p:extLst>
      <p:ext uri="{BB962C8B-B14F-4D97-AF65-F5344CB8AC3E}">
        <p14:creationId xmlns:p14="http://schemas.microsoft.com/office/powerpoint/2010/main" val="2464498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 of Class</a:t>
            </a:r>
          </a:p>
        </p:txBody>
      </p:sp>
      <p:sp>
        <p:nvSpPr>
          <p:cNvPr id="3" name="Content Placeholder 2"/>
          <p:cNvSpPr>
            <a:spLocks noGrp="1"/>
          </p:cNvSpPr>
          <p:nvPr>
            <p:ph idx="1"/>
          </p:nvPr>
        </p:nvSpPr>
        <p:spPr>
          <a:xfrm>
            <a:off x="457200" y="1600200"/>
            <a:ext cx="7162800" cy="4525963"/>
          </a:xfrm>
        </p:spPr>
        <p:txBody>
          <a:bodyPr>
            <a:normAutofit/>
          </a:bodyPr>
          <a:lstStyle/>
          <a:p>
            <a:r>
              <a:rPr lang="en-US" dirty="0"/>
              <a:t>Quick review of Python</a:t>
            </a:r>
          </a:p>
          <a:p>
            <a:r>
              <a:rPr lang="en-US" dirty="0"/>
              <a:t>Problem-centric</a:t>
            </a:r>
          </a:p>
          <a:p>
            <a:r>
              <a:rPr lang="en-US" dirty="0"/>
              <a:t>Tailor to needs</a:t>
            </a:r>
          </a:p>
          <a:p>
            <a:pPr lvl="1"/>
            <a:r>
              <a:rPr lang="en-US" dirty="0"/>
              <a:t>Please give feedback on what you would like out of the course</a:t>
            </a:r>
          </a:p>
          <a:p>
            <a:pPr lvl="1"/>
            <a:r>
              <a:rPr lang="en-US" dirty="0"/>
              <a:t>Please give suggestions on other topics to cover</a:t>
            </a:r>
          </a:p>
          <a:p>
            <a:pPr lvl="2"/>
            <a:r>
              <a:rPr lang="en-US" dirty="0"/>
              <a:t>Other languages, specific problems, automation, </a:t>
            </a:r>
            <a:r>
              <a:rPr lang="en-US" dirty="0" err="1"/>
              <a:t>etc</a:t>
            </a:r>
            <a:endParaRPr lang="en-US" dirty="0"/>
          </a:p>
        </p:txBody>
      </p:sp>
    </p:spTree>
    <p:extLst>
      <p:ext uri="{BB962C8B-B14F-4D97-AF65-F5344CB8AC3E}">
        <p14:creationId xmlns:p14="http://schemas.microsoft.com/office/powerpoint/2010/main" val="194735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Primitive Variables</a:t>
            </a:r>
          </a:p>
        </p:txBody>
      </p:sp>
      <p:sp>
        <p:nvSpPr>
          <p:cNvPr id="3" name="Content Placeholder 2"/>
          <p:cNvSpPr>
            <a:spLocks noGrp="1"/>
          </p:cNvSpPr>
          <p:nvPr>
            <p:ph idx="1"/>
          </p:nvPr>
        </p:nvSpPr>
        <p:spPr/>
        <p:txBody>
          <a:bodyPr>
            <a:normAutofit fontScale="92500"/>
          </a:bodyPr>
          <a:lstStyle/>
          <a:p>
            <a:r>
              <a:rPr lang="en-US" dirty="0"/>
              <a:t>Primitive Variables</a:t>
            </a:r>
          </a:p>
          <a:p>
            <a:pPr lvl="1"/>
            <a:r>
              <a:rPr lang="en-US" dirty="0"/>
              <a:t>I need a way to store data in my program without having to analyze memory in the computer.</a:t>
            </a:r>
          </a:p>
          <a:p>
            <a:pPr lvl="1"/>
            <a:r>
              <a:rPr lang="en-US" dirty="0"/>
              <a:t>I need a way to be able to change data that is stored.</a:t>
            </a:r>
          </a:p>
          <a:p>
            <a:pPr lvl="1"/>
            <a:r>
              <a:rPr lang="en-US" dirty="0"/>
              <a:t>I need to be able to store different types of data in a way that will minimize data comprehension errors by the computer.  </a:t>
            </a:r>
          </a:p>
          <a:p>
            <a:pPr lvl="1"/>
            <a:r>
              <a:rPr lang="en-US" dirty="0"/>
              <a:t>I also need a way for the computer to be able to tell me when I am doing something with a type of data that I should not be doing.</a:t>
            </a:r>
          </a:p>
          <a:p>
            <a:pPr lvl="1"/>
            <a:endParaRPr lang="en-US" dirty="0"/>
          </a:p>
        </p:txBody>
      </p:sp>
    </p:spTree>
    <p:extLst>
      <p:ext uri="{BB962C8B-B14F-4D97-AF65-F5344CB8AC3E}">
        <p14:creationId xmlns:p14="http://schemas.microsoft.com/office/powerpoint/2010/main" val="3126795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Primitive Variables</a:t>
            </a:r>
          </a:p>
        </p:txBody>
      </p:sp>
      <p:sp>
        <p:nvSpPr>
          <p:cNvPr id="3" name="Content Placeholder 2"/>
          <p:cNvSpPr>
            <a:spLocks noGrp="1"/>
          </p:cNvSpPr>
          <p:nvPr>
            <p:ph idx="1"/>
          </p:nvPr>
        </p:nvSpPr>
        <p:spPr/>
        <p:txBody>
          <a:bodyPr>
            <a:normAutofit/>
          </a:bodyPr>
          <a:lstStyle/>
          <a:p>
            <a:r>
              <a:rPr lang="en-US" dirty="0"/>
              <a:t>Problems</a:t>
            </a:r>
          </a:p>
          <a:p>
            <a:pPr lvl="1"/>
            <a:r>
              <a:rPr lang="en-US" dirty="0">
                <a:solidFill>
                  <a:srgbClr val="FFC000"/>
                </a:solidFill>
              </a:rPr>
              <a:t>How can I get around the tedious and complex process of managing memory for my application?</a:t>
            </a:r>
          </a:p>
          <a:p>
            <a:pPr lvl="1"/>
            <a:r>
              <a:rPr lang="en-US" dirty="0">
                <a:solidFill>
                  <a:srgbClr val="FFC000"/>
                </a:solidFill>
              </a:rPr>
              <a:t>How can I change the data stored in my program?</a:t>
            </a:r>
          </a:p>
          <a:p>
            <a:pPr lvl="1"/>
            <a:r>
              <a:rPr lang="en-US" dirty="0">
                <a:solidFill>
                  <a:srgbClr val="FFC000"/>
                </a:solidFill>
              </a:rPr>
              <a:t>What will prevent Python from performing incorrect operations on different types of data?</a:t>
            </a:r>
          </a:p>
          <a:p>
            <a:pPr lvl="1"/>
            <a:endParaRPr lang="en-US" dirty="0"/>
          </a:p>
        </p:txBody>
      </p:sp>
    </p:spTree>
    <p:extLst>
      <p:ext uri="{BB962C8B-B14F-4D97-AF65-F5344CB8AC3E}">
        <p14:creationId xmlns:p14="http://schemas.microsoft.com/office/powerpoint/2010/main" val="806844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Primitive Variables</a:t>
            </a:r>
          </a:p>
        </p:txBody>
      </p:sp>
      <p:sp>
        <p:nvSpPr>
          <p:cNvPr id="3" name="Content Placeholder 2"/>
          <p:cNvSpPr>
            <a:spLocks noGrp="1"/>
          </p:cNvSpPr>
          <p:nvPr>
            <p:ph idx="1"/>
          </p:nvPr>
        </p:nvSpPr>
        <p:spPr/>
        <p:txBody>
          <a:bodyPr>
            <a:normAutofit/>
          </a:bodyPr>
          <a:lstStyle/>
          <a:p>
            <a:r>
              <a:rPr lang="en-US" dirty="0">
                <a:solidFill>
                  <a:srgbClr val="FFC000"/>
                </a:solidFill>
              </a:rPr>
              <a:t>How can I get around the tedious and complex process of managing memory for my application?</a:t>
            </a:r>
          </a:p>
          <a:p>
            <a:r>
              <a:rPr lang="en-US" dirty="0">
                <a:solidFill>
                  <a:srgbClr val="FFC000"/>
                </a:solidFill>
              </a:rPr>
              <a:t>How can I change the data stored in my program?</a:t>
            </a:r>
          </a:p>
          <a:p>
            <a:pPr lvl="1"/>
            <a:r>
              <a:rPr lang="en-US" dirty="0"/>
              <a:t>Variables </a:t>
            </a:r>
          </a:p>
          <a:p>
            <a:pPr lvl="2"/>
            <a:r>
              <a:rPr lang="en-US" dirty="0"/>
              <a:t>X=5</a:t>
            </a:r>
          </a:p>
          <a:p>
            <a:pPr lvl="2"/>
            <a:r>
              <a:rPr lang="en-US" dirty="0"/>
              <a:t>Employee=‘Jesse’</a:t>
            </a:r>
          </a:p>
          <a:p>
            <a:pPr lvl="1"/>
            <a:endParaRPr lang="en-US" dirty="0"/>
          </a:p>
        </p:txBody>
      </p:sp>
    </p:spTree>
    <p:extLst>
      <p:ext uri="{BB962C8B-B14F-4D97-AF65-F5344CB8AC3E}">
        <p14:creationId xmlns:p14="http://schemas.microsoft.com/office/powerpoint/2010/main" val="246775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Primitive Variables</a:t>
            </a:r>
          </a:p>
        </p:txBody>
      </p:sp>
      <p:sp>
        <p:nvSpPr>
          <p:cNvPr id="3" name="Content Placeholder 2"/>
          <p:cNvSpPr>
            <a:spLocks noGrp="1"/>
          </p:cNvSpPr>
          <p:nvPr>
            <p:ph idx="1"/>
          </p:nvPr>
        </p:nvSpPr>
        <p:spPr/>
        <p:txBody>
          <a:bodyPr>
            <a:normAutofit/>
          </a:bodyPr>
          <a:lstStyle/>
          <a:p>
            <a:r>
              <a:rPr lang="en-US" dirty="0">
                <a:solidFill>
                  <a:schemeClr val="bg1"/>
                </a:solidFill>
              </a:rPr>
              <a:t>In-class exercise:</a:t>
            </a:r>
          </a:p>
          <a:p>
            <a:pPr lvl="1"/>
            <a:r>
              <a:rPr lang="en-US" dirty="0">
                <a:solidFill>
                  <a:schemeClr val="bg1"/>
                </a:solidFill>
              </a:rPr>
              <a:t>Create a variable that holds a customer name</a:t>
            </a:r>
          </a:p>
          <a:p>
            <a:pPr lvl="1"/>
            <a:r>
              <a:rPr lang="en-US" dirty="0">
                <a:solidFill>
                  <a:schemeClr val="bg1"/>
                </a:solidFill>
              </a:rPr>
              <a:t>Rewrite the value in the variable</a:t>
            </a:r>
          </a:p>
          <a:p>
            <a:pPr lvl="1"/>
            <a:endParaRPr lang="en-US" dirty="0"/>
          </a:p>
        </p:txBody>
      </p:sp>
    </p:spTree>
    <p:extLst>
      <p:ext uri="{BB962C8B-B14F-4D97-AF65-F5344CB8AC3E}">
        <p14:creationId xmlns:p14="http://schemas.microsoft.com/office/powerpoint/2010/main" val="1004868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Primitive Variables</a:t>
            </a:r>
          </a:p>
          <a:p>
            <a:pPr lvl="1"/>
            <a:r>
              <a:rPr lang="en-US" dirty="0">
                <a:solidFill>
                  <a:srgbClr val="FFC000"/>
                </a:solidFill>
              </a:rPr>
              <a:t>What will prevent Python from performing incorrect operations on different types of data?</a:t>
            </a:r>
          </a:p>
          <a:p>
            <a:pPr lvl="1"/>
            <a:r>
              <a:rPr lang="en-US" dirty="0"/>
              <a:t>Datatypes</a:t>
            </a:r>
          </a:p>
          <a:p>
            <a:pPr lvl="1"/>
            <a:endParaRPr lang="en-US" dirty="0"/>
          </a:p>
        </p:txBody>
      </p:sp>
    </p:spTree>
    <p:extLst>
      <p:ext uri="{BB962C8B-B14F-4D97-AF65-F5344CB8AC3E}">
        <p14:creationId xmlns:p14="http://schemas.microsoft.com/office/powerpoint/2010/main" val="14664849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Primitive Variables</a:t>
            </a:r>
          </a:p>
          <a:p>
            <a:pPr lvl="1"/>
            <a:r>
              <a:rPr lang="en-US" dirty="0"/>
              <a:t>Integers</a:t>
            </a:r>
          </a:p>
          <a:p>
            <a:pPr lvl="2"/>
            <a:r>
              <a:rPr lang="en-US" dirty="0"/>
              <a:t>Whole numbers</a:t>
            </a:r>
          </a:p>
          <a:p>
            <a:pPr lvl="2"/>
            <a:r>
              <a:rPr lang="en-US" dirty="0"/>
              <a:t>Exact values</a:t>
            </a:r>
          </a:p>
          <a:p>
            <a:pPr lvl="2"/>
            <a:r>
              <a:rPr lang="en-US" dirty="0" err="1"/>
              <a:t>Int_val</a:t>
            </a:r>
            <a:r>
              <a:rPr lang="en-US" dirty="0"/>
              <a:t> = 5</a:t>
            </a:r>
          </a:p>
          <a:p>
            <a:pPr lvl="1"/>
            <a:endParaRPr lang="en-US" dirty="0"/>
          </a:p>
        </p:txBody>
      </p:sp>
    </p:spTree>
    <p:extLst>
      <p:ext uri="{BB962C8B-B14F-4D97-AF65-F5344CB8AC3E}">
        <p14:creationId xmlns:p14="http://schemas.microsoft.com/office/powerpoint/2010/main" val="40679000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Primitive Variables</a:t>
            </a:r>
          </a:p>
          <a:p>
            <a:pPr lvl="1"/>
            <a:r>
              <a:rPr lang="en-US" dirty="0"/>
              <a:t>Float</a:t>
            </a:r>
          </a:p>
          <a:p>
            <a:pPr lvl="2"/>
            <a:r>
              <a:rPr lang="en-US" dirty="0"/>
              <a:t>Decimal values</a:t>
            </a:r>
          </a:p>
          <a:p>
            <a:pPr lvl="2"/>
            <a:r>
              <a:rPr lang="en-US" dirty="0"/>
              <a:t>Approximate values</a:t>
            </a:r>
          </a:p>
          <a:p>
            <a:pPr lvl="2"/>
            <a:r>
              <a:rPr lang="en-US" dirty="0" err="1"/>
              <a:t>Float_val</a:t>
            </a:r>
            <a:r>
              <a:rPr lang="en-US" dirty="0"/>
              <a:t> = 2.5</a:t>
            </a:r>
          </a:p>
          <a:p>
            <a:pPr lvl="1"/>
            <a:endParaRPr lang="en-US" dirty="0"/>
          </a:p>
        </p:txBody>
      </p:sp>
    </p:spTree>
    <p:extLst>
      <p:ext uri="{BB962C8B-B14F-4D97-AF65-F5344CB8AC3E}">
        <p14:creationId xmlns:p14="http://schemas.microsoft.com/office/powerpoint/2010/main" val="940496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Primitive Variables</a:t>
            </a:r>
          </a:p>
          <a:p>
            <a:pPr lvl="1"/>
            <a:r>
              <a:rPr lang="en-US" dirty="0"/>
              <a:t>Strings</a:t>
            </a:r>
          </a:p>
          <a:p>
            <a:pPr lvl="2"/>
            <a:r>
              <a:rPr lang="en-US" dirty="0"/>
              <a:t>Characters, text storage, and limited markup storage</a:t>
            </a:r>
          </a:p>
          <a:p>
            <a:pPr lvl="2"/>
            <a:r>
              <a:rPr lang="en-US" dirty="0" err="1"/>
              <a:t>String_val</a:t>
            </a:r>
            <a:r>
              <a:rPr lang="en-US" dirty="0"/>
              <a:t> = “this is a string, friend” </a:t>
            </a:r>
          </a:p>
          <a:p>
            <a:pPr lvl="2"/>
            <a:r>
              <a:rPr lang="en-US" dirty="0" err="1"/>
              <a:t>string_val</a:t>
            </a:r>
            <a:r>
              <a:rPr lang="en-US" dirty="0"/>
              <a:t> = ‘this is also a string, friend’</a:t>
            </a:r>
          </a:p>
          <a:p>
            <a:pPr lvl="1"/>
            <a:endParaRPr lang="en-US" dirty="0"/>
          </a:p>
        </p:txBody>
      </p:sp>
    </p:spTree>
    <p:extLst>
      <p:ext uri="{BB962C8B-B14F-4D97-AF65-F5344CB8AC3E}">
        <p14:creationId xmlns:p14="http://schemas.microsoft.com/office/powerpoint/2010/main" val="434425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Primitive Variables</a:t>
            </a:r>
          </a:p>
          <a:p>
            <a:pPr lvl="1"/>
            <a:r>
              <a:rPr lang="en-US" dirty="0"/>
              <a:t>Booleans</a:t>
            </a:r>
          </a:p>
          <a:p>
            <a:pPr lvl="2"/>
            <a:r>
              <a:rPr lang="en-US" dirty="0"/>
              <a:t>Yes or no values</a:t>
            </a:r>
          </a:p>
          <a:p>
            <a:pPr lvl="2"/>
            <a:r>
              <a:rPr lang="en-US" dirty="0"/>
              <a:t>True or false values</a:t>
            </a:r>
          </a:p>
          <a:p>
            <a:pPr lvl="2"/>
            <a:r>
              <a:rPr lang="en-US" dirty="0" err="1"/>
              <a:t>bool_true_val</a:t>
            </a:r>
            <a:r>
              <a:rPr lang="en-US" dirty="0"/>
              <a:t> = True</a:t>
            </a:r>
          </a:p>
          <a:p>
            <a:pPr lvl="2"/>
            <a:r>
              <a:rPr lang="en-US" dirty="0" err="1"/>
              <a:t>bool_false_val</a:t>
            </a:r>
            <a:r>
              <a:rPr lang="en-US" dirty="0"/>
              <a:t> = False</a:t>
            </a:r>
          </a:p>
          <a:p>
            <a:pPr lvl="1"/>
            <a:endParaRPr lang="en-US" dirty="0"/>
          </a:p>
        </p:txBody>
      </p:sp>
    </p:spTree>
    <p:extLst>
      <p:ext uri="{BB962C8B-B14F-4D97-AF65-F5344CB8AC3E}">
        <p14:creationId xmlns:p14="http://schemas.microsoft.com/office/powerpoint/2010/main" val="1375623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Primitive Variables</a:t>
            </a:r>
          </a:p>
          <a:p>
            <a:pPr lvl="1"/>
            <a:r>
              <a:rPr lang="en-US" dirty="0"/>
              <a:t>Datatype tells what operations are permissible</a:t>
            </a:r>
          </a:p>
          <a:p>
            <a:pPr lvl="2"/>
            <a:r>
              <a:rPr lang="en-US" dirty="0"/>
              <a:t>‘+’ Operator adds numeric data types</a:t>
            </a:r>
          </a:p>
          <a:p>
            <a:pPr lvl="2"/>
            <a:r>
              <a:rPr lang="en-US" dirty="0"/>
              <a:t>‘+’ Operator concatenates strings</a:t>
            </a:r>
          </a:p>
          <a:p>
            <a:pPr lvl="1"/>
            <a:r>
              <a:rPr lang="en-US" dirty="0"/>
              <a:t>In-class exercise:</a:t>
            </a:r>
          </a:p>
          <a:p>
            <a:pPr lvl="2"/>
            <a:r>
              <a:rPr lang="en-US" dirty="0"/>
              <a:t>Add two numbers together</a:t>
            </a:r>
          </a:p>
          <a:p>
            <a:pPr lvl="2"/>
            <a:r>
              <a:rPr lang="en-US" dirty="0"/>
              <a:t>Concatenate two strings together</a:t>
            </a:r>
          </a:p>
          <a:p>
            <a:pPr lvl="2"/>
            <a:r>
              <a:rPr lang="en-US" dirty="0"/>
              <a:t>Add a number and a string together</a:t>
            </a:r>
          </a:p>
          <a:p>
            <a:pPr lvl="1"/>
            <a:endParaRPr lang="en-US" dirty="0"/>
          </a:p>
        </p:txBody>
      </p:sp>
    </p:spTree>
    <p:extLst>
      <p:ext uri="{BB962C8B-B14F-4D97-AF65-F5344CB8AC3E}">
        <p14:creationId xmlns:p14="http://schemas.microsoft.com/office/powerpoint/2010/main" val="2815760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fontScale="92500" lnSpcReduction="20000"/>
          </a:bodyPr>
          <a:lstStyle/>
          <a:p>
            <a:r>
              <a:rPr lang="en-US" dirty="0"/>
              <a:t>Review of Basics</a:t>
            </a:r>
          </a:p>
          <a:p>
            <a:r>
              <a:rPr lang="en-US" dirty="0"/>
              <a:t>Extending Python</a:t>
            </a:r>
          </a:p>
          <a:p>
            <a:r>
              <a:rPr lang="en-US" dirty="0"/>
              <a:t>The </a:t>
            </a:r>
            <a:r>
              <a:rPr lang="en-US" dirty="0" err="1"/>
              <a:t>Pythonic</a:t>
            </a:r>
            <a:r>
              <a:rPr lang="en-US" dirty="0"/>
              <a:t> Way</a:t>
            </a:r>
          </a:p>
          <a:p>
            <a:r>
              <a:rPr lang="en-US" dirty="0"/>
              <a:t>Pandas Data Wrangling</a:t>
            </a:r>
          </a:p>
          <a:p>
            <a:r>
              <a:rPr lang="en-US" dirty="0" err="1"/>
              <a:t>PyODBC</a:t>
            </a:r>
            <a:r>
              <a:rPr lang="en-US" dirty="0"/>
              <a:t> Data Base Connector</a:t>
            </a:r>
          </a:p>
          <a:p>
            <a:r>
              <a:rPr lang="en-US" dirty="0" err="1"/>
              <a:t>MatPlotLib</a:t>
            </a:r>
            <a:r>
              <a:rPr lang="en-US" dirty="0"/>
              <a:t> Visuals</a:t>
            </a:r>
          </a:p>
          <a:p>
            <a:r>
              <a:rPr lang="en-US" dirty="0" err="1"/>
              <a:t>Scikit</a:t>
            </a:r>
            <a:r>
              <a:rPr lang="en-US" dirty="0"/>
              <a:t>-Learn Machine Learning</a:t>
            </a:r>
          </a:p>
          <a:p>
            <a:r>
              <a:rPr lang="en-US" dirty="0"/>
              <a:t>Automating Python Scripts in Windows</a:t>
            </a:r>
          </a:p>
          <a:p>
            <a:r>
              <a:rPr lang="en-US" dirty="0"/>
              <a:t>Putting It All Together</a:t>
            </a:r>
          </a:p>
          <a:p>
            <a:endParaRPr lang="en-US" dirty="0"/>
          </a:p>
        </p:txBody>
      </p:sp>
    </p:spTree>
    <p:extLst>
      <p:ext uri="{BB962C8B-B14F-4D97-AF65-F5344CB8AC3E}">
        <p14:creationId xmlns:p14="http://schemas.microsoft.com/office/powerpoint/2010/main" val="710136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lnSpcReduction="10000"/>
          </a:bodyPr>
          <a:lstStyle/>
          <a:p>
            <a:r>
              <a:rPr lang="en-US" dirty="0"/>
              <a:t>Variables</a:t>
            </a:r>
          </a:p>
          <a:p>
            <a:pPr lvl="1"/>
            <a:r>
              <a:rPr lang="en-US" dirty="0"/>
              <a:t>Problem:</a:t>
            </a:r>
          </a:p>
          <a:p>
            <a:pPr lvl="1"/>
            <a:r>
              <a:rPr lang="en-US" dirty="0"/>
              <a:t>When I try and add a string that is definitely a number to a number, I still get an error.  The string is ‘5’, so I know it should be a number, but Python doesn’t understand this</a:t>
            </a:r>
          </a:p>
          <a:p>
            <a:pPr lvl="1"/>
            <a:r>
              <a:rPr lang="en-US" dirty="0">
                <a:solidFill>
                  <a:srgbClr val="FFC000"/>
                </a:solidFill>
              </a:rPr>
              <a:t>How can I check what a variable’s current data type is?</a:t>
            </a:r>
          </a:p>
          <a:p>
            <a:pPr lvl="1"/>
            <a:r>
              <a:rPr lang="en-US" dirty="0">
                <a:solidFill>
                  <a:srgbClr val="FFC000"/>
                </a:solidFill>
              </a:rPr>
              <a:t>How can I get Python to understand a certain datatype should actually be something else?</a:t>
            </a:r>
          </a:p>
          <a:p>
            <a:pPr lvl="1"/>
            <a:endParaRPr lang="en-US" dirty="0">
              <a:solidFill>
                <a:srgbClr val="FFC000"/>
              </a:solidFill>
            </a:endParaRPr>
          </a:p>
          <a:p>
            <a:pPr lvl="1"/>
            <a:endParaRPr lang="en-US" dirty="0"/>
          </a:p>
        </p:txBody>
      </p:sp>
    </p:spTree>
    <p:extLst>
      <p:ext uri="{BB962C8B-B14F-4D97-AF65-F5344CB8AC3E}">
        <p14:creationId xmlns:p14="http://schemas.microsoft.com/office/powerpoint/2010/main" val="40045389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Variables</a:t>
            </a:r>
          </a:p>
          <a:p>
            <a:pPr lvl="1"/>
            <a:r>
              <a:rPr lang="en-US" dirty="0"/>
              <a:t>Getting the type</a:t>
            </a:r>
          </a:p>
          <a:p>
            <a:pPr lvl="2"/>
            <a:r>
              <a:rPr lang="en-US" dirty="0"/>
              <a:t>type() function</a:t>
            </a:r>
          </a:p>
          <a:p>
            <a:pPr lvl="1"/>
            <a:r>
              <a:rPr lang="en-US" dirty="0"/>
              <a:t>Conversions</a:t>
            </a:r>
          </a:p>
          <a:p>
            <a:pPr lvl="2"/>
            <a:r>
              <a:rPr lang="en-US" dirty="0"/>
              <a:t>type name, followed by value to convert in parenthesis</a:t>
            </a:r>
          </a:p>
          <a:p>
            <a:pPr lvl="2"/>
            <a:r>
              <a:rPr lang="en-US" dirty="0"/>
              <a:t>float(</a:t>
            </a:r>
            <a:r>
              <a:rPr lang="en-US" dirty="0" err="1"/>
              <a:t>int_val</a:t>
            </a:r>
            <a:r>
              <a:rPr lang="en-US" dirty="0"/>
              <a:t>)</a:t>
            </a:r>
          </a:p>
          <a:p>
            <a:pPr lvl="2"/>
            <a:r>
              <a:rPr lang="en-US" dirty="0" err="1"/>
              <a:t>str</a:t>
            </a:r>
            <a:r>
              <a:rPr lang="en-US" dirty="0"/>
              <a:t>(</a:t>
            </a:r>
            <a:r>
              <a:rPr lang="en-US" dirty="0" err="1"/>
              <a:t>double_val</a:t>
            </a:r>
            <a:r>
              <a:rPr lang="en-US" dirty="0"/>
              <a:t>)</a:t>
            </a:r>
          </a:p>
          <a:p>
            <a:pPr lvl="1"/>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2286000"/>
            <a:ext cx="1276350" cy="75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5105400"/>
            <a:ext cx="1924050" cy="122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0512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Variables</a:t>
            </a:r>
          </a:p>
          <a:p>
            <a:pPr lvl="1"/>
            <a:r>
              <a:rPr lang="en-US" dirty="0"/>
              <a:t>In-class exercise:</a:t>
            </a:r>
          </a:p>
          <a:p>
            <a:pPr lvl="1"/>
            <a:r>
              <a:rPr lang="en-US" dirty="0"/>
              <a:t>Give the following variables:</a:t>
            </a:r>
          </a:p>
          <a:p>
            <a:pPr lvl="2"/>
            <a:r>
              <a:rPr lang="en-US" dirty="0"/>
              <a:t>Make sure you know what the datatypes are</a:t>
            </a:r>
          </a:p>
          <a:p>
            <a:pPr lvl="2"/>
            <a:r>
              <a:rPr lang="en-US" dirty="0"/>
              <a:t>Mathematically add them</a:t>
            </a:r>
          </a:p>
          <a:p>
            <a:pPr lvl="1"/>
            <a:r>
              <a:rPr lang="en-US" dirty="0" err="1"/>
              <a:t>current_engine_hours</a:t>
            </a:r>
            <a:r>
              <a:rPr lang="en-US" dirty="0"/>
              <a:t> = 147</a:t>
            </a:r>
          </a:p>
          <a:p>
            <a:pPr lvl="1"/>
            <a:r>
              <a:rPr lang="en-US" dirty="0" err="1"/>
              <a:t>next_reported_hours</a:t>
            </a:r>
            <a:r>
              <a:rPr lang="en-US" dirty="0"/>
              <a:t> = ‘3’</a:t>
            </a:r>
          </a:p>
        </p:txBody>
      </p:sp>
    </p:spTree>
    <p:extLst>
      <p:ext uri="{BB962C8B-B14F-4D97-AF65-F5344CB8AC3E}">
        <p14:creationId xmlns:p14="http://schemas.microsoft.com/office/powerpoint/2010/main" val="38852799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a:solidFill>
            <a:schemeClr val="bg1">
              <a:lumMod val="10000"/>
              <a:alpha val="50000"/>
            </a:schemeClr>
          </a:solidFill>
        </p:spPr>
        <p:txBody>
          <a:bodyPr>
            <a:normAutofit/>
          </a:bodyPr>
          <a:lstStyle/>
          <a:p>
            <a:r>
              <a:rPr lang="en-US" dirty="0"/>
              <a:t>Review</a:t>
            </a:r>
          </a:p>
          <a:p>
            <a:pPr lvl="1"/>
            <a:r>
              <a:rPr lang="en-US" dirty="0"/>
              <a:t>Integrated </a:t>
            </a:r>
            <a:r>
              <a:rPr lang="en-US"/>
              <a:t>Development Environments</a:t>
            </a:r>
          </a:p>
          <a:p>
            <a:pPr lvl="1"/>
            <a:r>
              <a:rPr lang="en-US" dirty="0"/>
              <a:t>Variables</a:t>
            </a:r>
          </a:p>
          <a:p>
            <a:pPr lvl="1"/>
            <a:r>
              <a:rPr lang="en-US" dirty="0"/>
              <a:t>Datatypes</a:t>
            </a:r>
          </a:p>
          <a:p>
            <a:pPr lvl="1"/>
            <a:r>
              <a:rPr lang="en-US" dirty="0"/>
              <a:t>Conversions</a:t>
            </a:r>
          </a:p>
          <a:p>
            <a:pPr lvl="1"/>
            <a:endParaRPr lang="en-US" dirty="0"/>
          </a:p>
        </p:txBody>
      </p:sp>
    </p:spTree>
    <p:extLst>
      <p:ext uri="{BB962C8B-B14F-4D97-AF65-F5344CB8AC3E}">
        <p14:creationId xmlns:p14="http://schemas.microsoft.com/office/powerpoint/2010/main" val="1136222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Comments</a:t>
            </a:r>
          </a:p>
          <a:p>
            <a:pPr lvl="1"/>
            <a:r>
              <a:rPr lang="en-US" dirty="0"/>
              <a:t>Problem:</a:t>
            </a:r>
          </a:p>
          <a:p>
            <a:pPr lvl="1"/>
            <a:r>
              <a:rPr lang="en-US" dirty="0"/>
              <a:t>I understand what code I have written, but I am not sure I will understand later.  I am also not sure if my teammates will understand what the code is doing if they need to work on the same code.</a:t>
            </a:r>
          </a:p>
          <a:p>
            <a:pPr lvl="1"/>
            <a:r>
              <a:rPr lang="en-US" dirty="0">
                <a:solidFill>
                  <a:srgbClr val="FFC000"/>
                </a:solidFill>
              </a:rPr>
              <a:t>How can I explain or annotate my code without the computer thinking I am giving it commands?</a:t>
            </a:r>
          </a:p>
          <a:p>
            <a:pPr lvl="1"/>
            <a:endParaRPr lang="en-US" dirty="0"/>
          </a:p>
        </p:txBody>
      </p:sp>
    </p:spTree>
    <p:extLst>
      <p:ext uri="{BB962C8B-B14F-4D97-AF65-F5344CB8AC3E}">
        <p14:creationId xmlns:p14="http://schemas.microsoft.com/office/powerpoint/2010/main" val="3069125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Comments</a:t>
            </a:r>
          </a:p>
          <a:p>
            <a:pPr lvl="1"/>
            <a:r>
              <a:rPr lang="en-US" dirty="0"/>
              <a:t>#</a:t>
            </a:r>
          </a:p>
          <a:p>
            <a:pPr lvl="2"/>
            <a:r>
              <a:rPr lang="en-US" dirty="0"/>
              <a:t>Single-line comment</a:t>
            </a:r>
          </a:p>
          <a:p>
            <a:pPr lvl="1"/>
            <a:r>
              <a:rPr lang="en-US" dirty="0"/>
              <a:t>“”” “”” or ‘’’ ‘’’</a:t>
            </a:r>
          </a:p>
          <a:p>
            <a:pPr lvl="2"/>
            <a:r>
              <a:rPr lang="en-US" dirty="0"/>
              <a:t>Designed for documentation sections</a:t>
            </a:r>
          </a:p>
          <a:p>
            <a:pPr lvl="2"/>
            <a:r>
              <a:rPr lang="en-US" dirty="0"/>
              <a:t>Can work as a block-style comment for testing</a:t>
            </a:r>
          </a:p>
          <a:p>
            <a:pPr lvl="1"/>
            <a:endParaRPr lang="en-US" dirty="0"/>
          </a:p>
        </p:txBody>
      </p:sp>
    </p:spTree>
    <p:extLst>
      <p:ext uri="{BB962C8B-B14F-4D97-AF65-F5344CB8AC3E}">
        <p14:creationId xmlns:p14="http://schemas.microsoft.com/office/powerpoint/2010/main" val="36394447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Collections</a:t>
            </a:r>
          </a:p>
          <a:p>
            <a:pPr lvl="1"/>
            <a:r>
              <a:rPr lang="en-US" dirty="0"/>
              <a:t>Problem:</a:t>
            </a:r>
          </a:p>
          <a:p>
            <a:pPr lvl="1"/>
            <a:r>
              <a:rPr lang="en-US" dirty="0"/>
              <a:t>Single values in variables in usually useful, but sometimes I need to represent multiple values of data that belong to the same thing, such as the day names in a week, without wanting to create a separate variable for each value.</a:t>
            </a:r>
          </a:p>
          <a:p>
            <a:pPr lvl="1"/>
            <a:r>
              <a:rPr lang="en-US" dirty="0">
                <a:solidFill>
                  <a:srgbClr val="FFC000"/>
                </a:solidFill>
              </a:rPr>
              <a:t>How can I store multiple values in one variable?</a:t>
            </a:r>
          </a:p>
        </p:txBody>
      </p:sp>
    </p:spTree>
    <p:extLst>
      <p:ext uri="{BB962C8B-B14F-4D97-AF65-F5344CB8AC3E}">
        <p14:creationId xmlns:p14="http://schemas.microsoft.com/office/powerpoint/2010/main" val="18567167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Collections</a:t>
            </a:r>
          </a:p>
          <a:p>
            <a:pPr lvl="1"/>
            <a:r>
              <a:rPr lang="en-US" dirty="0">
                <a:solidFill>
                  <a:srgbClr val="FFC000"/>
                </a:solidFill>
              </a:rPr>
              <a:t>How can I store multiple values in one variable?</a:t>
            </a:r>
          </a:p>
          <a:p>
            <a:pPr lvl="2"/>
            <a:r>
              <a:rPr lang="en-US" dirty="0"/>
              <a:t>Tuple</a:t>
            </a:r>
          </a:p>
          <a:p>
            <a:pPr lvl="2"/>
            <a:r>
              <a:rPr lang="en-US" dirty="0"/>
              <a:t>List</a:t>
            </a:r>
          </a:p>
        </p:txBody>
      </p:sp>
    </p:spTree>
    <p:extLst>
      <p:ext uri="{BB962C8B-B14F-4D97-AF65-F5344CB8AC3E}">
        <p14:creationId xmlns:p14="http://schemas.microsoft.com/office/powerpoint/2010/main" val="15981101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Collections</a:t>
            </a:r>
          </a:p>
          <a:p>
            <a:pPr lvl="1"/>
            <a:r>
              <a:rPr lang="en-US" dirty="0"/>
              <a:t>tuple</a:t>
            </a:r>
          </a:p>
          <a:p>
            <a:pPr lvl="2"/>
            <a:r>
              <a:rPr lang="en-US" dirty="0"/>
              <a:t>Tuple is mathematical set of numbers</a:t>
            </a:r>
          </a:p>
          <a:p>
            <a:pPr lvl="2"/>
            <a:r>
              <a:rPr lang="en-US" dirty="0"/>
              <a:t>Set and access elements with ()</a:t>
            </a:r>
          </a:p>
          <a:p>
            <a:pPr lvl="2"/>
            <a:r>
              <a:rPr lang="en-US" dirty="0"/>
              <a:t>Analogous to array, value-type collection</a:t>
            </a:r>
          </a:p>
          <a:p>
            <a:pPr lvl="2"/>
            <a:r>
              <a:rPr lang="en-US" dirty="0"/>
              <a:t>Can mix value data types</a:t>
            </a:r>
          </a:p>
        </p:txBody>
      </p:sp>
      <p:pic>
        <p:nvPicPr>
          <p:cNvPr id="5" name="Picture 4">
            <a:extLst>
              <a:ext uri="{FF2B5EF4-FFF2-40B4-BE49-F238E27FC236}">
                <a16:creationId xmlns:a16="http://schemas.microsoft.com/office/drawing/2014/main" id="{A3B0B08C-2752-4EC9-BD64-7A6D04612B24}"/>
              </a:ext>
            </a:extLst>
          </p:cNvPr>
          <p:cNvPicPr>
            <a:picLocks noChangeAspect="1"/>
          </p:cNvPicPr>
          <p:nvPr/>
        </p:nvPicPr>
        <p:blipFill>
          <a:blip r:embed="rId3"/>
          <a:stretch>
            <a:fillRect/>
          </a:stretch>
        </p:blipFill>
        <p:spPr>
          <a:xfrm>
            <a:off x="533400" y="4648200"/>
            <a:ext cx="8077200" cy="1790700"/>
          </a:xfrm>
          <a:prstGeom prst="rect">
            <a:avLst/>
          </a:prstGeom>
        </p:spPr>
      </p:pic>
    </p:spTree>
    <p:extLst>
      <p:ext uri="{BB962C8B-B14F-4D97-AF65-F5344CB8AC3E}">
        <p14:creationId xmlns:p14="http://schemas.microsoft.com/office/powerpoint/2010/main" val="2948355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Collections</a:t>
            </a:r>
          </a:p>
          <a:p>
            <a:pPr lvl="1"/>
            <a:r>
              <a:rPr lang="en-US" dirty="0"/>
              <a:t>list</a:t>
            </a:r>
          </a:p>
          <a:p>
            <a:pPr lvl="2"/>
            <a:r>
              <a:rPr lang="en-US" dirty="0"/>
              <a:t>Holds multiple values that can change</a:t>
            </a:r>
          </a:p>
          <a:p>
            <a:pPr lvl="2"/>
            <a:r>
              <a:rPr lang="en-US" dirty="0"/>
              <a:t>Set and access elements with []</a:t>
            </a:r>
          </a:p>
          <a:p>
            <a:pPr lvl="2"/>
            <a:r>
              <a:rPr lang="en-US" dirty="0"/>
              <a:t>Reference-type collection</a:t>
            </a:r>
          </a:p>
          <a:p>
            <a:pPr lvl="2"/>
            <a:r>
              <a:rPr lang="en-US" dirty="0"/>
              <a:t>Can mix value data types</a:t>
            </a:r>
          </a:p>
        </p:txBody>
      </p:sp>
      <p:pic>
        <p:nvPicPr>
          <p:cNvPr id="4" name="Picture 3">
            <a:extLst>
              <a:ext uri="{FF2B5EF4-FFF2-40B4-BE49-F238E27FC236}">
                <a16:creationId xmlns:a16="http://schemas.microsoft.com/office/drawing/2014/main" id="{4FE89134-B851-4B7A-90DD-6BBB1B4CCD09}"/>
              </a:ext>
            </a:extLst>
          </p:cNvPr>
          <p:cNvPicPr>
            <a:picLocks noChangeAspect="1"/>
          </p:cNvPicPr>
          <p:nvPr/>
        </p:nvPicPr>
        <p:blipFill>
          <a:blip r:embed="rId3"/>
          <a:stretch>
            <a:fillRect/>
          </a:stretch>
        </p:blipFill>
        <p:spPr>
          <a:xfrm>
            <a:off x="2224087" y="4495800"/>
            <a:ext cx="4695825" cy="2161904"/>
          </a:xfrm>
          <a:prstGeom prst="rect">
            <a:avLst/>
          </a:prstGeom>
        </p:spPr>
      </p:pic>
    </p:spTree>
    <p:extLst>
      <p:ext uri="{BB962C8B-B14F-4D97-AF65-F5344CB8AC3E}">
        <p14:creationId xmlns:p14="http://schemas.microsoft.com/office/powerpoint/2010/main" val="1370651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lnSpcReduction="10000"/>
          </a:bodyPr>
          <a:lstStyle/>
          <a:p>
            <a:r>
              <a:rPr lang="en-US" dirty="0"/>
              <a:t>Environments</a:t>
            </a:r>
          </a:p>
          <a:p>
            <a:r>
              <a:rPr lang="en-US" dirty="0"/>
              <a:t>Basic Properties</a:t>
            </a:r>
          </a:p>
          <a:p>
            <a:r>
              <a:rPr lang="en-US" dirty="0"/>
              <a:t>Variables</a:t>
            </a:r>
          </a:p>
          <a:p>
            <a:r>
              <a:rPr lang="en-US" dirty="0"/>
              <a:t>Comments</a:t>
            </a:r>
          </a:p>
          <a:p>
            <a:r>
              <a:rPr lang="en-US" dirty="0"/>
              <a:t>Collections</a:t>
            </a:r>
          </a:p>
          <a:p>
            <a:r>
              <a:rPr lang="en-US" dirty="0"/>
              <a:t>Conditionals</a:t>
            </a:r>
          </a:p>
          <a:p>
            <a:r>
              <a:rPr lang="en-US" dirty="0"/>
              <a:t>Loops</a:t>
            </a:r>
          </a:p>
          <a:p>
            <a:r>
              <a:rPr lang="en-US" dirty="0"/>
              <a:t>Functions</a:t>
            </a:r>
          </a:p>
        </p:txBody>
      </p:sp>
    </p:spTree>
    <p:extLst>
      <p:ext uri="{BB962C8B-B14F-4D97-AF65-F5344CB8AC3E}">
        <p14:creationId xmlns:p14="http://schemas.microsoft.com/office/powerpoint/2010/main" val="1103002120"/>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lnSpcReduction="10000"/>
          </a:bodyPr>
          <a:lstStyle/>
          <a:p>
            <a:r>
              <a:rPr lang="en-US" dirty="0"/>
              <a:t>Collections</a:t>
            </a:r>
          </a:p>
          <a:p>
            <a:pPr lvl="1"/>
            <a:r>
              <a:rPr lang="en-US" dirty="0"/>
              <a:t>Problem:</a:t>
            </a:r>
          </a:p>
          <a:p>
            <a:pPr lvl="1"/>
            <a:r>
              <a:rPr lang="en-US" dirty="0"/>
              <a:t>The datatypes that house multiple values are nice, but I would like a way to still give a name for my data.  For instance, maybe I want to keep track of all of my funds across multiple accounts, or perhaps I want to store my restaurant’s specials for each day of the week.</a:t>
            </a:r>
          </a:p>
          <a:p>
            <a:pPr lvl="1"/>
            <a:r>
              <a:rPr lang="en-US" dirty="0">
                <a:solidFill>
                  <a:srgbClr val="FFC000"/>
                </a:solidFill>
              </a:rPr>
              <a:t>How can I create a key-value pair of data that is stored in a single datatype?</a:t>
            </a:r>
          </a:p>
        </p:txBody>
      </p:sp>
    </p:spTree>
    <p:extLst>
      <p:ext uri="{BB962C8B-B14F-4D97-AF65-F5344CB8AC3E}">
        <p14:creationId xmlns:p14="http://schemas.microsoft.com/office/powerpoint/2010/main" val="21735426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Collections</a:t>
            </a:r>
          </a:p>
          <a:p>
            <a:pPr lvl="1"/>
            <a:r>
              <a:rPr lang="en-US" dirty="0">
                <a:solidFill>
                  <a:srgbClr val="FFC000"/>
                </a:solidFill>
              </a:rPr>
              <a:t>How can I create a key-value pair of data that is stored in a single datatype?</a:t>
            </a:r>
          </a:p>
          <a:p>
            <a:pPr lvl="2"/>
            <a:r>
              <a:rPr lang="en-US" dirty="0"/>
              <a:t>dictionary</a:t>
            </a:r>
          </a:p>
        </p:txBody>
      </p:sp>
    </p:spTree>
    <p:extLst>
      <p:ext uri="{BB962C8B-B14F-4D97-AF65-F5344CB8AC3E}">
        <p14:creationId xmlns:p14="http://schemas.microsoft.com/office/powerpoint/2010/main" val="30071330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Collections</a:t>
            </a:r>
          </a:p>
          <a:p>
            <a:pPr lvl="1"/>
            <a:r>
              <a:rPr lang="en-US" dirty="0"/>
              <a:t>dictionary</a:t>
            </a:r>
          </a:p>
          <a:p>
            <a:pPr lvl="2"/>
            <a:r>
              <a:rPr lang="en-US" dirty="0"/>
              <a:t>Hash table, </a:t>
            </a:r>
            <a:r>
              <a:rPr lang="en-US" dirty="0" err="1"/>
              <a:t>name:value</a:t>
            </a:r>
            <a:r>
              <a:rPr lang="en-US" dirty="0"/>
              <a:t> pair</a:t>
            </a:r>
          </a:p>
          <a:p>
            <a:pPr lvl="2"/>
            <a:r>
              <a:rPr lang="en-US" dirty="0"/>
              <a:t>Set with {}</a:t>
            </a:r>
          </a:p>
          <a:p>
            <a:pPr lvl="2"/>
            <a:r>
              <a:rPr lang="en-US" dirty="0"/>
              <a:t>Access elements with []</a:t>
            </a:r>
          </a:p>
          <a:p>
            <a:pPr lvl="2"/>
            <a:r>
              <a:rPr lang="en-US" dirty="0"/>
              <a:t>Very fast at loading values</a:t>
            </a:r>
          </a:p>
          <a:p>
            <a:pPr lvl="2"/>
            <a:r>
              <a:rPr lang="en-US" dirty="0"/>
              <a:t>Further reading: </a:t>
            </a:r>
            <a:r>
              <a:rPr lang="en-US" dirty="0">
                <a:hlinkClick r:id="rId3"/>
              </a:rPr>
              <a:t>https://stackoverflow.com/questions/327311/how-are-pythons-built-in-dictionaries-implemented</a:t>
            </a:r>
            <a:r>
              <a:rPr lang="en-US" dirty="0"/>
              <a:t> </a:t>
            </a:r>
          </a:p>
        </p:txBody>
      </p:sp>
    </p:spTree>
    <p:extLst>
      <p:ext uri="{BB962C8B-B14F-4D97-AF65-F5344CB8AC3E}">
        <p14:creationId xmlns:p14="http://schemas.microsoft.com/office/powerpoint/2010/main" val="9674044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Collections</a:t>
            </a:r>
          </a:p>
          <a:p>
            <a:pPr lvl="1"/>
            <a:r>
              <a:rPr lang="en-US" dirty="0"/>
              <a:t>dictionary</a:t>
            </a:r>
          </a:p>
        </p:txBody>
      </p:sp>
      <p:pic>
        <p:nvPicPr>
          <p:cNvPr id="4" name="Picture 3">
            <a:extLst>
              <a:ext uri="{FF2B5EF4-FFF2-40B4-BE49-F238E27FC236}">
                <a16:creationId xmlns:a16="http://schemas.microsoft.com/office/drawing/2014/main" id="{EF936316-23A6-46BF-B9A4-98844D85D280}"/>
              </a:ext>
            </a:extLst>
          </p:cNvPr>
          <p:cNvPicPr>
            <a:picLocks noChangeAspect="1"/>
          </p:cNvPicPr>
          <p:nvPr/>
        </p:nvPicPr>
        <p:blipFill>
          <a:blip r:embed="rId3"/>
          <a:stretch>
            <a:fillRect/>
          </a:stretch>
        </p:blipFill>
        <p:spPr>
          <a:xfrm>
            <a:off x="1028700" y="3048000"/>
            <a:ext cx="7086600" cy="2828925"/>
          </a:xfrm>
          <a:prstGeom prst="rect">
            <a:avLst/>
          </a:prstGeom>
        </p:spPr>
      </p:pic>
    </p:spTree>
    <p:extLst>
      <p:ext uri="{BB962C8B-B14F-4D97-AF65-F5344CB8AC3E}">
        <p14:creationId xmlns:p14="http://schemas.microsoft.com/office/powerpoint/2010/main" val="38058437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Collections</a:t>
            </a:r>
          </a:p>
          <a:p>
            <a:pPr lvl="1"/>
            <a:r>
              <a:rPr lang="en-US" dirty="0"/>
              <a:t>dictionary</a:t>
            </a:r>
          </a:p>
        </p:txBody>
      </p:sp>
      <p:pic>
        <p:nvPicPr>
          <p:cNvPr id="5" name="Picture 4">
            <a:extLst>
              <a:ext uri="{FF2B5EF4-FFF2-40B4-BE49-F238E27FC236}">
                <a16:creationId xmlns:a16="http://schemas.microsoft.com/office/drawing/2014/main" id="{A7E11C9A-F1F3-4D66-B4C1-C50807AA6AA1}"/>
              </a:ext>
            </a:extLst>
          </p:cNvPr>
          <p:cNvPicPr>
            <a:picLocks noChangeAspect="1"/>
          </p:cNvPicPr>
          <p:nvPr/>
        </p:nvPicPr>
        <p:blipFill>
          <a:blip r:embed="rId3"/>
          <a:stretch>
            <a:fillRect/>
          </a:stretch>
        </p:blipFill>
        <p:spPr>
          <a:xfrm>
            <a:off x="261937" y="2743200"/>
            <a:ext cx="8620125" cy="3886200"/>
          </a:xfrm>
          <a:prstGeom prst="rect">
            <a:avLst/>
          </a:prstGeom>
        </p:spPr>
      </p:pic>
    </p:spTree>
    <p:extLst>
      <p:ext uri="{BB962C8B-B14F-4D97-AF65-F5344CB8AC3E}">
        <p14:creationId xmlns:p14="http://schemas.microsoft.com/office/powerpoint/2010/main" val="31122533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F647C-8981-49CA-B3BF-074D40D51AAB}"/>
              </a:ext>
            </a:extLst>
          </p:cNvPr>
          <p:cNvSpPr>
            <a:spLocks noGrp="1"/>
          </p:cNvSpPr>
          <p:nvPr>
            <p:ph type="title"/>
          </p:nvPr>
        </p:nvSpPr>
        <p:spPr/>
        <p:txBody>
          <a:bodyPr/>
          <a:lstStyle/>
          <a:p>
            <a:r>
              <a:rPr lang="en-US" dirty="0">
                <a:solidFill>
                  <a:schemeClr val="bg1"/>
                </a:solidFill>
              </a:rPr>
              <a:t>Review of Basics</a:t>
            </a:r>
          </a:p>
        </p:txBody>
      </p:sp>
      <p:sp>
        <p:nvSpPr>
          <p:cNvPr id="3" name="Content Placeholder 2">
            <a:extLst>
              <a:ext uri="{FF2B5EF4-FFF2-40B4-BE49-F238E27FC236}">
                <a16:creationId xmlns:a16="http://schemas.microsoft.com/office/drawing/2014/main" id="{AE52C564-D527-43FE-8B08-F21489123DA7}"/>
              </a:ext>
            </a:extLst>
          </p:cNvPr>
          <p:cNvSpPr>
            <a:spLocks noGrp="1"/>
          </p:cNvSpPr>
          <p:nvPr>
            <p:ph idx="1"/>
          </p:nvPr>
        </p:nvSpPr>
        <p:spPr/>
        <p:txBody>
          <a:bodyPr/>
          <a:lstStyle/>
          <a:p>
            <a:r>
              <a:rPr lang="en-US" dirty="0">
                <a:solidFill>
                  <a:schemeClr val="bg1"/>
                </a:solidFill>
              </a:rPr>
              <a:t>Class Exercise:</a:t>
            </a:r>
          </a:p>
          <a:p>
            <a:pPr lvl="1"/>
            <a:r>
              <a:rPr lang="en-US" dirty="0">
                <a:solidFill>
                  <a:schemeClr val="bg1"/>
                </a:solidFill>
              </a:rPr>
              <a:t>Create a list of at least 5 foods</a:t>
            </a:r>
          </a:p>
          <a:p>
            <a:pPr lvl="1"/>
            <a:r>
              <a:rPr lang="en-US" dirty="0">
                <a:solidFill>
                  <a:schemeClr val="bg1"/>
                </a:solidFill>
              </a:rPr>
              <a:t>Create a tuple/an array of constant values (like days in the year, approximate value of pi, </a:t>
            </a:r>
            <a:r>
              <a:rPr lang="en-US" dirty="0" err="1">
                <a:solidFill>
                  <a:schemeClr val="bg1"/>
                </a:solidFill>
              </a:rPr>
              <a:t>etc</a:t>
            </a:r>
            <a:r>
              <a:rPr lang="en-US" dirty="0">
                <a:solidFill>
                  <a:schemeClr val="bg1"/>
                </a:solidFill>
              </a:rPr>
              <a:t>)</a:t>
            </a:r>
          </a:p>
          <a:p>
            <a:pPr lvl="1"/>
            <a:r>
              <a:rPr lang="en-US" dirty="0">
                <a:solidFill>
                  <a:schemeClr val="bg1"/>
                </a:solidFill>
              </a:rPr>
              <a:t>Create a dictionary of state abbreviations and names</a:t>
            </a:r>
          </a:p>
          <a:p>
            <a:pPr lvl="1"/>
            <a:r>
              <a:rPr lang="en-US" dirty="0">
                <a:solidFill>
                  <a:schemeClr val="bg1"/>
                </a:solidFill>
              </a:rPr>
              <a:t>Create a list of dictionaries</a:t>
            </a:r>
          </a:p>
        </p:txBody>
      </p:sp>
    </p:spTree>
    <p:extLst>
      <p:ext uri="{BB962C8B-B14F-4D97-AF65-F5344CB8AC3E}">
        <p14:creationId xmlns:p14="http://schemas.microsoft.com/office/powerpoint/2010/main" val="136974360"/>
      </p:ext>
    </p:extLst>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lumMod val="85000"/>
                  </a:schemeClr>
                </a:solidFill>
              </a:rPr>
              <a:t>Review of Basics</a:t>
            </a:r>
          </a:p>
        </p:txBody>
      </p:sp>
      <p:sp>
        <p:nvSpPr>
          <p:cNvPr id="3" name="Content Placeholder 2"/>
          <p:cNvSpPr>
            <a:spLocks noGrp="1"/>
          </p:cNvSpPr>
          <p:nvPr>
            <p:ph idx="1"/>
          </p:nvPr>
        </p:nvSpPr>
        <p:spPr/>
        <p:txBody>
          <a:bodyPr/>
          <a:lstStyle/>
          <a:p>
            <a:r>
              <a:rPr lang="en-US" dirty="0">
                <a:solidFill>
                  <a:schemeClr val="bg2">
                    <a:lumMod val="85000"/>
                  </a:schemeClr>
                </a:solidFill>
              </a:rPr>
              <a:t>Conditionals</a:t>
            </a:r>
          </a:p>
          <a:p>
            <a:pPr lvl="1"/>
            <a:r>
              <a:rPr lang="en-US" dirty="0">
                <a:solidFill>
                  <a:schemeClr val="bg2">
                    <a:lumMod val="85000"/>
                  </a:schemeClr>
                </a:solidFill>
              </a:rPr>
              <a:t>Problem:</a:t>
            </a:r>
          </a:p>
          <a:p>
            <a:pPr lvl="1"/>
            <a:r>
              <a:rPr lang="en-US" dirty="0">
                <a:solidFill>
                  <a:schemeClr val="bg2">
                    <a:lumMod val="85000"/>
                  </a:schemeClr>
                </a:solidFill>
              </a:rPr>
              <a:t>I have a happy hour for my restaurant with an a second special in addition to the daily special.  I need my computer to be able to decide which day it is, if it is happy hour, and what specials to display.</a:t>
            </a:r>
          </a:p>
          <a:p>
            <a:pPr lvl="1"/>
            <a:r>
              <a:rPr lang="en-US" dirty="0">
                <a:solidFill>
                  <a:srgbClr val="FFC000"/>
                </a:solidFill>
              </a:rPr>
              <a:t>How do I get the computer to make decisions?</a:t>
            </a:r>
          </a:p>
        </p:txBody>
      </p:sp>
    </p:spTree>
    <p:extLst>
      <p:ext uri="{BB962C8B-B14F-4D97-AF65-F5344CB8AC3E}">
        <p14:creationId xmlns:p14="http://schemas.microsoft.com/office/powerpoint/2010/main" val="33225203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lumMod val="85000"/>
                  </a:schemeClr>
                </a:solidFill>
              </a:rPr>
              <a:t>Review of Basics</a:t>
            </a:r>
          </a:p>
        </p:txBody>
      </p:sp>
      <p:sp>
        <p:nvSpPr>
          <p:cNvPr id="3" name="Content Placeholder 2"/>
          <p:cNvSpPr>
            <a:spLocks noGrp="1"/>
          </p:cNvSpPr>
          <p:nvPr>
            <p:ph idx="1"/>
          </p:nvPr>
        </p:nvSpPr>
        <p:spPr/>
        <p:txBody>
          <a:bodyPr/>
          <a:lstStyle/>
          <a:p>
            <a:r>
              <a:rPr lang="en-US" dirty="0">
                <a:solidFill>
                  <a:schemeClr val="bg2">
                    <a:lumMod val="85000"/>
                  </a:schemeClr>
                </a:solidFill>
              </a:rPr>
              <a:t>Conditionals</a:t>
            </a:r>
          </a:p>
          <a:p>
            <a:pPr lvl="1"/>
            <a:r>
              <a:rPr lang="en-US" dirty="0">
                <a:solidFill>
                  <a:schemeClr val="bg2">
                    <a:lumMod val="85000"/>
                  </a:schemeClr>
                </a:solidFill>
              </a:rPr>
              <a:t>if</a:t>
            </a:r>
          </a:p>
          <a:p>
            <a:pPr lvl="1"/>
            <a:r>
              <a:rPr lang="en-US" dirty="0">
                <a:solidFill>
                  <a:schemeClr val="bg2">
                    <a:lumMod val="85000"/>
                  </a:schemeClr>
                </a:solidFill>
              </a:rPr>
              <a:t>if-else</a:t>
            </a:r>
          </a:p>
          <a:p>
            <a:pPr lvl="1"/>
            <a:r>
              <a:rPr lang="en-US" dirty="0">
                <a:solidFill>
                  <a:schemeClr val="bg2">
                    <a:lumMod val="85000"/>
                  </a:schemeClr>
                </a:solidFill>
              </a:rPr>
              <a:t>if-</a:t>
            </a:r>
            <a:r>
              <a:rPr lang="en-US" dirty="0" err="1">
                <a:solidFill>
                  <a:schemeClr val="bg2">
                    <a:lumMod val="85000"/>
                  </a:schemeClr>
                </a:solidFill>
              </a:rPr>
              <a:t>elif</a:t>
            </a:r>
            <a:endParaRPr lang="en-US" dirty="0">
              <a:solidFill>
                <a:schemeClr val="bg2">
                  <a:lumMod val="85000"/>
                </a:schemeClr>
              </a:solidFill>
            </a:endParaRPr>
          </a:p>
          <a:p>
            <a:pPr lvl="1"/>
            <a:r>
              <a:rPr lang="en-US" dirty="0">
                <a:solidFill>
                  <a:schemeClr val="bg2">
                    <a:lumMod val="85000"/>
                  </a:schemeClr>
                </a:solidFill>
              </a:rPr>
              <a:t>if-</a:t>
            </a:r>
            <a:r>
              <a:rPr lang="en-US" dirty="0" err="1">
                <a:solidFill>
                  <a:schemeClr val="bg2">
                    <a:lumMod val="85000"/>
                  </a:schemeClr>
                </a:solidFill>
              </a:rPr>
              <a:t>elif</a:t>
            </a:r>
            <a:r>
              <a:rPr lang="en-US" dirty="0">
                <a:solidFill>
                  <a:schemeClr val="bg2">
                    <a:lumMod val="85000"/>
                  </a:schemeClr>
                </a:solidFill>
              </a:rPr>
              <a:t>-else</a:t>
            </a:r>
          </a:p>
          <a:p>
            <a:pPr lvl="1"/>
            <a:r>
              <a:rPr lang="en-US" dirty="0">
                <a:solidFill>
                  <a:schemeClr val="bg2">
                    <a:lumMod val="85000"/>
                  </a:schemeClr>
                </a:solidFill>
              </a:rPr>
              <a:t>switch</a:t>
            </a:r>
          </a:p>
          <a:p>
            <a:pPr lvl="2"/>
            <a:r>
              <a:rPr lang="en-US" dirty="0">
                <a:solidFill>
                  <a:schemeClr val="bg2">
                    <a:lumMod val="85000"/>
                  </a:schemeClr>
                </a:solidFill>
              </a:rPr>
              <a:t>Not implemented, must use dictionaries in a function</a:t>
            </a:r>
          </a:p>
          <a:p>
            <a:pPr lvl="1"/>
            <a:endParaRPr lang="en-US" dirty="0">
              <a:solidFill>
                <a:schemeClr val="bg2">
                  <a:lumMod val="85000"/>
                </a:schemeClr>
              </a:solidFill>
            </a:endParaRPr>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3738"/>
          <a:stretch/>
        </p:blipFill>
        <p:spPr bwMode="auto">
          <a:xfrm>
            <a:off x="3581400" y="1628775"/>
            <a:ext cx="1962150"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2286000"/>
            <a:ext cx="196215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r="6364"/>
          <a:stretch/>
        </p:blipFill>
        <p:spPr bwMode="auto">
          <a:xfrm>
            <a:off x="3581400" y="3238500"/>
            <a:ext cx="1962150"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Straight Arrow Connector 8"/>
          <p:cNvCxnSpPr/>
          <p:nvPr/>
        </p:nvCxnSpPr>
        <p:spPr>
          <a:xfrm flipH="1" flipV="1">
            <a:off x="5543550" y="4351930"/>
            <a:ext cx="1543050" cy="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086600" y="3994898"/>
            <a:ext cx="1447800" cy="646331"/>
          </a:xfrm>
          <a:prstGeom prst="rect">
            <a:avLst/>
          </a:prstGeom>
          <a:noFill/>
          <a:ln>
            <a:solidFill>
              <a:schemeClr val="bg2"/>
            </a:solidFill>
          </a:ln>
        </p:spPr>
        <p:txBody>
          <a:bodyPr wrap="square" rtlCol="0">
            <a:spAutoFit/>
          </a:bodyPr>
          <a:lstStyle/>
          <a:p>
            <a:r>
              <a:rPr lang="en-US" dirty="0"/>
              <a:t>Why did we do this?</a:t>
            </a:r>
          </a:p>
        </p:txBody>
      </p:sp>
    </p:spTree>
    <p:extLst>
      <p:ext uri="{BB962C8B-B14F-4D97-AF65-F5344CB8AC3E}">
        <p14:creationId xmlns:p14="http://schemas.microsoft.com/office/powerpoint/2010/main" val="3898132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lstStyle/>
          <a:p>
            <a:r>
              <a:rPr lang="en-US" dirty="0"/>
              <a:t>Conditionals</a:t>
            </a:r>
          </a:p>
          <a:p>
            <a:pPr lvl="1"/>
            <a:r>
              <a:rPr lang="en-US" dirty="0"/>
              <a:t>Logical operators examples</a:t>
            </a:r>
          </a:p>
        </p:txBody>
      </p:sp>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3429000"/>
            <a:ext cx="3200400"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7718386"/>
      </p:ext>
    </p:extLst>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lstStyle/>
          <a:p>
            <a:r>
              <a:rPr lang="en-US" dirty="0"/>
              <a:t>Conditionals Class Example</a:t>
            </a:r>
          </a:p>
          <a:p>
            <a:pPr lvl="1"/>
            <a:r>
              <a:rPr lang="en-US" dirty="0"/>
              <a:t>Example code ‘Daily Specials Example.py’</a:t>
            </a:r>
          </a:p>
          <a:p>
            <a:pPr lvl="1"/>
            <a:endParaRPr lang="en-US" dirty="0"/>
          </a:p>
        </p:txBody>
      </p:sp>
    </p:spTree>
    <p:extLst>
      <p:ext uri="{BB962C8B-B14F-4D97-AF65-F5344CB8AC3E}">
        <p14:creationId xmlns:p14="http://schemas.microsoft.com/office/powerpoint/2010/main" val="128827437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Environments</a:t>
            </a:r>
          </a:p>
        </p:txBody>
      </p:sp>
      <p:sp>
        <p:nvSpPr>
          <p:cNvPr id="3" name="Content Placeholder 2"/>
          <p:cNvSpPr>
            <a:spLocks noGrp="1"/>
          </p:cNvSpPr>
          <p:nvPr>
            <p:ph idx="1"/>
          </p:nvPr>
        </p:nvSpPr>
        <p:spPr/>
        <p:txBody>
          <a:bodyPr>
            <a:normAutofit/>
          </a:bodyPr>
          <a:lstStyle/>
          <a:p>
            <a:r>
              <a:rPr lang="en-US" dirty="0"/>
              <a:t>Problem</a:t>
            </a:r>
          </a:p>
          <a:p>
            <a:pPr lvl="1"/>
            <a:r>
              <a:rPr lang="en-US" dirty="0"/>
              <a:t>You are given a new project in which you need to get updates on parts that are arriving at your facility.  Continually checking for the parts to arrive will waste time, so an automated approach will be beneficial.</a:t>
            </a:r>
          </a:p>
          <a:p>
            <a:pPr lvl="1"/>
            <a:endParaRPr lang="en-US" dirty="0"/>
          </a:p>
        </p:txBody>
      </p:sp>
    </p:spTree>
    <p:extLst>
      <p:ext uri="{BB962C8B-B14F-4D97-AF65-F5344CB8AC3E}">
        <p14:creationId xmlns:p14="http://schemas.microsoft.com/office/powerpoint/2010/main" val="32046923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lstStyle/>
          <a:p>
            <a:r>
              <a:rPr lang="en-US" dirty="0"/>
              <a:t>Conditionals Class Exercise</a:t>
            </a:r>
          </a:p>
          <a:p>
            <a:pPr lvl="1"/>
            <a:r>
              <a:rPr lang="en-US" dirty="0"/>
              <a:t>Write code to compare two variables:</a:t>
            </a:r>
          </a:p>
          <a:p>
            <a:pPr lvl="2"/>
            <a:r>
              <a:rPr lang="en-US" dirty="0"/>
              <a:t>One containing an integer number </a:t>
            </a:r>
          </a:p>
          <a:p>
            <a:pPr lvl="2"/>
            <a:r>
              <a:rPr lang="en-US" dirty="0"/>
              <a:t>One variable containing a string number</a:t>
            </a:r>
          </a:p>
          <a:p>
            <a:pPr lvl="2"/>
            <a:r>
              <a:rPr lang="en-US" dirty="0"/>
              <a:t>For instance, ’10’ &gt; 5 should be True.</a:t>
            </a:r>
          </a:p>
          <a:p>
            <a:pPr lvl="1"/>
            <a:endParaRPr lang="en-US" dirty="0"/>
          </a:p>
        </p:txBody>
      </p:sp>
    </p:spTree>
    <p:extLst>
      <p:ext uri="{BB962C8B-B14F-4D97-AF65-F5344CB8AC3E}">
        <p14:creationId xmlns:p14="http://schemas.microsoft.com/office/powerpoint/2010/main" val="2379924338"/>
      </p:ext>
    </p:extLst>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a:solidFill>
            <a:srgbClr val="000000">
              <a:alpha val="50196"/>
            </a:srgbClr>
          </a:solidFill>
        </p:spPr>
        <p:txBody>
          <a:bodyPr/>
          <a:lstStyle/>
          <a:p>
            <a:r>
              <a:rPr lang="en-US" dirty="0"/>
              <a:t>Review</a:t>
            </a:r>
          </a:p>
          <a:p>
            <a:pPr lvl="1"/>
            <a:r>
              <a:rPr lang="en-US" dirty="0"/>
              <a:t>Collections</a:t>
            </a:r>
          </a:p>
          <a:p>
            <a:pPr lvl="2"/>
            <a:r>
              <a:rPr lang="en-US" dirty="0"/>
              <a:t>Tuple/Array</a:t>
            </a:r>
          </a:p>
          <a:p>
            <a:pPr lvl="2"/>
            <a:r>
              <a:rPr lang="en-US" dirty="0"/>
              <a:t>List</a:t>
            </a:r>
          </a:p>
          <a:p>
            <a:pPr lvl="2"/>
            <a:r>
              <a:rPr lang="en-US" dirty="0"/>
              <a:t>Dictionary</a:t>
            </a:r>
          </a:p>
          <a:p>
            <a:pPr lvl="1"/>
            <a:r>
              <a:rPr lang="en-US" dirty="0"/>
              <a:t>Conditionals</a:t>
            </a:r>
          </a:p>
          <a:p>
            <a:pPr lvl="2"/>
            <a:r>
              <a:rPr lang="en-US" dirty="0"/>
              <a:t>Used to make decisions/comparisons</a:t>
            </a:r>
          </a:p>
          <a:p>
            <a:pPr lvl="2"/>
            <a:r>
              <a:rPr lang="en-US" dirty="0"/>
              <a:t>Additional conditionals in ./Instructional Material/Class Examples/ConditionalStatements.py</a:t>
            </a:r>
          </a:p>
          <a:p>
            <a:pPr lvl="1"/>
            <a:endParaRPr lang="en-US" dirty="0"/>
          </a:p>
        </p:txBody>
      </p:sp>
    </p:spTree>
    <p:extLst>
      <p:ext uri="{BB962C8B-B14F-4D97-AF65-F5344CB8AC3E}">
        <p14:creationId xmlns:p14="http://schemas.microsoft.com/office/powerpoint/2010/main" val="166249187"/>
      </p:ext>
    </p:extLst>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fontScale="92500"/>
          </a:bodyPr>
          <a:lstStyle/>
          <a:p>
            <a:r>
              <a:rPr lang="en-US" dirty="0"/>
              <a:t>Loops</a:t>
            </a:r>
          </a:p>
          <a:p>
            <a:pPr lvl="1"/>
            <a:r>
              <a:rPr lang="en-US" dirty="0"/>
              <a:t>Problem:</a:t>
            </a:r>
          </a:p>
          <a:p>
            <a:pPr lvl="1"/>
            <a:r>
              <a:rPr lang="en-US" dirty="0"/>
              <a:t>I have written some code, but now I need to apply it to a large number of values in a list.  </a:t>
            </a:r>
          </a:p>
          <a:p>
            <a:pPr lvl="1"/>
            <a:r>
              <a:rPr lang="en-US" dirty="0"/>
              <a:t>I need to find if a specific condition exists, but I do not know how many values I need to check</a:t>
            </a:r>
          </a:p>
          <a:p>
            <a:pPr lvl="1"/>
            <a:r>
              <a:rPr lang="en-US" dirty="0">
                <a:solidFill>
                  <a:srgbClr val="FFC000"/>
                </a:solidFill>
              </a:rPr>
              <a:t>How can I apply the same section of code to a large number of values without rewriting the code?</a:t>
            </a:r>
          </a:p>
          <a:p>
            <a:pPr lvl="1"/>
            <a:r>
              <a:rPr lang="en-US" dirty="0">
                <a:solidFill>
                  <a:srgbClr val="FFC000"/>
                </a:solidFill>
              </a:rPr>
              <a:t>How can I iterate over values checking a condition when I don’t know how many values I need to check?</a:t>
            </a:r>
          </a:p>
          <a:p>
            <a:pPr lvl="1"/>
            <a:endParaRPr lang="en-US" dirty="0"/>
          </a:p>
        </p:txBody>
      </p:sp>
    </p:spTree>
    <p:extLst>
      <p:ext uri="{BB962C8B-B14F-4D97-AF65-F5344CB8AC3E}">
        <p14:creationId xmlns:p14="http://schemas.microsoft.com/office/powerpoint/2010/main" val="28628854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lstStyle/>
          <a:p>
            <a:r>
              <a:rPr lang="en-US" dirty="0"/>
              <a:t>Loops</a:t>
            </a:r>
          </a:p>
          <a:p>
            <a:pPr lvl="1"/>
            <a:r>
              <a:rPr lang="en-US" dirty="0">
                <a:solidFill>
                  <a:srgbClr val="FFC000"/>
                </a:solidFill>
              </a:rPr>
              <a:t>How can I apply the same section of code to a large number of values without rewriting the code?</a:t>
            </a:r>
          </a:p>
          <a:p>
            <a:pPr lvl="1"/>
            <a:r>
              <a:rPr lang="en-US" dirty="0"/>
              <a:t>for loop</a:t>
            </a:r>
          </a:p>
          <a:p>
            <a:pPr lvl="2"/>
            <a:r>
              <a:rPr lang="en-US" dirty="0"/>
              <a:t>Loops through each element in a collection</a:t>
            </a:r>
          </a:p>
          <a:p>
            <a:pPr lvl="2"/>
            <a:r>
              <a:rPr lang="en-US" dirty="0"/>
              <a:t>Use range() to get a quick list of elements</a:t>
            </a:r>
          </a:p>
        </p:txBody>
      </p:sp>
    </p:spTree>
    <p:extLst>
      <p:ext uri="{BB962C8B-B14F-4D97-AF65-F5344CB8AC3E}">
        <p14:creationId xmlns:p14="http://schemas.microsoft.com/office/powerpoint/2010/main" val="27796071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lstStyle/>
          <a:p>
            <a:r>
              <a:rPr lang="en-US" dirty="0"/>
              <a:t>Loops</a:t>
            </a:r>
          </a:p>
        </p:txBody>
      </p:sp>
      <p:pic>
        <p:nvPicPr>
          <p:cNvPr id="4" name="Picture 3">
            <a:extLst>
              <a:ext uri="{FF2B5EF4-FFF2-40B4-BE49-F238E27FC236}">
                <a16:creationId xmlns:a16="http://schemas.microsoft.com/office/drawing/2014/main" id="{6650242A-E42D-4BFF-A3F4-77A49FFD3BFA}"/>
              </a:ext>
            </a:extLst>
          </p:cNvPr>
          <p:cNvPicPr>
            <a:picLocks noChangeAspect="1"/>
          </p:cNvPicPr>
          <p:nvPr/>
        </p:nvPicPr>
        <p:blipFill>
          <a:blip r:embed="rId3"/>
          <a:stretch>
            <a:fillRect/>
          </a:stretch>
        </p:blipFill>
        <p:spPr>
          <a:xfrm>
            <a:off x="771526" y="3067843"/>
            <a:ext cx="3343275" cy="1590675"/>
          </a:xfrm>
          <a:prstGeom prst="rect">
            <a:avLst/>
          </a:prstGeom>
        </p:spPr>
      </p:pic>
      <p:pic>
        <p:nvPicPr>
          <p:cNvPr id="7" name="Picture 6">
            <a:extLst>
              <a:ext uri="{FF2B5EF4-FFF2-40B4-BE49-F238E27FC236}">
                <a16:creationId xmlns:a16="http://schemas.microsoft.com/office/drawing/2014/main" id="{7C62D771-0CC3-4375-9D0C-781A61721358}"/>
              </a:ext>
            </a:extLst>
          </p:cNvPr>
          <p:cNvPicPr>
            <a:picLocks noChangeAspect="1"/>
          </p:cNvPicPr>
          <p:nvPr/>
        </p:nvPicPr>
        <p:blipFill>
          <a:blip r:embed="rId4"/>
          <a:stretch>
            <a:fillRect/>
          </a:stretch>
        </p:blipFill>
        <p:spPr>
          <a:xfrm>
            <a:off x="5295899" y="3067843"/>
            <a:ext cx="3076575" cy="1657350"/>
          </a:xfrm>
          <a:prstGeom prst="rect">
            <a:avLst/>
          </a:prstGeom>
        </p:spPr>
      </p:pic>
    </p:spTree>
    <p:extLst>
      <p:ext uri="{BB962C8B-B14F-4D97-AF65-F5344CB8AC3E}">
        <p14:creationId xmlns:p14="http://schemas.microsoft.com/office/powerpoint/2010/main" val="42903217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lstStyle/>
          <a:p>
            <a:r>
              <a:rPr lang="en-US" dirty="0"/>
              <a:t>Loops</a:t>
            </a:r>
          </a:p>
          <a:p>
            <a:pPr lvl="1"/>
            <a:r>
              <a:rPr lang="en-US" dirty="0">
                <a:solidFill>
                  <a:srgbClr val="FFC000"/>
                </a:solidFill>
              </a:rPr>
              <a:t>How can I iterate over values checking a condition when I don’t know how many values I need to check?</a:t>
            </a:r>
          </a:p>
          <a:p>
            <a:pPr lvl="1"/>
            <a:r>
              <a:rPr lang="en-US" dirty="0"/>
              <a:t>while loop</a:t>
            </a:r>
          </a:p>
          <a:p>
            <a:pPr lvl="2"/>
            <a:r>
              <a:rPr lang="en-US" dirty="0"/>
              <a:t>See next slide</a:t>
            </a:r>
          </a:p>
        </p:txBody>
      </p:sp>
    </p:spTree>
    <p:extLst>
      <p:ext uri="{BB962C8B-B14F-4D97-AF65-F5344CB8AC3E}">
        <p14:creationId xmlns:p14="http://schemas.microsoft.com/office/powerpoint/2010/main" val="9926755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pic>
        <p:nvPicPr>
          <p:cNvPr id="3" name="Picture 2">
            <a:extLst>
              <a:ext uri="{FF2B5EF4-FFF2-40B4-BE49-F238E27FC236}">
                <a16:creationId xmlns:a16="http://schemas.microsoft.com/office/drawing/2014/main" id="{E954837F-D810-482E-BC50-6CEF58788584}"/>
              </a:ext>
            </a:extLst>
          </p:cNvPr>
          <p:cNvPicPr>
            <a:picLocks noChangeAspect="1"/>
          </p:cNvPicPr>
          <p:nvPr/>
        </p:nvPicPr>
        <p:blipFill>
          <a:blip r:embed="rId3"/>
          <a:stretch>
            <a:fillRect/>
          </a:stretch>
        </p:blipFill>
        <p:spPr>
          <a:xfrm>
            <a:off x="2890837" y="2238375"/>
            <a:ext cx="3362325" cy="2381250"/>
          </a:xfrm>
          <a:prstGeom prst="rect">
            <a:avLst/>
          </a:prstGeom>
        </p:spPr>
      </p:pic>
    </p:spTree>
    <p:extLst>
      <p:ext uri="{BB962C8B-B14F-4D97-AF65-F5344CB8AC3E}">
        <p14:creationId xmlns:p14="http://schemas.microsoft.com/office/powerpoint/2010/main" val="39032153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4" name="Content Placeholder 2">
            <a:extLst>
              <a:ext uri="{FF2B5EF4-FFF2-40B4-BE49-F238E27FC236}">
                <a16:creationId xmlns:a16="http://schemas.microsoft.com/office/drawing/2014/main" id="{609CCEC5-5D16-4483-B322-8A0688DADB2D}"/>
              </a:ext>
            </a:extLst>
          </p:cNvPr>
          <p:cNvSpPr>
            <a:spLocks noGrp="1"/>
          </p:cNvSpPr>
          <p:nvPr>
            <p:ph idx="1"/>
          </p:nvPr>
        </p:nvSpPr>
        <p:spPr>
          <a:xfrm>
            <a:off x="457200" y="1600200"/>
            <a:ext cx="8229600" cy="4525963"/>
          </a:xfrm>
        </p:spPr>
        <p:txBody>
          <a:bodyPr/>
          <a:lstStyle/>
          <a:p>
            <a:r>
              <a:rPr lang="en-US" dirty="0"/>
              <a:t>Loops</a:t>
            </a:r>
          </a:p>
          <a:p>
            <a:pPr lvl="1"/>
            <a:r>
              <a:rPr lang="en-US" dirty="0"/>
              <a:t>Loop examples: </a:t>
            </a:r>
          </a:p>
          <a:p>
            <a:pPr lvl="1"/>
            <a:r>
              <a:rPr lang="en-US" dirty="0"/>
              <a:t>./Instructional Material/Class Examples/Loop Examples.py</a:t>
            </a:r>
          </a:p>
        </p:txBody>
      </p:sp>
    </p:spTree>
    <p:extLst>
      <p:ext uri="{BB962C8B-B14F-4D97-AF65-F5344CB8AC3E}">
        <p14:creationId xmlns:p14="http://schemas.microsoft.com/office/powerpoint/2010/main" val="21625021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4" name="Content Placeholder 2">
            <a:extLst>
              <a:ext uri="{FF2B5EF4-FFF2-40B4-BE49-F238E27FC236}">
                <a16:creationId xmlns:a16="http://schemas.microsoft.com/office/drawing/2014/main" id="{609CCEC5-5D16-4483-B322-8A0688DADB2D}"/>
              </a:ext>
            </a:extLst>
          </p:cNvPr>
          <p:cNvSpPr>
            <a:spLocks noGrp="1"/>
          </p:cNvSpPr>
          <p:nvPr>
            <p:ph idx="1"/>
          </p:nvPr>
        </p:nvSpPr>
        <p:spPr>
          <a:xfrm>
            <a:off x="457200" y="1600200"/>
            <a:ext cx="8229600" cy="4525963"/>
          </a:xfrm>
        </p:spPr>
        <p:txBody>
          <a:bodyPr/>
          <a:lstStyle/>
          <a:p>
            <a:r>
              <a:rPr lang="en-US" dirty="0"/>
              <a:t>Loops</a:t>
            </a:r>
          </a:p>
          <a:p>
            <a:pPr lvl="1"/>
            <a:r>
              <a:rPr lang="en-US" dirty="0"/>
              <a:t>In-class exercises:</a:t>
            </a:r>
          </a:p>
          <a:p>
            <a:pPr lvl="1"/>
            <a:r>
              <a:rPr lang="en-US" dirty="0"/>
              <a:t>Create a list of the days of the week, and print each day using a loop</a:t>
            </a:r>
          </a:p>
          <a:p>
            <a:pPr lvl="1"/>
            <a:r>
              <a:rPr lang="en-US" dirty="0"/>
              <a:t>Create a loop that counts from 0 -100, and prints all even numbers</a:t>
            </a:r>
          </a:p>
        </p:txBody>
      </p:sp>
    </p:spTree>
    <p:extLst>
      <p:ext uri="{BB962C8B-B14F-4D97-AF65-F5344CB8AC3E}">
        <p14:creationId xmlns:p14="http://schemas.microsoft.com/office/powerpoint/2010/main" val="38446361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4" name="Content Placeholder 2">
            <a:extLst>
              <a:ext uri="{FF2B5EF4-FFF2-40B4-BE49-F238E27FC236}">
                <a16:creationId xmlns:a16="http://schemas.microsoft.com/office/drawing/2014/main" id="{609CCEC5-5D16-4483-B322-8A0688DADB2D}"/>
              </a:ext>
            </a:extLst>
          </p:cNvPr>
          <p:cNvSpPr>
            <a:spLocks noGrp="1"/>
          </p:cNvSpPr>
          <p:nvPr>
            <p:ph idx="1"/>
          </p:nvPr>
        </p:nvSpPr>
        <p:spPr>
          <a:xfrm>
            <a:off x="457200" y="1600200"/>
            <a:ext cx="8229600" cy="4525963"/>
          </a:xfrm>
        </p:spPr>
        <p:txBody>
          <a:bodyPr/>
          <a:lstStyle/>
          <a:p>
            <a:r>
              <a:rPr lang="en-US" dirty="0"/>
              <a:t>Loops</a:t>
            </a:r>
          </a:p>
          <a:p>
            <a:pPr lvl="1"/>
            <a:r>
              <a:rPr lang="en-US" dirty="0"/>
              <a:t>Real-world example: </a:t>
            </a:r>
          </a:p>
          <a:p>
            <a:pPr lvl="1"/>
            <a:r>
              <a:rPr lang="en-US" dirty="0"/>
              <a:t>Waiting for a part to show up in stores</a:t>
            </a:r>
          </a:p>
          <a:p>
            <a:pPr lvl="1"/>
            <a:r>
              <a:rPr lang="en-US" dirty="0"/>
              <a:t>./Instructional Material/Class Examples/Real World Loop Example/Listener.py</a:t>
            </a:r>
          </a:p>
        </p:txBody>
      </p:sp>
    </p:spTree>
    <p:extLst>
      <p:ext uri="{BB962C8B-B14F-4D97-AF65-F5344CB8AC3E}">
        <p14:creationId xmlns:p14="http://schemas.microsoft.com/office/powerpoint/2010/main" val="3781814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Environments</a:t>
            </a:r>
          </a:p>
        </p:txBody>
      </p:sp>
      <p:sp>
        <p:nvSpPr>
          <p:cNvPr id="3" name="Content Placeholder 2"/>
          <p:cNvSpPr>
            <a:spLocks noGrp="1"/>
          </p:cNvSpPr>
          <p:nvPr>
            <p:ph idx="1"/>
          </p:nvPr>
        </p:nvSpPr>
        <p:spPr/>
        <p:txBody>
          <a:bodyPr>
            <a:normAutofit/>
          </a:bodyPr>
          <a:lstStyle/>
          <a:p>
            <a:r>
              <a:rPr lang="en-US" dirty="0"/>
              <a:t>Problem:</a:t>
            </a:r>
          </a:p>
          <a:p>
            <a:pPr lvl="1"/>
            <a:r>
              <a:rPr lang="en-US" dirty="0">
                <a:solidFill>
                  <a:srgbClr val="FFC000"/>
                </a:solidFill>
              </a:rPr>
              <a:t>How can we offload this workload?</a:t>
            </a:r>
          </a:p>
          <a:p>
            <a:pPr lvl="1"/>
            <a:r>
              <a:rPr lang="en-US" dirty="0">
                <a:solidFill>
                  <a:srgbClr val="FFC000"/>
                </a:solidFill>
              </a:rPr>
              <a:t>What do we need to set it up?</a:t>
            </a:r>
          </a:p>
          <a:p>
            <a:pPr lvl="1"/>
            <a:endParaRPr lang="en-US" dirty="0"/>
          </a:p>
        </p:txBody>
      </p:sp>
    </p:spTree>
    <p:extLst>
      <p:ext uri="{BB962C8B-B14F-4D97-AF65-F5344CB8AC3E}">
        <p14:creationId xmlns:p14="http://schemas.microsoft.com/office/powerpoint/2010/main" val="28728323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Loops</a:t>
            </a:r>
          </a:p>
          <a:p>
            <a:pPr lvl="1"/>
            <a:r>
              <a:rPr lang="en-US" dirty="0"/>
              <a:t>Real-world example problem:</a:t>
            </a:r>
          </a:p>
          <a:p>
            <a:pPr lvl="1"/>
            <a:r>
              <a:rPr lang="en-US" dirty="0"/>
              <a:t>I have been given a list of project profits, and I need to check if any of them are below zero.</a:t>
            </a:r>
          </a:p>
        </p:txBody>
      </p:sp>
    </p:spTree>
    <p:extLst>
      <p:ext uri="{BB962C8B-B14F-4D97-AF65-F5344CB8AC3E}">
        <p14:creationId xmlns:p14="http://schemas.microsoft.com/office/powerpoint/2010/main" val="40081802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Loops</a:t>
            </a:r>
          </a:p>
          <a:p>
            <a:pPr lvl="1"/>
            <a:r>
              <a:rPr lang="en-US" dirty="0"/>
              <a:t>Real-world example problem:</a:t>
            </a:r>
          </a:p>
          <a:p>
            <a:pPr lvl="1"/>
            <a:r>
              <a:rPr lang="en-US" dirty="0"/>
              <a:t>I have the times of my employees, and I need to check if they have worked overtime this week or not.</a:t>
            </a:r>
          </a:p>
        </p:txBody>
      </p:sp>
    </p:spTree>
    <p:extLst>
      <p:ext uri="{BB962C8B-B14F-4D97-AF65-F5344CB8AC3E}">
        <p14:creationId xmlns:p14="http://schemas.microsoft.com/office/powerpoint/2010/main" val="19427357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Loops</a:t>
            </a:r>
          </a:p>
          <a:p>
            <a:pPr lvl="1"/>
            <a:r>
              <a:rPr lang="en-US" dirty="0"/>
              <a:t>Real-world example problem:</a:t>
            </a:r>
          </a:p>
          <a:p>
            <a:pPr lvl="1"/>
            <a:r>
              <a:rPr lang="en-US" dirty="0"/>
              <a:t>I have a set of parts in the repair process with the need-by times and average </a:t>
            </a:r>
            <a:r>
              <a:rPr lang="en-US"/>
              <a:t>repair times.  </a:t>
            </a:r>
            <a:r>
              <a:rPr lang="en-US" dirty="0"/>
              <a:t>I need to check if any of them are over-due, or are projected to not be repaired in time.</a:t>
            </a:r>
          </a:p>
        </p:txBody>
      </p:sp>
    </p:spTree>
    <p:extLst>
      <p:ext uri="{BB962C8B-B14F-4D97-AF65-F5344CB8AC3E}">
        <p14:creationId xmlns:p14="http://schemas.microsoft.com/office/powerpoint/2010/main" val="12641669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Datetime Library Side Notes</a:t>
            </a:r>
          </a:p>
          <a:p>
            <a:pPr lvl="1"/>
            <a:r>
              <a:rPr lang="en-US" dirty="0"/>
              <a:t>Library allows working with dates, times, and datetimes</a:t>
            </a:r>
          </a:p>
          <a:p>
            <a:pPr lvl="2"/>
            <a:r>
              <a:rPr lang="en-US" dirty="0"/>
              <a:t>Introduces datetime datatype-combination of date and time</a:t>
            </a:r>
          </a:p>
          <a:p>
            <a:pPr lvl="2"/>
            <a:r>
              <a:rPr lang="en-US" dirty="0"/>
              <a:t>Introduces date datatype, which consists of just dates</a:t>
            </a:r>
          </a:p>
          <a:p>
            <a:pPr lvl="2"/>
            <a:r>
              <a:rPr lang="en-US" dirty="0"/>
              <a:t>Conversions between date, datetime and other datatypes</a:t>
            </a:r>
          </a:p>
          <a:p>
            <a:pPr lvl="2"/>
            <a:r>
              <a:rPr lang="en-US" dirty="0"/>
              <a:t>Arithmetic manipulation of datetimes</a:t>
            </a:r>
          </a:p>
        </p:txBody>
      </p:sp>
    </p:spTree>
    <p:extLst>
      <p:ext uri="{BB962C8B-B14F-4D97-AF65-F5344CB8AC3E}">
        <p14:creationId xmlns:p14="http://schemas.microsoft.com/office/powerpoint/2010/main" val="13282746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Datetime Library Side Notes</a:t>
            </a:r>
          </a:p>
          <a:p>
            <a:pPr lvl="1"/>
            <a:r>
              <a:rPr lang="en-US" dirty="0"/>
              <a:t>Tokens for specifying strings in string to datetime conversions:</a:t>
            </a:r>
          </a:p>
          <a:p>
            <a:pPr lvl="2"/>
            <a:r>
              <a:rPr lang="en-US" dirty="0">
                <a:hlinkClick r:id="rId3"/>
              </a:rPr>
              <a:t>https://docs.python.org/3/library/datetime.html#strftime-strptime-behavior</a:t>
            </a:r>
            <a:endParaRPr lang="en-US" dirty="0"/>
          </a:p>
          <a:p>
            <a:pPr lvl="2"/>
            <a:endParaRPr lang="en-US" dirty="0"/>
          </a:p>
        </p:txBody>
      </p:sp>
    </p:spTree>
    <p:extLst>
      <p:ext uri="{BB962C8B-B14F-4D97-AF65-F5344CB8AC3E}">
        <p14:creationId xmlns:p14="http://schemas.microsoft.com/office/powerpoint/2010/main" val="10938088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Datetime Library Side Notes</a:t>
            </a:r>
          </a:p>
          <a:p>
            <a:pPr lvl="2"/>
            <a:endParaRPr lang="en-US" dirty="0"/>
          </a:p>
        </p:txBody>
      </p:sp>
      <p:graphicFrame>
        <p:nvGraphicFramePr>
          <p:cNvPr id="4" name="Table 3">
            <a:extLst>
              <a:ext uri="{FF2B5EF4-FFF2-40B4-BE49-F238E27FC236}">
                <a16:creationId xmlns:a16="http://schemas.microsoft.com/office/drawing/2014/main" id="{AE46902D-4174-4100-A777-CF207AC151DA}"/>
              </a:ext>
            </a:extLst>
          </p:cNvPr>
          <p:cNvGraphicFramePr>
            <a:graphicFrameLocks noGrp="1"/>
          </p:cNvGraphicFramePr>
          <p:nvPr>
            <p:extLst>
              <p:ext uri="{D42A27DB-BD31-4B8C-83A1-F6EECF244321}">
                <p14:modId xmlns:p14="http://schemas.microsoft.com/office/powerpoint/2010/main" val="1700046498"/>
              </p:ext>
            </p:extLst>
          </p:nvPr>
        </p:nvGraphicFramePr>
        <p:xfrm>
          <a:off x="1257301" y="2441363"/>
          <a:ext cx="6629398" cy="3886198"/>
        </p:xfrm>
        <a:graphic>
          <a:graphicData uri="http://schemas.openxmlformats.org/drawingml/2006/table">
            <a:tbl>
              <a:tblPr>
                <a:tableStyleId>{5C22544A-7EE6-4342-B048-85BDC9FD1C3A}</a:tableStyleId>
              </a:tblPr>
              <a:tblGrid>
                <a:gridCol w="2118334">
                  <a:extLst>
                    <a:ext uri="{9D8B030D-6E8A-4147-A177-3AD203B41FA5}">
                      <a16:colId xmlns:a16="http://schemas.microsoft.com/office/drawing/2014/main" val="3859729993"/>
                    </a:ext>
                  </a:extLst>
                </a:gridCol>
                <a:gridCol w="2392730">
                  <a:extLst>
                    <a:ext uri="{9D8B030D-6E8A-4147-A177-3AD203B41FA5}">
                      <a16:colId xmlns:a16="http://schemas.microsoft.com/office/drawing/2014/main" val="1180824960"/>
                    </a:ext>
                  </a:extLst>
                </a:gridCol>
                <a:gridCol w="2118334">
                  <a:extLst>
                    <a:ext uri="{9D8B030D-6E8A-4147-A177-3AD203B41FA5}">
                      <a16:colId xmlns:a16="http://schemas.microsoft.com/office/drawing/2014/main" val="3616907659"/>
                    </a:ext>
                  </a:extLst>
                </a:gridCol>
              </a:tblGrid>
              <a:tr h="267722">
                <a:tc>
                  <a:txBody>
                    <a:bodyPr/>
                    <a:lstStyle/>
                    <a:p>
                      <a:pPr algn="ctr" fontAlgn="ctr"/>
                      <a:r>
                        <a:rPr lang="en-US" sz="1600" b="1" u="none" strike="noStrike" dirty="0">
                          <a:solidFill>
                            <a:schemeClr val="tx2">
                              <a:lumMod val="40000"/>
                              <a:lumOff val="60000"/>
                            </a:schemeClr>
                          </a:solidFill>
                          <a:effectLst/>
                        </a:rPr>
                        <a:t>Directive/Token</a:t>
                      </a:r>
                      <a:endParaRPr lang="en-US" sz="1600" b="1" i="0" u="none" strike="noStrike" dirty="0">
                        <a:solidFill>
                          <a:schemeClr val="tx2">
                            <a:lumMod val="40000"/>
                            <a:lumOff val="60000"/>
                          </a:schemeClr>
                        </a:solidFill>
                        <a:effectLst/>
                        <a:latin typeface="Calibri" panose="020F0502020204030204" pitchFamily="34" charset="0"/>
                      </a:endParaRPr>
                    </a:p>
                  </a:txBody>
                  <a:tcPr marL="4763" marR="4763" marT="4763" marB="0" anchor="ctr">
                    <a:solidFill>
                      <a:schemeClr val="bg1">
                        <a:lumMod val="10000"/>
                      </a:schemeClr>
                    </a:solidFill>
                  </a:tcPr>
                </a:tc>
                <a:tc>
                  <a:txBody>
                    <a:bodyPr/>
                    <a:lstStyle/>
                    <a:p>
                      <a:pPr algn="ctr" fontAlgn="ctr"/>
                      <a:r>
                        <a:rPr lang="en-US" sz="1600" b="1" u="none" strike="noStrike" dirty="0">
                          <a:solidFill>
                            <a:schemeClr val="tx2">
                              <a:lumMod val="40000"/>
                              <a:lumOff val="60000"/>
                            </a:schemeClr>
                          </a:solidFill>
                          <a:effectLst/>
                        </a:rPr>
                        <a:t>Meaning</a:t>
                      </a:r>
                      <a:endParaRPr lang="en-US" sz="1600" b="1" i="0" u="none" strike="noStrike" dirty="0">
                        <a:solidFill>
                          <a:schemeClr val="tx2">
                            <a:lumMod val="40000"/>
                            <a:lumOff val="60000"/>
                          </a:schemeClr>
                        </a:solidFill>
                        <a:effectLst/>
                        <a:latin typeface="Calibri" panose="020F0502020204030204" pitchFamily="34" charset="0"/>
                      </a:endParaRPr>
                    </a:p>
                  </a:txBody>
                  <a:tcPr marL="4763" marR="4763" marT="4763" marB="0" anchor="ctr">
                    <a:solidFill>
                      <a:schemeClr val="bg1">
                        <a:lumMod val="10000"/>
                      </a:schemeClr>
                    </a:solidFill>
                  </a:tcPr>
                </a:tc>
                <a:tc>
                  <a:txBody>
                    <a:bodyPr/>
                    <a:lstStyle/>
                    <a:p>
                      <a:pPr algn="ctr" fontAlgn="ctr"/>
                      <a:r>
                        <a:rPr lang="en-US" sz="1600" b="1" u="none" strike="noStrike" dirty="0">
                          <a:solidFill>
                            <a:schemeClr val="tx2">
                              <a:lumMod val="40000"/>
                              <a:lumOff val="60000"/>
                            </a:schemeClr>
                          </a:solidFill>
                          <a:effectLst/>
                        </a:rPr>
                        <a:t>Example</a:t>
                      </a:r>
                      <a:endParaRPr lang="en-US" sz="1600" b="1" i="0" u="none" strike="noStrike" dirty="0">
                        <a:solidFill>
                          <a:schemeClr val="tx2">
                            <a:lumMod val="40000"/>
                            <a:lumOff val="60000"/>
                          </a:schemeClr>
                        </a:solidFill>
                        <a:effectLst/>
                        <a:latin typeface="Calibri" panose="020F0502020204030204" pitchFamily="34" charset="0"/>
                      </a:endParaRPr>
                    </a:p>
                  </a:txBody>
                  <a:tcPr marL="4763" marR="4763" marT="4763" marB="0" anchor="ctr">
                    <a:solidFill>
                      <a:schemeClr val="bg1">
                        <a:lumMod val="10000"/>
                      </a:schemeClr>
                    </a:solidFill>
                  </a:tcPr>
                </a:tc>
                <a:extLst>
                  <a:ext uri="{0D108BD9-81ED-4DB2-BD59-A6C34878D82A}">
                    <a16:rowId xmlns:a16="http://schemas.microsoft.com/office/drawing/2014/main" val="738202374"/>
                  </a:ext>
                </a:extLst>
              </a:tr>
              <a:tr h="535444">
                <a:tc>
                  <a:txBody>
                    <a:bodyPr/>
                    <a:lstStyle/>
                    <a:p>
                      <a:pPr algn="ctr" fontAlgn="ctr"/>
                      <a:r>
                        <a:rPr lang="en-US" sz="1400" u="none" strike="noStrike" dirty="0">
                          <a:solidFill>
                            <a:schemeClr val="tx2">
                              <a:lumMod val="40000"/>
                              <a:lumOff val="60000"/>
                            </a:schemeClr>
                          </a:solidFill>
                          <a:effectLst/>
                        </a:rPr>
                        <a:t>%d</a:t>
                      </a:r>
                      <a:endParaRPr lang="en-US" sz="1400" b="0" i="0" u="none" strike="noStrike" dirty="0">
                        <a:solidFill>
                          <a:schemeClr val="tx2">
                            <a:lumMod val="40000"/>
                            <a:lumOff val="60000"/>
                          </a:schemeClr>
                        </a:solidFill>
                        <a:effectLst/>
                        <a:latin typeface="Arial Unicode MS"/>
                      </a:endParaRPr>
                    </a:p>
                  </a:txBody>
                  <a:tcPr marL="4763" marR="4763" marT="4763" marB="0" anchor="ctr">
                    <a:solidFill>
                      <a:schemeClr val="bg1">
                        <a:lumMod val="10000"/>
                      </a:schemeClr>
                    </a:solidFill>
                  </a:tcPr>
                </a:tc>
                <a:tc>
                  <a:txBody>
                    <a:bodyPr/>
                    <a:lstStyle/>
                    <a:p>
                      <a:pPr algn="ctr" fontAlgn="ctr"/>
                      <a:r>
                        <a:rPr lang="en-US" sz="1400" u="none" strike="noStrike">
                          <a:solidFill>
                            <a:schemeClr val="tx2">
                              <a:lumMod val="40000"/>
                              <a:lumOff val="60000"/>
                            </a:schemeClr>
                          </a:solidFill>
                          <a:effectLst/>
                        </a:rPr>
                        <a:t>Day of the month as a zero-padded decimal number.</a:t>
                      </a:r>
                      <a:endParaRPr lang="en-US" sz="1400" b="0" i="0" u="none" strike="noStrike">
                        <a:solidFill>
                          <a:schemeClr val="tx2">
                            <a:lumMod val="40000"/>
                            <a:lumOff val="60000"/>
                          </a:schemeClr>
                        </a:solidFill>
                        <a:effectLst/>
                        <a:latin typeface="Calibri" panose="020F0502020204030204" pitchFamily="34" charset="0"/>
                      </a:endParaRPr>
                    </a:p>
                  </a:txBody>
                  <a:tcPr marL="4763" marR="4763" marT="4763" marB="0" anchor="ctr">
                    <a:solidFill>
                      <a:schemeClr val="bg1">
                        <a:lumMod val="10000"/>
                      </a:schemeClr>
                    </a:solidFill>
                  </a:tcPr>
                </a:tc>
                <a:tc>
                  <a:txBody>
                    <a:bodyPr/>
                    <a:lstStyle/>
                    <a:p>
                      <a:pPr algn="ctr" fontAlgn="ctr"/>
                      <a:r>
                        <a:rPr lang="en-US" sz="1400" u="none" strike="noStrike" dirty="0">
                          <a:solidFill>
                            <a:schemeClr val="tx2">
                              <a:lumMod val="40000"/>
                              <a:lumOff val="60000"/>
                            </a:schemeClr>
                          </a:solidFill>
                          <a:effectLst/>
                        </a:rPr>
                        <a:t>01, 02, …, 31</a:t>
                      </a:r>
                      <a:endParaRPr lang="en-US" sz="1400" b="0" i="0" u="none" strike="noStrike" dirty="0">
                        <a:solidFill>
                          <a:schemeClr val="tx2">
                            <a:lumMod val="40000"/>
                            <a:lumOff val="60000"/>
                          </a:schemeClr>
                        </a:solidFill>
                        <a:effectLst/>
                        <a:latin typeface="Calibri" panose="020F0502020204030204" pitchFamily="34" charset="0"/>
                      </a:endParaRPr>
                    </a:p>
                  </a:txBody>
                  <a:tcPr marL="4763" marR="4763" marT="4763" marB="0" anchor="ctr">
                    <a:solidFill>
                      <a:schemeClr val="bg1">
                        <a:lumMod val="10000"/>
                      </a:schemeClr>
                    </a:solidFill>
                  </a:tcPr>
                </a:tc>
                <a:extLst>
                  <a:ext uri="{0D108BD9-81ED-4DB2-BD59-A6C34878D82A}">
                    <a16:rowId xmlns:a16="http://schemas.microsoft.com/office/drawing/2014/main" val="1357244381"/>
                  </a:ext>
                </a:extLst>
              </a:tr>
              <a:tr h="267722">
                <a:tc rowSpan="2">
                  <a:txBody>
                    <a:bodyPr/>
                    <a:lstStyle/>
                    <a:p>
                      <a:pPr algn="ctr" fontAlgn="ctr"/>
                      <a:r>
                        <a:rPr lang="en-US" sz="1400" u="none" strike="noStrike" dirty="0">
                          <a:solidFill>
                            <a:schemeClr val="tx2">
                              <a:lumMod val="40000"/>
                              <a:lumOff val="60000"/>
                            </a:schemeClr>
                          </a:solidFill>
                          <a:effectLst/>
                        </a:rPr>
                        <a:t>%b</a:t>
                      </a:r>
                      <a:endParaRPr lang="en-US" sz="1400" b="0" i="0" u="none" strike="noStrike" dirty="0">
                        <a:solidFill>
                          <a:schemeClr val="tx2">
                            <a:lumMod val="40000"/>
                            <a:lumOff val="60000"/>
                          </a:schemeClr>
                        </a:solidFill>
                        <a:effectLst/>
                        <a:latin typeface="Arial Unicode MS"/>
                      </a:endParaRPr>
                    </a:p>
                  </a:txBody>
                  <a:tcPr marL="4763" marR="4763" marT="4763" marB="0" anchor="ctr">
                    <a:solidFill>
                      <a:schemeClr val="bg1">
                        <a:lumMod val="10000"/>
                      </a:schemeClr>
                    </a:solidFill>
                  </a:tcPr>
                </a:tc>
                <a:tc rowSpan="2">
                  <a:txBody>
                    <a:bodyPr/>
                    <a:lstStyle/>
                    <a:p>
                      <a:pPr algn="ctr" fontAlgn="ctr"/>
                      <a:r>
                        <a:rPr lang="en-US" sz="1400" u="none" strike="noStrike" dirty="0">
                          <a:solidFill>
                            <a:schemeClr val="tx2">
                              <a:lumMod val="40000"/>
                              <a:lumOff val="60000"/>
                            </a:schemeClr>
                          </a:solidFill>
                          <a:effectLst/>
                        </a:rPr>
                        <a:t>Month as locale’s abbreviated name.</a:t>
                      </a:r>
                      <a:endParaRPr lang="en-US" sz="1400" b="0" i="0" u="none" strike="noStrike" dirty="0">
                        <a:solidFill>
                          <a:schemeClr val="tx2">
                            <a:lumMod val="40000"/>
                            <a:lumOff val="60000"/>
                          </a:schemeClr>
                        </a:solidFill>
                        <a:effectLst/>
                        <a:latin typeface="Calibri" panose="020F0502020204030204" pitchFamily="34" charset="0"/>
                      </a:endParaRPr>
                    </a:p>
                  </a:txBody>
                  <a:tcPr marL="4763" marR="4763" marT="4763" marB="0" anchor="ctr">
                    <a:solidFill>
                      <a:schemeClr val="bg1">
                        <a:lumMod val="10000"/>
                      </a:schemeClr>
                    </a:solidFill>
                  </a:tcPr>
                </a:tc>
                <a:tc>
                  <a:txBody>
                    <a:bodyPr/>
                    <a:lstStyle/>
                    <a:p>
                      <a:pPr algn="ctr" fontAlgn="ctr"/>
                      <a:r>
                        <a:rPr lang="en-US" sz="1400" u="none" strike="noStrike" dirty="0">
                          <a:solidFill>
                            <a:schemeClr val="tx2">
                              <a:lumMod val="40000"/>
                              <a:lumOff val="60000"/>
                            </a:schemeClr>
                          </a:solidFill>
                          <a:effectLst/>
                        </a:rPr>
                        <a:t>Jan, Feb, …, Dec (</a:t>
                      </a:r>
                      <a:r>
                        <a:rPr lang="en-US" sz="1400" u="none" strike="noStrike" dirty="0" err="1">
                          <a:solidFill>
                            <a:schemeClr val="tx2">
                              <a:lumMod val="40000"/>
                              <a:lumOff val="60000"/>
                            </a:schemeClr>
                          </a:solidFill>
                          <a:effectLst/>
                        </a:rPr>
                        <a:t>en_US</a:t>
                      </a:r>
                      <a:r>
                        <a:rPr lang="en-US" sz="1400" u="none" strike="noStrike" dirty="0">
                          <a:solidFill>
                            <a:schemeClr val="tx2">
                              <a:lumMod val="40000"/>
                              <a:lumOff val="60000"/>
                            </a:schemeClr>
                          </a:solidFill>
                          <a:effectLst/>
                        </a:rPr>
                        <a:t>);</a:t>
                      </a:r>
                      <a:endParaRPr lang="en-US" sz="1400" b="0" i="0" u="none" strike="noStrike" dirty="0">
                        <a:solidFill>
                          <a:schemeClr val="tx2">
                            <a:lumMod val="40000"/>
                            <a:lumOff val="60000"/>
                          </a:schemeClr>
                        </a:solidFill>
                        <a:effectLst/>
                        <a:latin typeface="Calibri" panose="020F0502020204030204" pitchFamily="34" charset="0"/>
                      </a:endParaRPr>
                    </a:p>
                  </a:txBody>
                  <a:tcPr marL="4763" marR="4763" marT="4763" marB="0" anchor="ctr">
                    <a:solidFill>
                      <a:schemeClr val="bg1">
                        <a:lumMod val="10000"/>
                      </a:schemeClr>
                    </a:solidFill>
                  </a:tcPr>
                </a:tc>
                <a:extLst>
                  <a:ext uri="{0D108BD9-81ED-4DB2-BD59-A6C34878D82A}">
                    <a16:rowId xmlns:a16="http://schemas.microsoft.com/office/drawing/2014/main" val="3447983091"/>
                  </a:ext>
                </a:extLst>
              </a:tr>
              <a:tr h="267722">
                <a:tc vMerge="1">
                  <a:txBody>
                    <a:bodyPr/>
                    <a:lstStyle/>
                    <a:p>
                      <a:endParaRPr lang="en-US"/>
                    </a:p>
                  </a:txBody>
                  <a:tcPr/>
                </a:tc>
                <a:tc vMerge="1">
                  <a:txBody>
                    <a:bodyPr/>
                    <a:lstStyle/>
                    <a:p>
                      <a:endParaRPr lang="en-US"/>
                    </a:p>
                  </a:txBody>
                  <a:tcPr/>
                </a:tc>
                <a:tc>
                  <a:txBody>
                    <a:bodyPr/>
                    <a:lstStyle/>
                    <a:p>
                      <a:pPr algn="ctr" fontAlgn="ctr"/>
                      <a:r>
                        <a:rPr lang="pt-BR" sz="1400" u="none" strike="noStrike" dirty="0">
                          <a:solidFill>
                            <a:schemeClr val="tx2">
                              <a:lumMod val="40000"/>
                              <a:lumOff val="60000"/>
                            </a:schemeClr>
                          </a:solidFill>
                          <a:effectLst/>
                        </a:rPr>
                        <a:t>Jan, Feb, …, Dez (de_DE)</a:t>
                      </a:r>
                      <a:endParaRPr lang="pt-BR" sz="1400" b="0" i="0" u="none" strike="noStrike" dirty="0">
                        <a:solidFill>
                          <a:schemeClr val="tx2">
                            <a:lumMod val="40000"/>
                            <a:lumOff val="60000"/>
                          </a:schemeClr>
                        </a:solidFill>
                        <a:effectLst/>
                        <a:latin typeface="Calibri" panose="020F0502020204030204" pitchFamily="34" charset="0"/>
                      </a:endParaRPr>
                    </a:p>
                  </a:txBody>
                  <a:tcPr marL="4763" marR="4763" marT="4763" marB="0" anchor="ctr">
                    <a:solidFill>
                      <a:schemeClr val="bg1">
                        <a:lumMod val="10000"/>
                      </a:schemeClr>
                    </a:solidFill>
                  </a:tcPr>
                </a:tc>
                <a:extLst>
                  <a:ext uri="{0D108BD9-81ED-4DB2-BD59-A6C34878D82A}">
                    <a16:rowId xmlns:a16="http://schemas.microsoft.com/office/drawing/2014/main" val="1840361877"/>
                  </a:ext>
                </a:extLst>
              </a:tr>
              <a:tr h="503036">
                <a:tc rowSpan="2">
                  <a:txBody>
                    <a:bodyPr/>
                    <a:lstStyle/>
                    <a:p>
                      <a:pPr algn="ctr" fontAlgn="ctr"/>
                      <a:r>
                        <a:rPr lang="en-US" sz="1400" u="none" strike="noStrike" dirty="0">
                          <a:solidFill>
                            <a:schemeClr val="tx2">
                              <a:lumMod val="40000"/>
                              <a:lumOff val="60000"/>
                            </a:schemeClr>
                          </a:solidFill>
                          <a:effectLst/>
                        </a:rPr>
                        <a:t>%B</a:t>
                      </a:r>
                      <a:endParaRPr lang="en-US" sz="1400" b="0" i="0" u="none" strike="noStrike" dirty="0">
                        <a:solidFill>
                          <a:schemeClr val="tx2">
                            <a:lumMod val="40000"/>
                            <a:lumOff val="60000"/>
                          </a:schemeClr>
                        </a:solidFill>
                        <a:effectLst/>
                        <a:latin typeface="Arial Unicode MS"/>
                      </a:endParaRPr>
                    </a:p>
                  </a:txBody>
                  <a:tcPr marL="4763" marR="4763" marT="4763" marB="0" anchor="ctr">
                    <a:solidFill>
                      <a:schemeClr val="bg1">
                        <a:lumMod val="10000"/>
                      </a:schemeClr>
                    </a:solidFill>
                  </a:tcPr>
                </a:tc>
                <a:tc rowSpan="2">
                  <a:txBody>
                    <a:bodyPr/>
                    <a:lstStyle/>
                    <a:p>
                      <a:pPr algn="ctr" fontAlgn="ctr"/>
                      <a:r>
                        <a:rPr lang="en-US" sz="1400" u="none" strike="noStrike" dirty="0">
                          <a:solidFill>
                            <a:schemeClr val="tx2">
                              <a:lumMod val="40000"/>
                              <a:lumOff val="60000"/>
                            </a:schemeClr>
                          </a:solidFill>
                          <a:effectLst/>
                        </a:rPr>
                        <a:t>Month as locale’s full name.</a:t>
                      </a:r>
                      <a:endParaRPr lang="en-US" sz="1400" b="0" i="0" u="none" strike="noStrike" dirty="0">
                        <a:solidFill>
                          <a:schemeClr val="tx2">
                            <a:lumMod val="40000"/>
                            <a:lumOff val="60000"/>
                          </a:schemeClr>
                        </a:solidFill>
                        <a:effectLst/>
                        <a:latin typeface="Calibri" panose="020F0502020204030204" pitchFamily="34" charset="0"/>
                      </a:endParaRPr>
                    </a:p>
                  </a:txBody>
                  <a:tcPr marL="4763" marR="4763" marT="4763" marB="0" anchor="ctr">
                    <a:solidFill>
                      <a:schemeClr val="bg1">
                        <a:lumMod val="10000"/>
                      </a:schemeClr>
                    </a:solidFill>
                  </a:tcPr>
                </a:tc>
                <a:tc>
                  <a:txBody>
                    <a:bodyPr/>
                    <a:lstStyle/>
                    <a:p>
                      <a:pPr algn="ctr" fontAlgn="ctr"/>
                      <a:r>
                        <a:rPr lang="en-US" sz="1400" u="none" strike="noStrike">
                          <a:solidFill>
                            <a:schemeClr val="tx2">
                              <a:lumMod val="40000"/>
                              <a:lumOff val="60000"/>
                            </a:schemeClr>
                          </a:solidFill>
                          <a:effectLst/>
                        </a:rPr>
                        <a:t>January, February, …, December (en_US);</a:t>
                      </a:r>
                      <a:endParaRPr lang="en-US" sz="1400" b="0" i="0" u="none" strike="noStrike">
                        <a:solidFill>
                          <a:schemeClr val="tx2">
                            <a:lumMod val="40000"/>
                            <a:lumOff val="60000"/>
                          </a:schemeClr>
                        </a:solidFill>
                        <a:effectLst/>
                        <a:latin typeface="Calibri" panose="020F0502020204030204" pitchFamily="34" charset="0"/>
                      </a:endParaRPr>
                    </a:p>
                  </a:txBody>
                  <a:tcPr marL="4763" marR="4763" marT="4763" marB="0" anchor="ctr">
                    <a:solidFill>
                      <a:schemeClr val="bg1">
                        <a:lumMod val="10000"/>
                      </a:schemeClr>
                    </a:solidFill>
                  </a:tcPr>
                </a:tc>
                <a:extLst>
                  <a:ext uri="{0D108BD9-81ED-4DB2-BD59-A6C34878D82A}">
                    <a16:rowId xmlns:a16="http://schemas.microsoft.com/office/drawing/2014/main" val="1347187622"/>
                  </a:ext>
                </a:extLst>
              </a:tr>
              <a:tr h="503036">
                <a:tc vMerge="1">
                  <a:txBody>
                    <a:bodyPr/>
                    <a:lstStyle/>
                    <a:p>
                      <a:endParaRPr lang="en-US"/>
                    </a:p>
                  </a:txBody>
                  <a:tcPr/>
                </a:tc>
                <a:tc vMerge="1">
                  <a:txBody>
                    <a:bodyPr/>
                    <a:lstStyle/>
                    <a:p>
                      <a:endParaRPr lang="en-US"/>
                    </a:p>
                  </a:txBody>
                  <a:tcPr/>
                </a:tc>
                <a:tc>
                  <a:txBody>
                    <a:bodyPr/>
                    <a:lstStyle/>
                    <a:p>
                      <a:pPr algn="ctr" fontAlgn="ctr"/>
                      <a:r>
                        <a:rPr lang="en-US" sz="1400" u="none" strike="noStrike">
                          <a:solidFill>
                            <a:schemeClr val="tx2">
                              <a:lumMod val="40000"/>
                              <a:lumOff val="60000"/>
                            </a:schemeClr>
                          </a:solidFill>
                          <a:effectLst/>
                        </a:rPr>
                        <a:t>Januar, Februar, …, Dezember (de_DE)</a:t>
                      </a:r>
                      <a:endParaRPr lang="en-US" sz="1400" b="0" i="0" u="none" strike="noStrike">
                        <a:solidFill>
                          <a:schemeClr val="tx2">
                            <a:lumMod val="40000"/>
                            <a:lumOff val="60000"/>
                          </a:schemeClr>
                        </a:solidFill>
                        <a:effectLst/>
                        <a:latin typeface="Calibri" panose="020F0502020204030204" pitchFamily="34" charset="0"/>
                      </a:endParaRPr>
                    </a:p>
                  </a:txBody>
                  <a:tcPr marL="4763" marR="4763" marT="4763" marB="0" anchor="ctr">
                    <a:solidFill>
                      <a:schemeClr val="bg1">
                        <a:lumMod val="10000"/>
                      </a:schemeClr>
                    </a:solidFill>
                  </a:tcPr>
                </a:tc>
                <a:extLst>
                  <a:ext uri="{0D108BD9-81ED-4DB2-BD59-A6C34878D82A}">
                    <a16:rowId xmlns:a16="http://schemas.microsoft.com/office/drawing/2014/main" val="2456043108"/>
                  </a:ext>
                </a:extLst>
              </a:tr>
              <a:tr h="503036">
                <a:tc>
                  <a:txBody>
                    <a:bodyPr/>
                    <a:lstStyle/>
                    <a:p>
                      <a:pPr algn="ctr" fontAlgn="ctr"/>
                      <a:r>
                        <a:rPr lang="en-US" sz="1400" u="none" strike="noStrike" dirty="0">
                          <a:solidFill>
                            <a:schemeClr val="tx2">
                              <a:lumMod val="40000"/>
                              <a:lumOff val="60000"/>
                            </a:schemeClr>
                          </a:solidFill>
                          <a:effectLst/>
                        </a:rPr>
                        <a:t>%m</a:t>
                      </a:r>
                      <a:endParaRPr lang="en-US" sz="1400" b="0" i="0" u="none" strike="noStrike" dirty="0">
                        <a:solidFill>
                          <a:schemeClr val="tx2">
                            <a:lumMod val="40000"/>
                            <a:lumOff val="60000"/>
                          </a:schemeClr>
                        </a:solidFill>
                        <a:effectLst/>
                        <a:latin typeface="Arial Unicode MS"/>
                      </a:endParaRPr>
                    </a:p>
                  </a:txBody>
                  <a:tcPr marL="4763" marR="4763" marT="4763" marB="0" anchor="ctr">
                    <a:solidFill>
                      <a:schemeClr val="bg1">
                        <a:lumMod val="10000"/>
                      </a:schemeClr>
                    </a:solidFill>
                  </a:tcPr>
                </a:tc>
                <a:tc>
                  <a:txBody>
                    <a:bodyPr/>
                    <a:lstStyle/>
                    <a:p>
                      <a:pPr algn="ctr" fontAlgn="ctr"/>
                      <a:r>
                        <a:rPr lang="en-US" sz="1400" u="none" strike="noStrike" dirty="0">
                          <a:solidFill>
                            <a:schemeClr val="tx2">
                              <a:lumMod val="40000"/>
                              <a:lumOff val="60000"/>
                            </a:schemeClr>
                          </a:solidFill>
                          <a:effectLst/>
                        </a:rPr>
                        <a:t>Month as a zero-padded decimal number.</a:t>
                      </a:r>
                      <a:endParaRPr lang="en-US" sz="1400" b="0" i="0" u="none" strike="noStrike" dirty="0">
                        <a:solidFill>
                          <a:schemeClr val="tx2">
                            <a:lumMod val="40000"/>
                            <a:lumOff val="60000"/>
                          </a:schemeClr>
                        </a:solidFill>
                        <a:effectLst/>
                        <a:latin typeface="Calibri" panose="020F0502020204030204" pitchFamily="34" charset="0"/>
                      </a:endParaRPr>
                    </a:p>
                  </a:txBody>
                  <a:tcPr marL="4763" marR="4763" marT="4763" marB="0" anchor="ctr">
                    <a:solidFill>
                      <a:schemeClr val="bg1">
                        <a:lumMod val="10000"/>
                      </a:schemeClr>
                    </a:solidFill>
                  </a:tcPr>
                </a:tc>
                <a:tc>
                  <a:txBody>
                    <a:bodyPr/>
                    <a:lstStyle/>
                    <a:p>
                      <a:pPr algn="ctr" fontAlgn="ctr"/>
                      <a:r>
                        <a:rPr lang="en-US" sz="1400" u="none" strike="noStrike" dirty="0">
                          <a:solidFill>
                            <a:schemeClr val="tx2">
                              <a:lumMod val="40000"/>
                              <a:lumOff val="60000"/>
                            </a:schemeClr>
                          </a:solidFill>
                          <a:effectLst/>
                        </a:rPr>
                        <a:t>01, 02, …, 12</a:t>
                      </a:r>
                      <a:endParaRPr lang="en-US" sz="1400" b="0" i="0" u="none" strike="noStrike" dirty="0">
                        <a:solidFill>
                          <a:schemeClr val="tx2">
                            <a:lumMod val="40000"/>
                            <a:lumOff val="60000"/>
                          </a:schemeClr>
                        </a:solidFill>
                        <a:effectLst/>
                        <a:latin typeface="Calibri" panose="020F0502020204030204" pitchFamily="34" charset="0"/>
                      </a:endParaRPr>
                    </a:p>
                  </a:txBody>
                  <a:tcPr marL="4763" marR="4763" marT="4763" marB="0" anchor="ctr">
                    <a:solidFill>
                      <a:schemeClr val="bg1">
                        <a:lumMod val="10000"/>
                      </a:schemeClr>
                    </a:solidFill>
                  </a:tcPr>
                </a:tc>
                <a:extLst>
                  <a:ext uri="{0D108BD9-81ED-4DB2-BD59-A6C34878D82A}">
                    <a16:rowId xmlns:a16="http://schemas.microsoft.com/office/drawing/2014/main" val="1785318443"/>
                  </a:ext>
                </a:extLst>
              </a:tr>
              <a:tr h="535444">
                <a:tc>
                  <a:txBody>
                    <a:bodyPr/>
                    <a:lstStyle/>
                    <a:p>
                      <a:pPr algn="ctr" fontAlgn="ctr"/>
                      <a:r>
                        <a:rPr lang="en-US" sz="1400" u="none" strike="noStrike" dirty="0">
                          <a:solidFill>
                            <a:schemeClr val="tx2">
                              <a:lumMod val="40000"/>
                              <a:lumOff val="60000"/>
                            </a:schemeClr>
                          </a:solidFill>
                          <a:effectLst/>
                        </a:rPr>
                        <a:t>%y</a:t>
                      </a:r>
                      <a:endParaRPr lang="en-US" sz="1400" b="0" i="0" u="none" strike="noStrike" dirty="0">
                        <a:solidFill>
                          <a:schemeClr val="tx2">
                            <a:lumMod val="40000"/>
                            <a:lumOff val="60000"/>
                          </a:schemeClr>
                        </a:solidFill>
                        <a:effectLst/>
                        <a:latin typeface="Arial Unicode MS"/>
                      </a:endParaRPr>
                    </a:p>
                  </a:txBody>
                  <a:tcPr marL="4763" marR="4763" marT="4763" marB="0" anchor="ctr">
                    <a:solidFill>
                      <a:schemeClr val="bg1">
                        <a:lumMod val="10000"/>
                      </a:schemeClr>
                    </a:solidFill>
                  </a:tcPr>
                </a:tc>
                <a:tc>
                  <a:txBody>
                    <a:bodyPr/>
                    <a:lstStyle/>
                    <a:p>
                      <a:pPr algn="ctr" fontAlgn="ctr"/>
                      <a:r>
                        <a:rPr lang="en-US" sz="1400" u="none" strike="noStrike" dirty="0">
                          <a:solidFill>
                            <a:schemeClr val="tx2">
                              <a:lumMod val="40000"/>
                              <a:lumOff val="60000"/>
                            </a:schemeClr>
                          </a:solidFill>
                          <a:effectLst/>
                        </a:rPr>
                        <a:t>Year without century as a zero-padded decimal number.</a:t>
                      </a:r>
                      <a:endParaRPr lang="en-US" sz="1400" b="0" i="0" u="none" strike="noStrike" dirty="0">
                        <a:solidFill>
                          <a:schemeClr val="tx2">
                            <a:lumMod val="40000"/>
                            <a:lumOff val="60000"/>
                          </a:schemeClr>
                        </a:solidFill>
                        <a:effectLst/>
                        <a:latin typeface="Calibri" panose="020F0502020204030204" pitchFamily="34" charset="0"/>
                      </a:endParaRPr>
                    </a:p>
                  </a:txBody>
                  <a:tcPr marL="4763" marR="4763" marT="4763" marB="0" anchor="ctr">
                    <a:solidFill>
                      <a:schemeClr val="bg1">
                        <a:lumMod val="10000"/>
                      </a:schemeClr>
                    </a:solidFill>
                  </a:tcPr>
                </a:tc>
                <a:tc>
                  <a:txBody>
                    <a:bodyPr/>
                    <a:lstStyle/>
                    <a:p>
                      <a:pPr algn="ctr" fontAlgn="ctr"/>
                      <a:r>
                        <a:rPr lang="en-US" sz="1400" u="none" strike="noStrike" dirty="0">
                          <a:solidFill>
                            <a:schemeClr val="tx2">
                              <a:lumMod val="40000"/>
                              <a:lumOff val="60000"/>
                            </a:schemeClr>
                          </a:solidFill>
                          <a:effectLst/>
                        </a:rPr>
                        <a:t>00, 01, …, 99</a:t>
                      </a:r>
                      <a:endParaRPr lang="en-US" sz="1400" b="0" i="0" u="none" strike="noStrike" dirty="0">
                        <a:solidFill>
                          <a:schemeClr val="tx2">
                            <a:lumMod val="40000"/>
                            <a:lumOff val="60000"/>
                          </a:schemeClr>
                        </a:solidFill>
                        <a:effectLst/>
                        <a:latin typeface="Calibri" panose="020F0502020204030204" pitchFamily="34" charset="0"/>
                      </a:endParaRPr>
                    </a:p>
                  </a:txBody>
                  <a:tcPr marL="4763" marR="4763" marT="4763" marB="0" anchor="ctr">
                    <a:solidFill>
                      <a:schemeClr val="bg1">
                        <a:lumMod val="10000"/>
                      </a:schemeClr>
                    </a:solidFill>
                  </a:tcPr>
                </a:tc>
                <a:extLst>
                  <a:ext uri="{0D108BD9-81ED-4DB2-BD59-A6C34878D82A}">
                    <a16:rowId xmlns:a16="http://schemas.microsoft.com/office/drawing/2014/main" val="1373453129"/>
                  </a:ext>
                </a:extLst>
              </a:tr>
              <a:tr h="503036">
                <a:tc>
                  <a:txBody>
                    <a:bodyPr/>
                    <a:lstStyle/>
                    <a:p>
                      <a:pPr algn="ctr" fontAlgn="ctr"/>
                      <a:r>
                        <a:rPr lang="en-US" sz="1400" u="none" strike="noStrike" dirty="0">
                          <a:solidFill>
                            <a:schemeClr val="tx2">
                              <a:lumMod val="40000"/>
                              <a:lumOff val="60000"/>
                            </a:schemeClr>
                          </a:solidFill>
                          <a:effectLst/>
                        </a:rPr>
                        <a:t>%Y</a:t>
                      </a:r>
                      <a:endParaRPr lang="en-US" sz="1400" b="0" i="0" u="none" strike="noStrike" dirty="0">
                        <a:solidFill>
                          <a:schemeClr val="tx2">
                            <a:lumMod val="40000"/>
                            <a:lumOff val="60000"/>
                          </a:schemeClr>
                        </a:solidFill>
                        <a:effectLst/>
                        <a:latin typeface="Arial Unicode MS"/>
                      </a:endParaRPr>
                    </a:p>
                  </a:txBody>
                  <a:tcPr marL="4763" marR="4763" marT="4763" marB="0" anchor="ctr">
                    <a:solidFill>
                      <a:schemeClr val="bg1">
                        <a:lumMod val="10000"/>
                      </a:schemeClr>
                    </a:solidFill>
                  </a:tcPr>
                </a:tc>
                <a:tc>
                  <a:txBody>
                    <a:bodyPr/>
                    <a:lstStyle/>
                    <a:p>
                      <a:pPr algn="ctr" fontAlgn="ctr"/>
                      <a:r>
                        <a:rPr lang="en-US" sz="1400" u="none" strike="noStrike">
                          <a:solidFill>
                            <a:schemeClr val="tx2">
                              <a:lumMod val="40000"/>
                              <a:lumOff val="60000"/>
                            </a:schemeClr>
                          </a:solidFill>
                          <a:effectLst/>
                        </a:rPr>
                        <a:t>Year with century as a decimal number.</a:t>
                      </a:r>
                      <a:endParaRPr lang="en-US" sz="1400" b="0" i="0" u="none" strike="noStrike">
                        <a:solidFill>
                          <a:schemeClr val="tx2">
                            <a:lumMod val="40000"/>
                            <a:lumOff val="60000"/>
                          </a:schemeClr>
                        </a:solidFill>
                        <a:effectLst/>
                        <a:latin typeface="Calibri" panose="020F0502020204030204" pitchFamily="34" charset="0"/>
                      </a:endParaRPr>
                    </a:p>
                  </a:txBody>
                  <a:tcPr marL="4763" marR="4763" marT="4763" marB="0" anchor="ctr">
                    <a:solidFill>
                      <a:schemeClr val="bg1">
                        <a:lumMod val="10000"/>
                      </a:schemeClr>
                    </a:solidFill>
                  </a:tcPr>
                </a:tc>
                <a:tc>
                  <a:txBody>
                    <a:bodyPr/>
                    <a:lstStyle/>
                    <a:p>
                      <a:pPr algn="ctr" fontAlgn="ctr"/>
                      <a:r>
                        <a:rPr lang="en-US" sz="1400" u="none" strike="noStrike" dirty="0">
                          <a:solidFill>
                            <a:schemeClr val="tx2">
                              <a:lumMod val="40000"/>
                              <a:lumOff val="60000"/>
                            </a:schemeClr>
                          </a:solidFill>
                          <a:effectLst/>
                        </a:rPr>
                        <a:t>0001, 0002, …, 2013, 2014, …, 9998, 9999</a:t>
                      </a:r>
                      <a:endParaRPr lang="en-US" sz="1400" b="0" i="0" u="none" strike="noStrike" dirty="0">
                        <a:solidFill>
                          <a:schemeClr val="tx2">
                            <a:lumMod val="40000"/>
                            <a:lumOff val="60000"/>
                          </a:schemeClr>
                        </a:solidFill>
                        <a:effectLst/>
                        <a:latin typeface="Calibri" panose="020F0502020204030204" pitchFamily="34" charset="0"/>
                      </a:endParaRPr>
                    </a:p>
                  </a:txBody>
                  <a:tcPr marL="4763" marR="4763" marT="4763" marB="0" anchor="ctr">
                    <a:solidFill>
                      <a:schemeClr val="bg1">
                        <a:lumMod val="10000"/>
                      </a:schemeClr>
                    </a:solidFill>
                  </a:tcPr>
                </a:tc>
                <a:extLst>
                  <a:ext uri="{0D108BD9-81ED-4DB2-BD59-A6C34878D82A}">
                    <a16:rowId xmlns:a16="http://schemas.microsoft.com/office/drawing/2014/main" val="3654247319"/>
                  </a:ext>
                </a:extLst>
              </a:tr>
            </a:tbl>
          </a:graphicData>
        </a:graphic>
      </p:graphicFrame>
    </p:spTree>
    <p:extLst>
      <p:ext uri="{BB962C8B-B14F-4D97-AF65-F5344CB8AC3E}">
        <p14:creationId xmlns:p14="http://schemas.microsoft.com/office/powerpoint/2010/main" val="15339287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Datetime Library Side Notes</a:t>
            </a:r>
          </a:p>
          <a:p>
            <a:pPr lvl="2"/>
            <a:endParaRPr lang="en-US" dirty="0"/>
          </a:p>
        </p:txBody>
      </p:sp>
      <p:graphicFrame>
        <p:nvGraphicFramePr>
          <p:cNvPr id="4" name="Table 3">
            <a:extLst>
              <a:ext uri="{FF2B5EF4-FFF2-40B4-BE49-F238E27FC236}">
                <a16:creationId xmlns:a16="http://schemas.microsoft.com/office/drawing/2014/main" id="{40961FC6-49CE-49FE-8545-800E6046910A}"/>
              </a:ext>
            </a:extLst>
          </p:cNvPr>
          <p:cNvGraphicFramePr>
            <a:graphicFrameLocks noGrp="1"/>
          </p:cNvGraphicFramePr>
          <p:nvPr>
            <p:extLst>
              <p:ext uri="{D42A27DB-BD31-4B8C-83A1-F6EECF244321}">
                <p14:modId xmlns:p14="http://schemas.microsoft.com/office/powerpoint/2010/main" val="1622035799"/>
              </p:ext>
            </p:extLst>
          </p:nvPr>
        </p:nvGraphicFramePr>
        <p:xfrm>
          <a:off x="1295400" y="2435369"/>
          <a:ext cx="6553199" cy="3886199"/>
        </p:xfrm>
        <a:graphic>
          <a:graphicData uri="http://schemas.openxmlformats.org/drawingml/2006/table">
            <a:tbl>
              <a:tblPr>
                <a:tableStyleId>{5C22544A-7EE6-4342-B048-85BDC9FD1C3A}</a:tableStyleId>
              </a:tblPr>
              <a:tblGrid>
                <a:gridCol w="2093986">
                  <a:extLst>
                    <a:ext uri="{9D8B030D-6E8A-4147-A177-3AD203B41FA5}">
                      <a16:colId xmlns:a16="http://schemas.microsoft.com/office/drawing/2014/main" val="2784421750"/>
                    </a:ext>
                  </a:extLst>
                </a:gridCol>
                <a:gridCol w="2365227">
                  <a:extLst>
                    <a:ext uri="{9D8B030D-6E8A-4147-A177-3AD203B41FA5}">
                      <a16:colId xmlns:a16="http://schemas.microsoft.com/office/drawing/2014/main" val="2123085432"/>
                    </a:ext>
                  </a:extLst>
                </a:gridCol>
                <a:gridCol w="2093986">
                  <a:extLst>
                    <a:ext uri="{9D8B030D-6E8A-4147-A177-3AD203B41FA5}">
                      <a16:colId xmlns:a16="http://schemas.microsoft.com/office/drawing/2014/main" val="2963879745"/>
                    </a:ext>
                  </a:extLst>
                </a:gridCol>
              </a:tblGrid>
              <a:tr h="282470">
                <a:tc>
                  <a:txBody>
                    <a:bodyPr/>
                    <a:lstStyle/>
                    <a:p>
                      <a:pPr marL="0" algn="ctr" defTabSz="914400" rtl="0" eaLnBrk="1" fontAlgn="ctr" latinLnBrk="0" hangingPunct="1"/>
                      <a:r>
                        <a:rPr lang="en-US" sz="1600" b="1" u="none" strike="noStrike" kern="1200" dirty="0">
                          <a:solidFill>
                            <a:schemeClr val="tx2">
                              <a:lumMod val="40000"/>
                              <a:lumOff val="60000"/>
                            </a:schemeClr>
                          </a:solidFill>
                          <a:effectLst/>
                          <a:latin typeface="+mn-lt"/>
                          <a:ea typeface="+mn-ea"/>
                          <a:cs typeface="+mn-cs"/>
                        </a:rPr>
                        <a:t>Directive</a:t>
                      </a:r>
                    </a:p>
                  </a:txBody>
                  <a:tcPr marL="4763" marR="4763" marT="4763" marB="0" anchor="ctr">
                    <a:solidFill>
                      <a:schemeClr val="bg1">
                        <a:lumMod val="10000"/>
                      </a:schemeClr>
                    </a:solidFill>
                  </a:tcPr>
                </a:tc>
                <a:tc>
                  <a:txBody>
                    <a:bodyPr/>
                    <a:lstStyle/>
                    <a:p>
                      <a:pPr marL="0" algn="ctr" defTabSz="914400" rtl="0" eaLnBrk="1" fontAlgn="ctr" latinLnBrk="0" hangingPunct="1"/>
                      <a:r>
                        <a:rPr lang="en-US" sz="1600" b="1" u="none" strike="noStrike" kern="1200" dirty="0">
                          <a:solidFill>
                            <a:schemeClr val="tx2">
                              <a:lumMod val="40000"/>
                              <a:lumOff val="60000"/>
                            </a:schemeClr>
                          </a:solidFill>
                          <a:effectLst/>
                          <a:latin typeface="+mn-lt"/>
                          <a:ea typeface="+mn-ea"/>
                          <a:cs typeface="+mn-cs"/>
                        </a:rPr>
                        <a:t>Meaning</a:t>
                      </a:r>
                    </a:p>
                  </a:txBody>
                  <a:tcPr marL="4763" marR="4763" marT="4763" marB="0" anchor="ctr">
                    <a:solidFill>
                      <a:schemeClr val="bg1">
                        <a:lumMod val="10000"/>
                      </a:schemeClr>
                    </a:solidFill>
                  </a:tcPr>
                </a:tc>
                <a:tc>
                  <a:txBody>
                    <a:bodyPr/>
                    <a:lstStyle/>
                    <a:p>
                      <a:pPr marL="0" algn="ctr" defTabSz="914400" rtl="0" eaLnBrk="1" fontAlgn="ctr" latinLnBrk="0" hangingPunct="1"/>
                      <a:r>
                        <a:rPr lang="en-US" sz="1600" b="1" u="none" strike="noStrike" kern="1200" dirty="0">
                          <a:solidFill>
                            <a:schemeClr val="tx2">
                              <a:lumMod val="40000"/>
                              <a:lumOff val="60000"/>
                            </a:schemeClr>
                          </a:solidFill>
                          <a:effectLst/>
                          <a:latin typeface="+mn-lt"/>
                          <a:ea typeface="+mn-ea"/>
                          <a:cs typeface="+mn-cs"/>
                        </a:rPr>
                        <a:t>Example</a:t>
                      </a:r>
                    </a:p>
                  </a:txBody>
                  <a:tcPr marL="4763" marR="4763" marT="4763" marB="0" anchor="ctr">
                    <a:solidFill>
                      <a:schemeClr val="bg1">
                        <a:lumMod val="10000"/>
                      </a:schemeClr>
                    </a:solidFill>
                  </a:tcPr>
                </a:tc>
                <a:extLst>
                  <a:ext uri="{0D108BD9-81ED-4DB2-BD59-A6C34878D82A}">
                    <a16:rowId xmlns:a16="http://schemas.microsoft.com/office/drawing/2014/main" val="923274391"/>
                  </a:ext>
                </a:extLst>
              </a:tr>
              <a:tr h="564941">
                <a:tc>
                  <a:txBody>
                    <a:bodyPr/>
                    <a:lstStyle/>
                    <a:p>
                      <a:pPr marL="0" algn="ctr" defTabSz="914400" rtl="0" eaLnBrk="1" fontAlgn="ctr" latinLnBrk="0" hangingPunct="1"/>
                      <a:r>
                        <a:rPr lang="en-US" sz="1400" b="0" u="none" strike="noStrike" kern="1200" dirty="0">
                          <a:solidFill>
                            <a:schemeClr val="tx2">
                              <a:lumMod val="40000"/>
                              <a:lumOff val="60000"/>
                            </a:schemeClr>
                          </a:solidFill>
                          <a:effectLst/>
                          <a:latin typeface="+mn-lt"/>
                          <a:ea typeface="+mn-ea"/>
                          <a:cs typeface="+mn-cs"/>
                        </a:rPr>
                        <a:t>%H</a:t>
                      </a:r>
                    </a:p>
                  </a:txBody>
                  <a:tcPr marL="4763" marR="4763" marT="4763" marB="0" anchor="ctr">
                    <a:solidFill>
                      <a:schemeClr val="bg1">
                        <a:lumMod val="10000"/>
                      </a:schemeClr>
                    </a:solidFill>
                  </a:tcPr>
                </a:tc>
                <a:tc>
                  <a:txBody>
                    <a:bodyPr/>
                    <a:lstStyle/>
                    <a:p>
                      <a:pPr marL="0" algn="ctr" defTabSz="914400" rtl="0" eaLnBrk="1" fontAlgn="ctr" latinLnBrk="0" hangingPunct="1"/>
                      <a:r>
                        <a:rPr lang="en-US" sz="1400" b="0" u="none" strike="noStrike" kern="1200" dirty="0">
                          <a:solidFill>
                            <a:schemeClr val="tx2">
                              <a:lumMod val="40000"/>
                              <a:lumOff val="60000"/>
                            </a:schemeClr>
                          </a:solidFill>
                          <a:effectLst/>
                          <a:latin typeface="+mn-lt"/>
                          <a:ea typeface="+mn-ea"/>
                          <a:cs typeface="+mn-cs"/>
                        </a:rPr>
                        <a:t>Hour (24-hour clock) as a zero-padded decimal number.</a:t>
                      </a:r>
                    </a:p>
                  </a:txBody>
                  <a:tcPr marL="4763" marR="4763" marT="4763" marB="0" anchor="ctr">
                    <a:solidFill>
                      <a:schemeClr val="bg1">
                        <a:lumMod val="10000"/>
                      </a:schemeClr>
                    </a:solidFill>
                  </a:tcPr>
                </a:tc>
                <a:tc>
                  <a:txBody>
                    <a:bodyPr/>
                    <a:lstStyle/>
                    <a:p>
                      <a:pPr marL="0" algn="ctr" defTabSz="914400" rtl="0" eaLnBrk="1" fontAlgn="ctr" latinLnBrk="0" hangingPunct="1"/>
                      <a:r>
                        <a:rPr lang="en-US" sz="1400" b="0" u="none" strike="noStrike" kern="1200" dirty="0">
                          <a:solidFill>
                            <a:schemeClr val="tx2">
                              <a:lumMod val="40000"/>
                              <a:lumOff val="60000"/>
                            </a:schemeClr>
                          </a:solidFill>
                          <a:effectLst/>
                          <a:latin typeface="+mn-lt"/>
                          <a:ea typeface="+mn-ea"/>
                          <a:cs typeface="+mn-cs"/>
                        </a:rPr>
                        <a:t>00, 01, …, 23</a:t>
                      </a:r>
                    </a:p>
                  </a:txBody>
                  <a:tcPr marL="4763" marR="4763" marT="4763" marB="0" anchor="ctr">
                    <a:solidFill>
                      <a:schemeClr val="bg1">
                        <a:lumMod val="10000"/>
                      </a:schemeClr>
                    </a:solidFill>
                  </a:tcPr>
                </a:tc>
                <a:extLst>
                  <a:ext uri="{0D108BD9-81ED-4DB2-BD59-A6C34878D82A}">
                    <a16:rowId xmlns:a16="http://schemas.microsoft.com/office/drawing/2014/main" val="1682356579"/>
                  </a:ext>
                </a:extLst>
              </a:tr>
              <a:tr h="564941">
                <a:tc>
                  <a:txBody>
                    <a:bodyPr/>
                    <a:lstStyle/>
                    <a:p>
                      <a:pPr marL="0" algn="ctr" defTabSz="914400" rtl="0" eaLnBrk="1" fontAlgn="ctr" latinLnBrk="0" hangingPunct="1"/>
                      <a:r>
                        <a:rPr lang="en-US" sz="1400" b="0" u="none" strike="noStrike" kern="1200" dirty="0">
                          <a:solidFill>
                            <a:schemeClr val="tx2">
                              <a:lumMod val="40000"/>
                              <a:lumOff val="60000"/>
                            </a:schemeClr>
                          </a:solidFill>
                          <a:effectLst/>
                          <a:latin typeface="+mn-lt"/>
                          <a:ea typeface="+mn-ea"/>
                          <a:cs typeface="+mn-cs"/>
                        </a:rPr>
                        <a:t>%I</a:t>
                      </a:r>
                    </a:p>
                  </a:txBody>
                  <a:tcPr marL="4763" marR="4763" marT="4763" marB="0" anchor="ctr">
                    <a:solidFill>
                      <a:schemeClr val="bg1">
                        <a:lumMod val="10000"/>
                      </a:schemeClr>
                    </a:solidFill>
                  </a:tcPr>
                </a:tc>
                <a:tc>
                  <a:txBody>
                    <a:bodyPr/>
                    <a:lstStyle/>
                    <a:p>
                      <a:pPr marL="0" algn="ctr" defTabSz="914400" rtl="0" eaLnBrk="1" fontAlgn="ctr" latinLnBrk="0" hangingPunct="1"/>
                      <a:r>
                        <a:rPr lang="en-US" sz="1400" b="0" u="none" strike="noStrike" kern="1200" dirty="0">
                          <a:solidFill>
                            <a:schemeClr val="tx2">
                              <a:lumMod val="40000"/>
                              <a:lumOff val="60000"/>
                            </a:schemeClr>
                          </a:solidFill>
                          <a:effectLst/>
                          <a:latin typeface="+mn-lt"/>
                          <a:ea typeface="+mn-ea"/>
                          <a:cs typeface="+mn-cs"/>
                        </a:rPr>
                        <a:t>Hour (12-hour clock) as a zero-padded decimal number.</a:t>
                      </a:r>
                    </a:p>
                  </a:txBody>
                  <a:tcPr marL="4763" marR="4763" marT="4763" marB="0" anchor="ctr">
                    <a:solidFill>
                      <a:schemeClr val="bg1">
                        <a:lumMod val="10000"/>
                      </a:schemeClr>
                    </a:solidFill>
                  </a:tcPr>
                </a:tc>
                <a:tc>
                  <a:txBody>
                    <a:bodyPr/>
                    <a:lstStyle/>
                    <a:p>
                      <a:pPr marL="0" algn="ctr" defTabSz="914400" rtl="0" eaLnBrk="1" fontAlgn="ctr" latinLnBrk="0" hangingPunct="1"/>
                      <a:r>
                        <a:rPr lang="en-US" sz="1400" b="0" u="none" strike="noStrike" kern="1200">
                          <a:solidFill>
                            <a:schemeClr val="tx2">
                              <a:lumMod val="40000"/>
                              <a:lumOff val="60000"/>
                            </a:schemeClr>
                          </a:solidFill>
                          <a:effectLst/>
                          <a:latin typeface="+mn-lt"/>
                          <a:ea typeface="+mn-ea"/>
                          <a:cs typeface="+mn-cs"/>
                        </a:rPr>
                        <a:t>01, 02, …, 12</a:t>
                      </a:r>
                    </a:p>
                  </a:txBody>
                  <a:tcPr marL="4763" marR="4763" marT="4763" marB="0" anchor="ctr">
                    <a:solidFill>
                      <a:schemeClr val="bg1">
                        <a:lumMod val="10000"/>
                      </a:schemeClr>
                    </a:solidFill>
                  </a:tcPr>
                </a:tc>
                <a:extLst>
                  <a:ext uri="{0D108BD9-81ED-4DB2-BD59-A6C34878D82A}">
                    <a16:rowId xmlns:a16="http://schemas.microsoft.com/office/drawing/2014/main" val="869639337"/>
                  </a:ext>
                </a:extLst>
              </a:tr>
              <a:tr h="847411">
                <a:tc rowSpan="2">
                  <a:txBody>
                    <a:bodyPr/>
                    <a:lstStyle/>
                    <a:p>
                      <a:pPr marL="0" algn="ctr" defTabSz="914400" rtl="0" eaLnBrk="1" fontAlgn="ctr" latinLnBrk="0" hangingPunct="1"/>
                      <a:r>
                        <a:rPr lang="en-US" sz="1400" b="0" u="none" strike="noStrike" kern="1200">
                          <a:solidFill>
                            <a:schemeClr val="tx2">
                              <a:lumMod val="40000"/>
                              <a:lumOff val="60000"/>
                            </a:schemeClr>
                          </a:solidFill>
                          <a:effectLst/>
                          <a:latin typeface="+mn-lt"/>
                          <a:ea typeface="+mn-ea"/>
                          <a:cs typeface="+mn-cs"/>
                        </a:rPr>
                        <a:t>%p</a:t>
                      </a:r>
                    </a:p>
                  </a:txBody>
                  <a:tcPr marL="4763" marR="4763" marT="4763" marB="0" anchor="ctr">
                    <a:solidFill>
                      <a:schemeClr val="bg1">
                        <a:lumMod val="10000"/>
                      </a:schemeClr>
                    </a:solidFill>
                  </a:tcPr>
                </a:tc>
                <a:tc rowSpan="2">
                  <a:txBody>
                    <a:bodyPr/>
                    <a:lstStyle/>
                    <a:p>
                      <a:pPr marL="0" algn="ctr" defTabSz="914400" rtl="0" eaLnBrk="1" fontAlgn="ctr" latinLnBrk="0" hangingPunct="1"/>
                      <a:r>
                        <a:rPr lang="en-US" sz="1400" b="0" u="none" strike="noStrike" kern="1200" dirty="0">
                          <a:solidFill>
                            <a:schemeClr val="tx2">
                              <a:lumMod val="40000"/>
                              <a:lumOff val="60000"/>
                            </a:schemeClr>
                          </a:solidFill>
                          <a:effectLst/>
                          <a:latin typeface="+mn-lt"/>
                          <a:ea typeface="+mn-ea"/>
                          <a:cs typeface="+mn-cs"/>
                        </a:rPr>
                        <a:t>Locale’s equivalent of either AM or PM.</a:t>
                      </a:r>
                    </a:p>
                  </a:txBody>
                  <a:tcPr marL="4763" marR="4763" marT="4763" marB="0" anchor="ctr">
                    <a:solidFill>
                      <a:schemeClr val="bg1">
                        <a:lumMod val="10000"/>
                      </a:schemeClr>
                    </a:solidFill>
                  </a:tcPr>
                </a:tc>
                <a:tc>
                  <a:txBody>
                    <a:bodyPr/>
                    <a:lstStyle/>
                    <a:p>
                      <a:pPr marL="0" algn="ctr" defTabSz="914400" rtl="0" eaLnBrk="1" fontAlgn="ctr" latinLnBrk="0" hangingPunct="1"/>
                      <a:r>
                        <a:rPr lang="en-US" sz="1400" b="0" u="none" strike="noStrike" kern="1200">
                          <a:solidFill>
                            <a:schemeClr val="tx2">
                              <a:lumMod val="40000"/>
                              <a:lumOff val="60000"/>
                            </a:schemeClr>
                          </a:solidFill>
                          <a:effectLst/>
                          <a:latin typeface="+mn-lt"/>
                          <a:ea typeface="+mn-ea"/>
                          <a:cs typeface="+mn-cs"/>
                        </a:rPr>
                        <a:t>AM, PM (en_US);</a:t>
                      </a:r>
                    </a:p>
                  </a:txBody>
                  <a:tcPr marL="4763" marR="4763" marT="4763" marB="0" anchor="ctr">
                    <a:solidFill>
                      <a:schemeClr val="bg1">
                        <a:lumMod val="10000"/>
                      </a:schemeClr>
                    </a:solidFill>
                  </a:tcPr>
                </a:tc>
                <a:extLst>
                  <a:ext uri="{0D108BD9-81ED-4DB2-BD59-A6C34878D82A}">
                    <a16:rowId xmlns:a16="http://schemas.microsoft.com/office/drawing/2014/main" val="1970511498"/>
                  </a:ext>
                </a:extLst>
              </a:tr>
              <a:tr h="282470">
                <a:tc vMerge="1">
                  <a:txBody>
                    <a:bodyPr/>
                    <a:lstStyle/>
                    <a:p>
                      <a:endParaRPr lang="en-US"/>
                    </a:p>
                  </a:txBody>
                  <a:tcPr/>
                </a:tc>
                <a:tc vMerge="1">
                  <a:txBody>
                    <a:bodyPr/>
                    <a:lstStyle/>
                    <a:p>
                      <a:endParaRPr lang="en-US"/>
                    </a:p>
                  </a:txBody>
                  <a:tcPr/>
                </a:tc>
                <a:tc>
                  <a:txBody>
                    <a:bodyPr/>
                    <a:lstStyle/>
                    <a:p>
                      <a:pPr marL="0" algn="ctr" defTabSz="914400" rtl="0" eaLnBrk="1" fontAlgn="ctr" latinLnBrk="0" hangingPunct="1"/>
                      <a:r>
                        <a:rPr lang="en-US" sz="1400" b="0" u="none" strike="noStrike" kern="1200">
                          <a:solidFill>
                            <a:schemeClr val="tx2">
                              <a:lumMod val="40000"/>
                              <a:lumOff val="60000"/>
                            </a:schemeClr>
                          </a:solidFill>
                          <a:effectLst/>
                          <a:latin typeface="+mn-lt"/>
                          <a:ea typeface="+mn-ea"/>
                          <a:cs typeface="+mn-cs"/>
                        </a:rPr>
                        <a:t>am, pm (de_DE)</a:t>
                      </a:r>
                    </a:p>
                  </a:txBody>
                  <a:tcPr marL="4763" marR="4763" marT="4763" marB="0" anchor="ctr">
                    <a:solidFill>
                      <a:schemeClr val="bg1">
                        <a:lumMod val="10000"/>
                      </a:schemeClr>
                    </a:solidFill>
                  </a:tcPr>
                </a:tc>
                <a:extLst>
                  <a:ext uri="{0D108BD9-81ED-4DB2-BD59-A6C34878D82A}">
                    <a16:rowId xmlns:a16="http://schemas.microsoft.com/office/drawing/2014/main" val="989296083"/>
                  </a:ext>
                </a:extLst>
              </a:tr>
              <a:tr h="530748">
                <a:tc>
                  <a:txBody>
                    <a:bodyPr/>
                    <a:lstStyle/>
                    <a:p>
                      <a:pPr marL="0" algn="ctr" defTabSz="914400" rtl="0" eaLnBrk="1" fontAlgn="ctr" latinLnBrk="0" hangingPunct="1"/>
                      <a:r>
                        <a:rPr lang="en-US" sz="1400" b="0" u="none" strike="noStrike" kern="1200">
                          <a:solidFill>
                            <a:schemeClr val="tx2">
                              <a:lumMod val="40000"/>
                              <a:lumOff val="60000"/>
                            </a:schemeClr>
                          </a:solidFill>
                          <a:effectLst/>
                          <a:latin typeface="+mn-lt"/>
                          <a:ea typeface="+mn-ea"/>
                          <a:cs typeface="+mn-cs"/>
                        </a:rPr>
                        <a:t>%M</a:t>
                      </a:r>
                    </a:p>
                  </a:txBody>
                  <a:tcPr marL="4763" marR="4763" marT="4763" marB="0" anchor="ctr">
                    <a:solidFill>
                      <a:schemeClr val="bg1">
                        <a:lumMod val="10000"/>
                      </a:schemeClr>
                    </a:solidFill>
                  </a:tcPr>
                </a:tc>
                <a:tc>
                  <a:txBody>
                    <a:bodyPr/>
                    <a:lstStyle/>
                    <a:p>
                      <a:pPr marL="0" algn="ctr" defTabSz="914400" rtl="0" eaLnBrk="1" fontAlgn="ctr" latinLnBrk="0" hangingPunct="1"/>
                      <a:r>
                        <a:rPr lang="pt-BR" sz="1400" b="0" u="none" strike="noStrike" kern="1200" dirty="0">
                          <a:solidFill>
                            <a:schemeClr val="tx2">
                              <a:lumMod val="40000"/>
                              <a:lumOff val="60000"/>
                            </a:schemeClr>
                          </a:solidFill>
                          <a:effectLst/>
                          <a:latin typeface="+mn-lt"/>
                          <a:ea typeface="+mn-ea"/>
                          <a:cs typeface="+mn-cs"/>
                        </a:rPr>
                        <a:t>Minute as a zero-padded decimal number.</a:t>
                      </a:r>
                    </a:p>
                  </a:txBody>
                  <a:tcPr marL="4763" marR="4763" marT="4763" marB="0" anchor="ctr">
                    <a:solidFill>
                      <a:schemeClr val="bg1">
                        <a:lumMod val="10000"/>
                      </a:schemeClr>
                    </a:solidFill>
                  </a:tcPr>
                </a:tc>
                <a:tc>
                  <a:txBody>
                    <a:bodyPr/>
                    <a:lstStyle/>
                    <a:p>
                      <a:pPr marL="0" algn="ctr" defTabSz="914400" rtl="0" eaLnBrk="1" fontAlgn="ctr" latinLnBrk="0" hangingPunct="1"/>
                      <a:r>
                        <a:rPr lang="en-US" sz="1400" b="0" u="none" strike="noStrike" kern="1200" dirty="0">
                          <a:solidFill>
                            <a:schemeClr val="tx2">
                              <a:lumMod val="40000"/>
                              <a:lumOff val="60000"/>
                            </a:schemeClr>
                          </a:solidFill>
                          <a:effectLst/>
                          <a:latin typeface="+mn-lt"/>
                          <a:ea typeface="+mn-ea"/>
                          <a:cs typeface="+mn-cs"/>
                        </a:rPr>
                        <a:t>00, 01, …, 59</a:t>
                      </a:r>
                    </a:p>
                  </a:txBody>
                  <a:tcPr marL="4763" marR="4763" marT="4763" marB="0" anchor="ctr">
                    <a:solidFill>
                      <a:schemeClr val="bg1">
                        <a:lumMod val="10000"/>
                      </a:schemeClr>
                    </a:solidFill>
                  </a:tcPr>
                </a:tc>
                <a:extLst>
                  <a:ext uri="{0D108BD9-81ED-4DB2-BD59-A6C34878D82A}">
                    <a16:rowId xmlns:a16="http://schemas.microsoft.com/office/drawing/2014/main" val="1461161342"/>
                  </a:ext>
                </a:extLst>
              </a:tr>
              <a:tr h="530748">
                <a:tc>
                  <a:txBody>
                    <a:bodyPr/>
                    <a:lstStyle/>
                    <a:p>
                      <a:pPr marL="0" algn="ctr" defTabSz="914400" rtl="0" eaLnBrk="1" fontAlgn="ctr" latinLnBrk="0" hangingPunct="1"/>
                      <a:r>
                        <a:rPr lang="en-US" sz="1400" b="0" u="none" strike="noStrike" kern="1200">
                          <a:solidFill>
                            <a:schemeClr val="tx2">
                              <a:lumMod val="40000"/>
                              <a:lumOff val="60000"/>
                            </a:schemeClr>
                          </a:solidFill>
                          <a:effectLst/>
                          <a:latin typeface="+mn-lt"/>
                          <a:ea typeface="+mn-ea"/>
                          <a:cs typeface="+mn-cs"/>
                        </a:rPr>
                        <a:t>%S</a:t>
                      </a:r>
                    </a:p>
                  </a:txBody>
                  <a:tcPr marL="4763" marR="4763" marT="4763" marB="0" anchor="ctr">
                    <a:solidFill>
                      <a:schemeClr val="bg1">
                        <a:lumMod val="10000"/>
                      </a:schemeClr>
                    </a:solidFill>
                  </a:tcPr>
                </a:tc>
                <a:tc>
                  <a:txBody>
                    <a:bodyPr/>
                    <a:lstStyle/>
                    <a:p>
                      <a:pPr marL="0" algn="ctr" defTabSz="914400" rtl="0" eaLnBrk="1" fontAlgn="ctr" latinLnBrk="0" hangingPunct="1"/>
                      <a:r>
                        <a:rPr lang="en-US" sz="1400" b="0" u="none" strike="noStrike" kern="1200" dirty="0">
                          <a:solidFill>
                            <a:schemeClr val="tx2">
                              <a:lumMod val="40000"/>
                              <a:lumOff val="60000"/>
                            </a:schemeClr>
                          </a:solidFill>
                          <a:effectLst/>
                          <a:latin typeface="+mn-lt"/>
                          <a:ea typeface="+mn-ea"/>
                          <a:cs typeface="+mn-cs"/>
                        </a:rPr>
                        <a:t>Second as a zero-padded decimal number.</a:t>
                      </a:r>
                    </a:p>
                  </a:txBody>
                  <a:tcPr marL="4763" marR="4763" marT="4763" marB="0" anchor="ctr">
                    <a:solidFill>
                      <a:schemeClr val="bg1">
                        <a:lumMod val="10000"/>
                      </a:schemeClr>
                    </a:solidFill>
                  </a:tcPr>
                </a:tc>
                <a:tc>
                  <a:txBody>
                    <a:bodyPr/>
                    <a:lstStyle/>
                    <a:p>
                      <a:pPr marL="0" algn="ctr" defTabSz="914400" rtl="0" eaLnBrk="1" fontAlgn="ctr" latinLnBrk="0" hangingPunct="1"/>
                      <a:r>
                        <a:rPr lang="en-US" sz="1400" b="0" u="none" strike="noStrike" kern="1200" dirty="0">
                          <a:solidFill>
                            <a:schemeClr val="tx2">
                              <a:lumMod val="40000"/>
                              <a:lumOff val="60000"/>
                            </a:schemeClr>
                          </a:solidFill>
                          <a:effectLst/>
                          <a:latin typeface="+mn-lt"/>
                          <a:ea typeface="+mn-ea"/>
                          <a:cs typeface="+mn-cs"/>
                        </a:rPr>
                        <a:t>00, 01, …, 59</a:t>
                      </a:r>
                    </a:p>
                  </a:txBody>
                  <a:tcPr marL="4763" marR="4763" marT="4763" marB="0" anchor="ctr">
                    <a:solidFill>
                      <a:schemeClr val="bg1">
                        <a:lumMod val="10000"/>
                      </a:schemeClr>
                    </a:solidFill>
                  </a:tcPr>
                </a:tc>
                <a:extLst>
                  <a:ext uri="{0D108BD9-81ED-4DB2-BD59-A6C34878D82A}">
                    <a16:rowId xmlns:a16="http://schemas.microsoft.com/office/drawing/2014/main" val="673221799"/>
                  </a:ext>
                </a:extLst>
              </a:tr>
              <a:tr h="282470">
                <a:tc>
                  <a:txBody>
                    <a:bodyPr/>
                    <a:lstStyle/>
                    <a:p>
                      <a:pPr marL="0" algn="ctr" defTabSz="914400" rtl="0" eaLnBrk="1" fontAlgn="ctr" latinLnBrk="0" hangingPunct="1"/>
                      <a:r>
                        <a:rPr lang="en-US" sz="1400" b="0" u="none" strike="noStrike" kern="1200" dirty="0">
                          <a:solidFill>
                            <a:schemeClr val="tx2">
                              <a:lumMod val="40000"/>
                              <a:lumOff val="60000"/>
                            </a:schemeClr>
                          </a:solidFill>
                          <a:effectLst/>
                          <a:latin typeface="+mn-lt"/>
                          <a:ea typeface="+mn-ea"/>
                          <a:cs typeface="+mn-cs"/>
                        </a:rPr>
                        <a:t>%%</a:t>
                      </a:r>
                    </a:p>
                  </a:txBody>
                  <a:tcPr marL="4763" marR="4763" marT="4763" marB="0" anchor="ctr">
                    <a:solidFill>
                      <a:schemeClr val="bg1">
                        <a:lumMod val="10000"/>
                      </a:schemeClr>
                    </a:solidFill>
                  </a:tcPr>
                </a:tc>
                <a:tc>
                  <a:txBody>
                    <a:bodyPr/>
                    <a:lstStyle/>
                    <a:p>
                      <a:pPr marL="0" algn="ctr" defTabSz="914400" rtl="0" eaLnBrk="1" fontAlgn="ctr" latinLnBrk="0" hangingPunct="1"/>
                      <a:r>
                        <a:rPr lang="en-US" sz="1400" b="0" u="none" strike="noStrike" kern="1200" dirty="0">
                          <a:solidFill>
                            <a:schemeClr val="tx2">
                              <a:lumMod val="40000"/>
                              <a:lumOff val="60000"/>
                            </a:schemeClr>
                          </a:solidFill>
                          <a:effectLst/>
                          <a:latin typeface="+mn-lt"/>
                          <a:ea typeface="+mn-ea"/>
                          <a:cs typeface="+mn-cs"/>
                        </a:rPr>
                        <a:t>A literal '%' character.</a:t>
                      </a:r>
                    </a:p>
                  </a:txBody>
                  <a:tcPr marL="4763" marR="4763" marT="4763" marB="0" anchor="ctr">
                    <a:solidFill>
                      <a:schemeClr val="bg1">
                        <a:lumMod val="10000"/>
                      </a:schemeClr>
                    </a:solidFill>
                  </a:tcPr>
                </a:tc>
                <a:tc>
                  <a:txBody>
                    <a:bodyPr/>
                    <a:lstStyle/>
                    <a:p>
                      <a:pPr marL="0" algn="ctr" defTabSz="914400" rtl="0" eaLnBrk="1" fontAlgn="ctr" latinLnBrk="0" hangingPunct="1"/>
                      <a:r>
                        <a:rPr lang="en-US" sz="1400" b="0" u="none" strike="noStrike" kern="1200" dirty="0">
                          <a:solidFill>
                            <a:schemeClr val="tx2">
                              <a:lumMod val="40000"/>
                              <a:lumOff val="60000"/>
                            </a:schemeClr>
                          </a:solidFill>
                          <a:effectLst/>
                          <a:latin typeface="+mn-lt"/>
                          <a:ea typeface="+mn-ea"/>
                          <a:cs typeface="+mn-cs"/>
                        </a:rPr>
                        <a:t>%</a:t>
                      </a:r>
                    </a:p>
                  </a:txBody>
                  <a:tcPr marL="4763" marR="4763" marT="4763" marB="0" anchor="ctr">
                    <a:solidFill>
                      <a:schemeClr val="bg1">
                        <a:lumMod val="10000"/>
                      </a:schemeClr>
                    </a:solidFill>
                  </a:tcPr>
                </a:tc>
                <a:extLst>
                  <a:ext uri="{0D108BD9-81ED-4DB2-BD59-A6C34878D82A}">
                    <a16:rowId xmlns:a16="http://schemas.microsoft.com/office/drawing/2014/main" val="239314760"/>
                  </a:ext>
                </a:extLst>
              </a:tr>
            </a:tbl>
          </a:graphicData>
        </a:graphic>
      </p:graphicFrame>
    </p:spTree>
    <p:extLst>
      <p:ext uri="{BB962C8B-B14F-4D97-AF65-F5344CB8AC3E}">
        <p14:creationId xmlns:p14="http://schemas.microsoft.com/office/powerpoint/2010/main" val="7566135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Datetime Library Side Notes</a:t>
            </a:r>
          </a:p>
          <a:p>
            <a:pPr lvl="1"/>
            <a:r>
              <a:rPr lang="en-US" dirty="0"/>
              <a:t>See example script “Datetime Tutorial.py</a:t>
            </a:r>
          </a:p>
        </p:txBody>
      </p:sp>
    </p:spTree>
    <p:extLst>
      <p:ext uri="{BB962C8B-B14F-4D97-AF65-F5344CB8AC3E}">
        <p14:creationId xmlns:p14="http://schemas.microsoft.com/office/powerpoint/2010/main" val="41841032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p:txBody>
          <a:bodyPr>
            <a:normAutofit/>
          </a:bodyPr>
          <a:lstStyle/>
          <a:p>
            <a:r>
              <a:rPr lang="en-US" dirty="0"/>
              <a:t>Review</a:t>
            </a:r>
          </a:p>
          <a:p>
            <a:pPr lvl="1"/>
            <a:r>
              <a:rPr lang="en-US" dirty="0"/>
              <a:t>Loops</a:t>
            </a:r>
          </a:p>
          <a:p>
            <a:pPr lvl="2"/>
            <a:r>
              <a:rPr lang="en-US" dirty="0"/>
              <a:t>Used to run a block of code multiple times</a:t>
            </a:r>
          </a:p>
          <a:p>
            <a:pPr lvl="2"/>
            <a:r>
              <a:rPr lang="en-US" dirty="0"/>
              <a:t>Types:</a:t>
            </a:r>
          </a:p>
          <a:p>
            <a:pPr lvl="3"/>
            <a:r>
              <a:rPr lang="en-US" dirty="0"/>
              <a:t>for</a:t>
            </a:r>
          </a:p>
          <a:p>
            <a:pPr lvl="4"/>
            <a:r>
              <a:rPr lang="en-US" dirty="0"/>
              <a:t>Iterates through a collection</a:t>
            </a:r>
          </a:p>
          <a:p>
            <a:pPr lvl="3"/>
            <a:r>
              <a:rPr lang="en-US" dirty="0"/>
              <a:t>while</a:t>
            </a:r>
          </a:p>
          <a:p>
            <a:pPr lvl="4"/>
            <a:r>
              <a:rPr lang="en-US" dirty="0"/>
              <a:t>Iterates until a condition is met</a:t>
            </a:r>
          </a:p>
        </p:txBody>
      </p:sp>
    </p:spTree>
    <p:extLst>
      <p:ext uri="{BB962C8B-B14F-4D97-AF65-F5344CB8AC3E}">
        <p14:creationId xmlns:p14="http://schemas.microsoft.com/office/powerpoint/2010/main" val="26767686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p:txBody>
          <a:bodyPr>
            <a:normAutofit/>
          </a:bodyPr>
          <a:lstStyle/>
          <a:p>
            <a:r>
              <a:rPr lang="en-US" dirty="0"/>
              <a:t>Review</a:t>
            </a:r>
          </a:p>
          <a:p>
            <a:pPr lvl="1"/>
            <a:r>
              <a:rPr lang="en-US" dirty="0" err="1"/>
              <a:t>DateTime</a:t>
            </a:r>
            <a:r>
              <a:rPr lang="en-US" dirty="0"/>
              <a:t> Library</a:t>
            </a:r>
          </a:p>
          <a:p>
            <a:pPr lvl="2"/>
            <a:r>
              <a:rPr lang="en-US" dirty="0"/>
              <a:t>Holds dates, times, and datetimes</a:t>
            </a:r>
          </a:p>
          <a:p>
            <a:pPr lvl="2"/>
            <a:r>
              <a:rPr lang="en-US" dirty="0"/>
              <a:t>Arithmetic with datetime objects</a:t>
            </a:r>
          </a:p>
          <a:p>
            <a:pPr lvl="2"/>
            <a:r>
              <a:rPr lang="en-US" dirty="0"/>
              <a:t>Key functions thus far:</a:t>
            </a:r>
          </a:p>
          <a:p>
            <a:pPr lvl="3"/>
            <a:r>
              <a:rPr lang="en-US" dirty="0" err="1"/>
              <a:t>strptime</a:t>
            </a:r>
            <a:r>
              <a:rPr lang="en-US" dirty="0"/>
              <a:t>() </a:t>
            </a:r>
            <a:r>
              <a:rPr lang="en-US" dirty="0">
                <a:sym typeface="Wingdings" panose="05000000000000000000" pitchFamily="2" charset="2"/>
              </a:rPr>
              <a:t> Get datetime from string</a:t>
            </a:r>
            <a:endParaRPr lang="en-US" dirty="0"/>
          </a:p>
          <a:p>
            <a:pPr lvl="3"/>
            <a:r>
              <a:rPr lang="en-US" dirty="0" err="1"/>
              <a:t>strftime</a:t>
            </a:r>
            <a:r>
              <a:rPr lang="en-US" dirty="0"/>
              <a:t>() </a:t>
            </a:r>
            <a:r>
              <a:rPr lang="en-US" dirty="0">
                <a:sym typeface="Wingdings" panose="05000000000000000000" pitchFamily="2" charset="2"/>
              </a:rPr>
              <a:t> Get string from datetime</a:t>
            </a:r>
            <a:endParaRPr lang="en-US" dirty="0"/>
          </a:p>
          <a:p>
            <a:pPr lvl="3"/>
            <a:r>
              <a:rPr lang="en-US" dirty="0" err="1"/>
              <a:t>timedelta</a:t>
            </a:r>
            <a:r>
              <a:rPr lang="en-US" dirty="0"/>
              <a:t>() </a:t>
            </a:r>
            <a:r>
              <a:rPr lang="en-US" dirty="0">
                <a:sym typeface="Wingdings" panose="05000000000000000000" pitchFamily="2" charset="2"/>
              </a:rPr>
              <a:t> datetime arithmetic</a:t>
            </a:r>
          </a:p>
          <a:p>
            <a:pPr lvl="2"/>
            <a:r>
              <a:rPr lang="en-US" dirty="0">
                <a:sym typeface="Wingdings" panose="05000000000000000000" pitchFamily="2" charset="2"/>
              </a:rPr>
              <a:t>Drawback: </a:t>
            </a:r>
            <a:r>
              <a:rPr lang="en-US" dirty="0" err="1">
                <a:sym typeface="Wingdings" panose="05000000000000000000" pitchFamily="2" charset="2"/>
              </a:rPr>
              <a:t>timedelta</a:t>
            </a:r>
            <a:r>
              <a:rPr lang="en-US" dirty="0">
                <a:sym typeface="Wingdings" panose="05000000000000000000" pitchFamily="2" charset="2"/>
              </a:rPr>
              <a:t>() only has periods up to a week</a:t>
            </a:r>
          </a:p>
          <a:p>
            <a:pPr lvl="3"/>
            <a:r>
              <a:rPr lang="en-US" dirty="0">
                <a:sym typeface="Wingdings" panose="05000000000000000000" pitchFamily="2" charset="2"/>
              </a:rPr>
              <a:t>Averaging issues converting smaller time periods</a:t>
            </a:r>
            <a:endParaRPr lang="en-US" dirty="0"/>
          </a:p>
        </p:txBody>
      </p:sp>
    </p:spTree>
    <p:extLst>
      <p:ext uri="{BB962C8B-B14F-4D97-AF65-F5344CB8AC3E}">
        <p14:creationId xmlns:p14="http://schemas.microsoft.com/office/powerpoint/2010/main" val="3058293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Environments</a:t>
            </a:r>
          </a:p>
        </p:txBody>
      </p:sp>
      <p:sp>
        <p:nvSpPr>
          <p:cNvPr id="3" name="Content Placeholder 2"/>
          <p:cNvSpPr>
            <a:spLocks noGrp="1"/>
          </p:cNvSpPr>
          <p:nvPr>
            <p:ph idx="1"/>
          </p:nvPr>
        </p:nvSpPr>
        <p:spPr/>
        <p:txBody>
          <a:bodyPr>
            <a:normAutofit/>
          </a:bodyPr>
          <a:lstStyle/>
          <a:p>
            <a:r>
              <a:rPr lang="en-US" dirty="0">
                <a:solidFill>
                  <a:srgbClr val="FFC000"/>
                </a:solidFill>
              </a:rPr>
              <a:t>How can we offload this workload?</a:t>
            </a:r>
          </a:p>
          <a:p>
            <a:pPr lvl="1"/>
            <a:r>
              <a:rPr lang="en-US" dirty="0"/>
              <a:t>Can’t constantly check for parts to arrive in database.</a:t>
            </a:r>
          </a:p>
          <a:p>
            <a:pPr lvl="1"/>
            <a:r>
              <a:rPr lang="en-US" dirty="0"/>
              <a:t>Can automate a program to check as often as needed.</a:t>
            </a:r>
          </a:p>
          <a:p>
            <a:pPr lvl="1"/>
            <a:r>
              <a:rPr lang="en-US" dirty="0"/>
              <a:t>Perhaps Python can help us …</a:t>
            </a:r>
          </a:p>
        </p:txBody>
      </p:sp>
    </p:spTree>
    <p:extLst>
      <p:ext uri="{BB962C8B-B14F-4D97-AF65-F5344CB8AC3E}">
        <p14:creationId xmlns:p14="http://schemas.microsoft.com/office/powerpoint/2010/main" val="19800399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p:txBody>
          <a:bodyPr>
            <a:normAutofit/>
          </a:bodyPr>
          <a:lstStyle/>
          <a:p>
            <a:r>
              <a:rPr lang="en-US" dirty="0"/>
              <a:t>Review</a:t>
            </a:r>
          </a:p>
          <a:p>
            <a:pPr lvl="1"/>
            <a:r>
              <a:rPr lang="en-US" dirty="0" err="1"/>
              <a:t>DateUtil</a:t>
            </a:r>
            <a:r>
              <a:rPr lang="en-US" dirty="0"/>
              <a:t> Library</a:t>
            </a:r>
          </a:p>
          <a:p>
            <a:pPr lvl="2"/>
            <a:r>
              <a:rPr lang="en-US" dirty="0"/>
              <a:t>Similar to </a:t>
            </a:r>
            <a:r>
              <a:rPr lang="en-US" dirty="0" err="1"/>
              <a:t>DateTime</a:t>
            </a:r>
            <a:r>
              <a:rPr lang="en-US" dirty="0"/>
              <a:t> library</a:t>
            </a:r>
          </a:p>
          <a:p>
            <a:pPr lvl="2"/>
            <a:r>
              <a:rPr lang="en-US" dirty="0"/>
              <a:t>Compatible with </a:t>
            </a:r>
            <a:r>
              <a:rPr lang="en-US" dirty="0" err="1"/>
              <a:t>DateTime</a:t>
            </a:r>
            <a:r>
              <a:rPr lang="en-US" dirty="0"/>
              <a:t> objects</a:t>
            </a:r>
          </a:p>
          <a:p>
            <a:pPr lvl="2"/>
            <a:r>
              <a:rPr lang="en-US" dirty="0"/>
              <a:t>Strength: Periods of time &gt; week</a:t>
            </a:r>
          </a:p>
          <a:p>
            <a:pPr lvl="2"/>
            <a:r>
              <a:rPr lang="en-US" dirty="0" err="1"/>
              <a:t>relativedelta</a:t>
            </a:r>
            <a:r>
              <a:rPr lang="en-US" dirty="0"/>
              <a:t>() </a:t>
            </a:r>
            <a:r>
              <a:rPr lang="en-US" dirty="0">
                <a:sym typeface="Wingdings" panose="05000000000000000000" pitchFamily="2" charset="2"/>
              </a:rPr>
              <a:t> equivalent of </a:t>
            </a:r>
            <a:r>
              <a:rPr lang="en-US" dirty="0" err="1">
                <a:sym typeface="Wingdings" panose="05000000000000000000" pitchFamily="2" charset="2"/>
              </a:rPr>
              <a:t>timedelta</a:t>
            </a:r>
            <a:r>
              <a:rPr lang="en-US" dirty="0">
                <a:sym typeface="Wingdings" panose="05000000000000000000" pitchFamily="2" charset="2"/>
              </a:rPr>
              <a:t>()</a:t>
            </a:r>
          </a:p>
          <a:p>
            <a:pPr lvl="3"/>
            <a:r>
              <a:rPr lang="en-US" dirty="0">
                <a:sym typeface="Wingdings" panose="05000000000000000000" pitchFamily="2" charset="2"/>
              </a:rPr>
              <a:t>Can use time periods up to a year</a:t>
            </a:r>
            <a:endParaRPr lang="en-US" dirty="0"/>
          </a:p>
        </p:txBody>
      </p:sp>
    </p:spTree>
    <p:extLst>
      <p:ext uri="{BB962C8B-B14F-4D97-AF65-F5344CB8AC3E}">
        <p14:creationId xmlns:p14="http://schemas.microsoft.com/office/powerpoint/2010/main" val="33527789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File Preview</a:t>
            </a:r>
          </a:p>
        </p:txBody>
      </p:sp>
      <p:sp>
        <p:nvSpPr>
          <p:cNvPr id="3" name="Content Placeholder 2"/>
          <p:cNvSpPr>
            <a:spLocks noGrp="1"/>
          </p:cNvSpPr>
          <p:nvPr>
            <p:ph idx="1"/>
          </p:nvPr>
        </p:nvSpPr>
        <p:spPr/>
        <p:txBody>
          <a:bodyPr>
            <a:normAutofit/>
          </a:bodyPr>
          <a:lstStyle/>
          <a:p>
            <a:r>
              <a:rPr lang="en-US" dirty="0"/>
              <a:t>Open</a:t>
            </a:r>
          </a:p>
          <a:p>
            <a:pPr lvl="1"/>
            <a:r>
              <a:rPr lang="en-US" dirty="0"/>
              <a:t>Used to open a file</a:t>
            </a:r>
          </a:p>
          <a:p>
            <a:pPr lvl="1"/>
            <a:r>
              <a:rPr lang="en-US" dirty="0"/>
              <a:t>Need path to file</a:t>
            </a:r>
          </a:p>
          <a:p>
            <a:pPr lvl="1"/>
            <a:r>
              <a:rPr lang="en-US" dirty="0"/>
              <a:t>Need file “mode”</a:t>
            </a:r>
          </a:p>
          <a:p>
            <a:pPr lvl="1"/>
            <a:r>
              <a:rPr lang="en-US" dirty="0"/>
              <a:t>Outputs file handle</a:t>
            </a:r>
          </a:p>
          <a:p>
            <a:pPr lvl="1"/>
            <a:r>
              <a:rPr lang="en-US" dirty="0"/>
              <a:t>Preferred way to use is with “with” statement</a:t>
            </a:r>
          </a:p>
          <a:p>
            <a:pPr lvl="1"/>
            <a:r>
              <a:rPr lang="en-US" dirty="0"/>
              <a:t>See “.\Class Examples\File Access Examples\File Access Tutorial.py”</a:t>
            </a:r>
          </a:p>
        </p:txBody>
      </p:sp>
    </p:spTree>
    <p:extLst>
      <p:ext uri="{BB962C8B-B14F-4D97-AF65-F5344CB8AC3E}">
        <p14:creationId xmlns:p14="http://schemas.microsoft.com/office/powerpoint/2010/main" val="13153405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a:bodyPr>
          <a:lstStyle/>
          <a:p>
            <a:r>
              <a:rPr lang="en-US" dirty="0"/>
              <a:t>Up to this point:</a:t>
            </a:r>
          </a:p>
          <a:p>
            <a:pPr lvl="1"/>
            <a:r>
              <a:rPr lang="en-US" dirty="0"/>
              <a:t>Bare necessities of programming covered</a:t>
            </a:r>
          </a:p>
          <a:p>
            <a:pPr lvl="1"/>
            <a:r>
              <a:rPr lang="en-US" dirty="0"/>
              <a:t>The rest is convenience and efficiency</a:t>
            </a:r>
          </a:p>
        </p:txBody>
      </p:sp>
    </p:spTree>
    <p:extLst>
      <p:ext uri="{BB962C8B-B14F-4D97-AF65-F5344CB8AC3E}">
        <p14:creationId xmlns:p14="http://schemas.microsoft.com/office/powerpoint/2010/main" val="4120801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lnSpcReduction="10000"/>
          </a:bodyPr>
          <a:lstStyle/>
          <a:p>
            <a:r>
              <a:rPr lang="en-US" dirty="0"/>
              <a:t>Covered:</a:t>
            </a:r>
          </a:p>
          <a:p>
            <a:pPr lvl="1"/>
            <a:r>
              <a:rPr lang="en-US" dirty="0"/>
              <a:t>Data storage</a:t>
            </a:r>
          </a:p>
          <a:p>
            <a:pPr lvl="1"/>
            <a:r>
              <a:rPr lang="en-US" dirty="0"/>
              <a:t>Data types</a:t>
            </a:r>
          </a:p>
          <a:p>
            <a:pPr lvl="1"/>
            <a:r>
              <a:rPr lang="en-US" dirty="0"/>
              <a:t>Labeled data</a:t>
            </a:r>
          </a:p>
          <a:p>
            <a:pPr lvl="1"/>
            <a:r>
              <a:rPr lang="en-US" dirty="0"/>
              <a:t>Collections</a:t>
            </a:r>
          </a:p>
          <a:p>
            <a:pPr lvl="1"/>
            <a:r>
              <a:rPr lang="en-US" dirty="0"/>
              <a:t>Data manipulation</a:t>
            </a:r>
          </a:p>
          <a:p>
            <a:pPr lvl="1"/>
            <a:r>
              <a:rPr lang="en-US" dirty="0"/>
              <a:t>Iterating through values, or until condition is met</a:t>
            </a:r>
          </a:p>
          <a:p>
            <a:pPr lvl="1"/>
            <a:r>
              <a:rPr lang="en-US" dirty="0"/>
              <a:t>Decision making/branching</a:t>
            </a:r>
          </a:p>
          <a:p>
            <a:pPr lvl="1"/>
            <a:r>
              <a:rPr lang="en-US" dirty="0"/>
              <a:t>Manipulating files</a:t>
            </a:r>
          </a:p>
        </p:txBody>
      </p:sp>
    </p:spTree>
    <p:extLst>
      <p:ext uri="{BB962C8B-B14F-4D97-AF65-F5344CB8AC3E}">
        <p14:creationId xmlns:p14="http://schemas.microsoft.com/office/powerpoint/2010/main" val="8005363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a:bodyPr>
          <a:lstStyle/>
          <a:p>
            <a:r>
              <a:rPr lang="en-US" dirty="0"/>
              <a:t>Covered:</a:t>
            </a:r>
          </a:p>
          <a:p>
            <a:pPr lvl="1"/>
            <a:r>
              <a:rPr lang="en-US" dirty="0"/>
              <a:t>Even covered some extra libraries</a:t>
            </a:r>
          </a:p>
        </p:txBody>
      </p:sp>
    </p:spTree>
    <p:extLst>
      <p:ext uri="{BB962C8B-B14F-4D97-AF65-F5344CB8AC3E}">
        <p14:creationId xmlns:p14="http://schemas.microsoft.com/office/powerpoint/2010/main" val="9157947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fontScale="92500"/>
          </a:bodyPr>
          <a:lstStyle/>
          <a:p>
            <a:r>
              <a:rPr lang="en-US" dirty="0"/>
              <a:t>Functions</a:t>
            </a:r>
          </a:p>
          <a:p>
            <a:pPr lvl="1"/>
            <a:r>
              <a:rPr lang="en-US" dirty="0"/>
              <a:t>I have some code that I have written that can be used in multiple locations of my application if I just change one little part.</a:t>
            </a:r>
          </a:p>
          <a:p>
            <a:pPr lvl="1"/>
            <a:r>
              <a:rPr lang="en-US" dirty="0">
                <a:solidFill>
                  <a:srgbClr val="FFC000"/>
                </a:solidFill>
              </a:rPr>
              <a:t>Is there a way to utilize this one piece of code without writing it over and over again?</a:t>
            </a:r>
          </a:p>
          <a:p>
            <a:pPr lvl="1"/>
            <a:r>
              <a:rPr lang="en-US" dirty="0"/>
              <a:t>I have the same piece of code in many places, but we are still developing the code—changes are likely.  </a:t>
            </a:r>
          </a:p>
          <a:p>
            <a:pPr lvl="1"/>
            <a:r>
              <a:rPr lang="en-US" dirty="0">
                <a:solidFill>
                  <a:srgbClr val="FFC000"/>
                </a:solidFill>
              </a:rPr>
              <a:t>Is there a way I can write this piece of code just once, so I can change the code in one place versus a million?</a:t>
            </a:r>
          </a:p>
          <a:p>
            <a:pPr lvl="1"/>
            <a:endParaRPr lang="en-US" dirty="0"/>
          </a:p>
        </p:txBody>
      </p:sp>
    </p:spTree>
    <p:extLst>
      <p:ext uri="{BB962C8B-B14F-4D97-AF65-F5344CB8AC3E}">
        <p14:creationId xmlns:p14="http://schemas.microsoft.com/office/powerpoint/2010/main" val="328158890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lnSpcReduction="10000"/>
          </a:bodyPr>
          <a:lstStyle/>
          <a:p>
            <a:r>
              <a:rPr lang="en-US" dirty="0"/>
              <a:t>Functions</a:t>
            </a:r>
          </a:p>
          <a:p>
            <a:pPr lvl="1"/>
            <a:r>
              <a:rPr lang="en-US" dirty="0"/>
              <a:t>My code is getting really complex.  I have hundreds of lines of code, and I don’t remember what everything does.  It is also getting hard to test, because I do not know the overarching, high-level </a:t>
            </a:r>
            <a:r>
              <a:rPr lang="en-US"/>
              <a:t>ideas of </a:t>
            </a:r>
            <a:r>
              <a:rPr lang="en-US" dirty="0"/>
              <a:t>the code.  </a:t>
            </a:r>
          </a:p>
          <a:p>
            <a:pPr lvl="1"/>
            <a:r>
              <a:rPr lang="en-US" dirty="0">
                <a:solidFill>
                  <a:srgbClr val="FFC000"/>
                </a:solidFill>
              </a:rPr>
              <a:t>Is there a way I can categorize certain sections of code, so that I can understand the high level ideas of sections of code without having to understand all the little details?</a:t>
            </a:r>
          </a:p>
        </p:txBody>
      </p:sp>
    </p:spTree>
    <p:extLst>
      <p:ext uri="{BB962C8B-B14F-4D97-AF65-F5344CB8AC3E}">
        <p14:creationId xmlns:p14="http://schemas.microsoft.com/office/powerpoint/2010/main" val="39314578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a:bodyPr>
          <a:lstStyle/>
          <a:p>
            <a:r>
              <a:rPr lang="en-US" dirty="0"/>
              <a:t>Functions</a:t>
            </a:r>
          </a:p>
          <a:p>
            <a:pPr lvl="1"/>
            <a:r>
              <a:rPr lang="en-US" dirty="0"/>
              <a:t>Can help in all these cases</a:t>
            </a:r>
          </a:p>
          <a:p>
            <a:pPr lvl="1"/>
            <a:r>
              <a:rPr lang="en-US" dirty="0"/>
              <a:t>Functions create a named, reusable section of code</a:t>
            </a:r>
          </a:p>
        </p:txBody>
      </p:sp>
    </p:spTree>
    <p:extLst>
      <p:ext uri="{BB962C8B-B14F-4D97-AF65-F5344CB8AC3E}">
        <p14:creationId xmlns:p14="http://schemas.microsoft.com/office/powerpoint/2010/main" val="300548853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r>
              <a:rPr lang="en-US" dirty="0"/>
              <a:t>Functions</a:t>
            </a:r>
          </a:p>
        </p:txBody>
      </p:sp>
      <p:pic>
        <p:nvPicPr>
          <p:cNvPr id="5" name="Picture 4">
            <a:extLst>
              <a:ext uri="{FF2B5EF4-FFF2-40B4-BE49-F238E27FC236}">
                <a16:creationId xmlns:a16="http://schemas.microsoft.com/office/drawing/2014/main" id="{A9C500B0-B5FC-479C-914F-EA7F63AF1560}"/>
              </a:ext>
            </a:extLst>
          </p:cNvPr>
          <p:cNvPicPr>
            <a:picLocks noChangeAspect="1"/>
          </p:cNvPicPr>
          <p:nvPr/>
        </p:nvPicPr>
        <p:blipFill>
          <a:blip r:embed="rId3"/>
          <a:stretch>
            <a:fillRect/>
          </a:stretch>
        </p:blipFill>
        <p:spPr>
          <a:xfrm>
            <a:off x="1433512" y="2495835"/>
            <a:ext cx="6276975" cy="3838575"/>
          </a:xfrm>
          <a:prstGeom prst="rect">
            <a:avLst/>
          </a:prstGeom>
        </p:spPr>
      </p:pic>
    </p:spTree>
    <p:extLst>
      <p:ext uri="{BB962C8B-B14F-4D97-AF65-F5344CB8AC3E}">
        <p14:creationId xmlns:p14="http://schemas.microsoft.com/office/powerpoint/2010/main" val="327577051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r>
              <a:rPr lang="en-US" dirty="0"/>
              <a:t>Functions</a:t>
            </a:r>
          </a:p>
          <a:p>
            <a:pPr lvl="1"/>
            <a:r>
              <a:rPr lang="en-US" dirty="0"/>
              <a:t>Defining the function:</a:t>
            </a:r>
          </a:p>
          <a:p>
            <a:pPr lvl="2"/>
            <a:r>
              <a:rPr lang="en-US" dirty="0"/>
              <a:t>def &lt;</a:t>
            </a:r>
            <a:r>
              <a:rPr lang="en-US" dirty="0" err="1"/>
              <a:t>function_name</a:t>
            </a:r>
            <a:r>
              <a:rPr lang="en-US" dirty="0"/>
              <a:t>&gt;(</a:t>
            </a:r>
            <a:r>
              <a:rPr lang="en-US" dirty="0" err="1"/>
              <a:t>parameter_list</a:t>
            </a:r>
            <a:r>
              <a:rPr lang="en-US" dirty="0"/>
              <a:t>):</a:t>
            </a:r>
          </a:p>
          <a:p>
            <a:pPr marL="457200" lvl="1" indent="0">
              <a:buNone/>
            </a:pPr>
            <a:r>
              <a:rPr lang="en-US" dirty="0"/>
              <a:t>	   	</a:t>
            </a:r>
            <a:r>
              <a:rPr lang="en-US" sz="2400" dirty="0"/>
              <a:t>&lt;body of function&gt;</a:t>
            </a:r>
          </a:p>
          <a:p>
            <a:pPr marL="457200" lvl="1" indent="0">
              <a:buNone/>
            </a:pPr>
            <a:r>
              <a:rPr lang="en-US" sz="2400" dirty="0"/>
              <a:t>	   	return &lt;</a:t>
            </a:r>
            <a:r>
              <a:rPr lang="en-US" sz="2400" dirty="0" err="1"/>
              <a:t>optional_return_val</a:t>
            </a:r>
            <a:r>
              <a:rPr lang="en-US" sz="2400" dirty="0"/>
              <a:t>&gt;</a:t>
            </a:r>
            <a:endParaRPr lang="en-US" dirty="0"/>
          </a:p>
          <a:p>
            <a:pPr lvl="1"/>
            <a:r>
              <a:rPr lang="en-US" dirty="0"/>
              <a:t>Calling the function:</a:t>
            </a:r>
          </a:p>
          <a:p>
            <a:pPr lvl="2"/>
            <a:r>
              <a:rPr lang="en-US" dirty="0"/>
              <a:t>&lt;</a:t>
            </a:r>
            <a:r>
              <a:rPr lang="en-US" dirty="0" err="1"/>
              <a:t>function_name</a:t>
            </a:r>
            <a:r>
              <a:rPr lang="en-US" dirty="0"/>
              <a:t>&gt;(&lt;</a:t>
            </a:r>
            <a:r>
              <a:rPr lang="en-US" dirty="0" err="1"/>
              <a:t>argument_list</a:t>
            </a:r>
            <a:r>
              <a:rPr lang="en-US" dirty="0"/>
              <a:t>&gt;)</a:t>
            </a:r>
          </a:p>
        </p:txBody>
      </p:sp>
    </p:spTree>
    <p:extLst>
      <p:ext uri="{BB962C8B-B14F-4D97-AF65-F5344CB8AC3E}">
        <p14:creationId xmlns:p14="http://schemas.microsoft.com/office/powerpoint/2010/main" val="2705740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Environments</a:t>
            </a:r>
          </a:p>
        </p:txBody>
      </p:sp>
      <p:sp>
        <p:nvSpPr>
          <p:cNvPr id="3" name="Content Placeholder 2"/>
          <p:cNvSpPr>
            <a:spLocks noGrp="1"/>
          </p:cNvSpPr>
          <p:nvPr>
            <p:ph idx="1"/>
          </p:nvPr>
        </p:nvSpPr>
        <p:spPr/>
        <p:txBody>
          <a:bodyPr>
            <a:normAutofit/>
          </a:bodyPr>
          <a:lstStyle/>
          <a:p>
            <a:r>
              <a:rPr lang="en-US" dirty="0">
                <a:solidFill>
                  <a:srgbClr val="FFC000"/>
                </a:solidFill>
              </a:rPr>
              <a:t>What do we need to set it up?</a:t>
            </a:r>
          </a:p>
          <a:p>
            <a:pPr lvl="1"/>
            <a:r>
              <a:rPr lang="en-US" dirty="0"/>
              <a:t>Need application to convert code to machine language</a:t>
            </a:r>
          </a:p>
          <a:p>
            <a:pPr lvl="1"/>
            <a:r>
              <a:rPr lang="en-US" dirty="0"/>
              <a:t>All-in-one packages:</a:t>
            </a:r>
          </a:p>
          <a:p>
            <a:pPr lvl="2"/>
            <a:r>
              <a:rPr lang="en-US" dirty="0"/>
              <a:t>Integrated Development Environments (IDE)</a:t>
            </a:r>
          </a:p>
          <a:p>
            <a:pPr lvl="2"/>
            <a:r>
              <a:rPr lang="en-US" dirty="0"/>
              <a:t>Integrated Scripting Environments (ISE) </a:t>
            </a:r>
          </a:p>
          <a:p>
            <a:pPr lvl="2"/>
            <a:r>
              <a:rPr lang="en-US" dirty="0"/>
              <a:t>Link translation program and debugger, at a minimum</a:t>
            </a:r>
          </a:p>
        </p:txBody>
      </p:sp>
    </p:spTree>
    <p:extLst>
      <p:ext uri="{BB962C8B-B14F-4D97-AF65-F5344CB8AC3E}">
        <p14:creationId xmlns:p14="http://schemas.microsoft.com/office/powerpoint/2010/main" val="193728547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a:bodyPr>
          <a:lstStyle/>
          <a:p>
            <a:r>
              <a:rPr lang="en-US" dirty="0"/>
              <a:t>Functions</a:t>
            </a:r>
          </a:p>
          <a:p>
            <a:pPr lvl="1"/>
            <a:r>
              <a:rPr lang="en-US" dirty="0"/>
              <a:t>Functions can have inputs</a:t>
            </a:r>
          </a:p>
        </p:txBody>
      </p:sp>
      <p:pic>
        <p:nvPicPr>
          <p:cNvPr id="4" name="Picture 3">
            <a:extLst>
              <a:ext uri="{FF2B5EF4-FFF2-40B4-BE49-F238E27FC236}">
                <a16:creationId xmlns:a16="http://schemas.microsoft.com/office/drawing/2014/main" id="{2D50FE5B-8468-4EB1-8AB6-F19298F0960B}"/>
              </a:ext>
            </a:extLst>
          </p:cNvPr>
          <p:cNvPicPr>
            <a:picLocks noChangeAspect="1"/>
          </p:cNvPicPr>
          <p:nvPr/>
        </p:nvPicPr>
        <p:blipFill>
          <a:blip r:embed="rId3"/>
          <a:stretch>
            <a:fillRect/>
          </a:stretch>
        </p:blipFill>
        <p:spPr>
          <a:xfrm>
            <a:off x="1600200" y="3435849"/>
            <a:ext cx="5934075" cy="2085975"/>
          </a:xfrm>
          <a:prstGeom prst="rect">
            <a:avLst/>
          </a:prstGeom>
        </p:spPr>
      </p:pic>
    </p:spTree>
    <p:extLst>
      <p:ext uri="{BB962C8B-B14F-4D97-AF65-F5344CB8AC3E}">
        <p14:creationId xmlns:p14="http://schemas.microsoft.com/office/powerpoint/2010/main" val="304325045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a:bodyPr>
          <a:lstStyle/>
          <a:p>
            <a:r>
              <a:rPr lang="en-US" dirty="0"/>
              <a:t>Functions</a:t>
            </a:r>
          </a:p>
          <a:p>
            <a:pPr lvl="1"/>
            <a:r>
              <a:rPr lang="en-US" dirty="0"/>
              <a:t>Functions can have outputs</a:t>
            </a:r>
          </a:p>
        </p:txBody>
      </p:sp>
      <p:pic>
        <p:nvPicPr>
          <p:cNvPr id="5" name="Picture 4">
            <a:extLst>
              <a:ext uri="{FF2B5EF4-FFF2-40B4-BE49-F238E27FC236}">
                <a16:creationId xmlns:a16="http://schemas.microsoft.com/office/drawing/2014/main" id="{7E0764FD-A783-4E53-AF18-DDCA16372E78}"/>
              </a:ext>
            </a:extLst>
          </p:cNvPr>
          <p:cNvPicPr>
            <a:picLocks noChangeAspect="1"/>
          </p:cNvPicPr>
          <p:nvPr/>
        </p:nvPicPr>
        <p:blipFill>
          <a:blip r:embed="rId3"/>
          <a:stretch>
            <a:fillRect/>
          </a:stretch>
        </p:blipFill>
        <p:spPr>
          <a:xfrm>
            <a:off x="1633537" y="3733800"/>
            <a:ext cx="5876925" cy="1400175"/>
          </a:xfrm>
          <a:prstGeom prst="rect">
            <a:avLst/>
          </a:prstGeom>
        </p:spPr>
      </p:pic>
    </p:spTree>
    <p:extLst>
      <p:ext uri="{BB962C8B-B14F-4D97-AF65-F5344CB8AC3E}">
        <p14:creationId xmlns:p14="http://schemas.microsoft.com/office/powerpoint/2010/main" val="20890653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a:bodyPr>
          <a:lstStyle/>
          <a:p>
            <a:r>
              <a:rPr lang="en-US" dirty="0"/>
              <a:t>Functions</a:t>
            </a:r>
          </a:p>
          <a:p>
            <a:pPr lvl="1"/>
            <a:r>
              <a:rPr lang="en-US" dirty="0"/>
              <a:t>Functions do not have to have code in them</a:t>
            </a:r>
          </a:p>
          <a:p>
            <a:pPr lvl="2"/>
            <a:r>
              <a:rPr lang="en-US" dirty="0"/>
              <a:t>Can be used as a place holder for future code</a:t>
            </a:r>
          </a:p>
          <a:p>
            <a:pPr lvl="2"/>
            <a:r>
              <a:rPr lang="en-US" dirty="0"/>
              <a:t>Helps plan out what needs done</a:t>
            </a:r>
          </a:p>
        </p:txBody>
      </p:sp>
      <p:pic>
        <p:nvPicPr>
          <p:cNvPr id="5" name="Picture 4">
            <a:extLst>
              <a:ext uri="{FF2B5EF4-FFF2-40B4-BE49-F238E27FC236}">
                <a16:creationId xmlns:a16="http://schemas.microsoft.com/office/drawing/2014/main" id="{B1CF787C-8B37-48F3-8659-13AF46448EFB}"/>
              </a:ext>
            </a:extLst>
          </p:cNvPr>
          <p:cNvPicPr>
            <a:picLocks noChangeAspect="1"/>
          </p:cNvPicPr>
          <p:nvPr/>
        </p:nvPicPr>
        <p:blipFill>
          <a:blip r:embed="rId3"/>
          <a:stretch>
            <a:fillRect/>
          </a:stretch>
        </p:blipFill>
        <p:spPr>
          <a:xfrm>
            <a:off x="1671637" y="4191000"/>
            <a:ext cx="5800725" cy="1323975"/>
          </a:xfrm>
          <a:prstGeom prst="rect">
            <a:avLst/>
          </a:prstGeom>
        </p:spPr>
      </p:pic>
    </p:spTree>
    <p:extLst>
      <p:ext uri="{BB962C8B-B14F-4D97-AF65-F5344CB8AC3E}">
        <p14:creationId xmlns:p14="http://schemas.microsoft.com/office/powerpoint/2010/main" val="398491622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a:bodyPr>
          <a:lstStyle/>
          <a:p>
            <a:r>
              <a:rPr lang="en-US" dirty="0"/>
              <a:t>Functions</a:t>
            </a:r>
          </a:p>
          <a:p>
            <a:pPr lvl="1"/>
            <a:r>
              <a:rPr lang="en-US" dirty="0"/>
              <a:t>Allow local, temporary variables to be utilized</a:t>
            </a:r>
          </a:p>
          <a:p>
            <a:pPr lvl="2"/>
            <a:r>
              <a:rPr lang="en-US" dirty="0"/>
              <a:t>Deleted once the function has been used</a:t>
            </a:r>
          </a:p>
        </p:txBody>
      </p:sp>
      <p:pic>
        <p:nvPicPr>
          <p:cNvPr id="4" name="Picture 3">
            <a:extLst>
              <a:ext uri="{FF2B5EF4-FFF2-40B4-BE49-F238E27FC236}">
                <a16:creationId xmlns:a16="http://schemas.microsoft.com/office/drawing/2014/main" id="{06C538D2-3FF8-4C1A-A41B-576C101F0D99}"/>
              </a:ext>
            </a:extLst>
          </p:cNvPr>
          <p:cNvPicPr>
            <a:picLocks noChangeAspect="1"/>
          </p:cNvPicPr>
          <p:nvPr/>
        </p:nvPicPr>
        <p:blipFill rotWithShape="1">
          <a:blip r:embed="rId3"/>
          <a:srcRect l="591"/>
          <a:stretch/>
        </p:blipFill>
        <p:spPr>
          <a:xfrm>
            <a:off x="990600" y="4038600"/>
            <a:ext cx="7205662" cy="1857375"/>
          </a:xfrm>
          <a:prstGeom prst="rect">
            <a:avLst/>
          </a:prstGeom>
        </p:spPr>
      </p:pic>
    </p:spTree>
    <p:extLst>
      <p:ext uri="{BB962C8B-B14F-4D97-AF65-F5344CB8AC3E}">
        <p14:creationId xmlns:p14="http://schemas.microsoft.com/office/powerpoint/2010/main" val="245839997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a:bodyPr>
          <a:lstStyle/>
          <a:p>
            <a:r>
              <a:rPr lang="en-US" dirty="0"/>
              <a:t>Scope</a:t>
            </a:r>
          </a:p>
          <a:p>
            <a:pPr lvl="1"/>
            <a:r>
              <a:rPr lang="en-US" dirty="0"/>
              <a:t>Tells what variables and objects are available in what section of code</a:t>
            </a:r>
          </a:p>
          <a:p>
            <a:pPr lvl="1"/>
            <a:r>
              <a:rPr lang="en-US" dirty="0"/>
              <a:t>In general:</a:t>
            </a:r>
          </a:p>
          <a:p>
            <a:pPr lvl="2"/>
            <a:r>
              <a:rPr lang="en-US" dirty="0"/>
              <a:t>Global scope</a:t>
            </a:r>
          </a:p>
          <a:p>
            <a:pPr lvl="2"/>
            <a:r>
              <a:rPr lang="en-US" dirty="0"/>
              <a:t>Local scope</a:t>
            </a:r>
          </a:p>
          <a:p>
            <a:pPr lvl="1"/>
            <a:r>
              <a:rPr lang="en-US"/>
              <a:t>More later</a:t>
            </a:r>
            <a:endParaRPr lang="en-US" dirty="0"/>
          </a:p>
        </p:txBody>
      </p:sp>
    </p:spTree>
    <p:extLst>
      <p:ext uri="{BB962C8B-B14F-4D97-AF65-F5344CB8AC3E}">
        <p14:creationId xmlns:p14="http://schemas.microsoft.com/office/powerpoint/2010/main" val="65264368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r>
              <a:rPr lang="en-US" dirty="0"/>
              <a:t>Functions</a:t>
            </a:r>
          </a:p>
          <a:p>
            <a:pPr lvl="1"/>
            <a:r>
              <a:rPr lang="en-US" dirty="0"/>
              <a:t>Void Functions</a:t>
            </a:r>
          </a:p>
          <a:p>
            <a:pPr lvl="2"/>
            <a:r>
              <a:rPr lang="en-US" dirty="0"/>
              <a:t>Returns nothing (None in python)</a:t>
            </a:r>
          </a:p>
          <a:p>
            <a:pPr lvl="2"/>
            <a:r>
              <a:rPr lang="en-US" dirty="0"/>
              <a:t>Function still does something</a:t>
            </a:r>
          </a:p>
          <a:p>
            <a:pPr lvl="2"/>
            <a:endParaRPr lang="en-US" dirty="0"/>
          </a:p>
        </p:txBody>
      </p:sp>
      <p:pic>
        <p:nvPicPr>
          <p:cNvPr id="4" name="Picture 3">
            <a:extLst>
              <a:ext uri="{FF2B5EF4-FFF2-40B4-BE49-F238E27FC236}">
                <a16:creationId xmlns:a16="http://schemas.microsoft.com/office/drawing/2014/main" id="{7DF8E89E-92FA-4A33-B29C-54C4E842409A}"/>
              </a:ext>
            </a:extLst>
          </p:cNvPr>
          <p:cNvPicPr>
            <a:picLocks noChangeAspect="1"/>
          </p:cNvPicPr>
          <p:nvPr/>
        </p:nvPicPr>
        <p:blipFill>
          <a:blip r:embed="rId3"/>
          <a:stretch>
            <a:fillRect/>
          </a:stretch>
        </p:blipFill>
        <p:spPr>
          <a:xfrm>
            <a:off x="1766887" y="4419600"/>
            <a:ext cx="5610225" cy="1171575"/>
          </a:xfrm>
          <a:prstGeom prst="rect">
            <a:avLst/>
          </a:prstGeom>
        </p:spPr>
      </p:pic>
    </p:spTree>
    <p:extLst>
      <p:ext uri="{BB962C8B-B14F-4D97-AF65-F5344CB8AC3E}">
        <p14:creationId xmlns:p14="http://schemas.microsoft.com/office/powerpoint/2010/main" val="270473753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a:bodyPr>
          <a:lstStyle/>
          <a:p>
            <a:r>
              <a:rPr lang="en-US" dirty="0"/>
              <a:t>Functions</a:t>
            </a:r>
          </a:p>
          <a:p>
            <a:pPr lvl="1"/>
            <a:r>
              <a:rPr lang="en-US" dirty="0"/>
              <a:t>Example function ./Instructional Material/Class Examples/Example Functions.py</a:t>
            </a:r>
          </a:p>
        </p:txBody>
      </p:sp>
    </p:spTree>
    <p:extLst>
      <p:ext uri="{BB962C8B-B14F-4D97-AF65-F5344CB8AC3E}">
        <p14:creationId xmlns:p14="http://schemas.microsoft.com/office/powerpoint/2010/main" val="179448968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r>
              <a:rPr lang="en-US" dirty="0"/>
              <a:t>Functions</a:t>
            </a:r>
          </a:p>
          <a:p>
            <a:pPr lvl="1"/>
            <a:r>
              <a:rPr lang="en-US" dirty="0">
                <a:solidFill>
                  <a:srgbClr val="FFC000"/>
                </a:solidFill>
              </a:rPr>
              <a:t>Is there a way to utilize this one piece of code without writing it over and over again?</a:t>
            </a:r>
          </a:p>
          <a:p>
            <a:endParaRPr lang="en-US" dirty="0"/>
          </a:p>
        </p:txBody>
      </p:sp>
    </p:spTree>
    <p:extLst>
      <p:ext uri="{BB962C8B-B14F-4D97-AF65-F5344CB8AC3E}">
        <p14:creationId xmlns:p14="http://schemas.microsoft.com/office/powerpoint/2010/main" val="125086877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r>
              <a:rPr lang="en-US" dirty="0"/>
              <a:t>Functions</a:t>
            </a:r>
          </a:p>
          <a:p>
            <a:pPr lvl="1"/>
            <a:r>
              <a:rPr lang="en-US" dirty="0"/>
              <a:t>Without functions, lots of duplicate code</a:t>
            </a:r>
          </a:p>
          <a:p>
            <a:pPr lvl="1"/>
            <a:r>
              <a:rPr lang="en-US" dirty="0"/>
              <a:t>In-class example: ./Class Examples/Function Examples - Get Largest Value Without Function.py</a:t>
            </a:r>
          </a:p>
        </p:txBody>
      </p:sp>
    </p:spTree>
    <p:extLst>
      <p:ext uri="{BB962C8B-B14F-4D97-AF65-F5344CB8AC3E}">
        <p14:creationId xmlns:p14="http://schemas.microsoft.com/office/powerpoint/2010/main" val="180738473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r>
              <a:rPr lang="en-US" dirty="0"/>
              <a:t>Functions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466443"/>
            <a:ext cx="3057525" cy="527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2431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Environments</a:t>
            </a:r>
          </a:p>
          <a:p>
            <a:pPr lvl="1"/>
            <a:r>
              <a:rPr lang="en-US" dirty="0"/>
              <a:t>IDLE</a:t>
            </a:r>
          </a:p>
          <a:p>
            <a:pPr lvl="2"/>
            <a:r>
              <a:rPr lang="en-US" dirty="0"/>
              <a:t>Included with Python, written in Python</a:t>
            </a:r>
          </a:p>
          <a:p>
            <a:pPr lvl="2"/>
            <a:r>
              <a:rPr lang="en-US" dirty="0"/>
              <a:t>Integrated Development and Learning Environment</a:t>
            </a:r>
          </a:p>
          <a:p>
            <a:pPr lvl="2"/>
            <a:r>
              <a:rPr lang="en-US" dirty="0">
                <a:hlinkClick r:id="rId3"/>
              </a:rPr>
              <a:t>https://www.python.org/downloads/</a:t>
            </a:r>
            <a:r>
              <a:rPr lang="en-US" dirty="0"/>
              <a:t> </a:t>
            </a:r>
          </a:p>
          <a:p>
            <a:pPr lvl="1"/>
            <a:endParaRPr lang="en-US" dirty="0"/>
          </a:p>
        </p:txBody>
      </p:sp>
    </p:spTree>
    <p:extLst>
      <p:ext uri="{BB962C8B-B14F-4D97-AF65-F5344CB8AC3E}">
        <p14:creationId xmlns:p14="http://schemas.microsoft.com/office/powerpoint/2010/main" val="179817533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r>
              <a:rPr lang="en-US" dirty="0"/>
              <a:t>Functions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480686"/>
            <a:ext cx="3057525" cy="527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3800" y="4702619"/>
            <a:ext cx="514350"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a:off x="6324600" y="5416994"/>
            <a:ext cx="10668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255593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r>
              <a:rPr lang="en-US" dirty="0"/>
              <a:t>Functions</a:t>
            </a:r>
          </a:p>
          <a:p>
            <a:pPr lvl="1"/>
            <a:r>
              <a:rPr lang="en-US" dirty="0">
                <a:solidFill>
                  <a:srgbClr val="FFC000"/>
                </a:solidFill>
              </a:rPr>
              <a:t>Is there a way I can write this piece of code just once, so I can change the code in one place versus a million?</a:t>
            </a:r>
          </a:p>
          <a:p>
            <a:endParaRPr lang="en-US" dirty="0"/>
          </a:p>
        </p:txBody>
      </p:sp>
    </p:spTree>
    <p:extLst>
      <p:ext uri="{BB962C8B-B14F-4D97-AF65-F5344CB8AC3E}">
        <p14:creationId xmlns:p14="http://schemas.microsoft.com/office/powerpoint/2010/main" val="13295232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r>
              <a:rPr lang="en-US" dirty="0"/>
              <a:t>Functions</a:t>
            </a:r>
          </a:p>
          <a:p>
            <a:pPr lvl="1"/>
            <a:r>
              <a:rPr lang="en-US" dirty="0">
                <a:solidFill>
                  <a:srgbClr val="FFC000"/>
                </a:solidFill>
              </a:rPr>
              <a:t>Is there a way I can categorize certain sections of code, so that I can understand the high level ideas of sections of code without having to understand all the little details?</a:t>
            </a:r>
          </a:p>
          <a:p>
            <a:endParaRPr lang="en-US" dirty="0"/>
          </a:p>
        </p:txBody>
      </p:sp>
    </p:spTree>
    <p:extLst>
      <p:ext uri="{BB962C8B-B14F-4D97-AF65-F5344CB8AC3E}">
        <p14:creationId xmlns:p14="http://schemas.microsoft.com/office/powerpoint/2010/main" val="27467178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r>
              <a:rPr lang="en-US" dirty="0"/>
              <a:t>Functions</a:t>
            </a:r>
          </a:p>
          <a:p>
            <a:pPr lvl="1"/>
            <a:r>
              <a:rPr lang="en-US" dirty="0"/>
              <a:t>Guess what the code does on the next slide (Google is allowed)</a:t>
            </a:r>
          </a:p>
        </p:txBody>
      </p:sp>
    </p:spTree>
    <p:extLst>
      <p:ext uri="{BB962C8B-B14F-4D97-AF65-F5344CB8AC3E}">
        <p14:creationId xmlns:p14="http://schemas.microsoft.com/office/powerpoint/2010/main" val="392526137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r>
              <a:rPr lang="en-US" dirty="0"/>
              <a:t>Functions</a:t>
            </a:r>
          </a:p>
        </p:txBody>
      </p:sp>
      <p:pic>
        <p:nvPicPr>
          <p:cNvPr id="6" name="Picture 5">
            <a:extLst>
              <a:ext uri="{FF2B5EF4-FFF2-40B4-BE49-F238E27FC236}">
                <a16:creationId xmlns:a16="http://schemas.microsoft.com/office/drawing/2014/main" id="{65B4DD10-6E46-47FF-9A22-FFFA834E3F44}"/>
              </a:ext>
            </a:extLst>
          </p:cNvPr>
          <p:cNvPicPr>
            <a:picLocks noChangeAspect="1"/>
          </p:cNvPicPr>
          <p:nvPr/>
        </p:nvPicPr>
        <p:blipFill rotWithShape="1">
          <a:blip r:embed="rId3"/>
          <a:srcRect l="452"/>
          <a:stretch/>
        </p:blipFill>
        <p:spPr>
          <a:xfrm>
            <a:off x="683230" y="2209800"/>
            <a:ext cx="7813069" cy="4542944"/>
          </a:xfrm>
          <a:prstGeom prst="rect">
            <a:avLst/>
          </a:prstGeom>
        </p:spPr>
      </p:pic>
    </p:spTree>
    <p:extLst>
      <p:ext uri="{BB962C8B-B14F-4D97-AF65-F5344CB8AC3E}">
        <p14:creationId xmlns:p14="http://schemas.microsoft.com/office/powerpoint/2010/main" val="201495475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r>
              <a:rPr lang="en-US" dirty="0"/>
              <a:t>Functions</a:t>
            </a:r>
          </a:p>
          <a:p>
            <a:pPr lvl="1"/>
            <a:r>
              <a:rPr lang="en-US" dirty="0"/>
              <a:t>How about now?</a:t>
            </a:r>
          </a:p>
        </p:txBody>
      </p:sp>
    </p:spTree>
    <p:extLst>
      <p:ext uri="{BB962C8B-B14F-4D97-AF65-F5344CB8AC3E}">
        <p14:creationId xmlns:p14="http://schemas.microsoft.com/office/powerpoint/2010/main" val="244761507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r>
              <a:rPr lang="en-US" dirty="0"/>
              <a:t>Functions</a:t>
            </a:r>
          </a:p>
        </p:txBody>
      </p:sp>
      <p:pic>
        <p:nvPicPr>
          <p:cNvPr id="5" name="Picture 4">
            <a:extLst>
              <a:ext uri="{FF2B5EF4-FFF2-40B4-BE49-F238E27FC236}">
                <a16:creationId xmlns:a16="http://schemas.microsoft.com/office/drawing/2014/main" id="{188F355B-441E-4E5F-BF11-9F91E7E5D220}"/>
              </a:ext>
            </a:extLst>
          </p:cNvPr>
          <p:cNvPicPr>
            <a:picLocks noChangeAspect="1"/>
          </p:cNvPicPr>
          <p:nvPr/>
        </p:nvPicPr>
        <p:blipFill>
          <a:blip r:embed="rId3"/>
          <a:stretch>
            <a:fillRect/>
          </a:stretch>
        </p:blipFill>
        <p:spPr>
          <a:xfrm>
            <a:off x="381000" y="2209800"/>
            <a:ext cx="8382000" cy="4543648"/>
          </a:xfrm>
          <a:prstGeom prst="rect">
            <a:avLst/>
          </a:prstGeom>
        </p:spPr>
      </p:pic>
    </p:spTree>
    <p:extLst>
      <p:ext uri="{BB962C8B-B14F-4D97-AF65-F5344CB8AC3E}">
        <p14:creationId xmlns:p14="http://schemas.microsoft.com/office/powerpoint/2010/main" val="414804292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r>
              <a:rPr lang="en-US" dirty="0"/>
              <a:t>Functions</a:t>
            </a:r>
          </a:p>
          <a:p>
            <a:pPr lvl="1"/>
            <a:r>
              <a:rPr lang="en-US" dirty="0"/>
              <a:t>Review of function code thus far can be found in the files at ./Class Examples/Example Functions.py</a:t>
            </a:r>
          </a:p>
        </p:txBody>
      </p:sp>
    </p:spTree>
    <p:extLst>
      <p:ext uri="{BB962C8B-B14F-4D97-AF65-F5344CB8AC3E}">
        <p14:creationId xmlns:p14="http://schemas.microsoft.com/office/powerpoint/2010/main" val="59061188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r>
              <a:rPr lang="en-US" dirty="0"/>
              <a:t>Quick review examples</a:t>
            </a:r>
          </a:p>
          <a:p>
            <a:pPr lvl="1"/>
            <a:r>
              <a:rPr lang="en-US" dirty="0"/>
              <a:t>What is a function?</a:t>
            </a:r>
          </a:p>
          <a:p>
            <a:pPr lvl="1"/>
            <a:r>
              <a:rPr lang="en-US" dirty="0"/>
              <a:t>Define function</a:t>
            </a:r>
          </a:p>
          <a:p>
            <a:pPr lvl="1"/>
            <a:r>
              <a:rPr lang="en-US" dirty="0"/>
              <a:t>Call function</a:t>
            </a:r>
          </a:p>
          <a:p>
            <a:pPr lvl="1"/>
            <a:r>
              <a:rPr lang="en-US" dirty="0"/>
              <a:t>Function with inputs</a:t>
            </a:r>
          </a:p>
          <a:p>
            <a:pPr lvl="1"/>
            <a:r>
              <a:rPr lang="en-US" dirty="0"/>
              <a:t>Function with return value</a:t>
            </a:r>
          </a:p>
          <a:p>
            <a:pPr lvl="1"/>
            <a:r>
              <a:rPr lang="en-US" dirty="0"/>
              <a:t>Void functions</a:t>
            </a:r>
          </a:p>
          <a:p>
            <a:pPr lvl="1"/>
            <a:endParaRPr lang="en-US" dirty="0"/>
          </a:p>
        </p:txBody>
      </p:sp>
    </p:spTree>
    <p:extLst>
      <p:ext uri="{BB962C8B-B14F-4D97-AF65-F5344CB8AC3E}">
        <p14:creationId xmlns:p14="http://schemas.microsoft.com/office/powerpoint/2010/main" val="219415817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r>
              <a:rPr lang="en-US" dirty="0"/>
              <a:t>Functions Class Exercises</a:t>
            </a:r>
          </a:p>
          <a:p>
            <a:pPr marL="971550" lvl="1" indent="-514350">
              <a:buFont typeface="+mj-lt"/>
              <a:buAutoNum type="arabicParenR"/>
            </a:pPr>
            <a:r>
              <a:rPr lang="en-US" dirty="0"/>
              <a:t>Create a function that will return a number</a:t>
            </a:r>
          </a:p>
          <a:p>
            <a:pPr marL="971550" lvl="1" indent="-514350">
              <a:buFont typeface="+mj-lt"/>
              <a:buAutoNum type="arabicParenR"/>
            </a:pPr>
            <a:r>
              <a:rPr lang="en-US" dirty="0"/>
              <a:t>Create a function with two inputs</a:t>
            </a:r>
          </a:p>
          <a:p>
            <a:pPr marL="971550" lvl="1" indent="-514350">
              <a:buFont typeface="+mj-lt"/>
              <a:buAutoNum type="arabicParenR"/>
            </a:pPr>
            <a:r>
              <a:rPr lang="en-US" dirty="0"/>
              <a:t>Create a function with two string inputs, that returns the two strings combined together separated by a space.</a:t>
            </a:r>
          </a:p>
          <a:p>
            <a:pPr marL="1371600" lvl="2" indent="-514350">
              <a:buFont typeface="+mj-lt"/>
              <a:buAutoNum type="arabicParenR"/>
            </a:pPr>
            <a:r>
              <a:rPr lang="en-US" dirty="0"/>
              <a:t>I.e. </a:t>
            </a:r>
            <a:r>
              <a:rPr lang="en-US" dirty="0" err="1"/>
              <a:t>func</a:t>
            </a:r>
            <a:r>
              <a:rPr lang="en-US" dirty="0"/>
              <a:t>(“string_1”,”string_2”) == “string_1 string_2”</a:t>
            </a:r>
          </a:p>
        </p:txBody>
      </p:sp>
    </p:spTree>
    <p:extLst>
      <p:ext uri="{BB962C8B-B14F-4D97-AF65-F5344CB8AC3E}">
        <p14:creationId xmlns:p14="http://schemas.microsoft.com/office/powerpoint/2010/main" val="3421491812"/>
      </p:ext>
    </p:extLst>
  </p:cSld>
  <p:clrMapOvr>
    <a:masterClrMapping/>
  </p:clrMapOvr>
</p:sld>
</file>

<file path=ppt/theme/theme1.xml><?xml version="1.0" encoding="utf-8"?>
<a:theme xmlns:a="http://schemas.openxmlformats.org/drawingml/2006/main" name="Office Theme">
  <a:themeElements>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ustom 5">
      <a:dk1>
        <a:srgbClr val="FFFFFF"/>
      </a:dk1>
      <a:lt1>
        <a:srgbClr val="F2F2F2"/>
      </a:lt1>
      <a:dk2>
        <a:srgbClr val="F2F2F2"/>
      </a:dk2>
      <a:lt2>
        <a:srgbClr val="004080"/>
      </a:lt2>
      <a:accent1>
        <a:srgbClr val="FFFFFF"/>
      </a:accent1>
      <a:accent2>
        <a:srgbClr val="66CCFF"/>
      </a:accent2>
      <a:accent3>
        <a:srgbClr val="FFFFFF"/>
      </a:accent3>
      <a:accent4>
        <a:srgbClr val="56AEDA"/>
      </a:accent4>
      <a:accent5>
        <a:srgbClr val="FFFFFF"/>
      </a:accent5>
      <a:accent6>
        <a:srgbClr val="5CB9E7"/>
      </a:accent6>
      <a:hlink>
        <a:srgbClr val="66B2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docProps/app.xml><?xml version="1.0" encoding="utf-8"?>
<Properties xmlns="http://schemas.openxmlformats.org/officeDocument/2006/extended-properties" xmlns:vt="http://schemas.openxmlformats.org/officeDocument/2006/docPropsVTypes">
  <Template/>
  <TotalTime>1565</TotalTime>
  <Words>4630</Words>
  <Application>Microsoft Office PowerPoint</Application>
  <PresentationFormat>On-screen Show (4:3)</PresentationFormat>
  <Paragraphs>781</Paragraphs>
  <Slides>129</Slides>
  <Notes>17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129</vt:i4>
      </vt:variant>
    </vt:vector>
  </HeadingPairs>
  <TitlesOfParts>
    <vt:vector size="135" baseType="lpstr">
      <vt:lpstr>Arial</vt:lpstr>
      <vt:lpstr>Arial Unicode MS</vt:lpstr>
      <vt:lpstr>Calibri</vt:lpstr>
      <vt:lpstr>Consolas</vt:lpstr>
      <vt:lpstr>Office Theme</vt:lpstr>
      <vt:lpstr>1_Office Theme</vt:lpstr>
      <vt:lpstr>Python Review and Tutorial</vt:lpstr>
      <vt:lpstr>Intent of Class</vt:lpstr>
      <vt:lpstr>Overview</vt:lpstr>
      <vt:lpstr>Review of Basics</vt:lpstr>
      <vt:lpstr>Environments</vt:lpstr>
      <vt:lpstr>Environments</vt:lpstr>
      <vt:lpstr>Environments</vt:lpstr>
      <vt:lpstr>Environments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Basic Properties</vt:lpstr>
      <vt:lpstr>Basic Properties</vt:lpstr>
      <vt:lpstr>Primitive Variables</vt:lpstr>
      <vt:lpstr>Primitive Variables</vt:lpstr>
      <vt:lpstr>Primitive Variables</vt:lpstr>
      <vt:lpstr>Primitive Variables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vt:lpstr>
      <vt:lpstr>Review</vt:lpstr>
      <vt:lpstr>Review</vt:lpstr>
      <vt:lpstr>Open File Preview</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Bookmark</vt:lpstr>
      <vt:lpstr>Working with Files</vt:lpstr>
      <vt:lpstr>Working with Files</vt:lpstr>
      <vt:lpstr>Working with Files</vt:lpstr>
      <vt:lpstr>Working with Files</vt:lpstr>
      <vt:lpstr>Working with Files</vt:lpstr>
      <vt:lpstr>Working with Files</vt:lpstr>
      <vt:lpstr>Working with Files</vt:lpstr>
      <vt:lpstr>Working with Files</vt:lpstr>
      <vt:lpstr>Working with Files</vt:lpstr>
      <vt:lpstr>Working with Files</vt:lpstr>
      <vt:lpstr>Working with Files</vt:lpstr>
      <vt:lpstr>Working with Dates</vt:lpstr>
      <vt:lpstr>Working with Dates</vt:lpstr>
      <vt:lpstr>Working with Dates</vt:lpstr>
      <vt:lpstr>Working with Dates</vt:lpstr>
      <vt:lpstr>Review of Fundamentals</vt:lpstr>
      <vt:lpstr>Review of Fundamentals</vt:lpstr>
      <vt:lpstr>Review of Fundamentals</vt:lpstr>
      <vt:lpstr>Review of Fundamentals</vt:lpstr>
      <vt:lpstr>Review of Fundamentals</vt:lpstr>
      <vt:lpstr>Review of Fundamentals</vt:lpstr>
      <vt:lpstr>Review of Fundamentals</vt:lpstr>
      <vt:lpstr>In-Class Exercises</vt:lpstr>
      <vt:lpstr>In-Class Exercises</vt:lpstr>
      <vt:lpstr>In-Class Exercises</vt:lpstr>
      <vt:lpstr>In-Class Exercises</vt:lpstr>
      <vt:lpstr>Mini Project</vt:lpstr>
      <vt:lpstr>LICENSE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 Bowman</dc:creator>
  <cp:lastModifiedBy>Doug B</cp:lastModifiedBy>
  <cp:revision>447</cp:revision>
  <dcterms:created xsi:type="dcterms:W3CDTF">2018-01-12T01:50:51Z</dcterms:created>
  <dcterms:modified xsi:type="dcterms:W3CDTF">2020-02-28T03:52:42Z</dcterms:modified>
</cp:coreProperties>
</file>