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notesSlides/notesSlide1.xml" ContentType="application/vnd.openxmlformats-officedocument.presentationml.notesSl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notesSlides/notesSlide2.xml" ContentType="application/vnd.openxmlformats-officedocument.presentationml.notesSlide+xml"/>
  <Override PartName="/ppt/theme/themeOverride36.xml" ContentType="application/vnd.openxmlformats-officedocument.themeOverride+xml"/>
  <Override PartName="/ppt/notesSlides/notesSlide3.xml" ContentType="application/vnd.openxmlformats-officedocument.presentationml.notesSlide+xml"/>
  <Override PartName="/ppt/theme/themeOverride37.xml" ContentType="application/vnd.openxmlformats-officedocument.themeOverride+xml"/>
  <Override PartName="/ppt/notesSlides/notesSlide4.xml" ContentType="application/vnd.openxmlformats-officedocument.presentationml.notesSlide+xml"/>
  <Override PartName="/ppt/theme/themeOverride38.xml" ContentType="application/vnd.openxmlformats-officedocument.themeOverride+xml"/>
  <Override PartName="/ppt/notesSlides/notesSlide5.xml" ContentType="application/vnd.openxmlformats-officedocument.presentationml.notesSlide+xml"/>
  <Override PartName="/ppt/theme/themeOverride39.xml" ContentType="application/vnd.openxmlformats-officedocument.themeOverride+xml"/>
  <Override PartName="/ppt/theme/themeOverride40.xml" ContentType="application/vnd.openxmlformats-officedocument.themeOverride+xml"/>
  <Override PartName="/ppt/notesSlides/notesSlide6.xml" ContentType="application/vnd.openxmlformats-officedocument.presentationml.notesSlide+xml"/>
  <Override PartName="/ppt/theme/themeOverride41.xml" ContentType="application/vnd.openxmlformats-officedocument.themeOverride+xml"/>
  <Override PartName="/ppt/notesSlides/notesSlide7.xml" ContentType="application/vnd.openxmlformats-officedocument.presentationml.notesSlide+xml"/>
  <Override PartName="/ppt/theme/themeOverride42.xml" ContentType="application/vnd.openxmlformats-officedocument.themeOverride+xml"/>
  <Override PartName="/ppt/notesSlides/notesSlide8.xml" ContentType="application/vnd.openxmlformats-officedocument.presentationml.notesSlide+xml"/>
  <Override PartName="/ppt/theme/themeOverride43.xml" ContentType="application/vnd.openxmlformats-officedocument.themeOverride+xml"/>
  <Override PartName="/ppt/theme/themeOverride44.xml" ContentType="application/vnd.openxmlformats-officedocument.themeOverride+xml"/>
  <Override PartName="/ppt/notesSlides/notesSlide9.xml" ContentType="application/vnd.openxmlformats-officedocument.presentationml.notesSlide+xml"/>
  <Override PartName="/ppt/theme/themeOverride45.xml" ContentType="application/vnd.openxmlformats-officedocument.themeOverride+xml"/>
  <Override PartName="/ppt/notesSlides/notesSlide10.xml" ContentType="application/vnd.openxmlformats-officedocument.presentationml.notesSlide+xml"/>
  <Override PartName="/ppt/theme/themeOverride46.xml" ContentType="application/vnd.openxmlformats-officedocument.themeOverride+xml"/>
  <Override PartName="/ppt/notesSlides/notesSlide11.xml" ContentType="application/vnd.openxmlformats-officedocument.presentationml.notesSlide+xml"/>
  <Override PartName="/ppt/theme/themeOverride47.xml" ContentType="application/vnd.openxmlformats-officedocument.themeOverride+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notesSlides/notesSlide12.xml" ContentType="application/vnd.openxmlformats-officedocument.presentationml.notesSlide+xml"/>
  <Override PartName="/ppt/theme/themeOverride55.xml" ContentType="application/vnd.openxmlformats-officedocument.themeOverride+xml"/>
  <Override PartName="/ppt/notesSlides/notesSlide13.xml" ContentType="application/vnd.openxmlformats-officedocument.presentationml.notesSlide+xml"/>
  <Override PartName="/ppt/theme/themeOverride56.xml" ContentType="application/vnd.openxmlformats-officedocument.themeOverride+xml"/>
  <Override PartName="/ppt/notesSlides/notesSlide14.xml" ContentType="application/vnd.openxmlformats-officedocument.presentationml.notesSlide+xml"/>
  <Override PartName="/ppt/theme/themeOverride57.xml" ContentType="application/vnd.openxmlformats-officedocument.themeOverride+xml"/>
  <Override PartName="/ppt/notesSlides/notesSlide15.xml" ContentType="application/vnd.openxmlformats-officedocument.presentationml.notesSlide+xml"/>
  <Override PartName="/ppt/theme/themeOverride58.xml" ContentType="application/vnd.openxmlformats-officedocument.themeOverride+xml"/>
  <Override PartName="/ppt/notesSlides/notesSlide16.xml" ContentType="application/vnd.openxmlformats-officedocument.presentationml.notesSl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theme/themeOverride62.xml" ContentType="application/vnd.openxmlformats-officedocument.themeOverride+xml"/>
  <Override PartName="/ppt/theme/themeOverride63.xml" ContentType="application/vnd.openxmlformats-officedocument.themeOverride+xml"/>
  <Override PartName="/ppt/theme/themeOverride64.xml" ContentType="application/vnd.openxmlformats-officedocument.themeOverride+xml"/>
  <Override PartName="/ppt/theme/themeOverride65.xml" ContentType="application/vnd.openxmlformats-officedocument.themeOverride+xml"/>
  <Override PartName="/ppt/theme/themeOverride66.xml" ContentType="application/vnd.openxmlformats-officedocument.themeOverride+xml"/>
  <Override PartName="/ppt/theme/themeOverride67.xml" ContentType="application/vnd.openxmlformats-officedocument.themeOverride+xml"/>
  <Override PartName="/ppt/theme/themeOverride68.xml" ContentType="application/vnd.openxmlformats-officedocument.themeOverride+xml"/>
  <Override PartName="/ppt/theme/themeOverride69.xml" ContentType="application/vnd.openxmlformats-officedocument.themeOverride+xml"/>
  <Override PartName="/ppt/theme/themeOverride70.xml" ContentType="application/vnd.openxmlformats-officedocument.themeOverride+xml"/>
  <Override PartName="/ppt/theme/themeOverride71.xml" ContentType="application/vnd.openxmlformats-officedocument.themeOverride+xml"/>
  <Override PartName="/ppt/theme/themeOverride72.xml" ContentType="application/vnd.openxmlformats-officedocument.themeOverride+xml"/>
  <Override PartName="/ppt/theme/themeOverride73.xml" ContentType="application/vnd.openxmlformats-officedocument.themeOverride+xml"/>
  <Override PartName="/ppt/theme/themeOverride74.xml" ContentType="application/vnd.openxmlformats-officedocument.themeOverride+xml"/>
  <Override PartName="/ppt/theme/themeOverride75.xml" ContentType="application/vnd.openxmlformats-officedocument.themeOverride+xml"/>
  <Override PartName="/ppt/theme/themeOverride76.xml" ContentType="application/vnd.openxmlformats-officedocument.themeOverride+xml"/>
  <Override PartName="/ppt/theme/themeOverride77.xml" ContentType="application/vnd.openxmlformats-officedocument.themeOverride+xml"/>
  <Override PartName="/ppt/theme/themeOverride78.xml" ContentType="application/vnd.openxmlformats-officedocument.themeOverride+xml"/>
  <Override PartName="/ppt/theme/themeOverride79.xml" ContentType="application/vnd.openxmlformats-officedocument.themeOverride+xml"/>
  <Override PartName="/ppt/theme/themeOverride80.xml" ContentType="application/vnd.openxmlformats-officedocument.themeOverride+xml"/>
  <Override PartName="/ppt/theme/themeOverride81.xml" ContentType="application/vnd.openxmlformats-officedocument.themeOverride+xml"/>
  <Override PartName="/ppt/theme/themeOverride82.xml" ContentType="application/vnd.openxmlformats-officedocument.themeOverride+xml"/>
  <Override PartName="/ppt/theme/themeOverride83.xml" ContentType="application/vnd.openxmlformats-officedocument.themeOverride+xml"/>
  <Override PartName="/ppt/theme/themeOverride8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2"/>
  </p:notesMasterIdLst>
  <p:sldIdLst>
    <p:sldId id="256" r:id="rId3"/>
    <p:sldId id="283" r:id="rId4"/>
    <p:sldId id="425" r:id="rId5"/>
    <p:sldId id="379" r:id="rId6"/>
    <p:sldId id="408" r:id="rId7"/>
    <p:sldId id="429" r:id="rId8"/>
    <p:sldId id="410" r:id="rId9"/>
    <p:sldId id="458" r:id="rId10"/>
    <p:sldId id="381" r:id="rId11"/>
    <p:sldId id="409" r:id="rId12"/>
    <p:sldId id="380" r:id="rId13"/>
    <p:sldId id="383" r:id="rId14"/>
    <p:sldId id="422" r:id="rId15"/>
    <p:sldId id="382" r:id="rId16"/>
    <p:sldId id="407" r:id="rId17"/>
    <p:sldId id="423" r:id="rId18"/>
    <p:sldId id="424" r:id="rId19"/>
    <p:sldId id="421" r:id="rId20"/>
    <p:sldId id="446" r:id="rId21"/>
    <p:sldId id="420" r:id="rId22"/>
    <p:sldId id="453" r:id="rId23"/>
    <p:sldId id="378" r:id="rId24"/>
    <p:sldId id="388" r:id="rId25"/>
    <p:sldId id="387" r:id="rId26"/>
    <p:sldId id="389" r:id="rId27"/>
    <p:sldId id="447" r:id="rId28"/>
    <p:sldId id="401" r:id="rId29"/>
    <p:sldId id="403" r:id="rId30"/>
    <p:sldId id="402" r:id="rId31"/>
    <p:sldId id="406" r:id="rId32"/>
    <p:sldId id="449" r:id="rId33"/>
    <p:sldId id="448" r:id="rId34"/>
    <p:sldId id="404" r:id="rId35"/>
    <p:sldId id="377" r:id="rId36"/>
    <p:sldId id="435" r:id="rId37"/>
    <p:sldId id="454" r:id="rId38"/>
    <p:sldId id="457" r:id="rId39"/>
    <p:sldId id="390" r:id="rId40"/>
    <p:sldId id="426" r:id="rId41"/>
    <p:sldId id="412" r:id="rId42"/>
    <p:sldId id="444" r:id="rId43"/>
    <p:sldId id="415" r:id="rId44"/>
    <p:sldId id="413" r:id="rId45"/>
    <p:sldId id="416" r:id="rId46"/>
    <p:sldId id="450" r:id="rId47"/>
    <p:sldId id="436" r:id="rId48"/>
    <p:sldId id="459" r:id="rId49"/>
    <p:sldId id="455" r:id="rId50"/>
    <p:sldId id="456" r:id="rId51"/>
    <p:sldId id="461" r:id="rId52"/>
    <p:sldId id="465" r:id="rId53"/>
    <p:sldId id="464" r:id="rId54"/>
    <p:sldId id="466" r:id="rId55"/>
    <p:sldId id="463" r:id="rId56"/>
    <p:sldId id="467" r:id="rId57"/>
    <p:sldId id="437" r:id="rId58"/>
    <p:sldId id="451" r:id="rId59"/>
    <p:sldId id="452" r:id="rId60"/>
    <p:sldId id="468" r:id="rId61"/>
    <p:sldId id="469" r:id="rId62"/>
    <p:sldId id="391" r:id="rId63"/>
    <p:sldId id="428" r:id="rId64"/>
    <p:sldId id="438" r:id="rId65"/>
    <p:sldId id="427" r:id="rId66"/>
    <p:sldId id="441" r:id="rId67"/>
    <p:sldId id="396" r:id="rId68"/>
    <p:sldId id="432" r:id="rId69"/>
    <p:sldId id="431" r:id="rId70"/>
    <p:sldId id="430" r:id="rId71"/>
    <p:sldId id="434" r:id="rId72"/>
    <p:sldId id="439" r:id="rId73"/>
    <p:sldId id="440" r:id="rId74"/>
    <p:sldId id="414" r:id="rId75"/>
    <p:sldId id="433" r:id="rId76"/>
    <p:sldId id="442" r:id="rId77"/>
    <p:sldId id="443" r:id="rId78"/>
    <p:sldId id="397" r:id="rId79"/>
    <p:sldId id="398" r:id="rId80"/>
    <p:sldId id="399" r:id="rId81"/>
    <p:sldId id="376" r:id="rId82"/>
    <p:sldId id="445" r:id="rId83"/>
    <p:sldId id="405" r:id="rId84"/>
    <p:sldId id="385" r:id="rId85"/>
    <p:sldId id="386" r:id="rId86"/>
    <p:sldId id="400" r:id="rId87"/>
    <p:sldId id="384" r:id="rId88"/>
    <p:sldId id="375" r:id="rId89"/>
    <p:sldId id="460" r:id="rId90"/>
    <p:sldId id="411"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430" autoAdjust="0"/>
  </p:normalViewPr>
  <p:slideViewPr>
    <p:cSldViewPr>
      <p:cViewPr varScale="1">
        <p:scale>
          <a:sx n="75" d="100"/>
          <a:sy n="75" d="100"/>
        </p:scale>
        <p:origin x="525"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theme" Target="theme/theme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3A85A8-362A-422C-AAFE-FA6D3B9BF6BA}" type="datetimeFigureOut">
              <a:rPr lang="en-US" smtClean="0"/>
              <a:t>12/21/2021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7B21C4-CE7A-4258-91FF-8CBB981279E1}" type="slidenum">
              <a:rPr lang="en-US" smtClean="0"/>
              <a:t>‹#›</a:t>
            </a:fld>
            <a:endParaRPr lang="en-US"/>
          </a:p>
        </p:txBody>
      </p:sp>
    </p:spTree>
    <p:extLst>
      <p:ext uri="{BB962C8B-B14F-4D97-AF65-F5344CB8AC3E}">
        <p14:creationId xmlns:p14="http://schemas.microsoft.com/office/powerpoint/2010/main" val="3700431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Regularization parameter is used to adjust how the weight factors are optimized.</a:t>
            </a:r>
          </a:p>
          <a:p>
            <a:r>
              <a:rPr lang="en-US" dirty="0"/>
              <a:t>Different models either don’t use regularization, or use different methods for regularization.</a:t>
            </a:r>
          </a:p>
        </p:txBody>
      </p:sp>
      <p:sp>
        <p:nvSpPr>
          <p:cNvPr id="4" name="Slide Number Placeholder 3"/>
          <p:cNvSpPr>
            <a:spLocks noGrp="1"/>
          </p:cNvSpPr>
          <p:nvPr>
            <p:ph type="sldNum" sz="quarter" idx="5"/>
          </p:nvPr>
        </p:nvSpPr>
        <p:spPr/>
        <p:txBody>
          <a:bodyPr/>
          <a:lstStyle/>
          <a:p>
            <a:fld id="{3E7B21C4-CE7A-4258-91FF-8CBB981279E1}" type="slidenum">
              <a:rPr lang="en-US" smtClean="0"/>
              <a:t>8</a:t>
            </a:fld>
            <a:endParaRPr lang="en-US"/>
          </a:p>
        </p:txBody>
      </p:sp>
    </p:spTree>
    <p:extLst>
      <p:ext uri="{BB962C8B-B14F-4D97-AF65-F5344CB8AC3E}">
        <p14:creationId xmlns:p14="http://schemas.microsoft.com/office/powerpoint/2010/main" val="472546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47</a:t>
            </a:fld>
            <a:endParaRPr lang="en-US"/>
          </a:p>
        </p:txBody>
      </p:sp>
    </p:spTree>
    <p:extLst>
      <p:ext uri="{BB962C8B-B14F-4D97-AF65-F5344CB8AC3E}">
        <p14:creationId xmlns:p14="http://schemas.microsoft.com/office/powerpoint/2010/main" val="4221020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48</a:t>
            </a:fld>
            <a:endParaRPr lang="en-US"/>
          </a:p>
        </p:txBody>
      </p:sp>
    </p:spTree>
    <p:extLst>
      <p:ext uri="{BB962C8B-B14F-4D97-AF65-F5344CB8AC3E}">
        <p14:creationId xmlns:p14="http://schemas.microsoft.com/office/powerpoint/2010/main" val="1366633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56</a:t>
            </a:fld>
            <a:endParaRPr lang="en-US"/>
          </a:p>
        </p:txBody>
      </p:sp>
    </p:spTree>
    <p:extLst>
      <p:ext uri="{BB962C8B-B14F-4D97-AF65-F5344CB8AC3E}">
        <p14:creationId xmlns:p14="http://schemas.microsoft.com/office/powerpoint/2010/main" val="3623138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57</a:t>
            </a:fld>
            <a:endParaRPr lang="en-US"/>
          </a:p>
        </p:txBody>
      </p:sp>
    </p:spTree>
    <p:extLst>
      <p:ext uri="{BB962C8B-B14F-4D97-AF65-F5344CB8AC3E}">
        <p14:creationId xmlns:p14="http://schemas.microsoft.com/office/powerpoint/2010/main" val="1478135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58</a:t>
            </a:fld>
            <a:endParaRPr lang="en-US"/>
          </a:p>
        </p:txBody>
      </p:sp>
    </p:spTree>
    <p:extLst>
      <p:ext uri="{BB962C8B-B14F-4D97-AF65-F5344CB8AC3E}">
        <p14:creationId xmlns:p14="http://schemas.microsoft.com/office/powerpoint/2010/main" val="3723214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59</a:t>
            </a:fld>
            <a:endParaRPr lang="en-US"/>
          </a:p>
        </p:txBody>
      </p:sp>
    </p:spTree>
    <p:extLst>
      <p:ext uri="{BB962C8B-B14F-4D97-AF65-F5344CB8AC3E}">
        <p14:creationId xmlns:p14="http://schemas.microsoft.com/office/powerpoint/2010/main" val="2794178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almost like the previous slide is showing a projection of this graph along just the feauture1-feature0 plane.</a:t>
            </a:r>
          </a:p>
        </p:txBody>
      </p:sp>
      <p:sp>
        <p:nvSpPr>
          <p:cNvPr id="4" name="Slide Number Placeholder 3"/>
          <p:cNvSpPr>
            <a:spLocks noGrp="1"/>
          </p:cNvSpPr>
          <p:nvPr>
            <p:ph type="sldNum" sz="quarter" idx="5"/>
          </p:nvPr>
        </p:nvSpPr>
        <p:spPr/>
        <p:txBody>
          <a:bodyPr/>
          <a:lstStyle/>
          <a:p>
            <a:fld id="{3E7B21C4-CE7A-4258-91FF-8CBB981279E1}" type="slidenum">
              <a:rPr lang="en-US" smtClean="0"/>
              <a:t>60</a:t>
            </a:fld>
            <a:endParaRPr lang="en-US"/>
          </a:p>
        </p:txBody>
      </p:sp>
    </p:spTree>
    <p:extLst>
      <p:ext uri="{BB962C8B-B14F-4D97-AF65-F5344CB8AC3E}">
        <p14:creationId xmlns:p14="http://schemas.microsoft.com/office/powerpoint/2010/main" val="3859055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37</a:t>
            </a:fld>
            <a:endParaRPr lang="en-US"/>
          </a:p>
        </p:txBody>
      </p:sp>
    </p:spTree>
    <p:extLst>
      <p:ext uri="{BB962C8B-B14F-4D97-AF65-F5344CB8AC3E}">
        <p14:creationId xmlns:p14="http://schemas.microsoft.com/office/powerpoint/2010/main" val="621322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38</a:t>
            </a:fld>
            <a:endParaRPr lang="en-US"/>
          </a:p>
        </p:txBody>
      </p:sp>
    </p:spTree>
    <p:extLst>
      <p:ext uri="{BB962C8B-B14F-4D97-AF65-F5344CB8AC3E}">
        <p14:creationId xmlns:p14="http://schemas.microsoft.com/office/powerpoint/2010/main" val="1638362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39</a:t>
            </a:fld>
            <a:endParaRPr lang="en-US"/>
          </a:p>
        </p:txBody>
      </p:sp>
    </p:spTree>
    <p:extLst>
      <p:ext uri="{BB962C8B-B14F-4D97-AF65-F5344CB8AC3E}">
        <p14:creationId xmlns:p14="http://schemas.microsoft.com/office/powerpoint/2010/main" val="4156309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40</a:t>
            </a:fld>
            <a:endParaRPr lang="en-US"/>
          </a:p>
        </p:txBody>
      </p:sp>
    </p:spTree>
    <p:extLst>
      <p:ext uri="{BB962C8B-B14F-4D97-AF65-F5344CB8AC3E}">
        <p14:creationId xmlns:p14="http://schemas.microsoft.com/office/powerpoint/2010/main" val="3496575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42</a:t>
            </a:fld>
            <a:endParaRPr lang="en-US"/>
          </a:p>
        </p:txBody>
      </p:sp>
    </p:spTree>
    <p:extLst>
      <p:ext uri="{BB962C8B-B14F-4D97-AF65-F5344CB8AC3E}">
        <p14:creationId xmlns:p14="http://schemas.microsoft.com/office/powerpoint/2010/main" val="2013407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43</a:t>
            </a:fld>
            <a:endParaRPr lang="en-US"/>
          </a:p>
        </p:txBody>
      </p:sp>
    </p:spTree>
    <p:extLst>
      <p:ext uri="{BB962C8B-B14F-4D97-AF65-F5344CB8AC3E}">
        <p14:creationId xmlns:p14="http://schemas.microsoft.com/office/powerpoint/2010/main" val="2302798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44</a:t>
            </a:fld>
            <a:endParaRPr lang="en-US"/>
          </a:p>
        </p:txBody>
      </p:sp>
    </p:spTree>
    <p:extLst>
      <p:ext uri="{BB962C8B-B14F-4D97-AF65-F5344CB8AC3E}">
        <p14:creationId xmlns:p14="http://schemas.microsoft.com/office/powerpoint/2010/main" val="4141967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46</a:t>
            </a:fld>
            <a:endParaRPr lang="en-US"/>
          </a:p>
        </p:txBody>
      </p:sp>
    </p:spTree>
    <p:extLst>
      <p:ext uri="{BB962C8B-B14F-4D97-AF65-F5344CB8AC3E}">
        <p14:creationId xmlns:p14="http://schemas.microsoft.com/office/powerpoint/2010/main" val="2099521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12/21/2021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12/21/2021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12/21/2021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12/21/2021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12/21/2021</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12/21/2021</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12/21/2021</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12/21/2021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12/21/2021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12/21/2021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12/21/2021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12/21/2021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12/21/2021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12/21/2021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12/21/2021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12/21/2021</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6.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1.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2.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3.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4.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5.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6.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8.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9.xm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0.xml"/><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1.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2.xml"/><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3.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4.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6.xml"/><Relationship Id="rId5" Type="http://schemas.microsoft.com/office/2007/relationships/hdphoto" Target="../media/hdphoto1.wdp"/><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37.xml"/><Relationship Id="rId5" Type="http://schemas.microsoft.com/office/2007/relationships/hdphoto" Target="../media/hdphoto1.wdp"/><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slideLayout" Target="../slideLayouts/slideLayout2.xml"/><Relationship Id="rId7"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Override" Target="../theme/themeOverride38.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notesSlide" Target="../notesSlides/notesSlide5.xml"/><Relationship Id="rId9"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9.xml"/><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40.xml"/><Relationship Id="rId5" Type="http://schemas.microsoft.com/office/2007/relationships/hdphoto" Target="../media/hdphoto1.wdp"/><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41.xml"/><Relationship Id="rId5" Type="http://schemas.microsoft.com/office/2007/relationships/hdphoto" Target="../media/hdphoto1.wdp"/><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4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themeOverride" Target="../theme/themeOverride4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44.xml"/><Relationship Id="rId5" Type="http://schemas.microsoft.com/office/2007/relationships/hdphoto" Target="../media/hdphoto1.wdp"/><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45.xml"/><Relationship Id="rId5" Type="http://schemas.microsoft.com/office/2007/relationships/hdphoto" Target="../media/hdphoto1.wdp"/><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46.xml"/><Relationship Id="rId5" Type="http://schemas.microsoft.com/office/2007/relationships/hdphoto" Target="../media/hdphoto1.wdp"/><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8.xml"/><Relationship Id="rId4" Type="http://schemas.microsoft.com/office/2007/relationships/hdphoto" Target="../media/hdphoto1.wdp"/></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9.xml"/><Relationship Id="rId4" Type="http://schemas.microsoft.com/office/2007/relationships/hdphoto" Target="../media/hdphoto1.wdp"/></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0.xml"/><Relationship Id="rId4" Type="http://schemas.microsoft.com/office/2007/relationships/hdphoto" Target="../media/hdphoto1.wdp"/></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1.xml"/><Relationship Id="rId5" Type="http://schemas.openxmlformats.org/officeDocument/2006/relationships/image" Target="../media/image6.png"/><Relationship Id="rId4" Type="http://schemas.microsoft.com/office/2007/relationships/hdphoto" Target="../media/hdphoto1.wdp"/></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2.xml"/><Relationship Id="rId5" Type="http://schemas.openxmlformats.org/officeDocument/2006/relationships/image" Target="../media/image7.png"/><Relationship Id="rId4" Type="http://schemas.microsoft.com/office/2007/relationships/hdphoto" Target="../media/hdphoto1.wdp"/></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3.xml"/><Relationship Id="rId4" Type="http://schemas.microsoft.com/office/2007/relationships/hdphoto" Target="../media/hdphoto1.wdp"/></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54.xml"/><Relationship Id="rId5" Type="http://schemas.microsoft.com/office/2007/relationships/hdphoto" Target="../media/hdphoto1.wdp"/><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55.xml"/><Relationship Id="rId5" Type="http://schemas.microsoft.com/office/2007/relationships/hdphoto" Target="../media/hdphoto1.wdp"/><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56.xml"/><Relationship Id="rId5" Type="http://schemas.microsoft.com/office/2007/relationships/hdphoto" Target="../media/hdphoto1.wdp"/><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57.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58.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1.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9.xml"/><Relationship Id="rId4" Type="http://schemas.microsoft.com/office/2007/relationships/hdphoto" Target="../media/hdphoto1.wdp"/></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0.xml"/><Relationship Id="rId4" Type="http://schemas.microsoft.com/office/2007/relationships/hdphoto" Target="../media/hdphoto1.wdp"/></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1.xml"/><Relationship Id="rId4" Type="http://schemas.microsoft.com/office/2007/relationships/hdphoto" Target="../media/hdphoto1.wdp"/></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2.xml"/><Relationship Id="rId4" Type="http://schemas.microsoft.com/office/2007/relationships/hdphoto" Target="../media/hdphoto1.wdp"/></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3.xml"/><Relationship Id="rId4" Type="http://schemas.microsoft.com/office/2007/relationships/hdphoto" Target="../media/hdphoto1.wdp"/></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4.xml"/><Relationship Id="rId4" Type="http://schemas.microsoft.com/office/2007/relationships/hdphoto" Target="../media/hdphoto1.wdp"/></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5.xml"/><Relationship Id="rId4" Type="http://schemas.microsoft.com/office/2007/relationships/hdphoto" Target="../media/hdphoto1.wdp"/></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6.xml"/><Relationship Id="rId4" Type="http://schemas.microsoft.com/office/2007/relationships/hdphoto" Target="../media/hdphoto1.wdp"/></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microsoft.com/office/2007/relationships/hdphoto" Target="../media/hdphoto1.wdp"/></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8.xml"/><Relationship Id="rId4" Type="http://schemas.microsoft.com/office/2007/relationships/hdphoto" Target="../media/hdphoto1.wdp"/></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9.xml"/><Relationship Id="rId4" Type="http://schemas.microsoft.com/office/2007/relationships/hdphoto" Target="../media/hdphoto1.wdp"/></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0.xml"/><Relationship Id="rId4" Type="http://schemas.microsoft.com/office/2007/relationships/hdphoto" Target="../media/hdphoto1.wdp"/></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1.xml"/><Relationship Id="rId4" Type="http://schemas.microsoft.com/office/2007/relationships/hdphoto" Target="../media/hdphoto1.wdp"/></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2.xml"/><Relationship Id="rId4" Type="http://schemas.microsoft.com/office/2007/relationships/hdphoto" Target="../media/hdphoto1.wdp"/></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3.xml"/><Relationship Id="rId4" Type="http://schemas.microsoft.com/office/2007/relationships/hdphoto" Target="../media/hdphoto1.wdp"/></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4.xml"/><Relationship Id="rId4" Type="http://schemas.microsoft.com/office/2007/relationships/hdphoto" Target="../media/hdphoto1.wdp"/></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5.xml"/><Relationship Id="rId4" Type="http://schemas.microsoft.com/office/2007/relationships/hdphoto" Target="../media/hdphoto1.wdp"/></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6.xml"/><Relationship Id="rId4" Type="http://schemas.microsoft.com/office/2007/relationships/hdphoto" Target="../media/hdphoto1.wdp"/></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7.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microsoft.com/office/2007/relationships/hdphoto" Target="../media/hdphoto1.wdp"/><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8.xml"/><Relationship Id="rId4" Type="http://schemas.microsoft.com/office/2007/relationships/hdphoto" Target="../media/hdphoto1.wdp"/></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9.xml"/><Relationship Id="rId4" Type="http://schemas.microsoft.com/office/2007/relationships/hdphoto" Target="../media/hdphoto1.wdp"/></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0.xml"/><Relationship Id="rId4" Type="http://schemas.microsoft.com/office/2007/relationships/hdphoto" Target="../media/hdphoto1.wdp"/></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1.xml"/><Relationship Id="rId4" Type="http://schemas.microsoft.com/office/2007/relationships/hdphoto" Target="../media/hdphoto1.wdp"/></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2.xml"/><Relationship Id="rId4" Type="http://schemas.microsoft.com/office/2007/relationships/hdphoto" Target="../media/hdphoto1.wdp"/></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3.xml"/><Relationship Id="rId4" Type="http://schemas.microsoft.com/office/2007/relationships/hdphoto" Target="../media/hdphoto1.wdp"/></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4.xml"/><Relationship Id="rId4" Type="http://schemas.microsoft.com/office/2007/relationships/hdphoto" Target="../media/hdphoto1.wdp"/></Relationships>
</file>

<file path=ppt/slides/_rels/slide87.xml.rels><?xml version="1.0" encoding="UTF-8" standalone="yes"?>
<Relationships xmlns="http://schemas.openxmlformats.org/package/2006/relationships"><Relationship Id="rId3" Type="http://schemas.openxmlformats.org/officeDocument/2006/relationships/hyperlink" Target="https://github.com/amueller/introduction_to_ml_with_python/blob/master/02-supervised-learning.ipynb" TargetMode="External"/><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470025"/>
          </a:xfrm>
        </p:spPr>
        <p:txBody>
          <a:bodyPr>
            <a:normAutofit/>
          </a:bodyPr>
          <a:lstStyle/>
          <a:p>
            <a:r>
              <a:rPr lang="en-US" dirty="0"/>
              <a:t>Session 7 – Python</a:t>
            </a:r>
          </a:p>
        </p:txBody>
      </p:sp>
      <p:sp>
        <p:nvSpPr>
          <p:cNvPr id="3" name="Subtitle 2"/>
          <p:cNvSpPr>
            <a:spLocks noGrp="1"/>
          </p:cNvSpPr>
          <p:nvPr>
            <p:ph type="subTitle" idx="1"/>
          </p:nvPr>
        </p:nvSpPr>
        <p:spPr>
          <a:xfrm>
            <a:off x="1066800" y="2955979"/>
            <a:ext cx="7010400" cy="674633"/>
          </a:xfrm>
        </p:spPr>
        <p:txBody>
          <a:bodyPr>
            <a:normAutofit fontScale="85000" lnSpcReduction="10000"/>
          </a:bodyPr>
          <a:lstStyle/>
          <a:p>
            <a:r>
              <a:rPr lang="en-US" dirty="0"/>
              <a:t>Brief Intro to Machine Learning with Scikit Learn</a:t>
            </a:r>
          </a:p>
        </p:txBody>
      </p:sp>
      <p:sp>
        <p:nvSpPr>
          <p:cNvPr id="4" name="Subtitle 2">
            <a:extLst>
              <a:ext uri="{FF2B5EF4-FFF2-40B4-BE49-F238E27FC236}">
                <a16:creationId xmlns:a16="http://schemas.microsoft.com/office/drawing/2014/main" id="{67FC505E-5CC9-4A0E-B761-69CACE406D7E}"/>
              </a:ext>
            </a:extLst>
          </p:cNvPr>
          <p:cNvSpPr txBox="1">
            <a:spLocks/>
          </p:cNvSpPr>
          <p:nvPr/>
        </p:nvSpPr>
        <p:spPr>
          <a:xfrm>
            <a:off x="1371600" y="5410200"/>
            <a:ext cx="6400800" cy="67463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Doug Bowman</a:t>
            </a:r>
          </a:p>
        </p:txBody>
      </p:sp>
    </p:spTree>
    <p:extLst>
      <p:ext uri="{BB962C8B-B14F-4D97-AF65-F5344CB8AC3E}">
        <p14:creationId xmlns:p14="http://schemas.microsoft.com/office/powerpoint/2010/main" val="418831138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Trainer vs Model</a:t>
            </a:r>
          </a:p>
          <a:p>
            <a:pPr lvl="1"/>
            <a:r>
              <a:rPr lang="en-US" dirty="0"/>
              <a:t>The trainer is the template used to create a model.  </a:t>
            </a:r>
          </a:p>
          <a:p>
            <a:pPr lvl="1"/>
            <a:r>
              <a:rPr lang="en-US" dirty="0"/>
              <a:t>The model is what actually contains the data, where the trainer tells the model what to do with the data.</a:t>
            </a:r>
          </a:p>
          <a:p>
            <a:pPr lvl="1"/>
            <a:r>
              <a:rPr lang="en-US" dirty="0"/>
              <a:t>The trainer is like a class, where the model is like an object.</a:t>
            </a:r>
          </a:p>
          <a:p>
            <a:endParaRPr lang="en-US" dirty="0"/>
          </a:p>
          <a:p>
            <a:pPr lvl="2"/>
            <a:endParaRPr lang="en-US" dirty="0"/>
          </a:p>
          <a:p>
            <a:endParaRPr lang="en-US" dirty="0"/>
          </a:p>
        </p:txBody>
      </p:sp>
    </p:spTree>
    <p:extLst>
      <p:ext uri="{BB962C8B-B14F-4D97-AF65-F5344CB8AC3E}">
        <p14:creationId xmlns:p14="http://schemas.microsoft.com/office/powerpoint/2010/main" val="344423132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Experience</a:t>
            </a:r>
          </a:p>
          <a:p>
            <a:pPr lvl="1"/>
            <a:r>
              <a:rPr lang="en-US" dirty="0"/>
              <a:t>The incorporated data used to increase the effectiveness of the model’s predictions.</a:t>
            </a:r>
          </a:p>
          <a:p>
            <a:endParaRPr lang="en-US" dirty="0"/>
          </a:p>
          <a:p>
            <a:pPr lvl="2"/>
            <a:endParaRPr lang="en-US" dirty="0"/>
          </a:p>
          <a:p>
            <a:endParaRPr lang="en-US" dirty="0"/>
          </a:p>
        </p:txBody>
      </p:sp>
    </p:spTree>
    <p:extLst>
      <p:ext uri="{BB962C8B-B14F-4D97-AF65-F5344CB8AC3E}">
        <p14:creationId xmlns:p14="http://schemas.microsoft.com/office/powerpoint/2010/main" val="297920953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Feature</a:t>
            </a:r>
          </a:p>
          <a:p>
            <a:pPr lvl="1"/>
            <a:r>
              <a:rPr lang="en-US" dirty="0"/>
              <a:t>A description of a set of like-data.</a:t>
            </a:r>
          </a:p>
          <a:p>
            <a:pPr lvl="1"/>
            <a:r>
              <a:rPr lang="en-US" dirty="0"/>
              <a:t>This is usually represented as a column in a data table.</a:t>
            </a:r>
          </a:p>
          <a:p>
            <a:pPr lvl="1"/>
            <a:r>
              <a:rPr lang="en-US" dirty="0"/>
              <a:t>Examples:</a:t>
            </a:r>
          </a:p>
          <a:p>
            <a:pPr lvl="2"/>
            <a:r>
              <a:rPr lang="en-US" dirty="0"/>
              <a:t>Color of a fruit</a:t>
            </a:r>
          </a:p>
          <a:p>
            <a:pPr lvl="2"/>
            <a:r>
              <a:rPr lang="en-US" dirty="0"/>
              <a:t>Length of a fruit</a:t>
            </a:r>
          </a:p>
          <a:p>
            <a:pPr lvl="2"/>
            <a:r>
              <a:rPr lang="en-US" dirty="0"/>
              <a:t>Width of a fruit</a:t>
            </a:r>
          </a:p>
          <a:p>
            <a:pPr lvl="2"/>
            <a:endParaRPr lang="en-US" dirty="0"/>
          </a:p>
          <a:p>
            <a:endParaRPr lang="en-US" dirty="0"/>
          </a:p>
          <a:p>
            <a:pPr lvl="2"/>
            <a:endParaRPr lang="en-US" dirty="0"/>
          </a:p>
          <a:p>
            <a:endParaRPr lang="en-US" dirty="0"/>
          </a:p>
        </p:txBody>
      </p:sp>
    </p:spTree>
    <p:extLst>
      <p:ext uri="{BB962C8B-B14F-4D97-AF65-F5344CB8AC3E}">
        <p14:creationId xmlns:p14="http://schemas.microsoft.com/office/powerpoint/2010/main" val="228998810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Feature</a:t>
            </a:r>
          </a:p>
          <a:p>
            <a:pPr lvl="1"/>
            <a:r>
              <a:rPr lang="en-US" dirty="0"/>
              <a:t>Examples continued:</a:t>
            </a:r>
          </a:p>
          <a:p>
            <a:pPr lvl="2"/>
            <a:r>
              <a:rPr lang="en-US" dirty="0"/>
              <a:t>Past convictions when estimating if a person will commit a crime</a:t>
            </a:r>
          </a:p>
          <a:p>
            <a:pPr lvl="2"/>
            <a:r>
              <a:rPr lang="en-US" dirty="0"/>
              <a:t>Family members with convictions when estimating if a person will commit a crime</a:t>
            </a:r>
          </a:p>
          <a:p>
            <a:pPr lvl="2"/>
            <a:r>
              <a:rPr lang="en-US" dirty="0"/>
              <a:t>Convictions of local living area when estimating if a person will commit a crime</a:t>
            </a:r>
          </a:p>
          <a:p>
            <a:pPr lvl="2"/>
            <a:endParaRPr lang="en-US" dirty="0"/>
          </a:p>
          <a:p>
            <a:endParaRPr lang="en-US" dirty="0"/>
          </a:p>
          <a:p>
            <a:pPr lvl="2"/>
            <a:endParaRPr lang="en-US" dirty="0"/>
          </a:p>
          <a:p>
            <a:endParaRPr lang="en-US" dirty="0"/>
          </a:p>
        </p:txBody>
      </p:sp>
    </p:spTree>
    <p:extLst>
      <p:ext uri="{BB962C8B-B14F-4D97-AF65-F5344CB8AC3E}">
        <p14:creationId xmlns:p14="http://schemas.microsoft.com/office/powerpoint/2010/main" val="308824296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Sample</a:t>
            </a:r>
          </a:p>
          <a:p>
            <a:pPr lvl="1"/>
            <a:r>
              <a:rPr lang="en-US" dirty="0"/>
              <a:t>A single set of data, or a data point.</a:t>
            </a:r>
          </a:p>
          <a:p>
            <a:pPr lvl="1"/>
            <a:r>
              <a:rPr lang="en-US" dirty="0"/>
              <a:t>This is usually a row in a data table.</a:t>
            </a:r>
          </a:p>
          <a:p>
            <a:endParaRPr lang="en-US" dirty="0"/>
          </a:p>
          <a:p>
            <a:pPr lvl="2"/>
            <a:endParaRPr lang="en-US" dirty="0"/>
          </a:p>
          <a:p>
            <a:endParaRPr lang="en-US" dirty="0"/>
          </a:p>
        </p:txBody>
      </p:sp>
    </p:spTree>
    <p:extLst>
      <p:ext uri="{BB962C8B-B14F-4D97-AF65-F5344CB8AC3E}">
        <p14:creationId xmlns:p14="http://schemas.microsoft.com/office/powerpoint/2010/main" val="111014445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Label (Classification Problems)</a:t>
            </a:r>
          </a:p>
          <a:p>
            <a:pPr lvl="1"/>
            <a:r>
              <a:rPr lang="en-US" dirty="0"/>
              <a:t>The name associated with a data point (row) for classification problems.  </a:t>
            </a:r>
          </a:p>
          <a:p>
            <a:pPr lvl="1"/>
            <a:r>
              <a:rPr lang="en-US" dirty="0"/>
              <a:t>This is generally the thing we are trying to predict.</a:t>
            </a:r>
          </a:p>
          <a:p>
            <a:pPr lvl="1"/>
            <a:r>
              <a:rPr lang="en-US" dirty="0"/>
              <a:t>A.k.a. target</a:t>
            </a:r>
          </a:p>
          <a:p>
            <a:pPr lvl="1"/>
            <a:r>
              <a:rPr lang="en-US" dirty="0"/>
              <a:t>Examples:</a:t>
            </a:r>
          </a:p>
          <a:p>
            <a:pPr lvl="2"/>
            <a:r>
              <a:rPr lang="en-US" dirty="0"/>
              <a:t>‘Apple’ if we are trying to predict a piece of fruit.</a:t>
            </a:r>
          </a:p>
          <a:p>
            <a:pPr lvl="2"/>
            <a:r>
              <a:rPr lang="en-US" dirty="0"/>
              <a:t>‘Yes/true’ if we are predicting if someone will commit a crime.</a:t>
            </a:r>
          </a:p>
          <a:p>
            <a:endParaRPr lang="en-US" dirty="0"/>
          </a:p>
          <a:p>
            <a:pPr lvl="2"/>
            <a:endParaRPr lang="en-US" dirty="0"/>
          </a:p>
          <a:p>
            <a:endParaRPr lang="en-US" dirty="0"/>
          </a:p>
        </p:txBody>
      </p:sp>
    </p:spTree>
    <p:extLst>
      <p:ext uri="{BB962C8B-B14F-4D97-AF65-F5344CB8AC3E}">
        <p14:creationId xmlns:p14="http://schemas.microsoft.com/office/powerpoint/2010/main" val="311470472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Training Data</a:t>
            </a:r>
          </a:p>
          <a:p>
            <a:pPr lvl="1"/>
            <a:r>
              <a:rPr lang="en-US" dirty="0"/>
              <a:t>Data that is used to build our model.</a:t>
            </a:r>
          </a:p>
          <a:p>
            <a:pPr lvl="1"/>
            <a:r>
              <a:rPr lang="en-US" dirty="0"/>
              <a:t>Data that is not used to test the accuracy of our model.</a:t>
            </a:r>
          </a:p>
          <a:p>
            <a:endParaRPr lang="en-US" dirty="0"/>
          </a:p>
          <a:p>
            <a:pPr lvl="2"/>
            <a:endParaRPr lang="en-US" dirty="0"/>
          </a:p>
          <a:p>
            <a:endParaRPr lang="en-US" dirty="0"/>
          </a:p>
        </p:txBody>
      </p:sp>
    </p:spTree>
    <p:extLst>
      <p:ext uri="{BB962C8B-B14F-4D97-AF65-F5344CB8AC3E}">
        <p14:creationId xmlns:p14="http://schemas.microsoft.com/office/powerpoint/2010/main" val="230797892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Test Data</a:t>
            </a:r>
          </a:p>
          <a:p>
            <a:pPr lvl="1"/>
            <a:r>
              <a:rPr lang="en-US" dirty="0"/>
              <a:t>Data that is used to test the accuracy of a trained model.</a:t>
            </a:r>
          </a:p>
          <a:p>
            <a:pPr lvl="1"/>
            <a:r>
              <a:rPr lang="en-US" dirty="0"/>
              <a:t>Separate from training data.</a:t>
            </a:r>
          </a:p>
          <a:p>
            <a:endParaRPr lang="en-US" dirty="0"/>
          </a:p>
          <a:p>
            <a:pPr lvl="2"/>
            <a:endParaRPr lang="en-US" dirty="0"/>
          </a:p>
          <a:p>
            <a:endParaRPr lang="en-US" dirty="0"/>
          </a:p>
        </p:txBody>
      </p:sp>
    </p:spTree>
    <p:extLst>
      <p:ext uri="{BB962C8B-B14F-4D97-AF65-F5344CB8AC3E}">
        <p14:creationId xmlns:p14="http://schemas.microsoft.com/office/powerpoint/2010/main" val="204557420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a:bodyPr>
          <a:lstStyle/>
          <a:p>
            <a:r>
              <a:rPr lang="en-US" dirty="0"/>
              <a:t>Overfitting</a:t>
            </a:r>
          </a:p>
          <a:p>
            <a:pPr lvl="1"/>
            <a:r>
              <a:rPr lang="en-US" dirty="0"/>
              <a:t>Training a model so closely to training data that it does not model test data/other data as accurately.</a:t>
            </a:r>
          </a:p>
          <a:p>
            <a:pPr lvl="1"/>
            <a:r>
              <a:rPr lang="en-US" dirty="0"/>
              <a:t>Usually indicated by a high accuracy on the training data, and an unreasonably low accuracy on the test data.</a:t>
            </a:r>
          </a:p>
          <a:p>
            <a:pPr lvl="2"/>
            <a:r>
              <a:rPr lang="en-US" dirty="0"/>
              <a:t>The model will not be able to extrapolate or interpolate well.</a:t>
            </a:r>
          </a:p>
          <a:p>
            <a:endParaRPr lang="en-US" dirty="0"/>
          </a:p>
        </p:txBody>
      </p:sp>
    </p:spTree>
    <p:extLst>
      <p:ext uri="{BB962C8B-B14F-4D97-AF65-F5344CB8AC3E}">
        <p14:creationId xmlns:p14="http://schemas.microsoft.com/office/powerpoint/2010/main" val="9927497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a:bodyPr>
          <a:lstStyle/>
          <a:p>
            <a:r>
              <a:rPr lang="en-US" dirty="0"/>
              <a:t>Overfitting</a:t>
            </a:r>
          </a:p>
          <a:p>
            <a:pPr lvl="1"/>
            <a:r>
              <a:rPr lang="en-US" dirty="0"/>
              <a:t>Possible Causes:</a:t>
            </a:r>
          </a:p>
          <a:p>
            <a:pPr lvl="2"/>
            <a:r>
              <a:rPr lang="en-US" dirty="0"/>
              <a:t>Test data that is not sufficiently representative of the entire data spectrum.</a:t>
            </a:r>
          </a:p>
          <a:p>
            <a:pPr lvl="2"/>
            <a:r>
              <a:rPr lang="en-US" dirty="0"/>
              <a:t>Tuning parameters adjusted too tightly to test data</a:t>
            </a:r>
          </a:p>
          <a:p>
            <a:pPr lvl="2"/>
            <a:r>
              <a:rPr lang="en-US" dirty="0"/>
              <a:t>Extrapolating when only interpolating is relevant</a:t>
            </a:r>
          </a:p>
          <a:p>
            <a:pPr lvl="2"/>
            <a:endParaRPr lang="en-US" dirty="0"/>
          </a:p>
          <a:p>
            <a:endParaRPr lang="en-US" dirty="0"/>
          </a:p>
        </p:txBody>
      </p:sp>
    </p:spTree>
    <p:extLst>
      <p:ext uri="{BB962C8B-B14F-4D97-AF65-F5344CB8AC3E}">
        <p14:creationId xmlns:p14="http://schemas.microsoft.com/office/powerpoint/2010/main" val="275912859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lnSpcReduction="10000"/>
          </a:bodyPr>
          <a:lstStyle/>
          <a:p>
            <a:r>
              <a:rPr lang="en-US" dirty="0"/>
              <a:t>Overview</a:t>
            </a:r>
          </a:p>
          <a:p>
            <a:pPr lvl="1"/>
            <a:r>
              <a:rPr lang="en-US" dirty="0"/>
              <a:t>Intro Example Code</a:t>
            </a:r>
          </a:p>
          <a:p>
            <a:pPr lvl="1"/>
            <a:r>
              <a:rPr lang="en-US" dirty="0"/>
              <a:t>Concepts and Definitions</a:t>
            </a:r>
          </a:p>
          <a:p>
            <a:pPr lvl="1"/>
            <a:r>
              <a:rPr lang="en-US" dirty="0"/>
              <a:t>General Model Types</a:t>
            </a:r>
          </a:p>
          <a:p>
            <a:pPr lvl="1"/>
            <a:r>
              <a:rPr lang="en-US" dirty="0"/>
              <a:t>Linear Models</a:t>
            </a:r>
          </a:p>
          <a:p>
            <a:pPr lvl="1"/>
            <a:r>
              <a:rPr lang="en-US" dirty="0"/>
              <a:t>Dataset Preparation</a:t>
            </a:r>
          </a:p>
          <a:p>
            <a:pPr lvl="1"/>
            <a:r>
              <a:rPr lang="en-US" dirty="0"/>
              <a:t>Evaluating Accuracy</a:t>
            </a:r>
          </a:p>
          <a:p>
            <a:pPr lvl="1"/>
            <a:r>
              <a:rPr lang="en-US" dirty="0"/>
              <a:t>Tuning</a:t>
            </a:r>
          </a:p>
          <a:p>
            <a:pPr lvl="1"/>
            <a:r>
              <a:rPr lang="en-US" dirty="0"/>
              <a:t>Bringing it All Together – Model Selection</a:t>
            </a:r>
          </a:p>
          <a:p>
            <a:pPr lvl="2"/>
            <a:endParaRPr lang="en-US" dirty="0"/>
          </a:p>
          <a:p>
            <a:endParaRPr lang="en-US" dirty="0"/>
          </a:p>
        </p:txBody>
      </p:sp>
    </p:spTree>
    <p:extLst>
      <p:ext uri="{BB962C8B-B14F-4D97-AF65-F5344CB8AC3E}">
        <p14:creationId xmlns:p14="http://schemas.microsoft.com/office/powerpoint/2010/main" val="391301580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Underfitting</a:t>
            </a:r>
          </a:p>
          <a:p>
            <a:pPr lvl="1"/>
            <a:r>
              <a:rPr lang="en-US" dirty="0"/>
              <a:t>Training model not tight enough to test data and training data.</a:t>
            </a:r>
          </a:p>
          <a:p>
            <a:pPr lvl="1"/>
            <a:r>
              <a:rPr lang="en-US" dirty="0"/>
              <a:t>Indicated by unreasonably low training and test data accuracy.</a:t>
            </a:r>
          </a:p>
          <a:p>
            <a:pPr lvl="1"/>
            <a:r>
              <a:rPr lang="en-US" dirty="0"/>
              <a:t>Possible Causes:</a:t>
            </a:r>
          </a:p>
          <a:p>
            <a:pPr lvl="2"/>
            <a:r>
              <a:rPr lang="en-US" dirty="0"/>
              <a:t>Tuning parameters not tuned enough.</a:t>
            </a:r>
          </a:p>
          <a:p>
            <a:pPr lvl="2"/>
            <a:r>
              <a:rPr lang="en-US" dirty="0"/>
              <a:t>Incorrect features, or insufficient number of features, selected.</a:t>
            </a:r>
          </a:p>
          <a:p>
            <a:endParaRPr lang="en-US" dirty="0"/>
          </a:p>
          <a:p>
            <a:pPr lvl="2"/>
            <a:endParaRPr lang="en-US" dirty="0"/>
          </a:p>
          <a:p>
            <a:endParaRPr lang="en-US" dirty="0"/>
          </a:p>
        </p:txBody>
      </p:sp>
    </p:spTree>
    <p:extLst>
      <p:ext uri="{BB962C8B-B14F-4D97-AF65-F5344CB8AC3E}">
        <p14:creationId xmlns:p14="http://schemas.microsoft.com/office/powerpoint/2010/main" val="351939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Decision Boundary</a:t>
            </a:r>
          </a:p>
          <a:p>
            <a:pPr lvl="1"/>
            <a:r>
              <a:rPr lang="en-US" dirty="0"/>
              <a:t>The boundary between different categories in a classification problem.</a:t>
            </a:r>
          </a:p>
          <a:p>
            <a:pPr lvl="1"/>
            <a:r>
              <a:rPr lang="en-US" dirty="0"/>
              <a:t>This is generated by the model.</a:t>
            </a:r>
          </a:p>
          <a:p>
            <a:endParaRPr lang="en-US" dirty="0"/>
          </a:p>
          <a:p>
            <a:pPr lvl="2"/>
            <a:endParaRPr lang="en-US" dirty="0"/>
          </a:p>
          <a:p>
            <a:endParaRPr lang="en-US" dirty="0"/>
          </a:p>
        </p:txBody>
      </p:sp>
    </p:spTree>
    <p:extLst>
      <p:ext uri="{BB962C8B-B14F-4D97-AF65-F5344CB8AC3E}">
        <p14:creationId xmlns:p14="http://schemas.microsoft.com/office/powerpoint/2010/main" val="2127927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Supervised</a:t>
            </a:r>
          </a:p>
          <a:p>
            <a:pPr lvl="1"/>
            <a:r>
              <a:rPr lang="en-US" dirty="0"/>
              <a:t>Machine learning model is given a set of data to build experience with.</a:t>
            </a:r>
          </a:p>
          <a:p>
            <a:pPr lvl="1"/>
            <a:r>
              <a:rPr lang="en-US" dirty="0"/>
              <a:t>Data is given with features, and an algorithm is given to the model on how to best categorize and group the data.</a:t>
            </a:r>
          </a:p>
          <a:p>
            <a:pPr lvl="1"/>
            <a:endParaRPr lang="en-US" dirty="0"/>
          </a:p>
          <a:p>
            <a:pPr lvl="2"/>
            <a:endParaRPr lang="en-US" dirty="0"/>
          </a:p>
          <a:p>
            <a:endParaRPr lang="en-US" dirty="0"/>
          </a:p>
        </p:txBody>
      </p:sp>
    </p:spTree>
    <p:extLst>
      <p:ext uri="{BB962C8B-B14F-4D97-AF65-F5344CB8AC3E}">
        <p14:creationId xmlns:p14="http://schemas.microsoft.com/office/powerpoint/2010/main" val="305156141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Unsupervised</a:t>
            </a:r>
          </a:p>
          <a:p>
            <a:pPr lvl="1"/>
            <a:r>
              <a:rPr lang="en-US" dirty="0"/>
              <a:t>The model determines the data for itself, and builds the model accordingly.</a:t>
            </a:r>
          </a:p>
          <a:p>
            <a:pPr lvl="1"/>
            <a:r>
              <a:rPr lang="en-US" dirty="0"/>
              <a:t>Features and grouping data is done by the algorithm.</a:t>
            </a:r>
          </a:p>
          <a:p>
            <a:pPr lvl="1"/>
            <a:endParaRPr lang="en-US" dirty="0"/>
          </a:p>
          <a:p>
            <a:pPr lvl="2"/>
            <a:endParaRPr lang="en-US" dirty="0"/>
          </a:p>
          <a:p>
            <a:endParaRPr lang="en-US" dirty="0"/>
          </a:p>
        </p:txBody>
      </p:sp>
    </p:spTree>
    <p:extLst>
      <p:ext uri="{BB962C8B-B14F-4D97-AF65-F5344CB8AC3E}">
        <p14:creationId xmlns:p14="http://schemas.microsoft.com/office/powerpoint/2010/main" val="843243868"/>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Reinforcement</a:t>
            </a:r>
          </a:p>
          <a:p>
            <a:pPr lvl="1"/>
            <a:r>
              <a:rPr lang="en-US" dirty="0"/>
              <a:t>The algorithm “learns” from making mistakes.</a:t>
            </a:r>
          </a:p>
          <a:p>
            <a:pPr lvl="1"/>
            <a:r>
              <a:rPr lang="en-US" dirty="0"/>
              <a:t>There must be some sort of way to tell the algorithm when it makes a correction in the right direction, and a way to tell the algorithm a correction was made in the wrong direction.</a:t>
            </a:r>
          </a:p>
          <a:p>
            <a:pPr lvl="1"/>
            <a:r>
              <a:rPr lang="en-US" dirty="0"/>
              <a:t>Initially, the model built is very inaccurate, but gets better with time.</a:t>
            </a:r>
          </a:p>
          <a:p>
            <a:pPr lvl="1"/>
            <a:endParaRPr lang="en-US" dirty="0"/>
          </a:p>
          <a:p>
            <a:pPr lvl="2"/>
            <a:endParaRPr lang="en-US" dirty="0"/>
          </a:p>
          <a:p>
            <a:endParaRPr lang="en-US" dirty="0"/>
          </a:p>
        </p:txBody>
      </p:sp>
    </p:spTree>
    <p:extLst>
      <p:ext uri="{BB962C8B-B14F-4D97-AF65-F5344CB8AC3E}">
        <p14:creationId xmlns:p14="http://schemas.microsoft.com/office/powerpoint/2010/main" val="338994242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This part of the Python course will focus on supervised learning, as this is all I know.</a:t>
            </a:r>
          </a:p>
          <a:p>
            <a:pPr lvl="1"/>
            <a:endParaRPr lang="en-US" dirty="0"/>
          </a:p>
          <a:p>
            <a:pPr lvl="2"/>
            <a:endParaRPr lang="en-US" dirty="0"/>
          </a:p>
          <a:p>
            <a:endParaRPr lang="en-US" dirty="0"/>
          </a:p>
        </p:txBody>
      </p:sp>
    </p:spTree>
    <p:extLst>
      <p:ext uri="{BB962C8B-B14F-4D97-AF65-F5344CB8AC3E}">
        <p14:creationId xmlns:p14="http://schemas.microsoft.com/office/powerpoint/2010/main" val="2610853396"/>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Get data</a:t>
            </a:r>
          </a:p>
          <a:p>
            <a:r>
              <a:rPr lang="en-US" dirty="0"/>
              <a:t>Build model</a:t>
            </a:r>
          </a:p>
          <a:p>
            <a:r>
              <a:rPr lang="en-US" dirty="0"/>
              <a:t>Evaluate predictive capabilities</a:t>
            </a:r>
          </a:p>
          <a:p>
            <a:r>
              <a:rPr lang="en-US" dirty="0"/>
              <a:t>Rebuild model, if needed</a:t>
            </a:r>
          </a:p>
          <a:p>
            <a:r>
              <a:rPr lang="en-US" dirty="0"/>
              <a:t>Predict real-world outcomes</a:t>
            </a:r>
          </a:p>
          <a:p>
            <a:pPr lvl="2"/>
            <a:endParaRPr lang="en-US" dirty="0"/>
          </a:p>
          <a:p>
            <a:endParaRPr lang="en-US" dirty="0"/>
          </a:p>
        </p:txBody>
      </p:sp>
    </p:spTree>
    <p:extLst>
      <p:ext uri="{BB962C8B-B14F-4D97-AF65-F5344CB8AC3E}">
        <p14:creationId xmlns:p14="http://schemas.microsoft.com/office/powerpoint/2010/main" val="2240664908"/>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Get Data</a:t>
            </a:r>
          </a:p>
          <a:p>
            <a:pPr lvl="1"/>
            <a:r>
              <a:rPr lang="en-US" dirty="0"/>
              <a:t>Get set of data about what we wish to predict.</a:t>
            </a:r>
          </a:p>
          <a:p>
            <a:pPr lvl="1"/>
            <a:r>
              <a:rPr lang="en-US" dirty="0"/>
              <a:t>Include the labels.</a:t>
            </a:r>
          </a:p>
          <a:p>
            <a:pPr lvl="2"/>
            <a:endParaRPr lang="en-US" dirty="0"/>
          </a:p>
          <a:p>
            <a:endParaRPr lang="en-US" dirty="0"/>
          </a:p>
        </p:txBody>
      </p:sp>
    </p:spTree>
    <p:extLst>
      <p:ext uri="{BB962C8B-B14F-4D97-AF65-F5344CB8AC3E}">
        <p14:creationId xmlns:p14="http://schemas.microsoft.com/office/powerpoint/2010/main" val="504396564"/>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Build Model</a:t>
            </a:r>
          </a:p>
          <a:p>
            <a:pPr lvl="1"/>
            <a:r>
              <a:rPr lang="en-US" dirty="0"/>
              <a:t>Select an appropriate classifier.</a:t>
            </a:r>
          </a:p>
          <a:p>
            <a:pPr lvl="1"/>
            <a:r>
              <a:rPr lang="en-US" dirty="0"/>
              <a:t>The model should be trained with a majority of the data we gathered, say with 75% of the data.</a:t>
            </a:r>
          </a:p>
          <a:p>
            <a:pPr lvl="1"/>
            <a:r>
              <a:rPr lang="en-US" dirty="0"/>
              <a:t>The other 25% can be used to test how good our model can predict.</a:t>
            </a:r>
          </a:p>
          <a:p>
            <a:pPr lvl="1"/>
            <a:endParaRPr lang="en-US" dirty="0"/>
          </a:p>
          <a:p>
            <a:pPr lvl="2"/>
            <a:endParaRPr lang="en-US" dirty="0"/>
          </a:p>
          <a:p>
            <a:endParaRPr lang="en-US" dirty="0"/>
          </a:p>
        </p:txBody>
      </p:sp>
    </p:spTree>
    <p:extLst>
      <p:ext uri="{BB962C8B-B14F-4D97-AF65-F5344CB8AC3E}">
        <p14:creationId xmlns:p14="http://schemas.microsoft.com/office/powerpoint/2010/main" val="823098654"/>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The model needs to be evaluated for acceptable predictive capabilities to ensure our predictions will have a high degree of correctness.</a:t>
            </a:r>
          </a:p>
          <a:p>
            <a:pPr lvl="1"/>
            <a:r>
              <a:rPr lang="en-US" dirty="0"/>
              <a:t>This is usually done using a sequestered set of data we use for testing.</a:t>
            </a:r>
          </a:p>
          <a:p>
            <a:pPr lvl="1"/>
            <a:endParaRPr lang="en-US" dirty="0"/>
          </a:p>
          <a:p>
            <a:pPr lvl="2"/>
            <a:endParaRPr lang="en-US" dirty="0"/>
          </a:p>
          <a:p>
            <a:endParaRPr lang="en-US" dirty="0"/>
          </a:p>
        </p:txBody>
      </p:sp>
    </p:spTree>
    <p:extLst>
      <p:ext uri="{BB962C8B-B14F-4D97-AF65-F5344CB8AC3E}">
        <p14:creationId xmlns:p14="http://schemas.microsoft.com/office/powerpoint/2010/main" val="30054931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Intro Example Code</a:t>
            </a:r>
          </a:p>
          <a:p>
            <a:pPr lvl="1"/>
            <a:r>
              <a:rPr lang="en-US" dirty="0"/>
              <a:t>Build and run the first model built with the iris data set in ‘Machine Learning with Scikit-Learn.py’</a:t>
            </a:r>
          </a:p>
          <a:p>
            <a:pPr lvl="2"/>
            <a:endParaRPr lang="en-US" dirty="0"/>
          </a:p>
          <a:p>
            <a:endParaRPr lang="en-US" dirty="0"/>
          </a:p>
        </p:txBody>
      </p:sp>
    </p:spTree>
    <p:extLst>
      <p:ext uri="{BB962C8B-B14F-4D97-AF65-F5344CB8AC3E}">
        <p14:creationId xmlns:p14="http://schemas.microsoft.com/office/powerpoint/2010/main" val="1691362816"/>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There is no such thing as 100% accuracy unless you have toy data, or a completely defined system that does not need machine learning.</a:t>
            </a:r>
          </a:p>
          <a:p>
            <a:pPr lvl="1"/>
            <a:r>
              <a:rPr lang="en-US" dirty="0"/>
              <a:t>If we get 100% accuracy, and the above are not true, we have most likely over-fitted our model, possibly by using training data as test data.</a:t>
            </a:r>
          </a:p>
          <a:p>
            <a:pPr lvl="2"/>
            <a:r>
              <a:rPr lang="en-US" dirty="0"/>
              <a:t>Leads to inaccurate predictions on new data without known labels</a:t>
            </a:r>
          </a:p>
          <a:p>
            <a:pPr marL="457200" lvl="1" indent="0">
              <a:buNone/>
            </a:pPr>
            <a:endParaRPr lang="en-US" dirty="0"/>
          </a:p>
          <a:p>
            <a:pPr lvl="1"/>
            <a:endParaRPr lang="en-US" dirty="0"/>
          </a:p>
          <a:p>
            <a:pPr lvl="2"/>
            <a:endParaRPr lang="en-US" dirty="0"/>
          </a:p>
          <a:p>
            <a:endParaRPr lang="en-US" dirty="0"/>
          </a:p>
        </p:txBody>
      </p:sp>
    </p:spTree>
    <p:extLst>
      <p:ext uri="{BB962C8B-B14F-4D97-AF65-F5344CB8AC3E}">
        <p14:creationId xmlns:p14="http://schemas.microsoft.com/office/powerpoint/2010/main" val="140326188"/>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Accuracy is not the only way to measure the predictive capabilities of a model.</a:t>
            </a:r>
          </a:p>
          <a:p>
            <a:pPr lvl="1"/>
            <a:endParaRPr lang="en-US" dirty="0"/>
          </a:p>
          <a:p>
            <a:pPr lvl="2"/>
            <a:endParaRPr lang="en-US" dirty="0"/>
          </a:p>
          <a:p>
            <a:endParaRPr lang="en-US" dirty="0"/>
          </a:p>
        </p:txBody>
      </p:sp>
    </p:spTree>
    <p:extLst>
      <p:ext uri="{BB962C8B-B14F-4D97-AF65-F5344CB8AC3E}">
        <p14:creationId xmlns:p14="http://schemas.microsoft.com/office/powerpoint/2010/main" val="1078033236"/>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Rebuild Model</a:t>
            </a:r>
          </a:p>
          <a:p>
            <a:pPr lvl="1"/>
            <a:r>
              <a:rPr lang="en-US" dirty="0"/>
              <a:t>If the model isn’t suitable enough, we rebuild the model with more/better data, more tuned parameters, or using a different trainer.</a:t>
            </a:r>
          </a:p>
          <a:p>
            <a:pPr marL="457200" lvl="1" indent="0">
              <a:buNone/>
            </a:pPr>
            <a:endParaRPr lang="en-US" dirty="0"/>
          </a:p>
          <a:p>
            <a:pPr lvl="1"/>
            <a:endParaRPr lang="en-US" dirty="0"/>
          </a:p>
          <a:p>
            <a:pPr lvl="2"/>
            <a:endParaRPr lang="en-US" dirty="0"/>
          </a:p>
          <a:p>
            <a:endParaRPr lang="en-US" dirty="0"/>
          </a:p>
        </p:txBody>
      </p:sp>
    </p:spTree>
    <p:extLst>
      <p:ext uri="{BB962C8B-B14F-4D97-AF65-F5344CB8AC3E}">
        <p14:creationId xmlns:p14="http://schemas.microsoft.com/office/powerpoint/2010/main" val="2124360572"/>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Predict real-world outcomes</a:t>
            </a:r>
          </a:p>
          <a:p>
            <a:pPr lvl="1"/>
            <a:r>
              <a:rPr lang="en-US" dirty="0"/>
              <a:t>Once we are happy with the predictive capability of our model, the model can be used to predict real-world outcomes that are unknown.</a:t>
            </a:r>
          </a:p>
          <a:p>
            <a:pPr lvl="1"/>
            <a:endParaRPr lang="en-US" dirty="0"/>
          </a:p>
          <a:p>
            <a:pPr lvl="2"/>
            <a:endParaRPr lang="en-US" dirty="0"/>
          </a:p>
          <a:p>
            <a:endParaRPr lang="en-US" dirty="0"/>
          </a:p>
        </p:txBody>
      </p:sp>
    </p:spTree>
    <p:extLst>
      <p:ext uri="{BB962C8B-B14F-4D97-AF65-F5344CB8AC3E}">
        <p14:creationId xmlns:p14="http://schemas.microsoft.com/office/powerpoint/2010/main" val="293541596"/>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List of some types we will Cover</a:t>
            </a:r>
          </a:p>
          <a:p>
            <a:pPr lvl="1"/>
            <a:r>
              <a:rPr lang="en-US" dirty="0"/>
              <a:t>Linear Classifiers</a:t>
            </a:r>
          </a:p>
          <a:p>
            <a:pPr lvl="2"/>
            <a:r>
              <a:rPr lang="en-US" dirty="0"/>
              <a:t>K-Nearest Neighbors</a:t>
            </a:r>
          </a:p>
          <a:p>
            <a:pPr lvl="2"/>
            <a:r>
              <a:rPr lang="en-US" dirty="0"/>
              <a:t>Decision Tree</a:t>
            </a:r>
          </a:p>
          <a:p>
            <a:pPr lvl="2"/>
            <a:r>
              <a:rPr lang="en-US" dirty="0"/>
              <a:t>Logistic Regression</a:t>
            </a:r>
          </a:p>
          <a:p>
            <a:pPr lvl="3"/>
            <a:r>
              <a:rPr lang="en-US" dirty="0"/>
              <a:t>Misleading name</a:t>
            </a:r>
          </a:p>
          <a:p>
            <a:pPr lvl="2"/>
            <a:r>
              <a:rPr lang="en-US" dirty="0"/>
              <a:t>Support Vector Classifier</a:t>
            </a:r>
          </a:p>
          <a:p>
            <a:pPr lvl="2"/>
            <a:endParaRPr lang="en-US" dirty="0"/>
          </a:p>
          <a:p>
            <a:endParaRPr lang="en-US" dirty="0"/>
          </a:p>
        </p:txBody>
      </p:sp>
    </p:spTree>
    <p:extLst>
      <p:ext uri="{BB962C8B-B14F-4D97-AF65-F5344CB8AC3E}">
        <p14:creationId xmlns:p14="http://schemas.microsoft.com/office/powerpoint/2010/main" val="3895443771"/>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List of some types we will Cover</a:t>
            </a:r>
          </a:p>
          <a:p>
            <a:pPr lvl="1"/>
            <a:r>
              <a:rPr lang="en-US" dirty="0"/>
              <a:t>Linear Regressors</a:t>
            </a:r>
          </a:p>
          <a:p>
            <a:pPr lvl="2"/>
            <a:r>
              <a:rPr lang="en-US" dirty="0"/>
              <a:t>K-Nearest Neighbors</a:t>
            </a:r>
          </a:p>
          <a:p>
            <a:pPr lvl="2"/>
            <a:r>
              <a:rPr lang="en-US" dirty="0"/>
              <a:t>Linear Regression</a:t>
            </a:r>
          </a:p>
          <a:p>
            <a:pPr lvl="2"/>
            <a:r>
              <a:rPr lang="en-US" dirty="0"/>
              <a:t>Ridge Regression</a:t>
            </a:r>
          </a:p>
          <a:p>
            <a:pPr lvl="2"/>
            <a:r>
              <a:rPr lang="en-US" dirty="0"/>
              <a:t>LASSO Regression</a:t>
            </a:r>
          </a:p>
          <a:p>
            <a:pPr lvl="2"/>
            <a:r>
              <a:rPr lang="en-US" dirty="0"/>
              <a:t>Decision Tree</a:t>
            </a:r>
          </a:p>
          <a:p>
            <a:pPr lvl="2"/>
            <a:r>
              <a:rPr lang="en-US" dirty="0"/>
              <a:t>Forest</a:t>
            </a:r>
          </a:p>
          <a:p>
            <a:pPr lvl="2"/>
            <a:r>
              <a:rPr lang="en-US" dirty="0"/>
              <a:t>Gradient-Boosted Forest</a:t>
            </a:r>
          </a:p>
          <a:p>
            <a:pPr lvl="2"/>
            <a:endParaRPr lang="en-US" dirty="0"/>
          </a:p>
          <a:p>
            <a:endParaRPr lang="en-US" dirty="0"/>
          </a:p>
        </p:txBody>
      </p:sp>
    </p:spTree>
    <p:extLst>
      <p:ext uri="{BB962C8B-B14F-4D97-AF65-F5344CB8AC3E}">
        <p14:creationId xmlns:p14="http://schemas.microsoft.com/office/powerpoint/2010/main" val="3191540691"/>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Models differ in:</a:t>
            </a:r>
          </a:p>
          <a:p>
            <a:pPr lvl="1"/>
            <a:r>
              <a:rPr lang="en-US" dirty="0"/>
              <a:t>How they create a decision boundary</a:t>
            </a:r>
          </a:p>
          <a:p>
            <a:pPr lvl="1"/>
            <a:r>
              <a:rPr lang="en-US" dirty="0"/>
              <a:t>How they model accuracy</a:t>
            </a:r>
          </a:p>
          <a:p>
            <a:pPr lvl="1"/>
            <a:r>
              <a:rPr lang="en-US" dirty="0"/>
              <a:t>Tuning/regularization they use</a:t>
            </a:r>
          </a:p>
          <a:p>
            <a:pPr lvl="2"/>
            <a:endParaRPr lang="en-US" dirty="0"/>
          </a:p>
          <a:p>
            <a:endParaRPr lang="en-US" dirty="0"/>
          </a:p>
        </p:txBody>
      </p:sp>
    </p:spTree>
    <p:extLst>
      <p:ext uri="{BB962C8B-B14F-4D97-AF65-F5344CB8AC3E}">
        <p14:creationId xmlns:p14="http://schemas.microsoft.com/office/powerpoint/2010/main" val="374255571"/>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10000"/>
                  </a:schemeClr>
                </a:solidFill>
              </a:rPr>
              <a:t>STOPPED HERE</a:t>
            </a:r>
          </a:p>
        </p:txBody>
      </p:sp>
    </p:spTree>
    <p:extLst>
      <p:ext uri="{BB962C8B-B14F-4D97-AF65-F5344CB8AC3E}">
        <p14:creationId xmlns:p14="http://schemas.microsoft.com/office/powerpoint/2010/main" val="48087785"/>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Classifiers</a:t>
            </a:r>
          </a:p>
          <a:p>
            <a:pPr lvl="1"/>
            <a:r>
              <a:rPr lang="en-US" dirty="0"/>
              <a:t>Tries to predict a specific thing.</a:t>
            </a:r>
          </a:p>
          <a:p>
            <a:pPr lvl="1"/>
            <a:r>
              <a:rPr lang="en-US" dirty="0"/>
              <a:t>Is either right or wrong for each prediction.</a:t>
            </a:r>
          </a:p>
          <a:p>
            <a:pPr lvl="1"/>
            <a:r>
              <a:rPr lang="en-US" dirty="0"/>
              <a:t>Examples</a:t>
            </a:r>
          </a:p>
          <a:p>
            <a:pPr lvl="2"/>
            <a:r>
              <a:rPr lang="en-US" dirty="0"/>
              <a:t>Predicting a type of fruit.</a:t>
            </a:r>
          </a:p>
          <a:p>
            <a:pPr lvl="2"/>
            <a:r>
              <a:rPr lang="en-US" dirty="0"/>
              <a:t>Predicting a type of animal.</a:t>
            </a:r>
          </a:p>
          <a:p>
            <a:pPr lvl="2"/>
            <a:r>
              <a:rPr lang="en-US" dirty="0"/>
              <a:t>Predicting a breed of dog.</a:t>
            </a:r>
          </a:p>
          <a:p>
            <a:pPr lvl="1"/>
            <a:endParaRPr lang="en-US" dirty="0"/>
          </a:p>
          <a:p>
            <a:pPr lvl="2"/>
            <a:endParaRPr lang="en-US" dirty="0"/>
          </a:p>
          <a:p>
            <a:endParaRPr lang="en-US" dirty="0"/>
          </a:p>
        </p:txBody>
      </p:sp>
    </p:spTree>
    <p:extLst>
      <p:ext uri="{BB962C8B-B14F-4D97-AF65-F5344CB8AC3E}">
        <p14:creationId xmlns:p14="http://schemas.microsoft.com/office/powerpoint/2010/main" val="76902119"/>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K-Nearest Neighbors</a:t>
            </a:r>
          </a:p>
          <a:p>
            <a:pPr lvl="1"/>
            <a:r>
              <a:rPr lang="en-US" dirty="0"/>
              <a:t>Predicts outcome by finding the closest matching data point neighbor(s) to the target point.</a:t>
            </a:r>
          </a:p>
          <a:p>
            <a:pPr lvl="1"/>
            <a:r>
              <a:rPr lang="en-US" dirty="0"/>
              <a:t>When multiple neighbors are used, the classification with the most neighbors is what the target point is classified as.</a:t>
            </a:r>
          </a:p>
          <a:p>
            <a:pPr lvl="2"/>
            <a:endParaRPr lang="en-US" dirty="0"/>
          </a:p>
          <a:p>
            <a:endParaRPr lang="en-US" dirty="0"/>
          </a:p>
        </p:txBody>
      </p:sp>
    </p:spTree>
    <p:extLst>
      <p:ext uri="{BB962C8B-B14F-4D97-AF65-F5344CB8AC3E}">
        <p14:creationId xmlns:p14="http://schemas.microsoft.com/office/powerpoint/2010/main" val="259221811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Concepts and Definitions</a:t>
            </a:r>
          </a:p>
        </p:txBody>
      </p:sp>
      <p:sp>
        <p:nvSpPr>
          <p:cNvPr id="3" name="Content Placeholder 2"/>
          <p:cNvSpPr>
            <a:spLocks noGrp="1"/>
          </p:cNvSpPr>
          <p:nvPr>
            <p:ph idx="1"/>
          </p:nvPr>
        </p:nvSpPr>
        <p:spPr/>
        <p:txBody>
          <a:bodyPr/>
          <a:lstStyle/>
          <a:p>
            <a:r>
              <a:rPr lang="en-US" dirty="0"/>
              <a:t>Machine Learning</a:t>
            </a:r>
          </a:p>
          <a:p>
            <a:pPr lvl="1"/>
            <a:r>
              <a:rPr lang="en-US" dirty="0"/>
              <a:t>The use of a model that learns from data to increase the predictive ability of an algorithm.</a:t>
            </a:r>
          </a:p>
          <a:p>
            <a:pPr lvl="1"/>
            <a:r>
              <a:rPr lang="en-US" dirty="0"/>
              <a:t>Data by itself is not machine learning, since no learning can occur without assimilation of the data towards prediction.</a:t>
            </a:r>
          </a:p>
          <a:p>
            <a:pPr lvl="1"/>
            <a:r>
              <a:rPr lang="en-US" dirty="0"/>
              <a:t>Data that cannot increase predictive capabilities of an algorithm is not machine learning—no learning occurs in this situation.</a:t>
            </a:r>
          </a:p>
          <a:p>
            <a:endParaRPr lang="en-US" dirty="0"/>
          </a:p>
          <a:p>
            <a:pPr lvl="2"/>
            <a:endParaRPr lang="en-US" dirty="0"/>
          </a:p>
          <a:p>
            <a:endParaRPr lang="en-US" dirty="0"/>
          </a:p>
        </p:txBody>
      </p:sp>
    </p:spTree>
    <p:extLst>
      <p:ext uri="{BB962C8B-B14F-4D97-AF65-F5344CB8AC3E}">
        <p14:creationId xmlns:p14="http://schemas.microsoft.com/office/powerpoint/2010/main" val="3227970962"/>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5">
            <a:extLst>
              <a:ext uri="{BEBA8EAE-BF5A-486C-A8C5-ECC9F3942E4B}">
                <a14:imgProps xmlns:a14="http://schemas.microsoft.com/office/drawing/2010/main">
                  <a14:imgLayer r:embed="rId6">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K-Nearest Neighbors</a:t>
            </a:r>
          </a:p>
          <a:p>
            <a:pPr lvl="1"/>
            <a:r>
              <a:rPr lang="en-US" dirty="0"/>
              <a:t>Graphs below show decision, generated in source (1).  The stars are the test data, and the model is predicting whether they are blue or red.</a:t>
            </a:r>
          </a:p>
          <a:p>
            <a:pPr lvl="2"/>
            <a:endParaRPr lang="en-US" dirty="0"/>
          </a:p>
          <a:p>
            <a:endParaRPr lang="en-US" dirty="0"/>
          </a:p>
        </p:txBody>
      </p:sp>
      <p:graphicFrame>
        <p:nvGraphicFramePr>
          <p:cNvPr id="4" name="Object 3">
            <a:extLst>
              <a:ext uri="{FF2B5EF4-FFF2-40B4-BE49-F238E27FC236}">
                <a16:creationId xmlns:a16="http://schemas.microsoft.com/office/drawing/2014/main" id="{6FEA90EB-FF26-44D7-8936-27E2CDD4F15A}"/>
              </a:ext>
            </a:extLst>
          </p:cNvPr>
          <p:cNvGraphicFramePr>
            <a:graphicFrameLocks noChangeAspect="1"/>
          </p:cNvGraphicFramePr>
          <p:nvPr>
            <p:extLst>
              <p:ext uri="{D42A27DB-BD31-4B8C-83A1-F6EECF244321}">
                <p14:modId xmlns:p14="http://schemas.microsoft.com/office/powerpoint/2010/main" val="2494815372"/>
              </p:ext>
            </p:extLst>
          </p:nvPr>
        </p:nvGraphicFramePr>
        <p:xfrm>
          <a:off x="4806488" y="3558479"/>
          <a:ext cx="3743325" cy="3024187"/>
        </p:xfrm>
        <a:graphic>
          <a:graphicData uri="http://schemas.openxmlformats.org/presentationml/2006/ole">
            <mc:AlternateContent xmlns:mc="http://schemas.openxmlformats.org/markup-compatibility/2006">
              <mc:Choice xmlns:v="urn:schemas-microsoft-com:vml" Requires="v">
                <p:oleObj spid="_x0000_s2214" name="Bitmap Image" r:id="rId7" imgW="3743280" imgH="3024360" progId="Paint.Picture">
                  <p:embed/>
                </p:oleObj>
              </mc:Choice>
              <mc:Fallback>
                <p:oleObj name="Bitmap Image" r:id="rId7" imgW="3743280" imgH="3024360" progId="Paint.Picture">
                  <p:embed/>
                  <p:pic>
                    <p:nvPicPr>
                      <p:cNvPr id="4" name="Object 3">
                        <a:extLst>
                          <a:ext uri="{FF2B5EF4-FFF2-40B4-BE49-F238E27FC236}">
                            <a16:creationId xmlns:a16="http://schemas.microsoft.com/office/drawing/2014/main" id="{6FEA90EB-FF26-44D7-8936-27E2CDD4F15A}"/>
                          </a:ext>
                        </a:extLst>
                      </p:cNvPr>
                      <p:cNvPicPr/>
                      <p:nvPr/>
                    </p:nvPicPr>
                    <p:blipFill>
                      <a:blip r:embed="rId8"/>
                      <a:stretch>
                        <a:fillRect/>
                      </a:stretch>
                    </p:blipFill>
                    <p:spPr>
                      <a:xfrm>
                        <a:off x="4806488" y="3558479"/>
                        <a:ext cx="3743325" cy="3024187"/>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46E5B26D-14FD-4A0C-A7FD-2C739D14445F}"/>
              </a:ext>
            </a:extLst>
          </p:cNvPr>
          <p:cNvPicPr>
            <a:picLocks noChangeAspect="1"/>
          </p:cNvPicPr>
          <p:nvPr/>
        </p:nvPicPr>
        <p:blipFill>
          <a:blip r:embed="rId9"/>
          <a:stretch>
            <a:fillRect/>
          </a:stretch>
        </p:blipFill>
        <p:spPr>
          <a:xfrm>
            <a:off x="622764" y="3562760"/>
            <a:ext cx="3680510" cy="3019906"/>
          </a:xfrm>
          <a:prstGeom prst="rect">
            <a:avLst/>
          </a:prstGeom>
        </p:spPr>
      </p:pic>
    </p:spTree>
    <p:extLst>
      <p:ext uri="{BB962C8B-B14F-4D97-AF65-F5344CB8AC3E}">
        <p14:creationId xmlns:p14="http://schemas.microsoft.com/office/powerpoint/2010/main" val="735927294"/>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Run the classifier example with k-nearest neighbors and optimize based on number of neighbors</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634293830"/>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1"/>
            <a:r>
              <a:rPr lang="en-US" dirty="0"/>
              <a:t>Builds a series of if-statements to classify test points.</a:t>
            </a:r>
          </a:p>
          <a:p>
            <a:pPr lvl="1"/>
            <a:r>
              <a:rPr lang="en-US" dirty="0"/>
              <a:t>Boundaries around classifications are built based on the data.</a:t>
            </a:r>
          </a:p>
          <a:p>
            <a:pPr lvl="1"/>
            <a:r>
              <a:rPr lang="en-US" dirty="0"/>
              <a:t>The number of if statement groups, or boundaries created, is known as the depth.</a:t>
            </a:r>
          </a:p>
          <a:p>
            <a:pPr lvl="2"/>
            <a:endParaRPr lang="en-US" dirty="0"/>
          </a:p>
          <a:p>
            <a:endParaRPr lang="en-US" dirty="0"/>
          </a:p>
        </p:txBody>
      </p:sp>
    </p:spTree>
    <p:extLst>
      <p:ext uri="{BB962C8B-B14F-4D97-AF65-F5344CB8AC3E}">
        <p14:creationId xmlns:p14="http://schemas.microsoft.com/office/powerpoint/2010/main" val="31895842"/>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1"/>
            <a:r>
              <a:rPr lang="en-US" dirty="0"/>
              <a:t>See file “./Session 7 – Python/Instructional Material/Class Examples/Scikit-Learn/decision_tree_graph.html“ for a representation of how the decision tree classifies from data.  </a:t>
            </a:r>
          </a:p>
          <a:p>
            <a:pPr lvl="2"/>
            <a:r>
              <a:rPr lang="en-US" dirty="0"/>
              <a:t>Generated from iris data set</a:t>
            </a:r>
          </a:p>
          <a:p>
            <a:pPr lvl="2"/>
            <a:r>
              <a:rPr lang="en-US" dirty="0"/>
              <a:t>Code can be found in class example code under the decision tree section</a:t>
            </a:r>
          </a:p>
          <a:p>
            <a:endParaRPr lang="en-US" dirty="0"/>
          </a:p>
        </p:txBody>
      </p:sp>
    </p:spTree>
    <p:extLst>
      <p:ext uri="{BB962C8B-B14F-4D97-AF65-F5344CB8AC3E}">
        <p14:creationId xmlns:p14="http://schemas.microsoft.com/office/powerpoint/2010/main" val="2487683877"/>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2"/>
            <a:endParaRPr lang="en-US" dirty="0"/>
          </a:p>
          <a:p>
            <a:endParaRPr lang="en-US" dirty="0"/>
          </a:p>
        </p:txBody>
      </p:sp>
      <p:pic>
        <p:nvPicPr>
          <p:cNvPr id="5" name="Picture 4">
            <a:extLst>
              <a:ext uri="{FF2B5EF4-FFF2-40B4-BE49-F238E27FC236}">
                <a16:creationId xmlns:a16="http://schemas.microsoft.com/office/drawing/2014/main" id="{AEE9C498-C33F-4F9D-A693-50DA2A30C0BE}"/>
              </a:ext>
            </a:extLst>
          </p:cNvPr>
          <p:cNvPicPr>
            <a:picLocks noChangeAspect="1"/>
          </p:cNvPicPr>
          <p:nvPr/>
        </p:nvPicPr>
        <p:blipFill>
          <a:blip r:embed="rId6"/>
          <a:stretch>
            <a:fillRect/>
          </a:stretch>
        </p:blipFill>
        <p:spPr>
          <a:xfrm>
            <a:off x="1524000" y="2209800"/>
            <a:ext cx="6096000" cy="4304313"/>
          </a:xfrm>
          <a:prstGeom prst="rect">
            <a:avLst/>
          </a:prstGeom>
        </p:spPr>
      </p:pic>
    </p:spTree>
    <p:extLst>
      <p:ext uri="{BB962C8B-B14F-4D97-AF65-F5344CB8AC3E}">
        <p14:creationId xmlns:p14="http://schemas.microsoft.com/office/powerpoint/2010/main" val="3675808278"/>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834983-4C71-4F77-A1C5-6967841E8465}"/>
              </a:ext>
            </a:extLst>
          </p:cNvPr>
          <p:cNvSpPr/>
          <p:nvPr/>
        </p:nvSpPr>
        <p:spPr>
          <a:xfrm>
            <a:off x="-76200" y="-76200"/>
            <a:ext cx="9372600" cy="7010400"/>
          </a:xfrm>
          <a:prstGeom prst="rect">
            <a:avLst/>
          </a:prstGeom>
          <a:solidFill>
            <a:schemeClr val="bg1">
              <a:lumMod val="10000"/>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Run the decision tree classifier example.  Play with the depth to build accuracy, using at least 1-6 depths.  Does accuracy continue to increase with depth? Why or why not?</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11907857"/>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Works similar to other linear regressors, using a linear equation to generate decision boundaries/predict the label of the data point.</a:t>
            </a:r>
          </a:p>
          <a:p>
            <a:pPr lvl="1"/>
            <a:r>
              <a:rPr lang="en-US" dirty="0"/>
              <a:t>Uses regularization parameter c</a:t>
            </a:r>
          </a:p>
          <a:p>
            <a:pPr lvl="1"/>
            <a:r>
              <a:rPr lang="en-US" dirty="0"/>
              <a:t>Logistic regression defaults to using L2 regularization, but L1 can be chosen.</a:t>
            </a:r>
          </a:p>
          <a:p>
            <a:endParaRPr lang="en-US" dirty="0"/>
          </a:p>
        </p:txBody>
      </p:sp>
    </p:spTree>
    <p:extLst>
      <p:ext uri="{BB962C8B-B14F-4D97-AF65-F5344CB8AC3E}">
        <p14:creationId xmlns:p14="http://schemas.microsoft.com/office/powerpoint/2010/main" val="578164379"/>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High c value</a:t>
            </a:r>
          </a:p>
          <a:p>
            <a:pPr lvl="2"/>
            <a:r>
              <a:rPr lang="en-US" dirty="0"/>
              <a:t>Less regularization</a:t>
            </a:r>
          </a:p>
          <a:p>
            <a:pPr lvl="2"/>
            <a:r>
              <a:rPr lang="en-US" dirty="0"/>
              <a:t>Model tries to fit training set more closely</a:t>
            </a:r>
          </a:p>
          <a:p>
            <a:pPr lvl="2"/>
            <a:r>
              <a:rPr lang="en-US" dirty="0"/>
              <a:t>Each feature is stressed in the weighting</a:t>
            </a:r>
          </a:p>
          <a:p>
            <a:pPr lvl="2"/>
            <a:endParaRPr lang="en-US" dirty="0"/>
          </a:p>
          <a:p>
            <a:endParaRPr lang="en-US" dirty="0"/>
          </a:p>
        </p:txBody>
      </p:sp>
    </p:spTree>
    <p:extLst>
      <p:ext uri="{BB962C8B-B14F-4D97-AF65-F5344CB8AC3E}">
        <p14:creationId xmlns:p14="http://schemas.microsoft.com/office/powerpoint/2010/main" val="3029351376"/>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Low c value</a:t>
            </a:r>
          </a:p>
          <a:p>
            <a:pPr lvl="2"/>
            <a:r>
              <a:rPr lang="en-US" dirty="0"/>
              <a:t>More regularization</a:t>
            </a:r>
          </a:p>
          <a:p>
            <a:pPr lvl="2"/>
            <a:r>
              <a:rPr lang="en-US" dirty="0"/>
              <a:t>Each weight is brought closer to zero, which minimizes the importance of each individual feature on the overall label prediction.</a:t>
            </a:r>
          </a:p>
          <a:p>
            <a:pPr lvl="2"/>
            <a:r>
              <a:rPr lang="en-US" dirty="0"/>
              <a:t>Model stresses generalization, and adjusts to hit the majority of points more than each one</a:t>
            </a:r>
          </a:p>
          <a:p>
            <a:pPr lvl="3"/>
            <a:r>
              <a:rPr lang="en-US" dirty="0"/>
              <a:t>Too much regularization can cause the model to miss points that are close to both categories.</a:t>
            </a:r>
          </a:p>
          <a:p>
            <a:pPr lvl="2"/>
            <a:endParaRPr lang="en-US" dirty="0"/>
          </a:p>
          <a:p>
            <a:endParaRPr lang="en-US" dirty="0"/>
          </a:p>
        </p:txBody>
      </p:sp>
    </p:spTree>
    <p:extLst>
      <p:ext uri="{BB962C8B-B14F-4D97-AF65-F5344CB8AC3E}">
        <p14:creationId xmlns:p14="http://schemas.microsoft.com/office/powerpoint/2010/main" val="2903615527"/>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Optimize c for logistic regression.</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43228400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Trainers</a:t>
            </a:r>
          </a:p>
          <a:p>
            <a:pPr lvl="1"/>
            <a:r>
              <a:rPr lang="en-US" dirty="0"/>
              <a:t>The mathematical equation, set of equations, and/or algorithm that is used to build a model.</a:t>
            </a:r>
          </a:p>
          <a:p>
            <a:pPr lvl="1"/>
            <a:r>
              <a:rPr lang="en-US" dirty="0"/>
              <a:t>Examples:</a:t>
            </a:r>
          </a:p>
          <a:p>
            <a:pPr lvl="2"/>
            <a:r>
              <a:rPr lang="en-US" dirty="0"/>
              <a:t>Classifiers</a:t>
            </a:r>
          </a:p>
          <a:p>
            <a:pPr lvl="2"/>
            <a:r>
              <a:rPr lang="en-US" dirty="0"/>
              <a:t>Regressors</a:t>
            </a:r>
          </a:p>
          <a:p>
            <a:endParaRPr lang="en-US" dirty="0"/>
          </a:p>
          <a:p>
            <a:pPr lvl="2"/>
            <a:endParaRPr lang="en-US" dirty="0"/>
          </a:p>
          <a:p>
            <a:endParaRPr lang="en-US" dirty="0"/>
          </a:p>
        </p:txBody>
      </p:sp>
    </p:spTree>
    <p:extLst>
      <p:ext uri="{BB962C8B-B14F-4D97-AF65-F5344CB8AC3E}">
        <p14:creationId xmlns:p14="http://schemas.microsoft.com/office/powerpoint/2010/main" val="789975062"/>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Regularization</a:t>
            </a:r>
          </a:p>
          <a:p>
            <a:pPr lvl="1"/>
            <a:r>
              <a:rPr lang="en-US" dirty="0"/>
              <a:t>Linear models use a cost function to determine weight of each feature.</a:t>
            </a:r>
          </a:p>
          <a:p>
            <a:pPr lvl="1"/>
            <a:r>
              <a:rPr lang="en-US" dirty="0"/>
              <a:t>A general cost function may look something like the following:</a:t>
            </a:r>
          </a:p>
          <a:p>
            <a:pPr lvl="2"/>
            <a:r>
              <a:rPr lang="en-US" dirty="0"/>
              <a:t>Cost = 1/n*[(Ŷ</a:t>
            </a:r>
            <a:r>
              <a:rPr lang="en-US" baseline="-25000" dirty="0"/>
              <a:t>1</a:t>
            </a:r>
            <a:r>
              <a:rPr lang="en-US" dirty="0"/>
              <a:t>*Y</a:t>
            </a:r>
            <a:r>
              <a:rPr lang="en-US" baseline="-25000" dirty="0"/>
              <a:t>1</a:t>
            </a:r>
            <a:r>
              <a:rPr lang="en-US" dirty="0"/>
              <a:t>)</a:t>
            </a:r>
            <a:r>
              <a:rPr lang="en-US" baseline="30000" dirty="0"/>
              <a:t>2</a:t>
            </a:r>
            <a:r>
              <a:rPr lang="en-US" dirty="0"/>
              <a:t> + (Ŷ</a:t>
            </a:r>
            <a:r>
              <a:rPr lang="en-US" baseline="-25000" dirty="0"/>
              <a:t>2</a:t>
            </a:r>
            <a:r>
              <a:rPr lang="en-US" dirty="0"/>
              <a:t>*Y</a:t>
            </a:r>
            <a:r>
              <a:rPr lang="en-US" baseline="-25000" dirty="0"/>
              <a:t>2</a:t>
            </a:r>
            <a:r>
              <a:rPr lang="en-US" dirty="0"/>
              <a:t>)</a:t>
            </a:r>
            <a:r>
              <a:rPr lang="en-US" baseline="30000" dirty="0"/>
              <a:t>2</a:t>
            </a:r>
            <a:r>
              <a:rPr lang="en-US" dirty="0"/>
              <a:t> + (Ŷ</a:t>
            </a:r>
            <a:r>
              <a:rPr lang="en-US" baseline="-25000" dirty="0"/>
              <a:t>3</a:t>
            </a:r>
            <a:r>
              <a:rPr lang="en-US" dirty="0"/>
              <a:t>*Y</a:t>
            </a:r>
            <a:r>
              <a:rPr lang="en-US" baseline="-25000" dirty="0"/>
              <a:t>3</a:t>
            </a:r>
            <a:r>
              <a:rPr lang="en-US" dirty="0"/>
              <a:t>)</a:t>
            </a:r>
            <a:r>
              <a:rPr lang="en-US" baseline="30000" dirty="0"/>
              <a:t>2</a:t>
            </a:r>
            <a:r>
              <a:rPr lang="en-US" dirty="0"/>
              <a:t> + … + (</a:t>
            </a:r>
            <a:r>
              <a:rPr lang="en-US" dirty="0" err="1"/>
              <a:t>Ŷ</a:t>
            </a:r>
            <a:r>
              <a:rPr lang="en-US" baseline="-25000" dirty="0" err="1"/>
              <a:t>n</a:t>
            </a:r>
            <a:r>
              <a:rPr lang="en-US" dirty="0"/>
              <a:t>*</a:t>
            </a:r>
            <a:r>
              <a:rPr lang="en-US" dirty="0" err="1"/>
              <a:t>Y</a:t>
            </a:r>
            <a:r>
              <a:rPr lang="en-US" baseline="-25000" dirty="0" err="1"/>
              <a:t>n</a:t>
            </a:r>
            <a:r>
              <a:rPr lang="en-US" dirty="0"/>
              <a:t>)</a:t>
            </a:r>
            <a:r>
              <a:rPr lang="en-US" baseline="30000" dirty="0"/>
              <a:t>2</a:t>
            </a:r>
            <a:r>
              <a:rPr lang="en-US" dirty="0"/>
              <a:t>]</a:t>
            </a:r>
          </a:p>
          <a:p>
            <a:pPr lvl="3"/>
            <a:r>
              <a:rPr lang="en-US" dirty="0"/>
              <a:t>Ŷ = predicted label</a:t>
            </a:r>
          </a:p>
          <a:p>
            <a:pPr lvl="3"/>
            <a:r>
              <a:rPr lang="en-US" dirty="0"/>
              <a:t>Y = actual label</a:t>
            </a:r>
          </a:p>
          <a:p>
            <a:pPr lvl="3"/>
            <a:r>
              <a:rPr lang="en-US" dirty="0"/>
              <a:t>n = number of samples</a:t>
            </a:r>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772722893"/>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lnSpcReduction="10000"/>
          </a:bodyPr>
          <a:lstStyle/>
          <a:p>
            <a:r>
              <a:rPr lang="en-US" dirty="0"/>
              <a:t>Regularization</a:t>
            </a:r>
          </a:p>
          <a:p>
            <a:pPr lvl="1"/>
            <a:r>
              <a:rPr lang="en-US" dirty="0"/>
              <a:t>This cost function is used to calculate the weight</a:t>
            </a:r>
          </a:p>
          <a:p>
            <a:pPr lvl="2"/>
            <a:r>
              <a:rPr lang="en-US" dirty="0"/>
              <a:t>Our machine learning model will use specific parameters, along with adjusting the weights of each feature, to minimize the cost function.</a:t>
            </a:r>
          </a:p>
          <a:p>
            <a:pPr lvl="3"/>
            <a:r>
              <a:rPr lang="en-US" dirty="0"/>
              <a:t>Learning rate</a:t>
            </a:r>
          </a:p>
          <a:p>
            <a:pPr lvl="3"/>
            <a:r>
              <a:rPr lang="en-US" dirty="0"/>
              <a:t>Predicted outcomes/labels</a:t>
            </a:r>
          </a:p>
          <a:p>
            <a:pPr lvl="3"/>
            <a:r>
              <a:rPr lang="en-US" dirty="0"/>
              <a:t>Actual outcomes/labels</a:t>
            </a:r>
          </a:p>
          <a:p>
            <a:pPr lvl="2"/>
            <a:r>
              <a:rPr lang="en-US" dirty="0"/>
              <a:t>Once the cost function is minimized, the feature weights have been determined and our model is trained.</a:t>
            </a:r>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12683374"/>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Regularization</a:t>
            </a:r>
          </a:p>
          <a:p>
            <a:pPr lvl="1"/>
            <a:r>
              <a:rPr lang="en-US" dirty="0"/>
              <a:t>Regularization adds an additional r penalty to the cost function, driving the weights closer to 0.</a:t>
            </a:r>
          </a:p>
          <a:p>
            <a:pPr lvl="2"/>
            <a:r>
              <a:rPr lang="en-US" dirty="0"/>
              <a:t>Cost = 1/n*[(Ŷ</a:t>
            </a:r>
            <a:r>
              <a:rPr lang="en-US" baseline="-25000" dirty="0"/>
              <a:t>1</a:t>
            </a:r>
            <a:r>
              <a:rPr lang="en-US" dirty="0"/>
              <a:t>*Y</a:t>
            </a:r>
            <a:r>
              <a:rPr lang="en-US" baseline="-25000" dirty="0"/>
              <a:t>1</a:t>
            </a:r>
            <a:r>
              <a:rPr lang="en-US" dirty="0"/>
              <a:t>)</a:t>
            </a:r>
            <a:r>
              <a:rPr lang="en-US" baseline="30000" dirty="0"/>
              <a:t>2</a:t>
            </a:r>
            <a:r>
              <a:rPr lang="en-US" dirty="0"/>
              <a:t> + (Ŷ</a:t>
            </a:r>
            <a:r>
              <a:rPr lang="en-US" baseline="-25000" dirty="0"/>
              <a:t>2</a:t>
            </a:r>
            <a:r>
              <a:rPr lang="en-US" dirty="0"/>
              <a:t>*Y</a:t>
            </a:r>
            <a:r>
              <a:rPr lang="en-US" baseline="-25000" dirty="0"/>
              <a:t>2</a:t>
            </a:r>
            <a:r>
              <a:rPr lang="en-US" dirty="0"/>
              <a:t>)</a:t>
            </a:r>
            <a:r>
              <a:rPr lang="en-US" baseline="30000" dirty="0"/>
              <a:t>2</a:t>
            </a:r>
            <a:r>
              <a:rPr lang="en-US" dirty="0"/>
              <a:t> + (Ŷ</a:t>
            </a:r>
            <a:r>
              <a:rPr lang="en-US" baseline="-25000" dirty="0"/>
              <a:t>3</a:t>
            </a:r>
            <a:r>
              <a:rPr lang="en-US" dirty="0"/>
              <a:t>*Y</a:t>
            </a:r>
            <a:r>
              <a:rPr lang="en-US" baseline="-25000" dirty="0"/>
              <a:t>3</a:t>
            </a:r>
            <a:r>
              <a:rPr lang="en-US" dirty="0"/>
              <a:t>)</a:t>
            </a:r>
            <a:r>
              <a:rPr lang="en-US" baseline="30000" dirty="0"/>
              <a:t>2</a:t>
            </a:r>
            <a:r>
              <a:rPr lang="en-US" dirty="0"/>
              <a:t> + … + (</a:t>
            </a:r>
            <a:r>
              <a:rPr lang="en-US" dirty="0" err="1"/>
              <a:t>Ŷ</a:t>
            </a:r>
            <a:r>
              <a:rPr lang="en-US" baseline="-25000" dirty="0" err="1"/>
              <a:t>n</a:t>
            </a:r>
            <a:r>
              <a:rPr lang="en-US" dirty="0"/>
              <a:t>*</a:t>
            </a:r>
            <a:r>
              <a:rPr lang="en-US" dirty="0" err="1"/>
              <a:t>Y</a:t>
            </a:r>
            <a:r>
              <a:rPr lang="en-US" baseline="-25000" dirty="0" err="1"/>
              <a:t>n</a:t>
            </a:r>
            <a:r>
              <a:rPr lang="en-US" dirty="0"/>
              <a:t>)</a:t>
            </a:r>
            <a:r>
              <a:rPr lang="en-US" baseline="30000" dirty="0"/>
              <a:t>2</a:t>
            </a:r>
            <a:r>
              <a:rPr lang="en-US" dirty="0"/>
              <a:t>] + r</a:t>
            </a:r>
          </a:p>
          <a:p>
            <a:pPr lvl="3"/>
            <a:r>
              <a:rPr lang="en-US" dirty="0"/>
              <a:t>Ŷ = predicted label</a:t>
            </a:r>
          </a:p>
          <a:p>
            <a:pPr lvl="3"/>
            <a:r>
              <a:rPr lang="en-US" dirty="0"/>
              <a:t>Y = actual label</a:t>
            </a:r>
          </a:p>
          <a:p>
            <a:pPr lvl="3"/>
            <a:r>
              <a:rPr lang="en-US" dirty="0"/>
              <a:t>n = number of samples</a:t>
            </a:r>
          </a:p>
          <a:p>
            <a:pPr lvl="3"/>
            <a:r>
              <a:rPr lang="en-US" dirty="0"/>
              <a:t>r = regularization penalty to cost function</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4137730363"/>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Regularization</a:t>
                </a:r>
              </a:p>
              <a:p>
                <a:pPr lvl="1"/>
                <a:r>
                  <a:rPr lang="en-US" dirty="0"/>
                  <a:t>L1 Regularization</a:t>
                </a:r>
              </a:p>
              <a:p>
                <a:pPr lvl="2"/>
                <a:r>
                  <a:rPr lang="en-US" dirty="0"/>
                  <a:t>r = a</a:t>
                </a:r>
                <a14:m>
                  <m:oMath xmlns:m="http://schemas.openxmlformats.org/officeDocument/2006/math">
                    <m:r>
                      <a:rPr lang="en-US" b="0" i="0" dirty="0" smtClean="0">
                        <a:latin typeface="Cambria Math" panose="02040503050406030204" pitchFamily="18" charset="0"/>
                      </a:rPr>
                      <m:t>∗</m:t>
                    </m:r>
                    <m:nary>
                      <m:naryPr>
                        <m:chr m:val="∑"/>
                        <m:subHide m:val="on"/>
                        <m:supHide m:val="on"/>
                        <m:ctrlPr>
                          <a:rPr lang="en-US" i="1" dirty="0" smtClean="0">
                            <a:latin typeface="Cambria Math" panose="02040503050406030204" pitchFamily="18" charset="0"/>
                          </a:rPr>
                        </m:ctrlPr>
                      </m:naryPr>
                      <m:sub/>
                      <m:sup/>
                      <m:e>
                        <m:r>
                          <a:rPr lang="en-US" b="0" i="1" dirty="0" smtClean="0">
                            <a:latin typeface="Cambria Math" panose="02040503050406030204" pitchFamily="18" charset="0"/>
                          </a:rPr>
                          <m:t>𝑤</m:t>
                        </m:r>
                      </m:e>
                    </m:nary>
                  </m:oMath>
                </a14:m>
                <a:endParaRPr lang="en-US" dirty="0"/>
              </a:p>
              <a:p>
                <a:pPr lvl="3"/>
                <a:r>
                  <a:rPr lang="en-US" dirty="0"/>
                  <a:t>a is a hyperparameter used to adjust how fast the weights change (in the case of logistic regression, this is the c parameter)</a:t>
                </a:r>
              </a:p>
              <a:p>
                <a:pPr lvl="3"/>
                <a:r>
                  <a:rPr lang="en-US" dirty="0"/>
                  <a:t>w is the weight of a feature</a:t>
                </a:r>
              </a:p>
              <a:p>
                <a:pPr lvl="2"/>
                <a:r>
                  <a:rPr lang="en-US" dirty="0"/>
                  <a:t>Can cause the weights for features to go to 0</a:t>
                </a:r>
              </a:p>
              <a:p>
                <a:pPr lvl="2"/>
                <a:endParaRPr lang="en-US" dirty="0"/>
              </a:p>
              <a:p>
                <a:pPr lvl="2"/>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4168999125"/>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Regularization</a:t>
                </a:r>
              </a:p>
              <a:p>
                <a:pPr lvl="1"/>
                <a:r>
                  <a:rPr lang="en-US" dirty="0"/>
                  <a:t>L2 Regularization:</a:t>
                </a:r>
              </a:p>
              <a:p>
                <a:pPr lvl="2"/>
                <a:r>
                  <a:rPr lang="en-US" dirty="0"/>
                  <a:t>r = a</a:t>
                </a:r>
                <a14:m>
                  <m:oMath xmlns:m="http://schemas.openxmlformats.org/officeDocument/2006/math">
                    <m:r>
                      <a:rPr lang="en-US" b="0" i="0" dirty="0" smtClean="0">
                        <a:latin typeface="Cambria Math" panose="02040503050406030204" pitchFamily="18" charset="0"/>
                      </a:rPr>
                      <m:t>∗</m:t>
                    </m:r>
                    <m:nary>
                      <m:naryPr>
                        <m:chr m:val="∑"/>
                        <m:subHide m:val="on"/>
                        <m:supHide m:val="on"/>
                        <m:ctrlPr>
                          <a:rPr lang="en-US" i="1" dirty="0" smtClean="0">
                            <a:latin typeface="Cambria Math" panose="02040503050406030204" pitchFamily="18" charset="0"/>
                          </a:rPr>
                        </m:ctrlPr>
                      </m:naryPr>
                      <m:sub/>
                      <m:sup/>
                      <m:e>
                        <m:r>
                          <a:rPr lang="en-US" b="0" i="1" dirty="0" smtClean="0">
                            <a:latin typeface="Cambria Math" panose="02040503050406030204" pitchFamily="18" charset="0"/>
                          </a:rPr>
                          <m:t>𝑤</m:t>
                        </m:r>
                      </m:e>
                    </m:nary>
                  </m:oMath>
                </a14:m>
                <a:r>
                  <a:rPr lang="en-US" baseline="30000" dirty="0"/>
                  <a:t>2</a:t>
                </a:r>
              </a:p>
              <a:p>
                <a:pPr lvl="3"/>
                <a:r>
                  <a:rPr lang="en-US" dirty="0"/>
                  <a:t>a is a hyperparameter used to adjust how fast the weights change (in the case of logistic regression, this is the c parameter)</a:t>
                </a:r>
              </a:p>
              <a:p>
                <a:pPr lvl="3"/>
                <a:r>
                  <a:rPr lang="en-US" dirty="0"/>
                  <a:t>w is the weight of a feature</a:t>
                </a:r>
                <a:endParaRPr lang="en-US" baseline="30000" dirty="0"/>
              </a:p>
              <a:p>
                <a:pPr lvl="2"/>
                <a:r>
                  <a:rPr lang="en-US" dirty="0"/>
                  <a:t>Weights for features cannot go to zero, but can get as close as needed</a:t>
                </a:r>
              </a:p>
              <a:p>
                <a:pPr lvl="1"/>
                <a:endParaRPr lang="en-US" dirty="0"/>
              </a:p>
              <a:p>
                <a:pPr lvl="2"/>
                <a:endParaRPr lang="en-US" dirty="0"/>
              </a:p>
              <a:p>
                <a:pPr lvl="2"/>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2909455553"/>
      </p:ext>
    </p:extLst>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Regularization</a:t>
            </a:r>
          </a:p>
          <a:p>
            <a:pPr lvl="1"/>
            <a:r>
              <a:rPr lang="en-US" dirty="0"/>
              <a:t>The general effect of regularization is to flatten a curve between all the data points.</a:t>
            </a:r>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730438719"/>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Support Vector Machine (SVM) Classifiers</a:t>
            </a:r>
          </a:p>
          <a:p>
            <a:pPr lvl="1"/>
            <a:r>
              <a:rPr lang="en-US" dirty="0"/>
              <a:t>Linear</a:t>
            </a:r>
          </a:p>
          <a:p>
            <a:pPr lvl="1"/>
            <a:r>
              <a:rPr lang="en-US" dirty="0"/>
              <a:t>Kernelized</a:t>
            </a:r>
          </a:p>
          <a:p>
            <a:pPr lvl="2"/>
            <a:r>
              <a:rPr lang="en-US" dirty="0"/>
              <a:t>Use feature engineering to generate more features</a:t>
            </a:r>
          </a:p>
          <a:p>
            <a:pPr lvl="2"/>
            <a:endParaRPr lang="en-US" dirty="0"/>
          </a:p>
          <a:p>
            <a:endParaRPr lang="en-US" dirty="0"/>
          </a:p>
        </p:txBody>
      </p:sp>
    </p:spTree>
    <p:extLst>
      <p:ext uri="{BB962C8B-B14F-4D97-AF65-F5344CB8AC3E}">
        <p14:creationId xmlns:p14="http://schemas.microsoft.com/office/powerpoint/2010/main" val="3528512833"/>
      </p:ext>
    </p:extLst>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Linear SVM</a:t>
            </a:r>
          </a:p>
          <a:p>
            <a:pPr lvl="1"/>
            <a:endParaRPr lang="en-US" dirty="0"/>
          </a:p>
          <a:p>
            <a:pPr lvl="2"/>
            <a:endParaRPr lang="en-US" dirty="0"/>
          </a:p>
          <a:p>
            <a:endParaRPr lang="en-US" dirty="0"/>
          </a:p>
        </p:txBody>
      </p:sp>
    </p:spTree>
    <p:extLst>
      <p:ext uri="{BB962C8B-B14F-4D97-AF65-F5344CB8AC3E}">
        <p14:creationId xmlns:p14="http://schemas.microsoft.com/office/powerpoint/2010/main" val="3971906196"/>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Kernelized SVM</a:t>
            </a:r>
          </a:p>
          <a:p>
            <a:pPr lvl="1"/>
            <a:endParaRPr lang="en-US" dirty="0"/>
          </a:p>
          <a:p>
            <a:endParaRPr lang="en-US" dirty="0"/>
          </a:p>
        </p:txBody>
      </p:sp>
    </p:spTree>
    <p:extLst>
      <p:ext uri="{BB962C8B-B14F-4D97-AF65-F5344CB8AC3E}">
        <p14:creationId xmlns:p14="http://schemas.microsoft.com/office/powerpoint/2010/main" val="3886706820"/>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Kernelized SVM</a:t>
            </a:r>
          </a:p>
          <a:p>
            <a:pPr lvl="1"/>
            <a:r>
              <a:rPr lang="en-US" dirty="0"/>
              <a:t>Transforms this (see reference 1):</a:t>
            </a:r>
          </a:p>
          <a:p>
            <a:pPr marL="914400" lvl="2" indent="0">
              <a:buNone/>
            </a:pPr>
            <a:endParaRPr lang="en-US" dirty="0"/>
          </a:p>
          <a:p>
            <a:pPr lvl="2"/>
            <a:endParaRPr lang="en-US" dirty="0"/>
          </a:p>
          <a:p>
            <a:endParaRPr lang="en-US" dirty="0"/>
          </a:p>
        </p:txBody>
      </p:sp>
      <p:pic>
        <p:nvPicPr>
          <p:cNvPr id="5" name="Picture 4">
            <a:extLst>
              <a:ext uri="{FF2B5EF4-FFF2-40B4-BE49-F238E27FC236}">
                <a16:creationId xmlns:a16="http://schemas.microsoft.com/office/drawing/2014/main" id="{0E65974A-2A2C-42A1-B46E-5C9A8A76F242}"/>
              </a:ext>
            </a:extLst>
          </p:cNvPr>
          <p:cNvPicPr>
            <a:picLocks noChangeAspect="1"/>
          </p:cNvPicPr>
          <p:nvPr/>
        </p:nvPicPr>
        <p:blipFill>
          <a:blip r:embed="rId6"/>
          <a:stretch>
            <a:fillRect/>
          </a:stretch>
        </p:blipFill>
        <p:spPr>
          <a:xfrm>
            <a:off x="1720453" y="2819400"/>
            <a:ext cx="5703093" cy="3849196"/>
          </a:xfrm>
          <a:prstGeom prst="rect">
            <a:avLst/>
          </a:prstGeom>
        </p:spPr>
      </p:pic>
    </p:spTree>
    <p:extLst>
      <p:ext uri="{BB962C8B-B14F-4D97-AF65-F5344CB8AC3E}">
        <p14:creationId xmlns:p14="http://schemas.microsoft.com/office/powerpoint/2010/main" val="334898091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Classifier</a:t>
            </a:r>
          </a:p>
          <a:p>
            <a:pPr lvl="1"/>
            <a:r>
              <a:rPr lang="en-US" dirty="0"/>
              <a:t>The trainers used to build models to predict outcomes for classification problems.</a:t>
            </a:r>
          </a:p>
          <a:p>
            <a:pPr lvl="1"/>
            <a:r>
              <a:rPr lang="en-US" dirty="0"/>
              <a:t>For problems where we are trying to categorize something.</a:t>
            </a:r>
          </a:p>
          <a:p>
            <a:pPr lvl="2"/>
            <a:r>
              <a:rPr lang="en-US" dirty="0"/>
              <a:t>i.e. trying to determine what kind of fruit something is.</a:t>
            </a:r>
          </a:p>
          <a:p>
            <a:pPr lvl="2"/>
            <a:r>
              <a:rPr lang="en-US" dirty="0"/>
              <a:t>Trying to determine what kind of animal is in a picture.</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3096496910"/>
      </p:ext>
    </p:extLst>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Kernelized SVM</a:t>
            </a:r>
          </a:p>
          <a:p>
            <a:pPr lvl="1"/>
            <a:r>
              <a:rPr lang="en-US" dirty="0"/>
              <a:t>To this (see reference 1):</a:t>
            </a:r>
          </a:p>
          <a:p>
            <a:pPr marL="914400" lvl="2" indent="0">
              <a:buNone/>
            </a:pPr>
            <a:endParaRPr lang="en-US" dirty="0"/>
          </a:p>
          <a:p>
            <a:pPr lvl="2"/>
            <a:endParaRPr lang="en-US" dirty="0"/>
          </a:p>
          <a:p>
            <a:endParaRPr lang="en-US" dirty="0"/>
          </a:p>
        </p:txBody>
      </p:sp>
      <p:pic>
        <p:nvPicPr>
          <p:cNvPr id="6" name="Picture 5">
            <a:extLst>
              <a:ext uri="{FF2B5EF4-FFF2-40B4-BE49-F238E27FC236}">
                <a16:creationId xmlns:a16="http://schemas.microsoft.com/office/drawing/2014/main" id="{7842DFF7-2744-40EA-AF91-EFA6332CCB60}"/>
              </a:ext>
            </a:extLst>
          </p:cNvPr>
          <p:cNvPicPr>
            <a:picLocks noChangeAspect="1"/>
          </p:cNvPicPr>
          <p:nvPr/>
        </p:nvPicPr>
        <p:blipFill>
          <a:blip r:embed="rId6"/>
          <a:stretch>
            <a:fillRect/>
          </a:stretch>
        </p:blipFill>
        <p:spPr>
          <a:xfrm>
            <a:off x="1792650" y="2819400"/>
            <a:ext cx="5558699" cy="3763962"/>
          </a:xfrm>
          <a:prstGeom prst="rect">
            <a:avLst/>
          </a:prstGeom>
        </p:spPr>
      </p:pic>
    </p:spTree>
    <p:extLst>
      <p:ext uri="{BB962C8B-B14F-4D97-AF65-F5344CB8AC3E}">
        <p14:creationId xmlns:p14="http://schemas.microsoft.com/office/powerpoint/2010/main" val="3212847762"/>
      </p:ext>
    </p:extLst>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Regressors</a:t>
            </a:r>
          </a:p>
          <a:p>
            <a:pPr lvl="1"/>
            <a:r>
              <a:rPr lang="en-US" dirty="0"/>
              <a:t>Tries to predict as close to a value as possible.</a:t>
            </a:r>
          </a:p>
          <a:p>
            <a:pPr lvl="1"/>
            <a:r>
              <a:rPr lang="en-US" dirty="0"/>
              <a:t>Creates a linear equation to predict outcomes:</a:t>
            </a:r>
          </a:p>
          <a:p>
            <a:pPr lvl="2"/>
            <a:r>
              <a:rPr lang="en-US" dirty="0" err="1"/>
              <a:t>Y</a:t>
            </a:r>
            <a:r>
              <a:rPr lang="en-US" baseline="-25000" dirty="0" err="1"/>
              <a:t>predict</a:t>
            </a:r>
            <a:r>
              <a:rPr lang="en-US" dirty="0"/>
              <a:t> = w</a:t>
            </a:r>
            <a:r>
              <a:rPr lang="en-US" baseline="-25000" dirty="0"/>
              <a:t>1</a:t>
            </a:r>
            <a:r>
              <a:rPr lang="en-US" dirty="0"/>
              <a:t>*f</a:t>
            </a:r>
            <a:r>
              <a:rPr lang="en-US" baseline="-25000" dirty="0"/>
              <a:t>1</a:t>
            </a:r>
            <a:r>
              <a:rPr lang="en-US" dirty="0"/>
              <a:t> + w</a:t>
            </a:r>
            <a:r>
              <a:rPr lang="en-US" baseline="-25000" dirty="0"/>
              <a:t>2</a:t>
            </a:r>
            <a:r>
              <a:rPr lang="en-US" dirty="0"/>
              <a:t>*f</a:t>
            </a:r>
            <a:r>
              <a:rPr lang="en-US" baseline="-25000" dirty="0"/>
              <a:t>2</a:t>
            </a:r>
            <a:r>
              <a:rPr lang="en-US" dirty="0"/>
              <a:t> + w</a:t>
            </a:r>
            <a:r>
              <a:rPr lang="en-US" baseline="-25000" dirty="0"/>
              <a:t>3</a:t>
            </a:r>
            <a:r>
              <a:rPr lang="en-US" dirty="0"/>
              <a:t>*f</a:t>
            </a:r>
            <a:r>
              <a:rPr lang="en-US" baseline="-25000" dirty="0"/>
              <a:t>3</a:t>
            </a:r>
            <a:r>
              <a:rPr lang="en-US" dirty="0"/>
              <a:t> + … + </a:t>
            </a:r>
            <a:r>
              <a:rPr lang="en-US" dirty="0" err="1"/>
              <a:t>w</a:t>
            </a:r>
            <a:r>
              <a:rPr lang="en-US" baseline="-25000" dirty="0" err="1"/>
              <a:t>n</a:t>
            </a:r>
            <a:r>
              <a:rPr lang="en-US" dirty="0"/>
              <a:t>*</a:t>
            </a:r>
            <a:r>
              <a:rPr lang="en-US" dirty="0" err="1"/>
              <a:t>f</a:t>
            </a:r>
            <a:r>
              <a:rPr lang="en-US" baseline="-25000" dirty="0" err="1"/>
              <a:t>n</a:t>
            </a:r>
            <a:r>
              <a:rPr lang="en-US" dirty="0"/>
              <a:t> + b</a:t>
            </a:r>
          </a:p>
          <a:p>
            <a:pPr lvl="3"/>
            <a:r>
              <a:rPr lang="en-US" dirty="0" err="1"/>
              <a:t>Y</a:t>
            </a:r>
            <a:r>
              <a:rPr lang="en-US" baseline="-25000" dirty="0" err="1"/>
              <a:t>predict</a:t>
            </a:r>
            <a:r>
              <a:rPr lang="en-US" dirty="0"/>
              <a:t> = predicted value for given sample</a:t>
            </a:r>
          </a:p>
          <a:p>
            <a:pPr lvl="3"/>
            <a:r>
              <a:rPr lang="en-US" dirty="0"/>
              <a:t>w = weights</a:t>
            </a:r>
          </a:p>
          <a:p>
            <a:pPr lvl="3"/>
            <a:r>
              <a:rPr lang="en-US" dirty="0"/>
              <a:t>f = feature value</a:t>
            </a:r>
          </a:p>
          <a:p>
            <a:pPr lvl="3"/>
            <a:r>
              <a:rPr lang="en-US" dirty="0"/>
              <a:t>b = intercept of linear line</a:t>
            </a:r>
          </a:p>
          <a:p>
            <a:pPr lvl="3"/>
            <a:r>
              <a:rPr lang="en-US" dirty="0"/>
              <a:t>n = number of features</a:t>
            </a:r>
          </a:p>
          <a:p>
            <a:pPr lvl="2"/>
            <a:r>
              <a:rPr lang="en-US" dirty="0" err="1"/>
              <a:t>A.k.a</a:t>
            </a:r>
            <a:r>
              <a:rPr lang="en-US" dirty="0"/>
              <a:t> the prediction function.</a:t>
            </a:r>
          </a:p>
          <a:p>
            <a:pPr lvl="2"/>
            <a:endParaRPr lang="en-US" dirty="0"/>
          </a:p>
          <a:p>
            <a:endParaRPr lang="en-US" dirty="0"/>
          </a:p>
        </p:txBody>
      </p:sp>
    </p:spTree>
    <p:extLst>
      <p:ext uri="{BB962C8B-B14F-4D97-AF65-F5344CB8AC3E}">
        <p14:creationId xmlns:p14="http://schemas.microsoft.com/office/powerpoint/2010/main" val="1469044682"/>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Regressors</a:t>
            </a:r>
          </a:p>
          <a:p>
            <a:pPr lvl="1"/>
            <a:r>
              <a:rPr lang="en-US" dirty="0"/>
              <a:t>The models we train adjust the values of </a:t>
            </a:r>
            <a:r>
              <a:rPr lang="en-US" dirty="0" err="1"/>
              <a:t>w</a:t>
            </a:r>
            <a:r>
              <a:rPr lang="en-US" baseline="-25000" dirty="0" err="1"/>
              <a:t>x</a:t>
            </a:r>
            <a:r>
              <a:rPr lang="en-US" dirty="0"/>
              <a:t> and b.</a:t>
            </a:r>
          </a:p>
          <a:p>
            <a:pPr lvl="1"/>
            <a:r>
              <a:rPr lang="en-US" dirty="0"/>
              <a:t>For functions with regularization, an additional term is added for model to optimize when generating prediction function</a:t>
            </a:r>
          </a:p>
          <a:p>
            <a:pPr lvl="1"/>
            <a:r>
              <a:rPr lang="en-US" dirty="0"/>
              <a:t>Examples:</a:t>
            </a:r>
          </a:p>
          <a:p>
            <a:pPr lvl="2"/>
            <a:r>
              <a:rPr lang="en-US" dirty="0"/>
              <a:t>Trying to predict median household income of an area.</a:t>
            </a:r>
          </a:p>
          <a:p>
            <a:pPr lvl="2"/>
            <a:r>
              <a:rPr lang="en-US" dirty="0"/>
              <a:t>Trying to predict the value a stock will rise to.</a:t>
            </a:r>
          </a:p>
          <a:p>
            <a:pPr lvl="2"/>
            <a:endParaRPr lang="en-US" dirty="0"/>
          </a:p>
          <a:p>
            <a:endParaRPr lang="en-US" dirty="0"/>
          </a:p>
        </p:txBody>
      </p:sp>
    </p:spTree>
    <p:extLst>
      <p:ext uri="{BB962C8B-B14F-4D97-AF65-F5344CB8AC3E}">
        <p14:creationId xmlns:p14="http://schemas.microsoft.com/office/powerpoint/2010/main" val="3393903202"/>
      </p:ext>
    </p:extLst>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K-Nearest Neighbors Regression</a:t>
            </a:r>
          </a:p>
          <a:p>
            <a:pPr lvl="1"/>
            <a:r>
              <a:rPr lang="en-US" dirty="0"/>
              <a:t>Similar to the classifier, the regressor picks the value that is closest to the most similar neighbor.</a:t>
            </a:r>
          </a:p>
          <a:p>
            <a:pPr lvl="1"/>
            <a:r>
              <a:rPr lang="en-US" dirty="0"/>
              <a:t>Multiple neighbors are averaged together.</a:t>
            </a:r>
          </a:p>
          <a:p>
            <a:pPr lvl="2"/>
            <a:endParaRPr lang="en-US" dirty="0"/>
          </a:p>
          <a:p>
            <a:endParaRPr lang="en-US" dirty="0"/>
          </a:p>
        </p:txBody>
      </p:sp>
    </p:spTree>
    <p:extLst>
      <p:ext uri="{BB962C8B-B14F-4D97-AF65-F5344CB8AC3E}">
        <p14:creationId xmlns:p14="http://schemas.microsoft.com/office/powerpoint/2010/main" val="3048577779"/>
      </p:ext>
    </p:extLst>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Linear Regression (Ordinary Least Squares)</a:t>
            </a:r>
          </a:p>
          <a:p>
            <a:pPr lvl="1"/>
            <a:r>
              <a:rPr lang="en-US" dirty="0"/>
              <a:t>Attempts to minimize the mean squared error between the prediction and the target values.</a:t>
            </a:r>
          </a:p>
          <a:p>
            <a:pPr lvl="1"/>
            <a:r>
              <a:rPr lang="en-US" dirty="0"/>
              <a:t>The error of this trainer is calculated by adding the squared differences between the predicted value with the actual target value.</a:t>
            </a:r>
          </a:p>
          <a:p>
            <a:pPr lvl="1"/>
            <a:r>
              <a:rPr lang="en-US" dirty="0"/>
              <a:t>No regularization parameters to adjust the accuracy of this trainer</a:t>
            </a:r>
          </a:p>
          <a:p>
            <a:endParaRPr lang="en-US" dirty="0"/>
          </a:p>
        </p:txBody>
      </p:sp>
    </p:spTree>
    <p:extLst>
      <p:ext uri="{BB962C8B-B14F-4D97-AF65-F5344CB8AC3E}">
        <p14:creationId xmlns:p14="http://schemas.microsoft.com/office/powerpoint/2010/main" val="2836403428"/>
      </p:ext>
    </p:extLst>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Linear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636144303"/>
      </p:ext>
    </p:extLst>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Ridge Regression</a:t>
            </a:r>
          </a:p>
          <a:p>
            <a:pPr lvl="1"/>
            <a:r>
              <a:rPr lang="en-US" dirty="0"/>
              <a:t>Uses OLS to fit the data, with the additional constraint of attempting to minimize the magnitude of the weight coefficients for each feature without eliminating the feature.</a:t>
            </a:r>
          </a:p>
          <a:p>
            <a:pPr lvl="2"/>
            <a:endParaRPr lang="en-US" dirty="0"/>
          </a:p>
          <a:p>
            <a:endParaRPr lang="en-US" dirty="0"/>
          </a:p>
        </p:txBody>
      </p:sp>
    </p:spTree>
    <p:extLst>
      <p:ext uri="{BB962C8B-B14F-4D97-AF65-F5344CB8AC3E}">
        <p14:creationId xmlns:p14="http://schemas.microsoft.com/office/powerpoint/2010/main" val="474133971"/>
      </p:ext>
    </p:extLst>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Ridge Regression</a:t>
            </a:r>
          </a:p>
          <a:p>
            <a:pPr lvl="1"/>
            <a:r>
              <a:rPr lang="en-US" dirty="0"/>
              <a:t>Each weight should be as close to zero as possible.</a:t>
            </a:r>
          </a:p>
          <a:p>
            <a:pPr lvl="1"/>
            <a:r>
              <a:rPr lang="en-US" dirty="0"/>
              <a:t>Each feature will have as little affect on the prediction as possible.</a:t>
            </a:r>
          </a:p>
          <a:p>
            <a:pPr lvl="1"/>
            <a:r>
              <a:rPr lang="en-US" dirty="0"/>
              <a:t>Note that the feature weights will not be exactly zero using this trainer, so each feature still affects the prediction.</a:t>
            </a:r>
          </a:p>
          <a:p>
            <a:pPr lvl="2"/>
            <a:endParaRPr lang="en-US" dirty="0"/>
          </a:p>
          <a:p>
            <a:endParaRPr lang="en-US" dirty="0"/>
          </a:p>
        </p:txBody>
      </p:sp>
    </p:spTree>
    <p:extLst>
      <p:ext uri="{BB962C8B-B14F-4D97-AF65-F5344CB8AC3E}">
        <p14:creationId xmlns:p14="http://schemas.microsoft.com/office/powerpoint/2010/main" val="3620252848"/>
      </p:ext>
    </p:extLst>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Attempting to minimize the weight magnitudes is a form of regularization.</a:t>
            </a:r>
          </a:p>
          <a:p>
            <a:pPr lvl="2"/>
            <a:r>
              <a:rPr lang="en-US" dirty="0"/>
              <a:t>Regularization is used to attempt to prevent overfitting.</a:t>
            </a:r>
          </a:p>
          <a:p>
            <a:pPr lvl="1"/>
            <a:r>
              <a:rPr lang="en-US" dirty="0"/>
              <a:t>This trainer uses L2 regularization</a:t>
            </a:r>
          </a:p>
          <a:p>
            <a:pPr lvl="2"/>
            <a:r>
              <a:rPr lang="en-US" dirty="0"/>
              <a:t>The sum of the square of the weight coefficient for each feature is used as a penalty term in determining model accuracy.</a:t>
            </a:r>
          </a:p>
          <a:p>
            <a:pPr lvl="2"/>
            <a:endParaRPr lang="en-US" dirty="0"/>
          </a:p>
          <a:p>
            <a:endParaRPr lang="en-US" dirty="0"/>
          </a:p>
        </p:txBody>
      </p:sp>
    </p:spTree>
    <p:extLst>
      <p:ext uri="{BB962C8B-B14F-4D97-AF65-F5344CB8AC3E}">
        <p14:creationId xmlns:p14="http://schemas.microsoft.com/office/powerpoint/2010/main" val="1031170893"/>
      </p:ext>
    </p:extLst>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For this Scikit-Learn trainer, the alpha term is used for regularization.</a:t>
            </a:r>
          </a:p>
          <a:p>
            <a:pPr lvl="1"/>
            <a:r>
              <a:rPr lang="en-US" dirty="0"/>
              <a:t>Increasing alpha moves each feature’s weight more towards zero.</a:t>
            </a:r>
          </a:p>
          <a:p>
            <a:pPr lvl="2"/>
            <a:r>
              <a:rPr lang="en-US" dirty="0"/>
              <a:t>This may help make the model more generalized, which will help overfitting.</a:t>
            </a:r>
          </a:p>
          <a:p>
            <a:pPr lvl="2"/>
            <a:r>
              <a:rPr lang="en-US" dirty="0"/>
              <a:t>This will decrease training set performance.</a:t>
            </a:r>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404160019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Regressor</a:t>
            </a:r>
          </a:p>
          <a:p>
            <a:pPr lvl="1"/>
            <a:r>
              <a:rPr lang="en-US" dirty="0"/>
              <a:t>The trainers used to build models that predict outcomes for regression problems.</a:t>
            </a:r>
          </a:p>
          <a:p>
            <a:pPr lvl="1"/>
            <a:r>
              <a:rPr lang="en-US" dirty="0"/>
              <a:t>Problems were we are predicting a quantity within a range of values.</a:t>
            </a:r>
          </a:p>
          <a:p>
            <a:pPr lvl="2"/>
            <a:r>
              <a:rPr lang="en-US" dirty="0"/>
              <a:t>i.e. Predicting the median household income in the future.</a:t>
            </a:r>
          </a:p>
          <a:p>
            <a:pPr lvl="2"/>
            <a:r>
              <a:rPr lang="en-US" dirty="0"/>
              <a:t>How much thrust  a new engine model will have.</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528904592"/>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Increasing alpha more and more will not necessarily make the model more predictive.</a:t>
            </a:r>
          </a:p>
          <a:p>
            <a:pPr lvl="1"/>
            <a:r>
              <a:rPr lang="en-US" dirty="0"/>
              <a:t>Alpha will need tuned for an optimal model.</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52183678"/>
      </p:ext>
    </p:extLst>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Ridge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1030170644"/>
      </p:ext>
    </p:extLst>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Exercise</a:t>
            </a:r>
          </a:p>
          <a:p>
            <a:pPr lvl="1"/>
            <a:r>
              <a:rPr lang="en-US" dirty="0"/>
              <a:t>Run the example with ridge regression, attempting to optimize the test prediction data set by adjusting alpha.</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651109508"/>
      </p:ext>
    </p:extLst>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LASSO Regression</a:t>
            </a:r>
          </a:p>
          <a:p>
            <a:pPr lvl="1"/>
            <a:r>
              <a:rPr lang="en-US" dirty="0"/>
              <a:t>Similar to ridge regression, uses a modified OLS algorithm that attempts to make each weight close to zero.</a:t>
            </a:r>
          </a:p>
          <a:p>
            <a:pPr lvl="1"/>
            <a:r>
              <a:rPr lang="en-US" dirty="0"/>
              <a:t>In this trainer, a weight value can be zero, so that a feature will not affect the prediction.</a:t>
            </a:r>
          </a:p>
          <a:p>
            <a:pPr lvl="1"/>
            <a:r>
              <a:rPr lang="en-US" dirty="0"/>
              <a:t>This trainer uses L1 regularization.</a:t>
            </a:r>
          </a:p>
          <a:p>
            <a:pPr lvl="2"/>
            <a:r>
              <a:rPr lang="en-US" dirty="0"/>
              <a:t>The sum of the weight coefficient for each feature is used as a penalty term in determining model accuracy.</a:t>
            </a:r>
          </a:p>
          <a:p>
            <a:pPr lvl="1"/>
            <a:endParaRPr lang="en-US" dirty="0"/>
          </a:p>
          <a:p>
            <a:pPr lvl="2"/>
            <a:endParaRPr lang="en-US" dirty="0"/>
          </a:p>
          <a:p>
            <a:endParaRPr lang="en-US" dirty="0"/>
          </a:p>
        </p:txBody>
      </p:sp>
    </p:spTree>
    <p:extLst>
      <p:ext uri="{BB962C8B-B14F-4D97-AF65-F5344CB8AC3E}">
        <p14:creationId xmlns:p14="http://schemas.microsoft.com/office/powerpoint/2010/main" val="2833183138"/>
      </p:ext>
    </p:extLst>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LASSO Regression</a:t>
            </a:r>
          </a:p>
          <a:p>
            <a:pPr lvl="1"/>
            <a:r>
              <a:rPr lang="en-US" dirty="0"/>
              <a:t>For this Scikit-Learn trainer, the alpha term is also used for regularization.</a:t>
            </a:r>
          </a:p>
          <a:p>
            <a:pPr lvl="1"/>
            <a:endParaRPr lang="en-US" dirty="0"/>
          </a:p>
          <a:p>
            <a:pPr lvl="2"/>
            <a:endParaRPr lang="en-US" dirty="0"/>
          </a:p>
          <a:p>
            <a:endParaRPr lang="en-US" dirty="0"/>
          </a:p>
        </p:txBody>
      </p:sp>
    </p:spTree>
    <p:extLst>
      <p:ext uri="{BB962C8B-B14F-4D97-AF65-F5344CB8AC3E}">
        <p14:creationId xmlns:p14="http://schemas.microsoft.com/office/powerpoint/2010/main" val="2503353380"/>
      </p:ext>
    </p:extLst>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LASSO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1318670462"/>
      </p:ext>
    </p:extLst>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Exercise</a:t>
            </a:r>
          </a:p>
          <a:p>
            <a:pPr lvl="1"/>
            <a:r>
              <a:rPr lang="en-US" dirty="0"/>
              <a:t>Generate models for the </a:t>
            </a:r>
            <a:r>
              <a:rPr lang="en-US" dirty="0" err="1"/>
              <a:t>boston</a:t>
            </a:r>
            <a:r>
              <a:rPr lang="en-US" dirty="0"/>
              <a:t> housing data using linear, ridge, and LASSO regressors.  For models that use regularization, attempt to optimize the predictions (can use previous example code).</a:t>
            </a:r>
          </a:p>
          <a:p>
            <a:pPr lvl="1"/>
            <a:r>
              <a:rPr lang="en-US" dirty="0"/>
              <a:t>Which model is the most accurate with respect to test data predictions?  Are there benefits to the models that are less accurate?</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777821716"/>
      </p:ext>
    </p:extLst>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Decision Tree</a:t>
            </a:r>
          </a:p>
          <a:p>
            <a:pPr lvl="2"/>
            <a:endParaRPr lang="en-US" dirty="0"/>
          </a:p>
          <a:p>
            <a:endParaRPr lang="en-US" dirty="0"/>
          </a:p>
        </p:txBody>
      </p:sp>
    </p:spTree>
    <p:extLst>
      <p:ext uri="{BB962C8B-B14F-4D97-AF65-F5344CB8AC3E}">
        <p14:creationId xmlns:p14="http://schemas.microsoft.com/office/powerpoint/2010/main" val="1924952010"/>
      </p:ext>
    </p:extLst>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Forest</a:t>
            </a:r>
          </a:p>
          <a:p>
            <a:pPr lvl="2"/>
            <a:endParaRPr lang="en-US" dirty="0"/>
          </a:p>
          <a:p>
            <a:endParaRPr lang="en-US" dirty="0"/>
          </a:p>
        </p:txBody>
      </p:sp>
    </p:spTree>
    <p:extLst>
      <p:ext uri="{BB962C8B-B14F-4D97-AF65-F5344CB8AC3E}">
        <p14:creationId xmlns:p14="http://schemas.microsoft.com/office/powerpoint/2010/main" val="358457677"/>
      </p:ext>
    </p:extLst>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Gradient-Boosted Forest</a:t>
            </a:r>
          </a:p>
          <a:p>
            <a:pPr lvl="2"/>
            <a:endParaRPr lang="en-US" dirty="0"/>
          </a:p>
          <a:p>
            <a:endParaRPr lang="en-US" dirty="0"/>
          </a:p>
        </p:txBody>
      </p:sp>
    </p:spTree>
    <p:extLst>
      <p:ext uri="{BB962C8B-B14F-4D97-AF65-F5344CB8AC3E}">
        <p14:creationId xmlns:p14="http://schemas.microsoft.com/office/powerpoint/2010/main" val="143668275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fontScale="92500"/>
          </a:bodyPr>
          <a:lstStyle/>
          <a:p>
            <a:r>
              <a:rPr lang="en-US" dirty="0"/>
              <a:t>Regressor</a:t>
            </a:r>
          </a:p>
          <a:p>
            <a:pPr lvl="1"/>
            <a:r>
              <a:rPr lang="en-US" dirty="0"/>
              <a:t>In general, regressors predict by creating a function.</a:t>
            </a:r>
          </a:p>
          <a:p>
            <a:pPr lvl="1"/>
            <a:r>
              <a:rPr lang="en-US" dirty="0"/>
              <a:t>For linear regressors, the function is similar to the following:</a:t>
            </a:r>
          </a:p>
          <a:p>
            <a:pPr lvl="2"/>
            <a:r>
              <a:rPr lang="en-US" dirty="0" err="1"/>
              <a:t>Y</a:t>
            </a:r>
            <a:r>
              <a:rPr lang="en-US" baseline="-25000" dirty="0" err="1"/>
              <a:t>predict</a:t>
            </a:r>
            <a:r>
              <a:rPr lang="en-US" dirty="0"/>
              <a:t> = w</a:t>
            </a:r>
            <a:r>
              <a:rPr lang="en-US" baseline="-25000" dirty="0"/>
              <a:t>1</a:t>
            </a:r>
            <a:r>
              <a:rPr lang="en-US" dirty="0"/>
              <a:t>*f</a:t>
            </a:r>
            <a:r>
              <a:rPr lang="en-US" baseline="-25000" dirty="0"/>
              <a:t>1</a:t>
            </a:r>
            <a:r>
              <a:rPr lang="en-US" dirty="0"/>
              <a:t> + w</a:t>
            </a:r>
            <a:r>
              <a:rPr lang="en-US" baseline="-25000" dirty="0"/>
              <a:t>2</a:t>
            </a:r>
            <a:r>
              <a:rPr lang="en-US" dirty="0"/>
              <a:t>*f</a:t>
            </a:r>
            <a:r>
              <a:rPr lang="en-US" baseline="-25000" dirty="0"/>
              <a:t>2</a:t>
            </a:r>
            <a:r>
              <a:rPr lang="en-US" dirty="0"/>
              <a:t> + w</a:t>
            </a:r>
            <a:r>
              <a:rPr lang="en-US" baseline="-25000" dirty="0"/>
              <a:t>3</a:t>
            </a:r>
            <a:r>
              <a:rPr lang="en-US" dirty="0"/>
              <a:t>*f</a:t>
            </a:r>
            <a:r>
              <a:rPr lang="en-US" baseline="-25000" dirty="0"/>
              <a:t>3</a:t>
            </a:r>
            <a:r>
              <a:rPr lang="en-US" dirty="0"/>
              <a:t> + … + </a:t>
            </a:r>
            <a:r>
              <a:rPr lang="en-US" dirty="0" err="1"/>
              <a:t>w</a:t>
            </a:r>
            <a:r>
              <a:rPr lang="en-US" baseline="-25000" dirty="0" err="1"/>
              <a:t>n</a:t>
            </a:r>
            <a:r>
              <a:rPr lang="en-US" dirty="0"/>
              <a:t>*</a:t>
            </a:r>
            <a:r>
              <a:rPr lang="en-US" dirty="0" err="1"/>
              <a:t>f</a:t>
            </a:r>
            <a:r>
              <a:rPr lang="en-US" baseline="-25000" dirty="0" err="1"/>
              <a:t>n</a:t>
            </a:r>
            <a:r>
              <a:rPr lang="en-US" dirty="0"/>
              <a:t> + b + r</a:t>
            </a:r>
          </a:p>
          <a:p>
            <a:pPr lvl="3"/>
            <a:r>
              <a:rPr lang="en-US" dirty="0" err="1"/>
              <a:t>Y</a:t>
            </a:r>
            <a:r>
              <a:rPr lang="en-US" baseline="-25000" dirty="0" err="1"/>
              <a:t>predict</a:t>
            </a:r>
            <a:r>
              <a:rPr lang="en-US" dirty="0"/>
              <a:t> = predicted value for a given sample</a:t>
            </a:r>
          </a:p>
          <a:p>
            <a:pPr lvl="3"/>
            <a:r>
              <a:rPr lang="en-US" dirty="0"/>
              <a:t>w = weights</a:t>
            </a:r>
          </a:p>
          <a:p>
            <a:pPr lvl="3"/>
            <a:r>
              <a:rPr lang="en-US" dirty="0"/>
              <a:t>f = feature value</a:t>
            </a:r>
          </a:p>
          <a:p>
            <a:pPr lvl="3"/>
            <a:r>
              <a:rPr lang="en-US" dirty="0"/>
              <a:t>n = number of features</a:t>
            </a:r>
          </a:p>
          <a:p>
            <a:pPr lvl="3"/>
            <a:r>
              <a:rPr lang="en-US" dirty="0"/>
              <a:t>b = intercept of linear line</a:t>
            </a:r>
          </a:p>
          <a:p>
            <a:pPr lvl="3"/>
            <a:r>
              <a:rPr lang="en-US" dirty="0"/>
              <a:t>r = regularization parameter</a:t>
            </a:r>
          </a:p>
          <a:p>
            <a:pPr lvl="1"/>
            <a:endParaRPr lang="en-US" dirty="0"/>
          </a:p>
          <a:p>
            <a:pPr lvl="2"/>
            <a:endParaRPr lang="en-US" dirty="0"/>
          </a:p>
          <a:p>
            <a:endParaRPr lang="en-US" dirty="0"/>
          </a:p>
        </p:txBody>
      </p:sp>
    </p:spTree>
    <p:extLst>
      <p:ext uri="{BB962C8B-B14F-4D97-AF65-F5344CB8AC3E}">
        <p14:creationId xmlns:p14="http://schemas.microsoft.com/office/powerpoint/2010/main" val="4224757609"/>
      </p:ext>
    </p:extLst>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Preparation</a:t>
            </a:r>
          </a:p>
        </p:txBody>
      </p:sp>
      <p:sp>
        <p:nvSpPr>
          <p:cNvPr id="3" name="Content Placeholder 2"/>
          <p:cNvSpPr>
            <a:spLocks noGrp="1"/>
          </p:cNvSpPr>
          <p:nvPr>
            <p:ph idx="1"/>
          </p:nvPr>
        </p:nvSpPr>
        <p:spPr/>
        <p:txBody>
          <a:bodyPr/>
          <a:lstStyle/>
          <a:p>
            <a:r>
              <a:rPr lang="en-US" dirty="0"/>
              <a:t>Overview</a:t>
            </a:r>
          </a:p>
          <a:p>
            <a:pPr lvl="1"/>
            <a:r>
              <a:rPr lang="en-US" dirty="0"/>
              <a:t>Train Test Split</a:t>
            </a:r>
          </a:p>
          <a:p>
            <a:pPr lvl="1"/>
            <a:r>
              <a:rPr lang="en-US" dirty="0"/>
              <a:t>Cross Validation</a:t>
            </a:r>
          </a:p>
        </p:txBody>
      </p:sp>
    </p:spTree>
    <p:extLst>
      <p:ext uri="{BB962C8B-B14F-4D97-AF65-F5344CB8AC3E}">
        <p14:creationId xmlns:p14="http://schemas.microsoft.com/office/powerpoint/2010/main" val="4053921630"/>
      </p:ext>
    </p:extLst>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fontScale="92500" lnSpcReduction="20000"/>
          </a:bodyPr>
          <a:lstStyle/>
          <a:p>
            <a:r>
              <a:rPr lang="en-US" dirty="0"/>
              <a:t>Overview</a:t>
            </a:r>
          </a:p>
          <a:p>
            <a:pPr lvl="1"/>
            <a:r>
              <a:rPr lang="en-US" dirty="0"/>
              <a:t>Accuracy</a:t>
            </a:r>
          </a:p>
          <a:p>
            <a:pPr lvl="2"/>
            <a:r>
              <a:rPr lang="en-US" dirty="0"/>
              <a:t>score()</a:t>
            </a:r>
          </a:p>
          <a:p>
            <a:pPr lvl="1"/>
            <a:r>
              <a:rPr lang="en-US" dirty="0"/>
              <a:t>Mean Squared Error</a:t>
            </a:r>
          </a:p>
          <a:p>
            <a:pPr lvl="2"/>
            <a:r>
              <a:rPr lang="en-US" dirty="0" err="1"/>
              <a:t>mse</a:t>
            </a:r>
            <a:endParaRPr lang="en-US" dirty="0"/>
          </a:p>
          <a:p>
            <a:pPr lvl="1"/>
            <a:r>
              <a:rPr lang="en-US" dirty="0"/>
              <a:t>Precision Recall Curves</a:t>
            </a:r>
          </a:p>
          <a:p>
            <a:pPr lvl="2"/>
            <a:r>
              <a:rPr lang="en-US" dirty="0" err="1"/>
              <a:t>precision_recall_curve</a:t>
            </a:r>
            <a:r>
              <a:rPr lang="en-US" dirty="0"/>
              <a:t>()</a:t>
            </a:r>
          </a:p>
          <a:p>
            <a:pPr lvl="1"/>
            <a:r>
              <a:rPr lang="en-US" dirty="0"/>
              <a:t>Receiver Operating Characteristics (ROC) Curve</a:t>
            </a:r>
          </a:p>
          <a:p>
            <a:pPr lvl="2"/>
            <a:r>
              <a:rPr lang="en-US" dirty="0" err="1"/>
              <a:t>roc_curve</a:t>
            </a:r>
            <a:r>
              <a:rPr lang="en-US" dirty="0"/>
              <a:t>()</a:t>
            </a:r>
          </a:p>
          <a:p>
            <a:pPr lvl="1"/>
            <a:r>
              <a:rPr lang="en-US" dirty="0"/>
              <a:t>Area Under the Curve (AUC)</a:t>
            </a:r>
          </a:p>
          <a:p>
            <a:pPr lvl="2"/>
            <a:r>
              <a:rPr lang="en-US" dirty="0" err="1"/>
              <a:t>roc_auc_score</a:t>
            </a:r>
            <a:r>
              <a:rPr lang="en-US" dirty="0"/>
              <a:t>()</a:t>
            </a:r>
          </a:p>
        </p:txBody>
      </p:sp>
    </p:spTree>
    <p:extLst>
      <p:ext uri="{BB962C8B-B14F-4D97-AF65-F5344CB8AC3E}">
        <p14:creationId xmlns:p14="http://schemas.microsoft.com/office/powerpoint/2010/main" val="3169363239"/>
      </p:ext>
    </p:extLst>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Scikit</a:t>
            </a:r>
            <a:r>
              <a:rPr lang="en-US" dirty="0"/>
              <a:t>-Learn Machine Learning</a:t>
            </a:r>
          </a:p>
        </p:txBody>
      </p:sp>
      <p:sp>
        <p:nvSpPr>
          <p:cNvPr id="3" name="Content Placeholder 2"/>
          <p:cNvSpPr>
            <a:spLocks noGrp="1"/>
          </p:cNvSpPr>
          <p:nvPr>
            <p:ph idx="1"/>
          </p:nvPr>
        </p:nvSpPr>
        <p:spPr/>
        <p:txBody>
          <a:bodyPr/>
          <a:lstStyle/>
          <a:p>
            <a:r>
              <a:rPr lang="en-US" dirty="0"/>
              <a:t>Overview</a:t>
            </a:r>
          </a:p>
          <a:p>
            <a:pPr lvl="1"/>
            <a:r>
              <a:rPr lang="en-US" dirty="0"/>
              <a:t>Definition</a:t>
            </a:r>
          </a:p>
          <a:p>
            <a:pPr lvl="1"/>
            <a:r>
              <a:rPr lang="en-US" dirty="0"/>
              <a:t>General Types</a:t>
            </a:r>
          </a:p>
          <a:p>
            <a:pPr lvl="1"/>
            <a:r>
              <a:rPr lang="en-US" dirty="0"/>
              <a:t>Basic Linear Models</a:t>
            </a:r>
          </a:p>
          <a:p>
            <a:pPr lvl="1"/>
            <a:r>
              <a:rPr lang="en-US" dirty="0"/>
              <a:t>Algorithm Types</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754999196"/>
      </p:ext>
    </p:extLst>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Determining what features matter</a:t>
            </a:r>
          </a:p>
          <a:p>
            <a:r>
              <a:rPr lang="en-US" dirty="0"/>
              <a:t>If both prediction test scores and training scores are low, then the model is suffering from underfitting.</a:t>
            </a:r>
          </a:p>
          <a:p>
            <a:r>
              <a:rPr lang="en-US" dirty="0"/>
              <a:t>If the model has extremely high training scores, but not nearly as high prediction test scores, the model is suffering from overfitting.</a:t>
            </a:r>
          </a:p>
          <a:p>
            <a:pPr lvl="2"/>
            <a:endParaRPr lang="en-US" dirty="0"/>
          </a:p>
          <a:p>
            <a:endParaRPr lang="en-US" dirty="0"/>
          </a:p>
        </p:txBody>
      </p:sp>
    </p:spTree>
    <p:extLst>
      <p:ext uri="{BB962C8B-B14F-4D97-AF65-F5344CB8AC3E}">
        <p14:creationId xmlns:p14="http://schemas.microsoft.com/office/powerpoint/2010/main" val="3393037686"/>
      </p:ext>
    </p:extLst>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Parameters to Play with</a:t>
            </a:r>
          </a:p>
          <a:p>
            <a:pPr lvl="1"/>
            <a:r>
              <a:rPr lang="en-US" dirty="0"/>
              <a:t>K-Nearest Neighbors</a:t>
            </a:r>
          </a:p>
          <a:p>
            <a:pPr lvl="2"/>
            <a:r>
              <a:rPr lang="en-US" dirty="0"/>
              <a:t>Number of neighbors to test point</a:t>
            </a:r>
          </a:p>
          <a:p>
            <a:pPr lvl="2"/>
            <a:r>
              <a:rPr lang="en-US" dirty="0"/>
              <a:t>Algorithm to evaluate distance test point is from data points</a:t>
            </a:r>
          </a:p>
          <a:p>
            <a:pPr lvl="2"/>
            <a:endParaRPr lang="en-US" dirty="0"/>
          </a:p>
          <a:p>
            <a:endParaRPr lang="en-US" dirty="0"/>
          </a:p>
        </p:txBody>
      </p:sp>
    </p:spTree>
    <p:extLst>
      <p:ext uri="{BB962C8B-B14F-4D97-AF65-F5344CB8AC3E}">
        <p14:creationId xmlns:p14="http://schemas.microsoft.com/office/powerpoint/2010/main" val="274238177"/>
      </p:ext>
    </p:extLst>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Grid Search</a:t>
            </a:r>
          </a:p>
          <a:p>
            <a:pPr lvl="2"/>
            <a:endParaRPr lang="en-US" dirty="0"/>
          </a:p>
          <a:p>
            <a:endParaRPr lang="en-US" dirty="0"/>
          </a:p>
        </p:txBody>
      </p:sp>
    </p:spTree>
    <p:extLst>
      <p:ext uri="{BB962C8B-B14F-4D97-AF65-F5344CB8AC3E}">
        <p14:creationId xmlns:p14="http://schemas.microsoft.com/office/powerpoint/2010/main" val="2622179278"/>
      </p:ext>
    </p:extLst>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Scikit</a:t>
            </a:r>
            <a:r>
              <a:rPr lang="en-US" dirty="0"/>
              <a:t>-Learn Machine Learning</a:t>
            </a:r>
          </a:p>
        </p:txBody>
      </p:sp>
      <p:sp>
        <p:nvSpPr>
          <p:cNvPr id="3" name="Content Placeholder 2"/>
          <p:cNvSpPr>
            <a:spLocks noGrp="1"/>
          </p:cNvSpPr>
          <p:nvPr>
            <p:ph idx="1"/>
          </p:nvPr>
        </p:nvSpPr>
        <p:spPr/>
        <p:txBody>
          <a:bodyPr/>
          <a:lstStyle/>
          <a:p>
            <a:r>
              <a:rPr lang="en-US" dirty="0"/>
              <a:t>Overview</a:t>
            </a:r>
          </a:p>
          <a:p>
            <a:pPr lvl="1"/>
            <a:r>
              <a:rPr lang="en-US" dirty="0"/>
              <a:t>Definition</a:t>
            </a:r>
          </a:p>
          <a:p>
            <a:pPr lvl="1"/>
            <a:r>
              <a:rPr lang="en-US" dirty="0"/>
              <a:t>General Types</a:t>
            </a:r>
          </a:p>
          <a:p>
            <a:pPr lvl="1"/>
            <a:r>
              <a:rPr lang="en-US" dirty="0"/>
              <a:t>Basic Linear Models</a:t>
            </a:r>
          </a:p>
          <a:p>
            <a:pPr lvl="1"/>
            <a:r>
              <a:rPr lang="en-US" dirty="0"/>
              <a:t>Algorithm Types</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2946119377"/>
      </p:ext>
    </p:extLst>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a:hlinkClick r:id="rId3"/>
              </a:rPr>
              <a:t>https://github.com/amueller/introduction_to_ml_with_python/blob/master/02-supervised-learning.ipynb</a:t>
            </a:r>
            <a:endParaRPr lang="en-US" dirty="0"/>
          </a:p>
          <a:p>
            <a:pPr marL="514350" indent="-514350">
              <a:buFont typeface="+mj-lt"/>
              <a:buAutoNum type="arabicParenR"/>
            </a:pPr>
            <a:r>
              <a:rPr lang="en-US" dirty="0"/>
              <a:t>Müller, A. C., &amp; Guido, S. (2016). </a:t>
            </a:r>
            <a:r>
              <a:rPr lang="en-US" i="1" dirty="0"/>
              <a:t>Introduction to Machine Learning with Python: A Guide for Data Scientists</a:t>
            </a:r>
            <a:r>
              <a:rPr lang="en-US" dirty="0"/>
              <a:t> (1st ed.). O’Reilly Media.</a:t>
            </a:r>
          </a:p>
          <a:p>
            <a:pPr marL="514350" indent="-514350">
              <a:buFont typeface="+mj-lt"/>
              <a:buAutoNum type="arabicParenR"/>
            </a:pPr>
            <a:r>
              <a:rPr lang="en-US" dirty="0"/>
              <a:t>http://rasbt.github.io/mlxtend/user_guide/general_concepts/gradient-optimization/</a:t>
            </a:r>
          </a:p>
        </p:txBody>
      </p:sp>
    </p:spTree>
    <p:extLst>
      <p:ext uri="{BB962C8B-B14F-4D97-AF65-F5344CB8AC3E}">
        <p14:creationId xmlns:p14="http://schemas.microsoft.com/office/powerpoint/2010/main" val="36450361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a:t>https://towardsdatascience.com/over-fitting-and-regularization-64d16100f45c</a:t>
            </a:r>
          </a:p>
        </p:txBody>
      </p:sp>
    </p:spTree>
    <p:extLst>
      <p:ext uri="{BB962C8B-B14F-4D97-AF65-F5344CB8AC3E}">
        <p14:creationId xmlns:p14="http://schemas.microsoft.com/office/powerpoint/2010/main" val="17223118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2021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405347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Model</a:t>
            </a:r>
          </a:p>
          <a:p>
            <a:pPr lvl="1"/>
            <a:r>
              <a:rPr lang="en-US" dirty="0"/>
              <a:t>The construct that is/will be trained and filled with data.</a:t>
            </a:r>
          </a:p>
          <a:p>
            <a:pPr lvl="1"/>
            <a:r>
              <a:rPr lang="en-US" dirty="0"/>
              <a:t>This is what will tell us what the “answer” is.</a:t>
            </a:r>
          </a:p>
          <a:p>
            <a:endParaRPr lang="en-US" dirty="0"/>
          </a:p>
          <a:p>
            <a:pPr lvl="2"/>
            <a:endParaRPr lang="en-US" dirty="0"/>
          </a:p>
          <a:p>
            <a:endParaRPr lang="en-US" dirty="0"/>
          </a:p>
        </p:txBody>
      </p:sp>
    </p:spTree>
    <p:extLst>
      <p:ext uri="{BB962C8B-B14F-4D97-AF65-F5344CB8AC3E}">
        <p14:creationId xmlns:p14="http://schemas.microsoft.com/office/powerpoint/2010/main" val="421227597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1136</TotalTime>
  <Words>3379</Words>
  <Application>Microsoft Office PowerPoint</Application>
  <PresentationFormat>On-screen Show (4:3)</PresentationFormat>
  <Paragraphs>545</Paragraphs>
  <Slides>89</Slides>
  <Notes>16</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89</vt:i4>
      </vt:variant>
    </vt:vector>
  </HeadingPairs>
  <TitlesOfParts>
    <vt:vector size="95" baseType="lpstr">
      <vt:lpstr>Arial</vt:lpstr>
      <vt:lpstr>Calibri</vt:lpstr>
      <vt:lpstr>Cambria Math</vt:lpstr>
      <vt:lpstr>Office Theme</vt:lpstr>
      <vt:lpstr>1_Office Theme</vt:lpstr>
      <vt:lpstr>Bitmap Image</vt:lpstr>
      <vt:lpstr>Session 7 – Python</vt:lpstr>
      <vt:lpstr>Overview</vt:lpstr>
      <vt:lpstr>Overview</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General Model Types</vt:lpstr>
      <vt:lpstr>General Model Types</vt:lpstr>
      <vt:lpstr>General Model Types</vt:lpstr>
      <vt:lpstr>General Model Types</vt:lpstr>
      <vt:lpstr>General Workflow</vt:lpstr>
      <vt:lpstr>General Workflow</vt:lpstr>
      <vt:lpstr>General Workflow</vt:lpstr>
      <vt:lpstr>General Workflow</vt:lpstr>
      <vt:lpstr>General Workflow</vt:lpstr>
      <vt:lpstr>General Workflow</vt:lpstr>
      <vt:lpstr>General Workflow</vt:lpstr>
      <vt:lpstr>General Workflow</vt:lpstr>
      <vt:lpstr>Linear Models</vt:lpstr>
      <vt:lpstr>Linear Models</vt:lpstr>
      <vt:lpstr>Linear Models</vt:lpstr>
      <vt:lpstr>STOPPED HERE</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Dataset Preparation</vt:lpstr>
      <vt:lpstr>Evaluating Accuracy</vt:lpstr>
      <vt:lpstr>Scikit-Learn Machine Learning</vt:lpstr>
      <vt:lpstr>Tuning</vt:lpstr>
      <vt:lpstr>Tuning</vt:lpstr>
      <vt:lpstr>Tuning</vt:lpstr>
      <vt:lpstr>Scikit-Learn Machine Learning</vt:lpstr>
      <vt:lpstr>Bibliography</vt:lpstr>
      <vt:lpstr>Additional Resources</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393</cp:revision>
  <dcterms:created xsi:type="dcterms:W3CDTF">2018-01-12T01:50:51Z</dcterms:created>
  <dcterms:modified xsi:type="dcterms:W3CDTF">2021-12-22T03:05:17Z</dcterms:modified>
</cp:coreProperties>
</file>