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notesSlides/notesSlide2.xml" ContentType="application/vnd.openxmlformats-officedocument.presentationml.notesSlide+xml"/>
  <Override PartName="/ppt/theme/themeOverride36.xml" ContentType="application/vnd.openxmlformats-officedocument.themeOverride+xml"/>
  <Override PartName="/ppt/notesSlides/notesSlide3.xml" ContentType="application/vnd.openxmlformats-officedocument.presentationml.notesSlide+xml"/>
  <Override PartName="/ppt/theme/themeOverride37.xml" ContentType="application/vnd.openxmlformats-officedocument.themeOverride+xml"/>
  <Override PartName="/ppt/notesSlides/notesSlide4.xml" ContentType="application/vnd.openxmlformats-officedocument.presentationml.notesSlide+xml"/>
  <Override PartName="/ppt/theme/themeOverride38.xml" ContentType="application/vnd.openxmlformats-officedocument.themeOverride+xml"/>
  <Override PartName="/ppt/theme/themeOverride39.xml" ContentType="application/vnd.openxmlformats-officedocument.themeOverride+xml"/>
  <Override PartName="/ppt/notesSlides/notesSlide5.xml" ContentType="application/vnd.openxmlformats-officedocument.presentationml.notesSlide+xml"/>
  <Override PartName="/ppt/theme/themeOverride40.xml" ContentType="application/vnd.openxmlformats-officedocument.themeOverride+xml"/>
  <Override PartName="/ppt/notesSlides/notesSlide6.xml" ContentType="application/vnd.openxmlformats-officedocument.presentationml.notesSlide+xml"/>
  <Override PartName="/ppt/theme/themeOverride41.xml" ContentType="application/vnd.openxmlformats-officedocument.themeOverride+xml"/>
  <Override PartName="/ppt/notesSlides/notesSlide7.xml" ContentType="application/vnd.openxmlformats-officedocument.presentationml.notesSlide+xml"/>
  <Override PartName="/ppt/theme/themeOverride42.xml" ContentType="application/vnd.openxmlformats-officedocument.themeOverride+xml"/>
  <Override PartName="/ppt/notesSlides/notesSlide8.xml" ContentType="application/vnd.openxmlformats-officedocument.presentationml.notesSlide+xml"/>
  <Override PartName="/ppt/theme/themeOverride43.xml" ContentType="application/vnd.openxmlformats-officedocument.themeOverride+xml"/>
  <Override PartName="/ppt/notesSlides/notesSlide9.xml" ContentType="application/vnd.openxmlformats-officedocument.presentationml.notesSlide+xml"/>
  <Override PartName="/ppt/theme/themeOverride44.xml" ContentType="application/vnd.openxmlformats-officedocument.themeOverride+xml"/>
  <Override PartName="/ppt/notesSlides/notesSlide10.xml" ContentType="application/vnd.openxmlformats-officedocument.presentationml.notesSlide+xml"/>
  <Override PartName="/ppt/theme/themeOverride45.xml" ContentType="application/vnd.openxmlformats-officedocument.themeOverride+xml"/>
  <Override PartName="/ppt/notesSlides/notesSlide11.xml" ContentType="application/vnd.openxmlformats-officedocument.presentationml.notesSlide+xml"/>
  <Override PartName="/ppt/theme/themeOverride46.xml" ContentType="application/vnd.openxmlformats-officedocument.themeOverride+xml"/>
  <Override PartName="/ppt/notesSlides/notesSlide12.xml" ContentType="application/vnd.openxmlformats-officedocument.presentationml.notesSlide+xml"/>
  <Override PartName="/ppt/theme/themeOverride47.xml" ContentType="application/vnd.openxmlformats-officedocument.themeOverride+xml"/>
  <Override PartName="/ppt/notesSlides/notesSlide13.xml" ContentType="application/vnd.openxmlformats-officedocument.presentationml.notesSlide+xml"/>
  <Override PartName="/ppt/theme/themeOverride48.xml" ContentType="application/vnd.openxmlformats-officedocument.themeOverride+xml"/>
  <Override PartName="/ppt/notesSlides/notesSlide14.xml" ContentType="application/vnd.openxmlformats-officedocument.presentationml.notesSlide+xml"/>
  <Override PartName="/ppt/theme/themeOverride49.xml" ContentType="application/vnd.openxmlformats-officedocument.themeOverride+xml"/>
  <Override PartName="/ppt/notesSlides/notesSlide15.xml" ContentType="application/vnd.openxmlformats-officedocument.presentationml.notesSlide+xml"/>
  <Override PartName="/ppt/theme/themeOverride50.xml" ContentType="application/vnd.openxmlformats-officedocument.themeOverride+xml"/>
  <Override PartName="/ppt/notesSlides/notesSlide16.xml" ContentType="application/vnd.openxmlformats-officedocument.presentationml.notesSlide+xml"/>
  <Override PartName="/ppt/theme/themeOverride51.xml" ContentType="application/vnd.openxmlformats-officedocument.themeOverride+xml"/>
  <Override PartName="/ppt/theme/themeOverride52.xml" ContentType="application/vnd.openxmlformats-officedocument.themeOverride+xml"/>
  <Override PartName="/ppt/notesSlides/notesSlide17.xml" ContentType="application/vnd.openxmlformats-officedocument.presentationml.notesSlide+xml"/>
  <Override PartName="/ppt/theme/themeOverride53.xml" ContentType="application/vnd.openxmlformats-officedocument.themeOverride+xml"/>
  <Override PartName="/ppt/notesSlides/notesSlide18.xml" ContentType="application/vnd.openxmlformats-officedocument.presentationml.notesSlide+xml"/>
  <Override PartName="/ppt/theme/themeOverride54.xml" ContentType="application/vnd.openxmlformats-officedocument.themeOverride+xml"/>
  <Override PartName="/ppt/notesSlides/notesSlide19.xml" ContentType="application/vnd.openxmlformats-officedocument.presentationml.notesSlide+xml"/>
  <Override PartName="/ppt/theme/themeOverride55.xml" ContentType="application/vnd.openxmlformats-officedocument.themeOverride+xml"/>
  <Override PartName="/ppt/notesSlides/notesSlide20.xml" ContentType="application/vnd.openxmlformats-officedocument.presentationml.notesSlide+xml"/>
  <Override PartName="/ppt/theme/themeOverride56.xml" ContentType="application/vnd.openxmlformats-officedocument.themeOverride+xml"/>
  <Override PartName="/ppt/notesSlides/notesSlide21.xml" ContentType="application/vnd.openxmlformats-officedocument.presentationml.notesSlide+xml"/>
  <Override PartName="/ppt/theme/themeOverride57.xml" ContentType="application/vnd.openxmlformats-officedocument.themeOverride+xml"/>
  <Override PartName="/ppt/notesSlides/notesSlide22.xml" ContentType="application/vnd.openxmlformats-officedocument.presentationml.notesSlide+xml"/>
  <Override PartName="/ppt/theme/themeOverride58.xml" ContentType="application/vnd.openxmlformats-officedocument.themeOverride+xml"/>
  <Override PartName="/ppt/notesSlides/notesSlide23.xml" ContentType="application/vnd.openxmlformats-officedocument.presentationml.notesSl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notesSlides/notesSlide24.xml" ContentType="application/vnd.openxmlformats-officedocument.presentationml.notesSlide+xml"/>
  <Override PartName="/ppt/theme/themeOverride70.xml" ContentType="application/vnd.openxmlformats-officedocument.themeOverride+xml"/>
  <Override PartName="/ppt/notesSlides/notesSlide25.xml" ContentType="application/vnd.openxmlformats-officedocument.presentationml.notesSlide+xml"/>
  <Override PartName="/ppt/theme/themeOverride71.xml" ContentType="application/vnd.openxmlformats-officedocument.themeOverride+xml"/>
  <Override PartName="/ppt/notesSlides/notesSlide26.xml" ContentType="application/vnd.openxmlformats-officedocument.presentationml.notesSlide+xml"/>
  <Override PartName="/ppt/theme/themeOverride72.xml" ContentType="application/vnd.openxmlformats-officedocument.themeOverride+xml"/>
  <Override PartName="/ppt/notesSlides/notesSlide27.xml" ContentType="application/vnd.openxmlformats-officedocument.presentationml.notesSlide+xml"/>
  <Override PartName="/ppt/theme/themeOverride73.xml" ContentType="application/vnd.openxmlformats-officedocument.themeOverride+xml"/>
  <Override PartName="/ppt/notesSlides/notesSlide28.xml" ContentType="application/vnd.openxmlformats-officedocument.presentationml.notesSlide+xml"/>
  <Override PartName="/ppt/theme/themeOverride74.xml" ContentType="application/vnd.openxmlformats-officedocument.themeOverride+xml"/>
  <Override PartName="/ppt/notesSlides/notesSlide29.xml" ContentType="application/vnd.openxmlformats-officedocument.presentationml.notesSlide+xml"/>
  <Override PartName="/ppt/theme/themeOverride75.xml" ContentType="application/vnd.openxmlformats-officedocument.themeOverride+xml"/>
  <Override PartName="/ppt/notesSlides/notesSlide30.xml" ContentType="application/vnd.openxmlformats-officedocument.presentationml.notesSlide+xml"/>
  <Override PartName="/ppt/theme/themeOverride76.xml" ContentType="application/vnd.openxmlformats-officedocument.themeOverride+xml"/>
  <Override PartName="/ppt/notesSlides/notesSlide31.xml" ContentType="application/vnd.openxmlformats-officedocument.presentationml.notesSl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theme/themeOverride106.xml" ContentType="application/vnd.openxmlformats-officedocument.themeOverride+xml"/>
  <Override PartName="/ppt/theme/themeOverride107.xml" ContentType="application/vnd.openxmlformats-officedocument.themeOverride+xml"/>
  <Override PartName="/ppt/theme/themeOverride108.xml" ContentType="application/vnd.openxmlformats-officedocument.themeOverride+xml"/>
  <Override PartName="/ppt/theme/themeOverride109.xml" ContentType="application/vnd.openxmlformats-officedocument.themeOverride+xml"/>
  <Override PartName="/ppt/theme/themeOverride110.xml" ContentType="application/vnd.openxmlformats-officedocument.themeOverride+xml"/>
  <Override PartName="/ppt/theme/themeOverride111.xml" ContentType="application/vnd.openxmlformats-officedocument.themeOverride+xml"/>
  <Override PartName="/ppt/theme/themeOverride112.xml" ContentType="application/vnd.openxmlformats-officedocument.themeOverride+xml"/>
  <Override PartName="/ppt/theme/themeOverride113.xml" ContentType="application/vnd.openxmlformats-officedocument.themeOverride+xml"/>
  <Override PartName="/ppt/theme/themeOverride114.xml" ContentType="application/vnd.openxmlformats-officedocument.themeOverride+xml"/>
  <Override PartName="/ppt/theme/themeOverride115.xml" ContentType="application/vnd.openxmlformats-officedocument.themeOverride+xml"/>
  <Override PartName="/ppt/theme/themeOverride116.xml" ContentType="application/vnd.openxmlformats-officedocument.themeOverride+xml"/>
  <Override PartName="/ppt/theme/themeOverride117.xml" ContentType="application/vnd.openxmlformats-officedocument.themeOverride+xml"/>
  <Override PartName="/ppt/theme/themeOverride118.xml" ContentType="application/vnd.openxmlformats-officedocument.themeOverride+xml"/>
  <Override PartName="/ppt/theme/themeOverride119.xml" ContentType="application/vnd.openxmlformats-officedocument.themeOverride+xml"/>
  <Override PartName="/ppt/theme/themeOverride120.xml" ContentType="application/vnd.openxmlformats-officedocument.themeOverride+xml"/>
  <Override PartName="/ppt/theme/themeOverride121.xml" ContentType="application/vnd.openxmlformats-officedocument.themeOverride+xml"/>
  <Override PartName="/ppt/theme/themeOverride122.xml" ContentType="application/vnd.openxmlformats-officedocument.themeOverride+xml"/>
  <Override PartName="/ppt/theme/themeOverride123.xml" ContentType="application/vnd.openxmlformats-officedocument.themeOverride+xml"/>
  <Override PartName="/ppt/theme/themeOverride124.xml" ContentType="application/vnd.openxmlformats-officedocument.themeOverride+xml"/>
  <Override PartName="/ppt/theme/themeOverride125.xml" ContentType="application/vnd.openxmlformats-officedocument.themeOverride+xml"/>
  <Override PartName="/ppt/theme/themeOverride126.xml" ContentType="application/vnd.openxmlformats-officedocument.themeOverride+xml"/>
  <Override PartName="/ppt/theme/themeOverride127.xml" ContentType="application/vnd.openxmlformats-officedocument.themeOverride+xml"/>
  <Override PartName="/ppt/theme/themeOverride128.xml" ContentType="application/vnd.openxmlformats-officedocument.themeOverride+xml"/>
  <Override PartName="/ppt/theme/themeOverride129.xml" ContentType="application/vnd.openxmlformats-officedocument.themeOverride+xml"/>
  <Override PartName="/ppt/theme/themeOverride130.xml" ContentType="application/vnd.openxmlformats-officedocument.themeOverride+xml"/>
  <Override PartName="/ppt/theme/themeOverride131.xml" ContentType="application/vnd.openxmlformats-officedocument.themeOverride+xml"/>
  <Override PartName="/ppt/theme/themeOverride132.xml" ContentType="application/vnd.openxmlformats-officedocument.themeOverride+xml"/>
  <Override PartName="/ppt/theme/themeOverride133.xml" ContentType="application/vnd.openxmlformats-officedocument.themeOverride+xml"/>
  <Override PartName="/ppt/theme/themeOverride134.xml" ContentType="application/vnd.openxmlformats-officedocument.themeOverride+xml"/>
  <Override PartName="/ppt/theme/themeOverride13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3"/>
  </p:notesMasterIdLst>
  <p:sldIdLst>
    <p:sldId id="256" r:id="rId3"/>
    <p:sldId id="283" r:id="rId4"/>
    <p:sldId id="425" r:id="rId5"/>
    <p:sldId id="379" r:id="rId6"/>
    <p:sldId id="408" r:id="rId7"/>
    <p:sldId id="429" r:id="rId8"/>
    <p:sldId id="410" r:id="rId9"/>
    <p:sldId id="458" r:id="rId10"/>
    <p:sldId id="381" r:id="rId11"/>
    <p:sldId id="409" r:id="rId12"/>
    <p:sldId id="380" r:id="rId13"/>
    <p:sldId id="383" r:id="rId14"/>
    <p:sldId id="422" r:id="rId15"/>
    <p:sldId id="382" r:id="rId16"/>
    <p:sldId id="407" r:id="rId17"/>
    <p:sldId id="423" r:id="rId18"/>
    <p:sldId id="424" r:id="rId19"/>
    <p:sldId id="421" r:id="rId20"/>
    <p:sldId id="446" r:id="rId21"/>
    <p:sldId id="420" r:id="rId22"/>
    <p:sldId id="453" r:id="rId23"/>
    <p:sldId id="378" r:id="rId24"/>
    <p:sldId id="388" r:id="rId25"/>
    <p:sldId id="387" r:id="rId26"/>
    <p:sldId id="389" r:id="rId27"/>
    <p:sldId id="447" r:id="rId28"/>
    <p:sldId id="401" r:id="rId29"/>
    <p:sldId id="403" r:id="rId30"/>
    <p:sldId id="402" r:id="rId31"/>
    <p:sldId id="406" r:id="rId32"/>
    <p:sldId id="449" r:id="rId33"/>
    <p:sldId id="448" r:id="rId34"/>
    <p:sldId id="404" r:id="rId35"/>
    <p:sldId id="377" r:id="rId36"/>
    <p:sldId id="435" r:id="rId37"/>
    <p:sldId id="454" r:id="rId38"/>
    <p:sldId id="390" r:id="rId39"/>
    <p:sldId id="426" r:id="rId40"/>
    <p:sldId id="412" r:id="rId41"/>
    <p:sldId id="444" r:id="rId42"/>
    <p:sldId id="415" r:id="rId43"/>
    <p:sldId id="413" r:id="rId44"/>
    <p:sldId id="416" r:id="rId45"/>
    <p:sldId id="494" r:id="rId46"/>
    <p:sldId id="497" r:id="rId47"/>
    <p:sldId id="499" r:id="rId48"/>
    <p:sldId id="502" r:id="rId49"/>
    <p:sldId id="496" r:id="rId50"/>
    <p:sldId id="498" r:id="rId51"/>
    <p:sldId id="501" r:id="rId52"/>
    <p:sldId id="503" r:id="rId53"/>
    <p:sldId id="504" r:id="rId54"/>
    <p:sldId id="450" r:id="rId55"/>
    <p:sldId id="457" r:id="rId56"/>
    <p:sldId id="436" r:id="rId57"/>
    <p:sldId id="520" r:id="rId58"/>
    <p:sldId id="521" r:id="rId59"/>
    <p:sldId id="459" r:id="rId60"/>
    <p:sldId id="455" r:id="rId61"/>
    <p:sldId id="529" r:id="rId62"/>
    <p:sldId id="456" r:id="rId63"/>
    <p:sldId id="461" r:id="rId64"/>
    <p:sldId id="522" r:id="rId65"/>
    <p:sldId id="465" r:id="rId66"/>
    <p:sldId id="464" r:id="rId67"/>
    <p:sldId id="523" r:id="rId68"/>
    <p:sldId id="519" r:id="rId69"/>
    <p:sldId id="466" r:id="rId70"/>
    <p:sldId id="463" r:id="rId71"/>
    <p:sldId id="467" r:id="rId72"/>
    <p:sldId id="437" r:id="rId73"/>
    <p:sldId id="451" r:id="rId74"/>
    <p:sldId id="452" r:id="rId75"/>
    <p:sldId id="468" r:id="rId76"/>
    <p:sldId id="524" r:id="rId77"/>
    <p:sldId id="469" r:id="rId78"/>
    <p:sldId id="525" r:id="rId79"/>
    <p:sldId id="528" r:id="rId80"/>
    <p:sldId id="527" r:id="rId81"/>
    <p:sldId id="391" r:id="rId82"/>
    <p:sldId id="428" r:id="rId83"/>
    <p:sldId id="438" r:id="rId84"/>
    <p:sldId id="427" r:id="rId85"/>
    <p:sldId id="441" r:id="rId86"/>
    <p:sldId id="396" r:id="rId87"/>
    <p:sldId id="432" r:id="rId88"/>
    <p:sldId id="431" r:id="rId89"/>
    <p:sldId id="430" r:id="rId90"/>
    <p:sldId id="434" r:id="rId91"/>
    <p:sldId id="439" r:id="rId92"/>
    <p:sldId id="440" r:id="rId93"/>
    <p:sldId id="414" r:id="rId94"/>
    <p:sldId id="433" r:id="rId95"/>
    <p:sldId id="442" r:id="rId96"/>
    <p:sldId id="443" r:id="rId97"/>
    <p:sldId id="397" r:id="rId98"/>
    <p:sldId id="505" r:id="rId99"/>
    <p:sldId id="376" r:id="rId100"/>
    <p:sldId id="516" r:id="rId101"/>
    <p:sldId id="518" r:id="rId102"/>
    <p:sldId id="517" r:id="rId103"/>
    <p:sldId id="445" r:id="rId104"/>
    <p:sldId id="485" r:id="rId105"/>
    <p:sldId id="475" r:id="rId106"/>
    <p:sldId id="478" r:id="rId107"/>
    <p:sldId id="486" r:id="rId108"/>
    <p:sldId id="513" r:id="rId109"/>
    <p:sldId id="489" r:id="rId110"/>
    <p:sldId id="492" r:id="rId111"/>
    <p:sldId id="493" r:id="rId112"/>
    <p:sldId id="490" r:id="rId113"/>
    <p:sldId id="477" r:id="rId114"/>
    <p:sldId id="484" r:id="rId115"/>
    <p:sldId id="491" r:id="rId116"/>
    <p:sldId id="482" r:id="rId117"/>
    <p:sldId id="483" r:id="rId118"/>
    <p:sldId id="480" r:id="rId119"/>
    <p:sldId id="481" r:id="rId120"/>
    <p:sldId id="488" r:id="rId121"/>
    <p:sldId id="487" r:id="rId122"/>
    <p:sldId id="476" r:id="rId123"/>
    <p:sldId id="384" r:id="rId124"/>
    <p:sldId id="506" r:id="rId125"/>
    <p:sldId id="508" r:id="rId126"/>
    <p:sldId id="509" r:id="rId127"/>
    <p:sldId id="510" r:id="rId128"/>
    <p:sldId id="472" r:id="rId129"/>
    <p:sldId id="511" r:id="rId130"/>
    <p:sldId id="512" r:id="rId131"/>
    <p:sldId id="385" r:id="rId132"/>
    <p:sldId id="400" r:id="rId133"/>
    <p:sldId id="473" r:id="rId134"/>
    <p:sldId id="386" r:id="rId135"/>
    <p:sldId id="507" r:id="rId136"/>
    <p:sldId id="470" r:id="rId137"/>
    <p:sldId id="471" r:id="rId138"/>
    <p:sldId id="514" r:id="rId139"/>
    <p:sldId id="375" r:id="rId140"/>
    <p:sldId id="460" r:id="rId141"/>
    <p:sldId id="411"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30" autoAdjust="0"/>
  </p:normalViewPr>
  <p:slideViewPr>
    <p:cSldViewPr>
      <p:cViewPr varScale="1">
        <p:scale>
          <a:sx n="75" d="100"/>
          <a:sy n="75" d="100"/>
        </p:scale>
        <p:origin x="124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parameter is used to adjust how the weight factors are optimized.</a:t>
            </a:r>
          </a:p>
          <a:p>
            <a:r>
              <a:rPr lang="en-US" dirty="0"/>
              <a:t>Different models either don’t use regularization, or use different methods for regularization.</a:t>
            </a:r>
          </a:p>
        </p:txBody>
      </p:sp>
      <p:sp>
        <p:nvSpPr>
          <p:cNvPr id="4" name="Slide Number Placeholder 3"/>
          <p:cNvSpPr>
            <a:spLocks noGrp="1"/>
          </p:cNvSpPr>
          <p:nvPr>
            <p:ph type="sldNum" sz="quarter" idx="5"/>
          </p:nvPr>
        </p:nvSpPr>
        <p:spPr/>
        <p:txBody>
          <a:bodyPr/>
          <a:lstStyle/>
          <a:p>
            <a:fld id="{3E7B21C4-CE7A-4258-91FF-8CBB981279E1}" type="slidenum">
              <a:rPr lang="en-US" smtClean="0"/>
              <a:t>8</a:t>
            </a:fld>
            <a:endParaRPr lang="en-US"/>
          </a:p>
        </p:txBody>
      </p:sp>
    </p:spTree>
    <p:extLst>
      <p:ext uri="{BB962C8B-B14F-4D97-AF65-F5344CB8AC3E}">
        <p14:creationId xmlns:p14="http://schemas.microsoft.com/office/powerpoint/2010/main" val="4725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46</a:t>
            </a:fld>
            <a:endParaRPr lang="en-US"/>
          </a:p>
        </p:txBody>
      </p:sp>
    </p:spTree>
    <p:extLst>
      <p:ext uri="{BB962C8B-B14F-4D97-AF65-F5344CB8AC3E}">
        <p14:creationId xmlns:p14="http://schemas.microsoft.com/office/powerpoint/2010/main" val="1746331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47</a:t>
            </a:fld>
            <a:endParaRPr lang="en-US"/>
          </a:p>
        </p:txBody>
      </p:sp>
    </p:spTree>
    <p:extLst>
      <p:ext uri="{BB962C8B-B14F-4D97-AF65-F5344CB8AC3E}">
        <p14:creationId xmlns:p14="http://schemas.microsoft.com/office/powerpoint/2010/main" val="396247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48</a:t>
            </a:fld>
            <a:endParaRPr lang="en-US"/>
          </a:p>
        </p:txBody>
      </p:sp>
    </p:spTree>
    <p:extLst>
      <p:ext uri="{BB962C8B-B14F-4D97-AF65-F5344CB8AC3E}">
        <p14:creationId xmlns:p14="http://schemas.microsoft.com/office/powerpoint/2010/main" val="416195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49</a:t>
            </a:fld>
            <a:endParaRPr lang="en-US"/>
          </a:p>
        </p:txBody>
      </p:sp>
    </p:spTree>
    <p:extLst>
      <p:ext uri="{BB962C8B-B14F-4D97-AF65-F5344CB8AC3E}">
        <p14:creationId xmlns:p14="http://schemas.microsoft.com/office/powerpoint/2010/main" val="4130353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50</a:t>
            </a:fld>
            <a:endParaRPr lang="en-US"/>
          </a:p>
        </p:txBody>
      </p:sp>
    </p:spTree>
    <p:extLst>
      <p:ext uri="{BB962C8B-B14F-4D97-AF65-F5344CB8AC3E}">
        <p14:creationId xmlns:p14="http://schemas.microsoft.com/office/powerpoint/2010/main" val="1577768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51</a:t>
            </a:fld>
            <a:endParaRPr lang="en-US"/>
          </a:p>
        </p:txBody>
      </p:sp>
    </p:spTree>
    <p:extLst>
      <p:ext uri="{BB962C8B-B14F-4D97-AF65-F5344CB8AC3E}">
        <p14:creationId xmlns:p14="http://schemas.microsoft.com/office/powerpoint/2010/main" val="1906274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52</a:t>
            </a:fld>
            <a:endParaRPr lang="en-US"/>
          </a:p>
        </p:txBody>
      </p:sp>
    </p:spTree>
    <p:extLst>
      <p:ext uri="{BB962C8B-B14F-4D97-AF65-F5344CB8AC3E}">
        <p14:creationId xmlns:p14="http://schemas.microsoft.com/office/powerpoint/2010/main" val="2791131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54</a:t>
            </a:fld>
            <a:endParaRPr lang="en-US"/>
          </a:p>
        </p:txBody>
      </p:sp>
    </p:spTree>
    <p:extLst>
      <p:ext uri="{BB962C8B-B14F-4D97-AF65-F5344CB8AC3E}">
        <p14:creationId xmlns:p14="http://schemas.microsoft.com/office/powerpoint/2010/main" val="621322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55</a:t>
            </a:fld>
            <a:endParaRPr lang="en-US"/>
          </a:p>
        </p:txBody>
      </p:sp>
    </p:spTree>
    <p:extLst>
      <p:ext uri="{BB962C8B-B14F-4D97-AF65-F5344CB8AC3E}">
        <p14:creationId xmlns:p14="http://schemas.microsoft.com/office/powerpoint/2010/main" val="2099521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56</a:t>
            </a:fld>
            <a:endParaRPr lang="en-US"/>
          </a:p>
        </p:txBody>
      </p:sp>
    </p:spTree>
    <p:extLst>
      <p:ext uri="{BB962C8B-B14F-4D97-AF65-F5344CB8AC3E}">
        <p14:creationId xmlns:p14="http://schemas.microsoft.com/office/powerpoint/2010/main" val="225883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57</a:t>
            </a:fld>
            <a:endParaRPr lang="en-US"/>
          </a:p>
        </p:txBody>
      </p:sp>
    </p:spTree>
    <p:extLst>
      <p:ext uri="{BB962C8B-B14F-4D97-AF65-F5344CB8AC3E}">
        <p14:creationId xmlns:p14="http://schemas.microsoft.com/office/powerpoint/2010/main" val="3312331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58</a:t>
            </a:fld>
            <a:endParaRPr lang="en-US"/>
          </a:p>
        </p:txBody>
      </p:sp>
    </p:spTree>
    <p:extLst>
      <p:ext uri="{BB962C8B-B14F-4D97-AF65-F5344CB8AC3E}">
        <p14:creationId xmlns:p14="http://schemas.microsoft.com/office/powerpoint/2010/main" val="4221020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59</a:t>
            </a:fld>
            <a:endParaRPr lang="en-US"/>
          </a:p>
        </p:txBody>
      </p:sp>
    </p:spTree>
    <p:extLst>
      <p:ext uri="{BB962C8B-B14F-4D97-AF65-F5344CB8AC3E}">
        <p14:creationId xmlns:p14="http://schemas.microsoft.com/office/powerpoint/2010/main" val="1366633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60</a:t>
            </a:fld>
            <a:endParaRPr lang="en-US"/>
          </a:p>
        </p:txBody>
      </p:sp>
    </p:spTree>
    <p:extLst>
      <p:ext uri="{BB962C8B-B14F-4D97-AF65-F5344CB8AC3E}">
        <p14:creationId xmlns:p14="http://schemas.microsoft.com/office/powerpoint/2010/main" val="1693748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71</a:t>
            </a:fld>
            <a:endParaRPr lang="en-US"/>
          </a:p>
        </p:txBody>
      </p:sp>
    </p:spTree>
    <p:extLst>
      <p:ext uri="{BB962C8B-B14F-4D97-AF65-F5344CB8AC3E}">
        <p14:creationId xmlns:p14="http://schemas.microsoft.com/office/powerpoint/2010/main" val="3623138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72</a:t>
            </a:fld>
            <a:endParaRPr lang="en-US"/>
          </a:p>
        </p:txBody>
      </p:sp>
    </p:spTree>
    <p:extLst>
      <p:ext uri="{BB962C8B-B14F-4D97-AF65-F5344CB8AC3E}">
        <p14:creationId xmlns:p14="http://schemas.microsoft.com/office/powerpoint/2010/main" val="1478135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73</a:t>
            </a:fld>
            <a:endParaRPr lang="en-US"/>
          </a:p>
        </p:txBody>
      </p:sp>
    </p:spTree>
    <p:extLst>
      <p:ext uri="{BB962C8B-B14F-4D97-AF65-F5344CB8AC3E}">
        <p14:creationId xmlns:p14="http://schemas.microsoft.com/office/powerpoint/2010/main" val="3723214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74</a:t>
            </a:fld>
            <a:endParaRPr lang="en-US"/>
          </a:p>
        </p:txBody>
      </p:sp>
    </p:spTree>
    <p:extLst>
      <p:ext uri="{BB962C8B-B14F-4D97-AF65-F5344CB8AC3E}">
        <p14:creationId xmlns:p14="http://schemas.microsoft.com/office/powerpoint/2010/main" val="2794178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75</a:t>
            </a:fld>
            <a:endParaRPr lang="en-US"/>
          </a:p>
        </p:txBody>
      </p:sp>
    </p:spTree>
    <p:extLst>
      <p:ext uri="{BB962C8B-B14F-4D97-AF65-F5344CB8AC3E}">
        <p14:creationId xmlns:p14="http://schemas.microsoft.com/office/powerpoint/2010/main" val="48073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almost like the previous slide is showing a projection of this graph along just the feauture1-feature0 plane.</a:t>
            </a:r>
          </a:p>
        </p:txBody>
      </p:sp>
      <p:sp>
        <p:nvSpPr>
          <p:cNvPr id="4" name="Slide Number Placeholder 3"/>
          <p:cNvSpPr>
            <a:spLocks noGrp="1"/>
          </p:cNvSpPr>
          <p:nvPr>
            <p:ph type="sldNum" sz="quarter" idx="5"/>
          </p:nvPr>
        </p:nvSpPr>
        <p:spPr/>
        <p:txBody>
          <a:bodyPr/>
          <a:lstStyle/>
          <a:p>
            <a:fld id="{3E7B21C4-CE7A-4258-91FF-8CBB981279E1}" type="slidenum">
              <a:rPr lang="en-US" smtClean="0"/>
              <a:t>76</a:t>
            </a:fld>
            <a:endParaRPr lang="en-US"/>
          </a:p>
        </p:txBody>
      </p:sp>
    </p:spTree>
    <p:extLst>
      <p:ext uri="{BB962C8B-B14F-4D97-AF65-F5344CB8AC3E}">
        <p14:creationId xmlns:p14="http://schemas.microsoft.com/office/powerpoint/2010/main" val="385905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almost like the previous slide is showing a projection of this graph along just the feauture1-feature0 plane.</a:t>
            </a:r>
          </a:p>
        </p:txBody>
      </p:sp>
      <p:sp>
        <p:nvSpPr>
          <p:cNvPr id="4" name="Slide Number Placeholder 3"/>
          <p:cNvSpPr>
            <a:spLocks noGrp="1"/>
          </p:cNvSpPr>
          <p:nvPr>
            <p:ph type="sldNum" sz="quarter" idx="5"/>
          </p:nvPr>
        </p:nvSpPr>
        <p:spPr/>
        <p:txBody>
          <a:bodyPr/>
          <a:lstStyle/>
          <a:p>
            <a:fld id="{3E7B21C4-CE7A-4258-91FF-8CBB981279E1}" type="slidenum">
              <a:rPr lang="en-US" smtClean="0"/>
              <a:t>77</a:t>
            </a:fld>
            <a:endParaRPr lang="en-US"/>
          </a:p>
        </p:txBody>
      </p:sp>
    </p:spTree>
    <p:extLst>
      <p:ext uri="{BB962C8B-B14F-4D97-AF65-F5344CB8AC3E}">
        <p14:creationId xmlns:p14="http://schemas.microsoft.com/office/powerpoint/2010/main" val="532365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almost like the previous slide is showing a projection of this graph along just the feauture1-feature0 plane.</a:t>
            </a:r>
          </a:p>
        </p:txBody>
      </p:sp>
      <p:sp>
        <p:nvSpPr>
          <p:cNvPr id="4" name="Slide Number Placeholder 3"/>
          <p:cNvSpPr>
            <a:spLocks noGrp="1"/>
          </p:cNvSpPr>
          <p:nvPr>
            <p:ph type="sldNum" sz="quarter" idx="5"/>
          </p:nvPr>
        </p:nvSpPr>
        <p:spPr/>
        <p:txBody>
          <a:bodyPr/>
          <a:lstStyle/>
          <a:p>
            <a:fld id="{3E7B21C4-CE7A-4258-91FF-8CBB981279E1}" type="slidenum">
              <a:rPr lang="en-US" smtClean="0"/>
              <a:t>78</a:t>
            </a:fld>
            <a:endParaRPr lang="en-US"/>
          </a:p>
        </p:txBody>
      </p:sp>
    </p:spTree>
    <p:extLst>
      <p:ext uri="{BB962C8B-B14F-4D97-AF65-F5344CB8AC3E}">
        <p14:creationId xmlns:p14="http://schemas.microsoft.com/office/powerpoint/2010/main" val="3201873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39</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41</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42</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43</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44</a:t>
            </a:fld>
            <a:endParaRPr lang="en-US"/>
          </a:p>
        </p:txBody>
      </p:sp>
    </p:spTree>
    <p:extLst>
      <p:ext uri="{BB962C8B-B14F-4D97-AF65-F5344CB8AC3E}">
        <p14:creationId xmlns:p14="http://schemas.microsoft.com/office/powerpoint/2010/main" val="3048944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45</a:t>
            </a:fld>
            <a:endParaRPr lang="en-US"/>
          </a:p>
        </p:txBody>
      </p:sp>
    </p:spTree>
    <p:extLst>
      <p:ext uri="{BB962C8B-B14F-4D97-AF65-F5344CB8AC3E}">
        <p14:creationId xmlns:p14="http://schemas.microsoft.com/office/powerpoint/2010/main" val="291017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1/11/2022</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8.xml"/><Relationship Id="rId4" Type="http://schemas.microsoft.com/office/2007/relationships/hdphoto" Target="../media/hdphoto1.wdp"/></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9.xml"/><Relationship Id="rId4" Type="http://schemas.microsoft.com/office/2007/relationships/hdphoto" Target="../media/hdphoto1.wdp"/></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0.xml"/><Relationship Id="rId4" Type="http://schemas.microsoft.com/office/2007/relationships/hdphoto" Target="../media/hdphoto1.wdp"/></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1.xml"/><Relationship Id="rId4" Type="http://schemas.microsoft.com/office/2007/relationships/hdphoto" Target="../media/hdphoto1.wdp"/></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2.xml"/><Relationship Id="rId4" Type="http://schemas.microsoft.com/office/2007/relationships/hdphoto" Target="../media/hdphoto1.wdp"/></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3.xml"/><Relationship Id="rId4" Type="http://schemas.microsoft.com/office/2007/relationships/hdphoto" Target="../media/hdphoto1.wdp"/></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4.xml"/><Relationship Id="rId4" Type="http://schemas.microsoft.com/office/2007/relationships/hdphoto" Target="../media/hdphoto1.wdp"/></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5.xml"/><Relationship Id="rId4" Type="http://schemas.microsoft.com/office/2007/relationships/hdphoto" Target="../media/hdphoto1.wdp"/></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6.xml"/><Relationship Id="rId4" Type="http://schemas.microsoft.com/office/2007/relationships/hdphoto" Target="../media/hdphoto1.wdp"/></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8.xml"/><Relationship Id="rId4" Type="http://schemas.microsoft.com/office/2007/relationships/hdphoto" Target="../media/hdphoto1.wdp"/></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9.xml"/><Relationship Id="rId4" Type="http://schemas.microsoft.com/office/2007/relationships/hdphoto" Target="../media/hdphoto1.wdp"/></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0.xml"/><Relationship Id="rId4" Type="http://schemas.microsoft.com/office/2007/relationships/hdphoto" Target="../media/hdphoto1.wdp"/></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1.xml"/><Relationship Id="rId5" Type="http://schemas.openxmlformats.org/officeDocument/2006/relationships/image" Target="../media/image15.png"/><Relationship Id="rId4" Type="http://schemas.microsoft.com/office/2007/relationships/hdphoto" Target="../media/hdphoto1.wdp"/></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2.xml"/><Relationship Id="rId4" Type="http://schemas.microsoft.com/office/2007/relationships/hdphoto" Target="../media/hdphoto1.wdp"/></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3.xml"/><Relationship Id="rId4" Type="http://schemas.microsoft.com/office/2007/relationships/hdphoto" Target="../media/hdphoto1.wdp"/></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4.xml"/><Relationship Id="rId4" Type="http://schemas.microsoft.com/office/2007/relationships/hdphoto" Target="../media/hdphoto1.wdp"/></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5.xml"/><Relationship Id="rId4" Type="http://schemas.microsoft.com/office/2007/relationships/hdphoto" Target="../media/hdphoto1.wdp"/></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6.xml"/><Relationship Id="rId4" Type="http://schemas.microsoft.com/office/2007/relationships/hdphoto" Target="../media/hdphoto1.wdp"/></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8.xml"/><Relationship Id="rId4" Type="http://schemas.microsoft.com/office/2007/relationships/hdphoto" Target="../media/hdphoto1.wdp"/></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9.xml"/><Relationship Id="rId4" Type="http://schemas.microsoft.com/office/2007/relationships/hdphoto" Target="../media/hdphoto1.wdp"/></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0.xml"/><Relationship Id="rId4" Type="http://schemas.microsoft.com/office/2007/relationships/hdphoto" Target="../media/hdphoto1.wdp"/></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1.xml"/><Relationship Id="rId4" Type="http://schemas.microsoft.com/office/2007/relationships/hdphoto" Target="../media/hdphoto1.wdp"/></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2.xml"/><Relationship Id="rId4" Type="http://schemas.microsoft.com/office/2007/relationships/hdphoto" Target="../media/hdphoto1.wdp"/></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3.xml"/><Relationship Id="rId4" Type="http://schemas.microsoft.com/office/2007/relationships/hdphoto" Target="../media/hdphoto1.wdp"/></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4.xml"/><Relationship Id="rId4" Type="http://schemas.microsoft.com/office/2007/relationships/hdphoto" Target="../media/hdphoto1.wdp"/></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5.xml"/><Relationship Id="rId4" Type="http://schemas.microsoft.com/office/2007/relationships/hdphoto" Target="../media/hdphoto1.wdp"/></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6.xml"/><Relationship Id="rId4" Type="http://schemas.microsoft.com/office/2007/relationships/hdphoto" Target="../media/hdphoto1.wdp"/></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8.xml"/><Relationship Id="rId4" Type="http://schemas.microsoft.com/office/2007/relationships/hdphoto" Target="../media/hdphoto1.wdp"/></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9.xml"/><Relationship Id="rId4" Type="http://schemas.microsoft.com/office/2007/relationships/hdphoto" Target="../media/hdphoto1.wdp"/></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0.xml"/><Relationship Id="rId4" Type="http://schemas.microsoft.com/office/2007/relationships/hdphoto" Target="../media/hdphoto1.wdp"/></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1.xml"/><Relationship Id="rId4" Type="http://schemas.microsoft.com/office/2007/relationships/hdphoto" Target="../media/hdphoto1.wdp"/></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2.xml"/><Relationship Id="rId4" Type="http://schemas.microsoft.com/office/2007/relationships/hdphoto" Target="../media/hdphoto1.wdp"/></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3.xml"/><Relationship Id="rId4" Type="http://schemas.microsoft.com/office/2007/relationships/hdphoto" Target="../media/hdphoto1.wdp"/></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4.xml"/><Relationship Id="rId4" Type="http://schemas.microsoft.com/office/2007/relationships/hdphoto" Target="../media/hdphoto1.wdp"/></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5.xml"/><Relationship Id="rId4" Type="http://schemas.microsoft.com/office/2007/relationships/hdphoto" Target="../media/hdphoto1.wdp"/></Relationships>
</file>

<file path=ppt/slides/_rels/slide138.xml.rels><?xml version="1.0" encoding="UTF-8" standalone="yes"?>
<Relationships xmlns="http://schemas.openxmlformats.org/package/2006/relationships"><Relationship Id="rId3" Type="http://schemas.openxmlformats.org/officeDocument/2006/relationships/hyperlink" Target="https://github.com/amueller/introduction_to_ml_with_python/blob/master/02-supervised-learning.ipynb" TargetMode="External"/><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5.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4.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9.xml"/><Relationship Id="rId5" Type="http://schemas.microsoft.com/office/2007/relationships/hdphoto" Target="../media/hdphoto1.wdp"/><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0.xml"/><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4.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5.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46.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4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48.xml"/><Relationship Id="rId5" Type="http://schemas.microsoft.com/office/2007/relationships/hdphoto" Target="../media/hdphoto1.wdp"/><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49.xml"/><Relationship Id="rId5" Type="http://schemas.microsoft.com/office/2007/relationships/hdphoto" Target="../media/hdphoto1.wdp"/><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50.xml"/><Relationship Id="rId5" Type="http://schemas.microsoft.com/office/2007/relationships/hdphoto" Target="../media/hdphoto1.wdp"/><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53.xml"/><Relationship Id="rId6" Type="http://schemas.openxmlformats.org/officeDocument/2006/relationships/slide" Target="slide8.xml"/><Relationship Id="rId5" Type="http://schemas.microsoft.com/office/2007/relationships/hdphoto" Target="../media/hdphoto1.wdp"/><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54.xml"/><Relationship Id="rId5" Type="http://schemas.microsoft.com/office/2007/relationships/hdphoto" Target="../media/hdphoto1.wdp"/><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55.xml"/><Relationship Id="rId5" Type="http://schemas.microsoft.com/office/2007/relationships/hdphoto" Target="../media/hdphoto1.wdp"/><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56.xml"/><Relationship Id="rId5" Type="http://schemas.microsoft.com/office/2007/relationships/hdphoto" Target="../media/hdphoto1.wdp"/><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57.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58.xml"/><Relationship Id="rId5" Type="http://schemas.microsoft.com/office/2007/relationships/hdphoto" Target="../media/hdphoto1.wdp"/><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59.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5" Type="http://schemas.openxmlformats.org/officeDocument/2006/relationships/image" Target="../media/image7.png"/><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2.xml"/><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3.xml"/><Relationship Id="rId5" Type="http://schemas.openxmlformats.org/officeDocument/2006/relationships/image" Target="../media/image8.png"/><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4.xml"/><Relationship Id="rId5" Type="http://schemas.openxmlformats.org/officeDocument/2006/relationships/image" Target="../media/image9.png"/><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5.xml"/><Relationship Id="rId5" Type="http://schemas.openxmlformats.org/officeDocument/2006/relationships/image" Target="../media/image10.png"/><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6.xml"/><Relationship Id="rId5" Type="http://schemas.openxmlformats.org/officeDocument/2006/relationships/image" Target="../media/image11.png"/><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7.xml"/><Relationship Id="rId5" Type="http://schemas.openxmlformats.org/officeDocument/2006/relationships/image" Target="../media/image1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8.xml"/><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69.xml"/><Relationship Id="rId5" Type="http://schemas.microsoft.com/office/2007/relationships/hdphoto" Target="../media/hdphoto1.wdp"/><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70.xml"/><Relationship Id="rId5" Type="http://schemas.microsoft.com/office/2007/relationships/hdphoto" Target="../media/hdphoto1.wdp"/><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71.xml"/><Relationship Id="rId5" Type="http://schemas.microsoft.com/office/2007/relationships/hdphoto" Target="../media/hdphoto1.wdp"/><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72.xml"/><Relationship Id="rId5" Type="http://schemas.microsoft.com/office/2007/relationships/hdphoto" Target="../media/hdphoto1.wdp"/><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73.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74.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75.xml"/><Relationship Id="rId5" Type="http://schemas.microsoft.com/office/2007/relationships/hdphoto" Target="../media/hdphoto1.wdp"/><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76.xml"/><Relationship Id="rId5" Type="http://schemas.microsoft.com/office/2007/relationships/hdphoto" Target="../media/hdphoto1.wdp"/><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microsoft.com/office/2007/relationships/hdphoto" Target="../media/hdphoto1.wdp"/><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8.xml"/><Relationship Id="rId4" Type="http://schemas.microsoft.com/office/2007/relationships/hdphoto" Target="../media/hdphoto1.wdp"/></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9.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0.xml"/><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1.xml"/><Relationship Id="rId4" Type="http://schemas.microsoft.com/office/2007/relationships/hdphoto" Target="../media/hdphoto1.wdp"/></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2.xml"/><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3.xml"/><Relationship Id="rId4" Type="http://schemas.microsoft.com/office/2007/relationships/hdphoto" Target="../media/hdphoto1.wdp"/></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4.xml"/><Relationship Id="rId4" Type="http://schemas.microsoft.com/office/2007/relationships/hdphoto" Target="../media/hdphoto1.wdp"/></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5.xml"/><Relationship Id="rId4" Type="http://schemas.microsoft.com/office/2007/relationships/hdphoto" Target="../media/hdphoto1.wdp"/></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6.xml"/><Relationship Id="rId4" Type="http://schemas.microsoft.com/office/2007/relationships/hdphoto" Target="../media/hdphoto1.wdp"/></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8.xml"/><Relationship Id="rId4" Type="http://schemas.microsoft.com/office/2007/relationships/hdphoto" Target="../media/hdphoto1.wdp"/></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9.xml"/><Relationship Id="rId4" Type="http://schemas.microsoft.com/office/2007/relationships/hdphoto" Target="../media/hdphoto1.wdp"/></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0.xml"/><Relationship Id="rId4" Type="http://schemas.microsoft.com/office/2007/relationships/hdphoto" Target="../media/hdphoto1.wdp"/></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1.xml"/><Relationship Id="rId4" Type="http://schemas.microsoft.com/office/2007/relationships/hdphoto" Target="../media/hdphoto1.wdp"/></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2.xml"/><Relationship Id="rId4" Type="http://schemas.microsoft.com/office/2007/relationships/hdphoto" Target="../media/hdphoto1.wdp"/></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3.xml"/><Relationship Id="rId4" Type="http://schemas.microsoft.com/office/2007/relationships/hdphoto" Target="../media/hdphoto1.wdp"/></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4.xml"/><Relationship Id="rId4" Type="http://schemas.microsoft.com/office/2007/relationships/hdphoto" Target="../media/hdphoto1.wdp"/></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5.xml"/><Relationship Id="rId4" Type="http://schemas.microsoft.com/office/2007/relationships/hdphoto" Target="../media/hdphoto1.wdp"/></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6.xml"/><Relationship Id="rId4" Type="http://schemas.microsoft.com/office/2007/relationships/hdphoto" Target="../media/hdphoto1.wdp"/></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Converting Categories to Numbers</a:t>
            </a:r>
          </a:p>
          <a:p>
            <a:pPr lvl="1"/>
            <a:r>
              <a:rPr lang="en-US" dirty="0"/>
              <a:t>Trainers usually assume that numbers closer together are closer related.  If this is not the case, then creating a new column with the category as the feature name will increase the models predictive ability.</a:t>
            </a:r>
          </a:p>
          <a:p>
            <a:pPr lvl="1"/>
            <a:endParaRPr lang="en-US" dirty="0"/>
          </a:p>
        </p:txBody>
      </p:sp>
    </p:spTree>
    <p:extLst>
      <p:ext uri="{BB962C8B-B14F-4D97-AF65-F5344CB8AC3E}">
        <p14:creationId xmlns:p14="http://schemas.microsoft.com/office/powerpoint/2010/main" val="184835074"/>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fontScale="92500" lnSpcReduction="10000"/>
          </a:bodyPr>
          <a:lstStyle/>
          <a:p>
            <a:r>
              <a:rPr lang="en-US" dirty="0"/>
              <a:t>Converting Categories to Numbers</a:t>
            </a:r>
          </a:p>
          <a:p>
            <a:pPr lvl="1"/>
            <a:r>
              <a:rPr lang="en-US" dirty="0"/>
              <a:t>i.e. In the previous example, a lake and a pond are more closely related than a lake and a river, but the river is numerically closer to the lake.</a:t>
            </a:r>
          </a:p>
          <a:p>
            <a:pPr lvl="1"/>
            <a:r>
              <a:rPr lang="en-US" dirty="0"/>
              <a:t>Would be better to create a new column for each category, and use either 0 or 1 to tell whether the feature applies to the sample or not.</a:t>
            </a:r>
          </a:p>
          <a:p>
            <a:pPr lvl="1"/>
            <a:r>
              <a:rPr lang="en-US" dirty="0"/>
              <a:t>This is called one-hot encoding.</a:t>
            </a:r>
          </a:p>
          <a:p>
            <a:pPr lvl="1"/>
            <a:r>
              <a:rPr lang="en-US" dirty="0"/>
              <a:t>Can use </a:t>
            </a:r>
            <a:r>
              <a:rPr lang="en-US" dirty="0" err="1">
                <a:latin typeface="Consolas" panose="020B0609020204030204" pitchFamily="49" charset="0"/>
              </a:rPr>
              <a:t>sklearn.preprocessing.LabelBinarizer</a:t>
            </a:r>
            <a:r>
              <a:rPr lang="en-US" dirty="0"/>
              <a:t> class to automatically do this.</a:t>
            </a:r>
          </a:p>
          <a:p>
            <a:pPr lvl="1"/>
            <a:endParaRPr lang="en-US" dirty="0"/>
          </a:p>
        </p:txBody>
      </p:sp>
    </p:spTree>
    <p:extLst>
      <p:ext uri="{BB962C8B-B14F-4D97-AF65-F5344CB8AC3E}">
        <p14:creationId xmlns:p14="http://schemas.microsoft.com/office/powerpoint/2010/main" val="2846518599"/>
      </p:ext>
    </p:extLst>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Why accuracy isn’t enough</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1"/>
            <a:r>
              <a:rPr lang="en-US" dirty="0"/>
              <a:t>Confusion Matrix</a:t>
            </a:r>
          </a:p>
          <a:p>
            <a:pPr lvl="1"/>
            <a:r>
              <a:rPr lang="en-US" dirty="0"/>
              <a:t>Accuracy</a:t>
            </a:r>
          </a:p>
          <a:p>
            <a:pPr lvl="2"/>
            <a:endParaRPr lang="en-US" dirty="0"/>
          </a:p>
        </p:txBody>
      </p:sp>
    </p:spTree>
    <p:extLst>
      <p:ext uri="{BB962C8B-B14F-4D97-AF65-F5344CB8AC3E}">
        <p14:creationId xmlns:p14="http://schemas.microsoft.com/office/powerpoint/2010/main" val="3169363239"/>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Recall Curves</a:t>
            </a:r>
          </a:p>
          <a:p>
            <a:pPr lvl="2"/>
            <a:r>
              <a:rPr lang="en-US" dirty="0" err="1"/>
              <a:t>precision_recall_curve</a:t>
            </a:r>
            <a:r>
              <a:rPr lang="en-US" dirty="0"/>
              <a:t>()</a:t>
            </a:r>
          </a:p>
          <a:p>
            <a:pPr lvl="1"/>
            <a:r>
              <a:rPr lang="en-US" dirty="0"/>
              <a:t>Receiver Operating Characteristics (ROC) Curve</a:t>
            </a:r>
          </a:p>
          <a:p>
            <a:pPr lvl="2"/>
            <a:r>
              <a:rPr lang="en-US" dirty="0" err="1"/>
              <a:t>roc_curve</a:t>
            </a:r>
            <a:r>
              <a:rPr lang="en-US" dirty="0"/>
              <a:t>()</a:t>
            </a:r>
          </a:p>
          <a:p>
            <a:pPr lvl="1"/>
            <a:r>
              <a:rPr lang="en-US" dirty="0"/>
              <a:t>Area Under the Curve (AUC)</a:t>
            </a:r>
          </a:p>
          <a:p>
            <a:pPr lvl="2"/>
            <a:r>
              <a:rPr lang="en-US" dirty="0" err="1"/>
              <a:t>roc_auc_score</a:t>
            </a:r>
            <a:r>
              <a:rPr lang="en-US" dirty="0"/>
              <a:t>() </a:t>
            </a:r>
          </a:p>
          <a:p>
            <a:pPr lvl="1"/>
            <a:r>
              <a:rPr lang="en-US" dirty="0"/>
              <a:t>Mean Squared Error</a:t>
            </a:r>
          </a:p>
          <a:p>
            <a:pPr lvl="2"/>
            <a:r>
              <a:rPr lang="en-US" dirty="0" err="1"/>
              <a:t>mse</a:t>
            </a:r>
            <a:endParaRPr lang="en-US" dirty="0"/>
          </a:p>
          <a:p>
            <a:pPr lvl="2"/>
            <a:endParaRPr lang="en-US" dirty="0"/>
          </a:p>
          <a:p>
            <a:pPr marL="914400" lvl="2" indent="0">
              <a:buNone/>
            </a:pPr>
            <a:endParaRPr lang="en-US" dirty="0"/>
          </a:p>
        </p:txBody>
      </p:sp>
    </p:spTree>
    <p:extLst>
      <p:ext uri="{BB962C8B-B14F-4D97-AF65-F5344CB8AC3E}">
        <p14:creationId xmlns:p14="http://schemas.microsoft.com/office/powerpoint/2010/main" val="1637459971"/>
      </p:ext>
    </p:extLst>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Skewed datasets</a:t>
            </a:r>
          </a:p>
          <a:p>
            <a:pPr lvl="2"/>
            <a:r>
              <a:rPr lang="en-US" dirty="0"/>
              <a:t>If the dataset contains many more targets of one classification vs another, it is very easy to get high accuracy by just guessing the most likely class.</a:t>
            </a:r>
          </a:p>
        </p:txBody>
      </p:sp>
    </p:spTree>
    <p:extLst>
      <p:ext uri="{BB962C8B-B14F-4D97-AF65-F5344CB8AC3E}">
        <p14:creationId xmlns:p14="http://schemas.microsoft.com/office/powerpoint/2010/main" val="1739588826"/>
      </p:ext>
    </p:extLst>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High importance of not getting false positives or false negatives</a:t>
            </a:r>
          </a:p>
          <a:p>
            <a:pPr lvl="2"/>
            <a:r>
              <a:rPr lang="en-US" dirty="0"/>
              <a:t>Predicting a false negative for something like cancer recognition is much less preferred than predicting a false positive.</a:t>
            </a:r>
          </a:p>
          <a:p>
            <a:pPr lvl="3"/>
            <a:r>
              <a:rPr lang="en-US" dirty="0"/>
              <a:t>i.e. we would rather have the model incorrectly predict a benign tumor is malignant vs predict a malignant tumor benign.</a:t>
            </a:r>
          </a:p>
        </p:txBody>
      </p:sp>
    </p:spTree>
    <p:extLst>
      <p:ext uri="{BB962C8B-B14F-4D97-AF65-F5344CB8AC3E}">
        <p14:creationId xmlns:p14="http://schemas.microsoft.com/office/powerpoint/2010/main" val="4198823531"/>
      </p:ext>
    </p:extLst>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Except for mean squared error, all of these methods apply to classification trainers and models.</a:t>
            </a:r>
          </a:p>
          <a:p>
            <a:pPr lvl="2"/>
            <a:endParaRPr lang="en-US" dirty="0"/>
          </a:p>
        </p:txBody>
      </p:sp>
    </p:spTree>
    <p:extLst>
      <p:ext uri="{BB962C8B-B14F-4D97-AF65-F5344CB8AC3E}">
        <p14:creationId xmlns:p14="http://schemas.microsoft.com/office/powerpoint/2010/main" val="3349679697"/>
      </p:ext>
    </p:extLst>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a:t>
            </a:r>
          </a:p>
          <a:p>
            <a:pPr lvl="1"/>
            <a:r>
              <a:rPr lang="en-US" dirty="0"/>
              <a:t>TP/(TP+FP)</a:t>
            </a:r>
          </a:p>
          <a:p>
            <a:pPr lvl="1"/>
            <a:r>
              <a:rPr lang="en-US" dirty="0"/>
              <a:t>Can achieve 100% if a single prediction is made and it is correct. </a:t>
            </a:r>
          </a:p>
          <a:p>
            <a:pPr lvl="2"/>
            <a:r>
              <a:rPr lang="en-US" dirty="0"/>
              <a:t>Must look at other metrics.</a:t>
            </a:r>
          </a:p>
          <a:p>
            <a:pPr lvl="2"/>
            <a:endParaRPr lang="en-US" dirty="0"/>
          </a:p>
        </p:txBody>
      </p:sp>
    </p:spTree>
    <p:extLst>
      <p:ext uri="{BB962C8B-B14F-4D97-AF65-F5344CB8AC3E}">
        <p14:creationId xmlns:p14="http://schemas.microsoft.com/office/powerpoint/2010/main" val="4078467942"/>
      </p:ext>
    </p:extLst>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Recall </a:t>
            </a:r>
          </a:p>
          <a:p>
            <a:pPr lvl="1"/>
            <a:r>
              <a:rPr lang="en-US" dirty="0"/>
              <a:t>TP/(TP+FN)</a:t>
            </a:r>
          </a:p>
          <a:p>
            <a:pPr lvl="1"/>
            <a:r>
              <a:rPr lang="en-US" dirty="0"/>
              <a:t>A.k.a. True Positive Rate</a:t>
            </a:r>
          </a:p>
          <a:p>
            <a:pPr lvl="1"/>
            <a:r>
              <a:rPr lang="en-US" dirty="0"/>
              <a:t>A.k.a. Sensitivity</a:t>
            </a:r>
          </a:p>
          <a:p>
            <a:pPr lvl="2"/>
            <a:endParaRPr lang="en-US" dirty="0"/>
          </a:p>
        </p:txBody>
      </p:sp>
    </p:spTree>
    <p:extLst>
      <p:ext uri="{BB962C8B-B14F-4D97-AF65-F5344CB8AC3E}">
        <p14:creationId xmlns:p14="http://schemas.microsoft.com/office/powerpoint/2010/main" val="3198591611"/>
      </p:ext>
    </p:extLst>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False Positive Rate</a:t>
            </a:r>
          </a:p>
          <a:p>
            <a:pPr lvl="1"/>
            <a:r>
              <a:rPr lang="en-US" dirty="0"/>
              <a:t>FP/(TP+FN) = 1-TNR</a:t>
            </a:r>
          </a:p>
          <a:p>
            <a:pPr lvl="2"/>
            <a:endParaRPr lang="en-US" dirty="0"/>
          </a:p>
        </p:txBody>
      </p:sp>
    </p:spTree>
    <p:extLst>
      <p:ext uri="{BB962C8B-B14F-4D97-AF65-F5344CB8AC3E}">
        <p14:creationId xmlns:p14="http://schemas.microsoft.com/office/powerpoint/2010/main" val="14354180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True Negative Rate</a:t>
            </a:r>
          </a:p>
          <a:p>
            <a:pPr lvl="1"/>
            <a:r>
              <a:rPr lang="en-US" dirty="0"/>
              <a:t>TN/(TN+FP) = 1-FNR</a:t>
            </a:r>
          </a:p>
          <a:p>
            <a:pPr lvl="2"/>
            <a:endParaRPr lang="en-US" dirty="0"/>
          </a:p>
        </p:txBody>
      </p:sp>
    </p:spTree>
    <p:extLst>
      <p:ext uri="{BB962C8B-B14F-4D97-AF65-F5344CB8AC3E}">
        <p14:creationId xmlns:p14="http://schemas.microsoft.com/office/powerpoint/2010/main" val="3682867896"/>
      </p:ext>
    </p:extLst>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Increasing precision decreases recall, and vice versa.</a:t>
            </a:r>
          </a:p>
          <a:p>
            <a:pPr lvl="2"/>
            <a:endParaRPr lang="en-US" dirty="0"/>
          </a:p>
        </p:txBody>
      </p:sp>
    </p:spTree>
    <p:extLst>
      <p:ext uri="{BB962C8B-B14F-4D97-AF65-F5344CB8AC3E}">
        <p14:creationId xmlns:p14="http://schemas.microsoft.com/office/powerpoint/2010/main" val="3636146055"/>
      </p:ext>
    </p:extLst>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2-dimensional data table</a:t>
            </a:r>
          </a:p>
          <a:p>
            <a:pPr lvl="1"/>
            <a:r>
              <a:rPr lang="en-US" dirty="0"/>
              <a:t>Measure of how “confused” our model is.</a:t>
            </a:r>
          </a:p>
          <a:p>
            <a:pPr lvl="1"/>
            <a:r>
              <a:rPr lang="en-US" dirty="0"/>
              <a:t>Each cell shows how many classifications were predicted, and what the actual target was.</a:t>
            </a:r>
          </a:p>
          <a:p>
            <a:pPr lvl="1"/>
            <a:r>
              <a:rPr lang="en-US" dirty="0"/>
              <a:t>Rows are actual targets</a:t>
            </a:r>
          </a:p>
          <a:p>
            <a:pPr lvl="1"/>
            <a:r>
              <a:rPr lang="en-US" dirty="0"/>
              <a:t>Columns are predicted targets</a:t>
            </a:r>
          </a:p>
        </p:txBody>
      </p:sp>
    </p:spTree>
    <p:extLst>
      <p:ext uri="{BB962C8B-B14F-4D97-AF65-F5344CB8AC3E}">
        <p14:creationId xmlns:p14="http://schemas.microsoft.com/office/powerpoint/2010/main" val="796492218"/>
      </p:ext>
    </p:extLst>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Example</a:t>
            </a:r>
          </a:p>
        </p:txBody>
      </p:sp>
      <p:pic>
        <p:nvPicPr>
          <p:cNvPr id="6" name="Picture 5">
            <a:extLst>
              <a:ext uri="{FF2B5EF4-FFF2-40B4-BE49-F238E27FC236}">
                <a16:creationId xmlns:a16="http://schemas.microsoft.com/office/drawing/2014/main" id="{3B766A84-1E2A-483B-BF7E-7B1DC1636DB9}"/>
              </a:ext>
            </a:extLst>
          </p:cNvPr>
          <p:cNvPicPr>
            <a:picLocks noChangeAspect="1"/>
          </p:cNvPicPr>
          <p:nvPr/>
        </p:nvPicPr>
        <p:blipFill>
          <a:blip r:embed="rId5"/>
          <a:stretch>
            <a:fillRect/>
          </a:stretch>
        </p:blipFill>
        <p:spPr>
          <a:xfrm>
            <a:off x="2806072" y="2754312"/>
            <a:ext cx="3531856" cy="3790950"/>
          </a:xfrm>
          <a:prstGeom prst="rect">
            <a:avLst/>
          </a:prstGeom>
        </p:spPr>
      </p:pic>
    </p:spTree>
    <p:extLst>
      <p:ext uri="{BB962C8B-B14F-4D97-AF65-F5344CB8AC3E}">
        <p14:creationId xmlns:p14="http://schemas.microsoft.com/office/powerpoint/2010/main" val="3703476854"/>
      </p:ext>
    </p:extLst>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Accuracy</a:t>
            </a:r>
          </a:p>
          <a:p>
            <a:pPr lvl="1"/>
            <a:r>
              <a:rPr lang="en-US" dirty="0"/>
              <a:t>(TP + TN)/(TP + TN + FP + FN)</a:t>
            </a:r>
          </a:p>
        </p:txBody>
      </p:sp>
    </p:spTree>
    <p:extLst>
      <p:ext uri="{BB962C8B-B14F-4D97-AF65-F5344CB8AC3E}">
        <p14:creationId xmlns:p14="http://schemas.microsoft.com/office/powerpoint/2010/main" val="2711114479"/>
      </p:ext>
    </p:extLst>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Mean Squared Error</a:t>
            </a:r>
          </a:p>
        </p:txBody>
      </p:sp>
    </p:spTree>
    <p:extLst>
      <p:ext uri="{BB962C8B-B14F-4D97-AF65-F5344CB8AC3E}">
        <p14:creationId xmlns:p14="http://schemas.microsoft.com/office/powerpoint/2010/main" val="730113372"/>
      </p:ext>
    </p:extLst>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 Recall Curves</a:t>
            </a:r>
          </a:p>
        </p:txBody>
      </p:sp>
    </p:spTree>
    <p:extLst>
      <p:ext uri="{BB962C8B-B14F-4D97-AF65-F5344CB8AC3E}">
        <p14:creationId xmlns:p14="http://schemas.microsoft.com/office/powerpoint/2010/main" val="2515405883"/>
      </p:ext>
    </p:extLst>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Receiver Operating Characteristics (ROC) Curve</a:t>
            </a:r>
          </a:p>
          <a:p>
            <a:pPr lvl="1"/>
            <a:r>
              <a:rPr lang="en-US" dirty="0"/>
              <a:t>Plots True Positive Rate vs False Positive Rate</a:t>
            </a:r>
          </a:p>
        </p:txBody>
      </p:sp>
    </p:spTree>
    <p:extLst>
      <p:ext uri="{BB962C8B-B14F-4D97-AF65-F5344CB8AC3E}">
        <p14:creationId xmlns:p14="http://schemas.microsoft.com/office/powerpoint/2010/main" val="4181129315"/>
      </p:ext>
    </p:extLst>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Area Under the Curve (AUC)</a:t>
            </a:r>
          </a:p>
        </p:txBody>
      </p:sp>
    </p:spTree>
    <p:extLst>
      <p:ext uri="{BB962C8B-B14F-4D97-AF65-F5344CB8AC3E}">
        <p14:creationId xmlns:p14="http://schemas.microsoft.com/office/powerpoint/2010/main" val="3353178854"/>
      </p:ext>
    </p:extLst>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306353752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2297916495"/>
      </p:ext>
    </p:extLst>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773272650"/>
      </p:ext>
    </p:extLst>
  </p:cSld>
  <p:clrMapOvr>
    <a:overrideClrMapping bg1="lt1" tx1="dk1" bg2="lt2" tx2="dk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Voting Classifiers</a:t>
            </a:r>
          </a:p>
          <a:p>
            <a:pPr lvl="1"/>
            <a:r>
              <a:rPr lang="en-US" dirty="0"/>
              <a:t>Bagging and Pasting</a:t>
            </a:r>
          </a:p>
          <a:p>
            <a:pPr lvl="1"/>
            <a:r>
              <a:rPr lang="en-US" dirty="0"/>
              <a:t>Random Forests</a:t>
            </a:r>
          </a:p>
          <a:p>
            <a:pPr lvl="1"/>
            <a:r>
              <a:rPr lang="en-US" dirty="0"/>
              <a:t>Boosting</a:t>
            </a:r>
          </a:p>
          <a:p>
            <a:pPr lvl="1"/>
            <a:r>
              <a:rPr lang="en-US" dirty="0"/>
              <a:t>Stacking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It is important to choose very different algorithms for each trainer.  This will prevent any single type of error from growing too large, and will allow each error to be voted out from the other trainers.</a:t>
            </a:r>
          </a:p>
          <a:p>
            <a:pPr lvl="2"/>
            <a:endParaRPr lang="en-US" dirty="0"/>
          </a:p>
          <a:p>
            <a:endParaRPr lang="en-US" dirty="0"/>
          </a:p>
        </p:txBody>
      </p:sp>
    </p:spTree>
    <p:extLst>
      <p:ext uri="{BB962C8B-B14F-4D97-AF65-F5344CB8AC3E}">
        <p14:creationId xmlns:p14="http://schemas.microsoft.com/office/powerpoint/2010/main" val="2482095172"/>
      </p:ext>
    </p:extLst>
  </p:cSld>
  <p:clrMapOvr>
    <a:overrideClrMapping bg1="lt1" tx1="dk1" bg2="lt2" tx2="dk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Train multiple different classifiers.</a:t>
            </a:r>
          </a:p>
          <a:p>
            <a:pPr lvl="1"/>
            <a:r>
              <a:rPr lang="en-US" dirty="0"/>
              <a:t>Using the </a:t>
            </a:r>
            <a:r>
              <a:rPr lang="en-US" dirty="0" err="1"/>
              <a:t>VotingClassifier</a:t>
            </a:r>
            <a:r>
              <a:rPr lang="en-US" dirty="0"/>
              <a:t>, have each classifier vote on what the predicted label should be.</a:t>
            </a:r>
          </a:p>
          <a:p>
            <a:endParaRPr lang="en-US" dirty="0"/>
          </a:p>
        </p:txBody>
      </p:sp>
    </p:spTree>
    <p:extLst>
      <p:ext uri="{BB962C8B-B14F-4D97-AF65-F5344CB8AC3E}">
        <p14:creationId xmlns:p14="http://schemas.microsoft.com/office/powerpoint/2010/main" val="2152904124"/>
      </p:ext>
    </p:extLst>
  </p:cSld>
  <p:clrMapOvr>
    <a:overrideClrMapping bg1="lt1" tx1="dk1" bg2="lt2" tx2="dk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Hard vs Soft Voting</a:t>
            </a:r>
          </a:p>
          <a:p>
            <a:pPr lvl="2"/>
            <a:r>
              <a:rPr lang="en-US" dirty="0"/>
              <a:t>Hard is a simple vote</a:t>
            </a:r>
          </a:p>
          <a:p>
            <a:pPr lvl="2"/>
            <a:r>
              <a:rPr lang="en-US" dirty="0"/>
              <a:t>Soft voting calculates the class probabilities from each model, averages them over all individual models.  The highest probability is the estimated class.</a:t>
            </a:r>
          </a:p>
          <a:p>
            <a:pPr lvl="3"/>
            <a:r>
              <a:rPr lang="en-US" dirty="0"/>
              <a:t>Requires trainers that have the </a:t>
            </a:r>
            <a:r>
              <a:rPr lang="en-US" dirty="0" err="1">
                <a:latin typeface="Consolas" panose="020B0609020204030204" pitchFamily="49" charset="0"/>
              </a:rPr>
              <a:t>predict_proba</a:t>
            </a:r>
            <a:r>
              <a:rPr lang="en-US" dirty="0">
                <a:latin typeface="Consolas" panose="020B0609020204030204" pitchFamily="49" charset="0"/>
              </a:rPr>
              <a:t>()</a:t>
            </a:r>
            <a:r>
              <a:rPr lang="en-US" dirty="0"/>
              <a:t> method.</a:t>
            </a:r>
          </a:p>
          <a:p>
            <a:endParaRPr lang="en-US" dirty="0"/>
          </a:p>
        </p:txBody>
      </p:sp>
    </p:spTree>
    <p:extLst>
      <p:ext uri="{BB962C8B-B14F-4D97-AF65-F5344CB8AC3E}">
        <p14:creationId xmlns:p14="http://schemas.microsoft.com/office/powerpoint/2010/main" val="2274890375"/>
      </p:ext>
    </p:extLst>
  </p:cSld>
  <p:clrMapOvr>
    <a:overrideClrMapping bg1="lt1" tx1="dk1" bg2="lt2" tx2="dk2" accent1="accent1" accent2="accent2" accent3="accent3" accent4="accent4" accent5="accent5" accent6="accent6" hlink="hlink" folHlink="folHlink"/>
  </p:clrMapOvr>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Bagging and Pasting</a:t>
            </a:r>
          </a:p>
          <a:p>
            <a:endParaRPr lang="en-US" dirty="0"/>
          </a:p>
        </p:txBody>
      </p:sp>
    </p:spTree>
    <p:extLst>
      <p:ext uri="{BB962C8B-B14F-4D97-AF65-F5344CB8AC3E}">
        <p14:creationId xmlns:p14="http://schemas.microsoft.com/office/powerpoint/2010/main" val="44548473"/>
      </p:ext>
    </p:extLst>
  </p:cSld>
  <p:clrMapOvr>
    <a:overrideClrMapping bg1="lt1" tx1="dk1" bg2="lt2" tx2="dk2" accent1="accent1" accent2="accent2" accent3="accent3" accent4="accent4" accent5="accent5" accent6="accent6" hlink="hlink" folHlink="folHlink"/>
  </p:clrMapOvr>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Random Forests</a:t>
            </a:r>
          </a:p>
          <a:p>
            <a:pPr lvl="1"/>
            <a:r>
              <a:rPr lang="en-US" dirty="0"/>
              <a:t>Decision trees tend to overfit</a:t>
            </a:r>
          </a:p>
          <a:p>
            <a:pPr lvl="1"/>
            <a:r>
              <a:rPr lang="en-US" dirty="0"/>
              <a:t>Use multiple, slightly different models to increase predictive capability.</a:t>
            </a:r>
          </a:p>
          <a:p>
            <a:pPr lvl="1"/>
            <a:r>
              <a:rPr lang="en-US" dirty="0"/>
              <a:t>Can be used for either classifiers or regressors.</a:t>
            </a:r>
          </a:p>
          <a:p>
            <a:pPr lvl="1"/>
            <a:endParaRPr lang="en-US" dirty="0"/>
          </a:p>
          <a:p>
            <a:pPr lvl="2"/>
            <a:endParaRPr lang="en-US" dirty="0"/>
          </a:p>
          <a:p>
            <a:endParaRPr lang="en-US" dirty="0"/>
          </a:p>
        </p:txBody>
      </p:sp>
    </p:spTree>
    <p:extLst>
      <p:ext uri="{BB962C8B-B14F-4D97-AF65-F5344CB8AC3E}">
        <p14:creationId xmlns:p14="http://schemas.microsoft.com/office/powerpoint/2010/main" val="3184848222"/>
      </p:ext>
    </p:extLst>
  </p:cSld>
  <p:clrMapOvr>
    <a:overrideClrMapping bg1="lt1" tx1="dk1" bg2="lt2" tx2="dk2" accent1="accent1" accent2="accent2" accent3="accent3" accent4="accent4" accent5="accent5" accent6="accent6" hlink="hlink" folHlink="folHlink"/>
  </p:clrMapOvr>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Boosting</a:t>
            </a:r>
          </a:p>
          <a:p>
            <a:endParaRPr lang="en-US" dirty="0"/>
          </a:p>
        </p:txBody>
      </p:sp>
    </p:spTree>
    <p:extLst>
      <p:ext uri="{BB962C8B-B14F-4D97-AF65-F5344CB8AC3E}">
        <p14:creationId xmlns:p14="http://schemas.microsoft.com/office/powerpoint/2010/main" val="3735009109"/>
      </p:ext>
    </p:extLst>
  </p:cSld>
  <p:clrMapOvr>
    <a:overrideClrMapping bg1="lt1" tx1="dk1" bg2="lt2" tx2="dk2" accent1="accent1" accent2="accent2" accent3="accent3" accent4="accent4" accent5="accent5" accent6="accent6" hlink="hlink" folHlink="folHlink"/>
  </p:clrMapOvr>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Stacking</a:t>
            </a:r>
          </a:p>
          <a:p>
            <a:endParaRPr lang="en-US" dirty="0"/>
          </a:p>
        </p:txBody>
      </p:sp>
    </p:spTree>
    <p:extLst>
      <p:ext uri="{BB962C8B-B14F-4D97-AF65-F5344CB8AC3E}">
        <p14:creationId xmlns:p14="http://schemas.microsoft.com/office/powerpoint/2010/main" val="145017357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1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Random Forests</a:t>
            </a:r>
          </a:p>
          <a:p>
            <a:pPr lvl="1"/>
            <a:r>
              <a:rPr lang="en-US" dirty="0"/>
              <a:t>Average multiple models together.</a:t>
            </a:r>
          </a:p>
          <a:p>
            <a:pPr lvl="2"/>
            <a:r>
              <a:rPr lang="en-US" dirty="0"/>
              <a:t>Each model should overfit the data in a different part of the data.</a:t>
            </a:r>
          </a:p>
          <a:p>
            <a:pPr lvl="2"/>
            <a:endParaRPr lang="en-US" dirty="0"/>
          </a:p>
        </p:txBody>
      </p:sp>
    </p:spTree>
    <p:extLst>
      <p:ext uri="{BB962C8B-B14F-4D97-AF65-F5344CB8AC3E}">
        <p14:creationId xmlns:p14="http://schemas.microsoft.com/office/powerpoint/2010/main" val="463666407"/>
      </p:ext>
    </p:extLst>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1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Decision Trees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endParaRPr lang="en-US" dirty="0"/>
          </a:p>
        </p:txBody>
      </p:sp>
    </p:spTree>
    <p:extLst>
      <p:ext uri="{BB962C8B-B14F-4D97-AF65-F5344CB8AC3E}">
        <p14:creationId xmlns:p14="http://schemas.microsoft.com/office/powerpoint/2010/main" val="434302692"/>
      </p:ext>
    </p:extLst>
  </p:cSld>
  <p:clrMapOvr>
    <a:overrideClrMapping bg1="lt1" tx1="dk1" bg2="lt2" tx2="dk2" accent1="accent1" accent2="accent2" accent3="accent3" accent4="accent4" accent5="accent5" accent6="accent6" hlink="hlink" folHlink="folHlink"/>
  </p:clrMapOvr>
</p:sld>
</file>

<file path=ppt/slides/slide1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alpha</a:t>
            </a:r>
          </a:p>
          <a:p>
            <a:pPr lvl="2"/>
            <a:r>
              <a:rPr lang="en-US" dirty="0"/>
              <a:t>Higher values increase regularization/generalization</a:t>
            </a:r>
          </a:p>
          <a:p>
            <a:pPr lvl="2"/>
            <a:r>
              <a:rPr lang="en-US" dirty="0"/>
              <a:t>Higher value pushes feature weights closer to zero</a:t>
            </a:r>
          </a:p>
          <a:p>
            <a:pPr lvl="2"/>
            <a:r>
              <a:rPr lang="en-US" dirty="0"/>
              <a:t>Lasso Regression</a:t>
            </a:r>
          </a:p>
          <a:p>
            <a:pPr lvl="2"/>
            <a:r>
              <a:rPr lang="en-US" dirty="0"/>
              <a:t>Ridge Regression</a:t>
            </a:r>
          </a:p>
          <a:p>
            <a:pPr lvl="2"/>
            <a:endParaRPr lang="en-US" dirty="0"/>
          </a:p>
          <a:p>
            <a:endParaRPr lang="en-US" dirty="0"/>
          </a:p>
        </p:txBody>
      </p:sp>
    </p:spTree>
    <p:extLst>
      <p:ext uri="{BB962C8B-B14F-4D97-AF65-F5344CB8AC3E}">
        <p14:creationId xmlns:p14="http://schemas.microsoft.com/office/powerpoint/2010/main" val="4153822099"/>
      </p:ext>
    </p:extLst>
  </p:cSld>
  <p:clrMapOvr>
    <a:overrideClrMapping bg1="lt1" tx1="dk1" bg2="lt2" tx2="dk2" accent1="accent1" accent2="accent2" accent3="accent3" accent4="accent4" accent5="accent5" accent6="accent6" hlink="hlink" folHlink="folHlink"/>
  </p:clrMapOvr>
</p:sld>
</file>

<file path=ppt/slides/slide1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a:t>
            </a:r>
          </a:p>
          <a:p>
            <a:pPr lvl="2"/>
            <a:r>
              <a:rPr lang="en-US" dirty="0"/>
              <a:t>Lower values increase generalization</a:t>
            </a:r>
          </a:p>
          <a:p>
            <a:pPr lvl="2"/>
            <a:r>
              <a:rPr lang="en-US" dirty="0"/>
              <a:t>Higher value causes algorithm to attempt to fit each training data point as best as possible</a:t>
            </a:r>
          </a:p>
          <a:p>
            <a:pPr lvl="2"/>
            <a:r>
              <a:rPr lang="en-US" dirty="0"/>
              <a:t>Logistic regression</a:t>
            </a:r>
          </a:p>
          <a:p>
            <a:pPr lvl="2"/>
            <a:r>
              <a:rPr lang="en-US" dirty="0"/>
              <a:t>Linear support vector machine</a:t>
            </a:r>
          </a:p>
          <a:p>
            <a:pPr lvl="2"/>
            <a:endParaRPr lang="en-US" dirty="0"/>
          </a:p>
          <a:p>
            <a:endParaRPr lang="en-US" dirty="0"/>
          </a:p>
        </p:txBody>
      </p:sp>
    </p:spTree>
    <p:extLst>
      <p:ext uri="{BB962C8B-B14F-4D97-AF65-F5344CB8AC3E}">
        <p14:creationId xmlns:p14="http://schemas.microsoft.com/office/powerpoint/2010/main" val="2098658121"/>
      </p:ext>
    </p:extLst>
  </p:cSld>
  <p:clrMapOvr>
    <a:overrideClrMapping bg1="lt1" tx1="dk1" bg2="lt2" tx2="dk2" accent1="accent1" accent2="accent2" accent3="accent3" accent4="accent4" accent5="accent5" accent6="accent6" hlink="hlink" folHlink="folHlink"/>
  </p:clrMapOvr>
</p:sld>
</file>

<file path=ppt/slides/slide13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 and alpha are known as hyperparameters.</a:t>
            </a:r>
          </a:p>
          <a:p>
            <a:pPr lvl="2"/>
            <a:r>
              <a:rPr lang="en-US" dirty="0"/>
              <a:t>Hyperparameters are parameters that are set before a model is trained, and stays constant throughout the learning process.</a:t>
            </a:r>
          </a:p>
          <a:p>
            <a:pPr lvl="2"/>
            <a:endParaRPr lang="en-US" dirty="0"/>
          </a:p>
          <a:p>
            <a:endParaRPr lang="en-US" dirty="0"/>
          </a:p>
        </p:txBody>
      </p:sp>
    </p:spTree>
    <p:extLst>
      <p:ext uri="{BB962C8B-B14F-4D97-AF65-F5344CB8AC3E}">
        <p14:creationId xmlns:p14="http://schemas.microsoft.com/office/powerpoint/2010/main" val="1929485100"/>
      </p:ext>
    </p:extLst>
  </p:cSld>
  <p:clrMapOvr>
    <a:overrideClrMapping bg1="lt1" tx1="dk1" bg2="lt2" tx2="dk2" accent1="accent1" accent2="accent2" accent3="accent3" accent4="accent4" accent5="accent5" accent6="accent6" hlink="hlink" folHlink="folHlink"/>
  </p:clrMapOvr>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hlinkClick r:id="rId3"/>
              </a:rPr>
              <a:t>https://github.com/amueller/introduction_to_ml_with_python/blob/master/02-supervised-learning.ipynb</a:t>
            </a:r>
            <a:endParaRPr lang="en-US" dirty="0"/>
          </a:p>
          <a:p>
            <a:pPr marL="514350" indent="-514350">
              <a:buFont typeface="+mj-lt"/>
              <a:buAutoNum type="arabicParenR"/>
            </a:pPr>
            <a:r>
              <a:rPr lang="en-US" dirty="0"/>
              <a:t>Müller, A. C., &amp; Guido, S. (2016). </a:t>
            </a:r>
            <a:r>
              <a:rPr lang="en-US" i="1" dirty="0"/>
              <a:t>Introduction to Machine Learning with Python: A Guide for Data Scientists</a:t>
            </a:r>
            <a:r>
              <a:rPr lang="en-US" dirty="0"/>
              <a:t> (1st ed.). O’Reilly Media.</a:t>
            </a:r>
          </a:p>
          <a:p>
            <a:pPr marL="514350" indent="-514350">
              <a:buFont typeface="+mj-lt"/>
              <a:buAutoNum type="arabicParenR"/>
            </a:pPr>
            <a:r>
              <a:rPr lang="en-US" dirty="0"/>
              <a:t>http://rasbt.github.io/mlxtend/user_guide/general_concepts/gradient-optimization/</a:t>
            </a:r>
          </a:p>
        </p:txBody>
      </p:sp>
    </p:spTree>
    <p:extLst>
      <p:ext uri="{BB962C8B-B14F-4D97-AF65-F5344CB8AC3E}">
        <p14:creationId xmlns:p14="http://schemas.microsoft.com/office/powerpoint/2010/main" val="36450361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https://towardsdatascience.com/over-fitting-and-regularization-64d16100f45c</a:t>
            </a:r>
          </a:p>
        </p:txBody>
      </p:sp>
    </p:spTree>
    <p:extLst>
      <p:ext uri="{BB962C8B-B14F-4D97-AF65-F5344CB8AC3E}">
        <p14:creationId xmlns:p14="http://schemas.microsoft.com/office/powerpoint/2010/main" val="172231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A.k.a. target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Training a model so closely to training data that it does not model test data/other data as accurately.</a:t>
            </a:r>
          </a:p>
          <a:p>
            <a:pPr lvl="1"/>
            <a:r>
              <a:rPr lang="en-US" dirty="0"/>
              <a:t>Usually indicated by a high accuracy on the training data, and an unreasonably low accuracy on the test data.</a:t>
            </a:r>
          </a:p>
          <a:p>
            <a:pPr lvl="2"/>
            <a:r>
              <a:rPr lang="en-US" dirty="0"/>
              <a:t>The model will not be able to extrapolate or interpolate well.</a:t>
            </a:r>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27591285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10000"/>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Dataset Preparation</a:t>
            </a:r>
          </a:p>
          <a:p>
            <a:pPr lvl="1"/>
            <a:r>
              <a:rPr lang="en-US" dirty="0"/>
              <a:t>Evaluating Accuracy</a:t>
            </a:r>
          </a:p>
          <a:p>
            <a:pPr lvl="1"/>
            <a:r>
              <a:rPr lang="en-US" dirty="0"/>
              <a:t>Ensemble Methods</a:t>
            </a:r>
          </a:p>
          <a:p>
            <a:pPr lvl="1"/>
            <a:r>
              <a:rPr lang="en-US" dirty="0"/>
              <a:t>Tuning</a:t>
            </a:r>
          </a:p>
          <a:p>
            <a:pPr lvl="1"/>
            <a:r>
              <a:rPr lang="en-US" dirty="0"/>
              <a:t>Bringing it All Together – Model Selection</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 and training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Decision Boundary</a:t>
            </a:r>
          </a:p>
          <a:p>
            <a:pPr lvl="1"/>
            <a:r>
              <a:rPr lang="en-US" dirty="0"/>
              <a:t>The boundary between different categories in a classification problem.</a:t>
            </a:r>
          </a:p>
          <a:p>
            <a:pPr lvl="1"/>
            <a:r>
              <a:rPr lang="en-US" dirty="0"/>
              <a:t>This is generated by the model.</a:t>
            </a:r>
          </a:p>
          <a:p>
            <a:endParaRPr lang="en-US" dirty="0"/>
          </a:p>
          <a:p>
            <a:pPr lvl="2"/>
            <a:endParaRPr lang="en-US" dirty="0"/>
          </a:p>
          <a:p>
            <a:endParaRPr lang="en-US" dirty="0"/>
          </a:p>
        </p:txBody>
      </p:sp>
    </p:spTree>
    <p:extLst>
      <p:ext uri="{BB962C8B-B14F-4D97-AF65-F5344CB8AC3E}">
        <p14:creationId xmlns:p14="http://schemas.microsoft.com/office/powerpoint/2010/main" val="212792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r>
              <a:rPr lang="en-US" dirty="0"/>
              <a:t>Build model</a:t>
            </a:r>
          </a:p>
          <a:p>
            <a:r>
              <a:rPr lang="en-US" dirty="0"/>
              <a:t>Evaluate predictive capabilities</a:t>
            </a:r>
          </a:p>
          <a:p>
            <a:r>
              <a:rPr lang="en-US" dirty="0"/>
              <a:t>Rebuild model, if needed</a:t>
            </a:r>
          </a:p>
          <a:p>
            <a:r>
              <a:rPr lang="en-US" dirty="0"/>
              <a:t>Predict real-world outcomes</a:t>
            </a:r>
          </a:p>
          <a:p>
            <a:pPr lvl="2"/>
            <a:endParaRPr lang="en-US" dirty="0"/>
          </a:p>
          <a:p>
            <a:endParaRPr lang="en-US" dirty="0"/>
          </a:p>
        </p:txBody>
      </p:sp>
    </p:spTree>
    <p:extLst>
      <p:ext uri="{BB962C8B-B14F-4D97-AF65-F5344CB8AC3E}">
        <p14:creationId xmlns:p14="http://schemas.microsoft.com/office/powerpoint/2010/main" val="22406649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 model needs to be evaluated for acceptable predictive capabilities to ensure our predictions will have a high degree of correctness.</a:t>
            </a:r>
          </a:p>
          <a:p>
            <a:pPr lvl="1"/>
            <a:r>
              <a:rPr lang="en-US" dirty="0"/>
              <a:t>This is usually done using a sequestered set of data we use for testing.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Accuracy is not the only way to measure the predictive capabilities of a model.</a:t>
            </a:r>
          </a:p>
          <a:p>
            <a:pPr lvl="1"/>
            <a:endParaRPr lang="en-US" dirty="0"/>
          </a:p>
          <a:p>
            <a:pPr lvl="2"/>
            <a:endParaRPr lang="en-US" dirty="0"/>
          </a:p>
          <a:p>
            <a:endParaRPr lang="en-US" dirty="0"/>
          </a:p>
        </p:txBody>
      </p:sp>
    </p:spTree>
    <p:extLst>
      <p:ext uri="{BB962C8B-B14F-4D97-AF65-F5344CB8AC3E}">
        <p14:creationId xmlns:p14="http://schemas.microsoft.com/office/powerpoint/2010/main" val="10780332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Rebuild Model</a:t>
            </a:r>
          </a:p>
          <a:p>
            <a:pPr lvl="1"/>
            <a:r>
              <a:rPr lang="en-US" dirty="0"/>
              <a:t>If the model isn’t suitable enough, we rebuild the model with more/better data, more tuned parameters, or using a different trainer.</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212436057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we are happy with the predictive capability of our model,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Models differ in:</a:t>
            </a:r>
          </a:p>
          <a:p>
            <a:pPr lvl="1"/>
            <a:r>
              <a:rPr lang="en-US" dirty="0"/>
              <a:t>How they create a decision boundary</a:t>
            </a:r>
          </a:p>
          <a:p>
            <a:pPr lvl="1"/>
            <a:r>
              <a:rPr lang="en-US" dirty="0"/>
              <a:t>How they model accuracy</a:t>
            </a:r>
          </a:p>
          <a:p>
            <a:pPr lvl="1"/>
            <a:r>
              <a:rPr lang="en-US" dirty="0"/>
              <a:t>Tuning/regularization they use</a:t>
            </a:r>
          </a:p>
          <a:p>
            <a:pPr lvl="2"/>
            <a:endParaRPr lang="en-US" dirty="0"/>
          </a:p>
          <a:p>
            <a:endParaRPr lang="en-US" dirty="0"/>
          </a:p>
        </p:txBody>
      </p:sp>
    </p:spTree>
    <p:extLst>
      <p:ext uri="{BB962C8B-B14F-4D97-AF65-F5344CB8AC3E}">
        <p14:creationId xmlns:p14="http://schemas.microsoft.com/office/powerpoint/2010/main" val="37425557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328"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that learns from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classifier example with k-nearest neighbors and optimize based on number of neighbors.</a:t>
            </a:r>
          </a:p>
          <a:p>
            <a:pPr lvl="2"/>
            <a:r>
              <a:rPr lang="en-US" dirty="0"/>
              <a:t>Use the .score() return value as your accuracy metric.</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a representation of how the decision tree classifies from data.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6" name="Picture 5">
            <a:extLst>
              <a:ext uri="{FF2B5EF4-FFF2-40B4-BE49-F238E27FC236}">
                <a16:creationId xmlns:a16="http://schemas.microsoft.com/office/drawing/2014/main" id="{85C8CB2D-7626-4E37-A8D8-04A626F258DC}"/>
              </a:ext>
            </a:extLst>
          </p:cNvPr>
          <p:cNvPicPr>
            <a:picLocks noChangeAspect="1"/>
          </p:cNvPicPr>
          <p:nvPr/>
        </p:nvPicPr>
        <p:blipFill>
          <a:blip r:embed="rId6"/>
          <a:stretch>
            <a:fillRect/>
          </a:stretch>
        </p:blipFill>
        <p:spPr>
          <a:xfrm>
            <a:off x="1693569" y="2286000"/>
            <a:ext cx="5756861" cy="4383492"/>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First line is the decision criteria for the children notes of the node the condition appears in.</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24269785"/>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 – A measure of the impurity of the node.  0 means all predictions are the same class, 1 means an infinite number of samples are classified in an infinite number of labels.</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4277046856"/>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038600" cy="4525963"/>
              </a:xfrm>
            </p:spPr>
            <p:txBody>
              <a:bodyPr>
                <a:normAutofit fontScale="92500" lnSpcReduction="20000"/>
              </a:bodyPr>
              <a:lstStyle/>
              <a:p>
                <a:r>
                  <a:rPr lang="en-US" dirty="0"/>
                  <a:t>Decision Tree</a:t>
                </a:r>
              </a:p>
              <a:p>
                <a:pPr lvl="1"/>
                <a:r>
                  <a:rPr lang="en-US" dirty="0"/>
                  <a:t>Attributes</a:t>
                </a:r>
              </a:p>
              <a:p>
                <a:pPr lvl="2"/>
                <a:r>
                  <a:rPr lang="en-US" dirty="0"/>
                  <a:t>Gini</a:t>
                </a:r>
              </a:p>
              <a:p>
                <a:pPr lvl="3"/>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𝑖</m:t>
                        </m:r>
                      </m:sub>
                    </m:sSub>
                  </m:oMath>
                </a14:m>
                <a:r>
                  <a:rPr lang="en-US" dirty="0"/>
                  <a:t> = 1 -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d>
                          </m:e>
                          <m:sup>
                            <m:r>
                              <a:rPr lang="en-US" b="0" i="1" smtClean="0">
                                <a:latin typeface="Cambria Math" panose="02040503050406030204" pitchFamily="18" charset="0"/>
                              </a:rPr>
                              <m:t>2</m:t>
                            </m:r>
                          </m:sup>
                        </m:sSup>
                      </m:e>
                    </m:nary>
                  </m:oMath>
                </a14:m>
                <a:endParaRPr lang="en-US" dirty="0"/>
              </a:p>
              <a:p>
                <a:pPr lvl="3"/>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US" dirty="0"/>
                  <a:t> is the ratio of the predicted class to all samples of the kth class for the </a:t>
                </a:r>
                <a:r>
                  <a:rPr lang="en-US" dirty="0" err="1"/>
                  <a:t>ith</a:t>
                </a:r>
                <a:r>
                  <a:rPr lang="en-US" dirty="0"/>
                  <a:t> node.</a:t>
                </a:r>
              </a:p>
              <a:p>
                <a:pPr lvl="3"/>
                <a:r>
                  <a:rPr lang="en-US" dirty="0"/>
                  <a:t>Closer to zero means most of the predicted labels are one class.</a:t>
                </a:r>
              </a:p>
              <a:p>
                <a:pPr lvl="3"/>
                <a:r>
                  <a:rPr lang="en-US" dirty="0"/>
                  <a:t>Closer to one means the predicted labels are across more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038600" cy="4525963"/>
              </a:xfrm>
              <a:blipFill>
                <a:blip r:embed="rId6"/>
                <a:stretch>
                  <a:fillRect l="-3017" t="-350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7"/>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0545200"/>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a:t>
            </a:r>
          </a:p>
          <a:p>
            <a:pPr lvl="3"/>
            <a:r>
              <a:rPr lang="en-US" dirty="0"/>
              <a:t>The </a:t>
            </a:r>
            <a:r>
              <a:rPr lang="en-US" dirty="0" err="1"/>
              <a:t>gini</a:t>
            </a:r>
            <a:r>
              <a:rPr lang="en-US" dirty="0"/>
              <a:t> score is used in a cost function to determine which feature is used to create the decision boundary/condition for each node.</a:t>
            </a:r>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161610705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lnSpcReduction="10000"/>
          </a:bodyPr>
          <a:lstStyle/>
          <a:p>
            <a:r>
              <a:rPr lang="en-US" dirty="0"/>
              <a:t>Decision Tree</a:t>
            </a:r>
          </a:p>
          <a:p>
            <a:pPr lvl="1"/>
            <a:r>
              <a:rPr lang="en-US" dirty="0"/>
              <a:t>Attributes</a:t>
            </a:r>
          </a:p>
          <a:p>
            <a:pPr lvl="2"/>
            <a:r>
              <a:rPr lang="en-US" dirty="0"/>
              <a:t>Samples – The number of training sets used to predict the current node.</a:t>
            </a:r>
          </a:p>
          <a:p>
            <a:pPr lvl="2"/>
            <a:r>
              <a:rPr lang="en-US" dirty="0"/>
              <a:t>Value – The predicted classes with the given samples.  This is in the order of the dataset label names.</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549270515"/>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Class – The predicted label of this  node.</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1999848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mathematical equation, set of equations, and/or algorithm that is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Decision Tree</a:t>
            </a:r>
          </a:p>
          <a:p>
            <a:pPr lvl="1"/>
            <a:r>
              <a:rPr lang="en-US" dirty="0"/>
              <a:t>Tends to overfit the data.</a:t>
            </a:r>
          </a:p>
          <a:p>
            <a:pPr lvl="1"/>
            <a:r>
              <a:rPr lang="en-US" dirty="0"/>
              <a:t>Can control this (regularize) by modifying the following parameters: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pPr lvl="2"/>
            <a:endParaRPr lang="en-US" dirty="0"/>
          </a:p>
          <a:p>
            <a:endParaRPr lang="en-US" dirty="0"/>
          </a:p>
        </p:txBody>
      </p:sp>
    </p:spTree>
    <p:extLst>
      <p:ext uri="{BB962C8B-B14F-4D97-AF65-F5344CB8AC3E}">
        <p14:creationId xmlns:p14="http://schemas.microsoft.com/office/powerpoint/2010/main" val="2699818807"/>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a:t>
            </a:r>
          </a:p>
          <a:p>
            <a:pPr lvl="2"/>
            <a:r>
              <a:rPr lang="en-US" dirty="0"/>
              <a:t>Removing/adding one data point can drastically change the decision boundaries.</a:t>
            </a:r>
          </a:p>
          <a:p>
            <a:pPr lvl="2"/>
            <a:endParaRPr lang="en-US" dirty="0"/>
          </a:p>
          <a:p>
            <a:endParaRPr lang="en-US" dirty="0"/>
          </a:p>
        </p:txBody>
      </p:sp>
    </p:spTree>
    <p:extLst>
      <p:ext uri="{BB962C8B-B14F-4D97-AF65-F5344CB8AC3E}">
        <p14:creationId xmlns:p14="http://schemas.microsoft.com/office/powerpoint/2010/main" val="4205509414"/>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 orientation</a:t>
            </a:r>
          </a:p>
          <a:p>
            <a:pPr lvl="2"/>
            <a:r>
              <a:rPr lang="en-US" dirty="0"/>
              <a:t>This applies more for regression.</a:t>
            </a:r>
          </a:p>
          <a:p>
            <a:pPr lvl="2"/>
            <a:r>
              <a:rPr lang="en-US" dirty="0"/>
              <a:t>Boundaries for decision trees are orthogonal (i.e. they are vertical or lateral, but not angled).</a:t>
            </a:r>
          </a:p>
          <a:p>
            <a:pPr lvl="2"/>
            <a:r>
              <a:rPr lang="en-US" dirty="0"/>
              <a:t>Rotating the data points on a graph can drastically change the decision boundaries.</a:t>
            </a:r>
          </a:p>
          <a:p>
            <a:pPr lvl="2"/>
            <a:endParaRPr lang="en-US" dirty="0"/>
          </a:p>
          <a:p>
            <a:endParaRPr lang="en-US" dirty="0"/>
          </a:p>
        </p:txBody>
      </p:sp>
    </p:spTree>
    <p:extLst>
      <p:ext uri="{BB962C8B-B14F-4D97-AF65-F5344CB8AC3E}">
        <p14:creationId xmlns:p14="http://schemas.microsoft.com/office/powerpoint/2010/main" val="847856922"/>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classifier example.  Play with the depth to build accuracy, using at least 1-6 depths.  Does accuracy continue to increase with depth? Why or why not?</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11907857"/>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10000"/>
                  </a:schemeClr>
                </a:solidFill>
              </a:rPr>
              <a:t>STOPPED HERE</a:t>
            </a:r>
          </a:p>
        </p:txBody>
      </p:sp>
    </p:spTree>
    <p:extLst>
      <p:ext uri="{BB962C8B-B14F-4D97-AF65-F5344CB8AC3E}">
        <p14:creationId xmlns:p14="http://schemas.microsoft.com/office/powerpoint/2010/main" val="48087785"/>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Used for classification, even though the name has “regression” in it.</a:t>
            </a:r>
          </a:p>
          <a:p>
            <a:pPr lvl="1"/>
            <a:r>
              <a:rPr lang="en-US" dirty="0"/>
              <a:t>Works similar to other </a:t>
            </a:r>
            <a:r>
              <a:rPr lang="en-US" dirty="0">
                <a:hlinkClick r:id="rId6" action="ppaction://hlinksldjump"/>
              </a:rPr>
              <a:t>linear regressors</a:t>
            </a:r>
            <a:r>
              <a:rPr lang="en-US" dirty="0"/>
              <a:t>, using a linear equation to generate decision boundaries/predict the label of the data point.</a:t>
            </a:r>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Estimates probability that a sample belongs to a classification or not.</a:t>
            </a:r>
          </a:p>
          <a:p>
            <a:pPr lvl="1"/>
            <a:r>
              <a:rPr lang="en-US" dirty="0"/>
              <a:t>If the probability is over 50%, then the sample is the label.</a:t>
            </a:r>
          </a:p>
          <a:p>
            <a:pPr lvl="1"/>
            <a:r>
              <a:rPr lang="en-US" dirty="0"/>
              <a:t>Since this trainer can only tell if the sample either is the label or not, this trainer can only be used for binary classification.</a:t>
            </a:r>
          </a:p>
          <a:p>
            <a:endParaRPr lang="en-US" dirty="0"/>
          </a:p>
        </p:txBody>
      </p:sp>
    </p:spTree>
    <p:extLst>
      <p:ext uri="{BB962C8B-B14F-4D97-AF65-F5344CB8AC3E}">
        <p14:creationId xmlns:p14="http://schemas.microsoft.com/office/powerpoint/2010/main" val="4260128930"/>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Uses regularization parameter c</a:t>
            </a:r>
          </a:p>
          <a:p>
            <a:pPr lvl="1"/>
            <a:r>
              <a:rPr lang="en-US" dirty="0"/>
              <a:t>Logistic regression defaults to using L2 regularization, but L1 can be chosen.</a:t>
            </a:r>
          </a:p>
          <a:p>
            <a:pPr lvl="2"/>
            <a:r>
              <a:rPr lang="en-US" dirty="0"/>
              <a:t>More will be discussed on regularization in the following section.</a:t>
            </a:r>
          </a:p>
          <a:p>
            <a:endParaRPr lang="en-US" dirty="0"/>
          </a:p>
        </p:txBody>
      </p:sp>
    </p:spTree>
    <p:extLst>
      <p:ext uri="{BB962C8B-B14F-4D97-AF65-F5344CB8AC3E}">
        <p14:creationId xmlns:p14="http://schemas.microsoft.com/office/powerpoint/2010/main" val="1207005430"/>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High c value</a:t>
            </a:r>
          </a:p>
          <a:p>
            <a:pPr lvl="2"/>
            <a:r>
              <a:rPr lang="en-US" dirty="0"/>
              <a:t>Less regularization</a:t>
            </a:r>
          </a:p>
          <a:p>
            <a:pPr lvl="2"/>
            <a:r>
              <a:rPr lang="en-US" dirty="0"/>
              <a:t>Model tries to fit training set more closely</a:t>
            </a:r>
          </a:p>
          <a:p>
            <a:pPr lvl="2"/>
            <a:r>
              <a:rPr lang="en-US" dirty="0"/>
              <a:t>Each feature is stressed in the weighting</a:t>
            </a:r>
          </a:p>
          <a:p>
            <a:pPr lvl="2"/>
            <a:endParaRPr lang="en-US" dirty="0"/>
          </a:p>
          <a:p>
            <a:endParaRPr lang="en-US" dirty="0"/>
          </a:p>
        </p:txBody>
      </p:sp>
    </p:spTree>
    <p:extLst>
      <p:ext uri="{BB962C8B-B14F-4D97-AF65-F5344CB8AC3E}">
        <p14:creationId xmlns:p14="http://schemas.microsoft.com/office/powerpoint/2010/main" val="3029351376"/>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Low c value</a:t>
            </a:r>
          </a:p>
          <a:p>
            <a:pPr lvl="2"/>
            <a:r>
              <a:rPr lang="en-US" dirty="0"/>
              <a:t>More regularization</a:t>
            </a:r>
          </a:p>
          <a:p>
            <a:pPr lvl="2"/>
            <a:r>
              <a:rPr lang="en-US" dirty="0"/>
              <a:t>Each weight is brought closer to zero, which minimizes the importance of each individual feature on the overall label prediction.</a:t>
            </a:r>
          </a:p>
          <a:p>
            <a:pPr lvl="2"/>
            <a:r>
              <a:rPr lang="en-US" dirty="0"/>
              <a:t>Model stresses generalization, and adjusts to hit the majority of points more than each one</a:t>
            </a:r>
          </a:p>
          <a:p>
            <a:pPr lvl="3"/>
            <a:r>
              <a:rPr lang="en-US" dirty="0"/>
              <a:t>Too much regularization can cause the model to miss points that are close to both categories.</a:t>
            </a:r>
          </a:p>
          <a:p>
            <a:pPr lvl="2"/>
            <a:endParaRPr lang="en-US" dirty="0"/>
          </a:p>
          <a:p>
            <a:endParaRPr lang="en-US" dirty="0"/>
          </a:p>
        </p:txBody>
      </p:sp>
    </p:spTree>
    <p:extLst>
      <p:ext uri="{BB962C8B-B14F-4D97-AF65-F5344CB8AC3E}">
        <p14:creationId xmlns:p14="http://schemas.microsoft.com/office/powerpoint/2010/main" val="290361552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trainers used to build models to predict outcomes for classification problems.</a:t>
            </a:r>
          </a:p>
          <a:p>
            <a:pPr lvl="1"/>
            <a:r>
              <a:rPr lang="en-US" dirty="0"/>
              <a:t>For problems where we are trying to categorize something.</a:t>
            </a:r>
          </a:p>
          <a:p>
            <a:pPr lvl="2"/>
            <a:r>
              <a:rPr lang="en-US" dirty="0"/>
              <a:t>i.e. trying to determine what kind of fruit something is.</a:t>
            </a:r>
          </a:p>
          <a:p>
            <a:pPr lvl="2"/>
            <a:r>
              <a:rPr lang="en-US" dirty="0"/>
              <a:t>Trying to determine what kind of animal is in a picture.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In-class Example</a:t>
            </a:r>
          </a:p>
          <a:p>
            <a:pPr lvl="1"/>
            <a:r>
              <a:rPr lang="en-US" dirty="0"/>
              <a:t>Logistic Regression</a:t>
            </a:r>
          </a:p>
          <a:p>
            <a:pPr lvl="2"/>
            <a:endParaRPr lang="en-US" dirty="0"/>
          </a:p>
          <a:p>
            <a:endParaRPr lang="en-US" dirty="0"/>
          </a:p>
        </p:txBody>
      </p:sp>
    </p:spTree>
    <p:extLst>
      <p:ext uri="{BB962C8B-B14F-4D97-AF65-F5344CB8AC3E}">
        <p14:creationId xmlns:p14="http://schemas.microsoft.com/office/powerpoint/2010/main" val="3754484139"/>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8861B-EF8D-4437-B5A7-BBDD28EE16EC}"/>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c for logistic regression.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432284004"/>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Trainers can use either a cost function to determine the weights of each feature, or a utility function.</a:t>
            </a:r>
          </a:p>
          <a:p>
            <a:pPr lvl="2"/>
            <a:r>
              <a:rPr lang="en-US" dirty="0"/>
              <a:t>Cost functions should be minimized to determine weights.</a:t>
            </a:r>
          </a:p>
          <a:p>
            <a:pPr lvl="2"/>
            <a:r>
              <a:rPr lang="en-US" dirty="0"/>
              <a:t>Utility functions should be maximized to determine weights.</a:t>
            </a:r>
          </a:p>
          <a:p>
            <a:pPr lvl="1"/>
            <a:r>
              <a:rPr lang="en-US" dirty="0"/>
              <a:t>For this class, we will be using cost functions, such as Mean Squared Error or Ordinary Least Squares</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2722893"/>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a:t>Regularization</a:t>
                </a:r>
              </a:p>
              <a:p>
                <a:pPr lvl="1"/>
                <a:r>
                  <a:rPr lang="en-US" dirty="0"/>
                  <a:t>A general cost function may look something like the following (Mean Squared Error):</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err="1"/>
                  <a:t>-Y</a:t>
                </a:r>
                <a:r>
                  <a:rPr lang="en-US" baseline="-25000" dirty="0" err="1"/>
                  <a:t>n</a:t>
                </a:r>
                <a:r>
                  <a:rPr lang="en-US" dirty="0"/>
                  <a:t>)</a:t>
                </a:r>
                <a:r>
                  <a:rPr lang="en-US" baseline="30000" dirty="0"/>
                  <a:t>2</a:t>
                </a:r>
                <a:r>
                  <a:rPr lang="en-US" dirty="0"/>
                  <a:t>]</a:t>
                </a:r>
              </a:p>
              <a:p>
                <a:pPr lvl="3"/>
                <a:r>
                  <a:rPr lang="en-US" dirty="0"/>
                  <a:t>Ŷ = predicted label</a:t>
                </a:r>
              </a:p>
              <a:p>
                <a:pPr lvl="3"/>
                <a:r>
                  <a:rPr lang="en-US" dirty="0"/>
                  <a:t>Y = actual label</a:t>
                </a:r>
              </a:p>
              <a:p>
                <a:pPr lvl="3"/>
                <a:r>
                  <a:rPr lang="en-US" dirty="0"/>
                  <a:t>n = number of samples</a:t>
                </a:r>
              </a:p>
              <a:p>
                <a:pPr lvl="2"/>
                <a14:m>
                  <m:oMath xmlns:m="http://schemas.openxmlformats.org/officeDocument/2006/math">
                    <m:r>
                      <m:rPr>
                        <m:nor/>
                      </m:rPr>
                      <a:rPr lang="en-US" dirty="0"/>
                      <m:t>Ŷ</m:t>
                    </m:r>
                    <m:r>
                      <m:rPr>
                        <m:nor/>
                      </m:rPr>
                      <a:rPr lang="en-US" b="0" i="0" dirty="0" smtClean="0"/>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𝑚</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𝑚</m:t>
                        </m:r>
                      </m:sub>
                    </m:sSub>
                  </m:oMath>
                </a14:m>
                <a:r>
                  <a:rPr lang="en-US" dirty="0"/>
                  <a:t> </a:t>
                </a:r>
              </a:p>
              <a:p>
                <a:pPr lvl="3"/>
                <a:r>
                  <a:rPr lang="en-US" dirty="0"/>
                  <a:t>w is the determined weight</a:t>
                </a:r>
              </a:p>
              <a:p>
                <a:pPr lvl="3"/>
                <a:r>
                  <a:rPr lang="en-US" dirty="0"/>
                  <a:t>x is the feature value</a:t>
                </a:r>
              </a:p>
              <a:p>
                <a:pPr lvl="3"/>
                <a:r>
                  <a:rPr lang="en-US" dirty="0"/>
                  <a:t>m is the number of features</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2830"/>
                </a:stretch>
              </a:blipFill>
            </p:spPr>
            <p:txBody>
              <a:bodyPr/>
              <a:lstStyle/>
              <a:p>
                <a:r>
                  <a:rPr lang="en-US">
                    <a:noFill/>
                  </a:rPr>
                  <a:t> </a:t>
                </a:r>
              </a:p>
            </p:txBody>
          </p:sp>
        </mc:Fallback>
      </mc:AlternateContent>
    </p:spTree>
    <p:extLst>
      <p:ext uri="{BB962C8B-B14F-4D97-AF65-F5344CB8AC3E}">
        <p14:creationId xmlns:p14="http://schemas.microsoft.com/office/powerpoint/2010/main" val="2862308195"/>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Regularization</a:t>
            </a:r>
          </a:p>
          <a:p>
            <a:pPr lvl="1"/>
            <a:r>
              <a:rPr lang="en-US" dirty="0"/>
              <a:t>This cost function is used to calculate the weight</a:t>
            </a:r>
          </a:p>
          <a:p>
            <a:pPr lvl="2"/>
            <a:r>
              <a:rPr lang="en-US" dirty="0"/>
              <a:t>Our machine learning model will use specific parameters, along with adjusting the weights of each feature, to minimize the cost function.</a:t>
            </a:r>
          </a:p>
          <a:p>
            <a:pPr lvl="3"/>
            <a:r>
              <a:rPr lang="en-US" dirty="0"/>
              <a:t>Learning rate</a:t>
            </a:r>
          </a:p>
          <a:p>
            <a:pPr lvl="3"/>
            <a:r>
              <a:rPr lang="en-US" dirty="0"/>
              <a:t>Predicted outcomes/labels</a:t>
            </a:r>
          </a:p>
          <a:p>
            <a:pPr lvl="3"/>
            <a:r>
              <a:rPr lang="en-US" dirty="0"/>
              <a:t>Actual outcomes/labels</a:t>
            </a:r>
          </a:p>
          <a:p>
            <a:pPr lvl="2"/>
            <a:r>
              <a:rPr lang="en-US" dirty="0"/>
              <a:t>Once the cost function is minimized, the feature weights have been determined and our model is trained.</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12683374"/>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a:t>Regularization</a:t>
                </a:r>
              </a:p>
              <a:p>
                <a:pPr lvl="1"/>
                <a:r>
                  <a:rPr lang="en-US" dirty="0"/>
                  <a:t>Regularization adds an additional r penalty to the cost function, driving the weights closer to </a:t>
                </a:r>
                <a:r>
                  <a:rPr lang="en-US" dirty="0">
                    <a:latin typeface="Consolas" panose="020B0609020204030204" pitchFamily="49" charset="0"/>
                  </a:rPr>
                  <a:t>0</a:t>
                </a:r>
                <a:r>
                  <a:rPr lang="en-US" dirty="0"/>
                  <a:t>.</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err="1"/>
                  <a:t>-Y</a:t>
                </a:r>
                <a:r>
                  <a:rPr lang="en-US" baseline="-25000" dirty="0" err="1"/>
                  <a:t>n</a:t>
                </a:r>
                <a:r>
                  <a:rPr lang="en-US" dirty="0"/>
                  <a:t>)</a:t>
                </a:r>
                <a:r>
                  <a:rPr lang="en-US" baseline="30000" dirty="0"/>
                  <a:t>2</a:t>
                </a:r>
                <a:r>
                  <a:rPr lang="en-US" dirty="0"/>
                  <a:t>] + r</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2"/>
                <a14:m>
                  <m:oMath xmlns:m="http://schemas.openxmlformats.org/officeDocument/2006/math">
                    <m:r>
                      <m:rPr>
                        <m:nor/>
                      </m:rPr>
                      <a:rPr lang="en-US" dirty="0"/>
                      <m:t>Ŷ</m:t>
                    </m:r>
                    <m:r>
                      <m:rPr>
                        <m:nor/>
                      </m:rPr>
                      <a:rPr lang="en-US" b="0" i="0" dirty="0" smtClean="0"/>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𝑚</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𝑚</m:t>
                        </m:r>
                      </m:sub>
                    </m:sSub>
                  </m:oMath>
                </a14:m>
                <a:r>
                  <a:rPr lang="en-US" dirty="0"/>
                  <a:t> </a:t>
                </a:r>
              </a:p>
              <a:p>
                <a:pPr lvl="3"/>
                <a:r>
                  <a:rPr lang="en-US" dirty="0"/>
                  <a:t>w is the determined weight</a:t>
                </a:r>
              </a:p>
              <a:p>
                <a:pPr lvl="3"/>
                <a:r>
                  <a:rPr lang="en-US" dirty="0"/>
                  <a:t>x is the feature value</a:t>
                </a:r>
              </a:p>
              <a:p>
                <a:pPr lvl="3"/>
                <a:r>
                  <a:rPr lang="en-US" dirty="0"/>
                  <a:t>m is the number of features</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481" t="-2695" r="-1259"/>
                </a:stretch>
              </a:blipFill>
            </p:spPr>
            <p:txBody>
              <a:bodyPr/>
              <a:lstStyle/>
              <a:p>
                <a:r>
                  <a:rPr lang="en-US">
                    <a:noFill/>
                  </a:rPr>
                  <a:t> </a:t>
                </a:r>
              </a:p>
            </p:txBody>
          </p:sp>
        </mc:Fallback>
      </mc:AlternateContent>
    </p:spTree>
    <p:extLst>
      <p:ext uri="{BB962C8B-B14F-4D97-AF65-F5344CB8AC3E}">
        <p14:creationId xmlns:p14="http://schemas.microsoft.com/office/powerpoint/2010/main" val="4137730363"/>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Regularization</a:t>
                </a:r>
              </a:p>
              <a:p>
                <a:pPr lvl="1"/>
                <a:r>
                  <a:rPr lang="en-US" dirty="0"/>
                  <a:t>Alternative notation</a:t>
                </a:r>
              </a:p>
              <a:p>
                <a:pPr lvl="2"/>
                <a:r>
                  <a:rPr lang="en-US" dirty="0"/>
                  <a:t>J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m:rPr>
                                        <m:nor/>
                                      </m:rPr>
                                      <a:rPr lang="en-US" dirty="0"/>
                                      <m:t>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a14:m>
                <a:r>
                  <a:rPr lang="en-US" dirty="0"/>
                  <a:t> + r</a:t>
                </a:r>
              </a:p>
              <a:p>
                <a:pPr lvl="3"/>
                <a:r>
                  <a:rPr lang="en-US" dirty="0"/>
                  <a:t>J = Cost Function</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3"/>
                <a:r>
                  <a:rPr lang="en-US" dirty="0" err="1"/>
                  <a:t>i</a:t>
                </a:r>
                <a:r>
                  <a:rPr lang="en-US" dirty="0"/>
                  <a:t> = Sample index parameter</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198091458"/>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Regularization</a:t>
                </a:r>
              </a:p>
              <a:p>
                <a:pPr lvl="1"/>
                <a:r>
                  <a:rPr lang="en-US" dirty="0"/>
                  <a:t>Alternative notation</a:t>
                </a:r>
              </a:p>
              <a:p>
                <a:pPr lvl="2"/>
                <a14:m>
                  <m:oMath xmlns:m="http://schemas.openxmlformats.org/officeDocument/2006/math">
                    <m:r>
                      <m:rPr>
                        <m:nor/>
                      </m:rPr>
                      <a:rPr lang="en-US" dirty="0" smtClean="0"/>
                      <m:t>Ŷ</m:t>
                    </m:r>
                    <m:r>
                      <m:rPr>
                        <m:nor/>
                      </m:rPr>
                      <a:rPr lang="en-US" b="0" i="0" dirty="0" smtClean="0"/>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𝑚</m:t>
                        </m:r>
                      </m:sup>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e>
                    </m:nary>
                  </m:oMath>
                </a14:m>
                <a:endParaRPr lang="en-US" dirty="0"/>
              </a:p>
              <a:p>
                <a:pPr lvl="3"/>
                <a:r>
                  <a:rPr lang="en-US" dirty="0"/>
                  <a:t>Ŷ  = Predicted label for the given sample</a:t>
                </a:r>
              </a:p>
              <a:p>
                <a:pPr lvl="3"/>
                <a:r>
                  <a:rPr lang="en-US" dirty="0"/>
                  <a:t>m = Number of features</a:t>
                </a:r>
              </a:p>
              <a:p>
                <a:pPr lvl="3"/>
                <a:r>
                  <a:rPr lang="en-US" dirty="0"/>
                  <a:t>w = Weight values</a:t>
                </a:r>
              </a:p>
              <a:p>
                <a:pPr lvl="3"/>
                <a:r>
                  <a:rPr lang="en-US" dirty="0"/>
                  <a:t>x  = Feature values</a:t>
                </a:r>
              </a:p>
              <a:p>
                <a:pPr lvl="3"/>
                <a:r>
                  <a:rPr lang="en-US" dirty="0"/>
                  <a:t>k  = Feature index parameter</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904966842"/>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Regularization</a:t>
                </a:r>
              </a:p>
              <a:p>
                <a:pPr lvl="1"/>
                <a:r>
                  <a:rPr lang="en-US" dirty="0"/>
                  <a:t>L1 Regularization</a:t>
                </a:r>
              </a:p>
              <a:p>
                <a:pPr lvl="2"/>
                <a:r>
                  <a:rPr lang="en-US" dirty="0"/>
                  <a:t>r = </a:t>
                </a:r>
                <a:r>
                  <a:rPr lang="el-GR" dirty="0">
                    <a:latin typeface="Garamond" panose="02020404030301010803" pitchFamily="18" charset="0"/>
                    <a:cs typeface="Times New Roman" panose="02020603050405020304" pitchFamily="18" charset="0"/>
                  </a:rPr>
                  <a:t>α</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𝑤</m:t>
                            </m:r>
                          </m:e>
                        </m:d>
                      </m:e>
                    </m:nary>
                  </m:oMath>
                </a14:m>
                <a:endParaRPr lang="en-US" dirty="0"/>
              </a:p>
              <a:p>
                <a:pPr lvl="3"/>
                <a:r>
                  <a:rPr lang="el-GR" dirty="0">
                    <a:latin typeface="Garamond" panose="02020404030301010803" pitchFamily="18" charset="0"/>
                    <a:cs typeface="Times New Roman" panose="02020603050405020304" pitchFamily="18" charset="0"/>
                  </a:rPr>
                  <a:t>α</a:t>
                </a:r>
                <a:r>
                  <a:rPr lang="en-US" dirty="0"/>
                  <a:t> is a hyperparameter used to adjust how fast the weights change (in the case of logistic regression, this is the c parameter)</a:t>
                </a:r>
              </a:p>
              <a:p>
                <a:pPr lvl="4"/>
                <a:r>
                  <a:rPr lang="el-GR" dirty="0">
                    <a:latin typeface="Garamond" panose="02020404030301010803" pitchFamily="18" charset="0"/>
                    <a:cs typeface="Times New Roman" panose="02020603050405020304" pitchFamily="18" charset="0"/>
                  </a:rPr>
                  <a:t>α</a:t>
                </a:r>
                <a:r>
                  <a:rPr lang="en-US" dirty="0"/>
                  <a:t> = 1/c</a:t>
                </a:r>
              </a:p>
              <a:p>
                <a:pPr lvl="3"/>
                <a:r>
                  <a:rPr lang="en-US" dirty="0"/>
                  <a:t>w is the weight of a feature</a:t>
                </a:r>
              </a:p>
              <a:p>
                <a:pPr lvl="2"/>
                <a:r>
                  <a:rPr lang="en-US" dirty="0"/>
                  <a:t>Can cause the weights for features to go to </a:t>
                </a:r>
                <a:r>
                  <a:rPr lang="en-US" dirty="0">
                    <a:latin typeface="Consolas" panose="020B0609020204030204" pitchFamily="49" charset="0"/>
                  </a:rPr>
                  <a:t>0</a:t>
                </a:r>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4168999125"/>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Regularization</a:t>
                </a:r>
              </a:p>
              <a:p>
                <a:pPr lvl="1"/>
                <a:r>
                  <a:rPr lang="en-US" dirty="0"/>
                  <a:t>L2 Regularization:</a:t>
                </a:r>
              </a:p>
              <a:p>
                <a:pPr lvl="2"/>
                <a:r>
                  <a:rPr lang="en-US" dirty="0"/>
                  <a:t>r = </a:t>
                </a:r>
                <a:r>
                  <a:rPr lang="el-GR" dirty="0">
                    <a:latin typeface="Garamond" panose="02020404030301010803" pitchFamily="18" charset="0"/>
                    <a:cs typeface="Times New Roman" panose="02020603050405020304" pitchFamily="18" charset="0"/>
                  </a:rPr>
                  <a:t>α </a:t>
                </a:r>
                <a14:m>
                  <m:oMath xmlns:m="http://schemas.openxmlformats.org/officeDocument/2006/math">
                    <m:r>
                      <a:rPr lang="en-US" b="0" i="0"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r>
                  <a:rPr lang="en-US" baseline="30000" dirty="0"/>
                  <a:t>2</a:t>
                </a:r>
              </a:p>
              <a:p>
                <a:pPr lvl="3"/>
                <a:r>
                  <a:rPr lang="el-GR" dirty="0">
                    <a:latin typeface="Garamond" panose="02020404030301010803" pitchFamily="18" charset="0"/>
                    <a:cs typeface="Times New Roman" panose="02020603050405020304" pitchFamily="18" charset="0"/>
                  </a:rPr>
                  <a:t>α</a:t>
                </a:r>
                <a:r>
                  <a:rPr lang="en-US" dirty="0"/>
                  <a:t> is a hyperparameter used to adjust how fast the weights change </a:t>
                </a:r>
              </a:p>
              <a:p>
                <a:pPr lvl="4"/>
                <a:r>
                  <a:rPr lang="en-US" dirty="0"/>
                  <a:t>This is the c parameter in logistic regression</a:t>
                </a:r>
              </a:p>
              <a:p>
                <a:pPr lvl="4"/>
                <a:r>
                  <a:rPr lang="el-GR" dirty="0">
                    <a:latin typeface="Garamond" panose="02020404030301010803" pitchFamily="18" charset="0"/>
                    <a:cs typeface="Times New Roman" panose="02020603050405020304" pitchFamily="18" charset="0"/>
                  </a:rPr>
                  <a:t>α</a:t>
                </a:r>
                <a:r>
                  <a:rPr lang="en-US" dirty="0">
                    <a:latin typeface="Garamond" panose="02020404030301010803" pitchFamily="18" charset="0"/>
                    <a:cs typeface="Times New Roman" panose="02020603050405020304" pitchFamily="18" charset="0"/>
                  </a:rPr>
                  <a:t> = 1/c</a:t>
                </a:r>
                <a:endParaRPr lang="en-US" dirty="0"/>
              </a:p>
              <a:p>
                <a:pPr lvl="3"/>
                <a:r>
                  <a:rPr lang="en-US" dirty="0"/>
                  <a:t>w is the weight of a feature</a:t>
                </a:r>
                <a:endParaRPr lang="en-US" baseline="30000" dirty="0"/>
              </a:p>
              <a:p>
                <a:pPr lvl="2"/>
                <a:r>
                  <a:rPr lang="en-US" dirty="0"/>
                  <a:t>Weights for features cannot go to zero, but can get as close as needed</a:t>
                </a:r>
              </a:p>
              <a:p>
                <a:pPr lvl="1"/>
                <a:endParaRPr lang="en-US" dirty="0"/>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90945555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trainers used to build models that predict outcomes for regression problems.</a:t>
            </a:r>
          </a:p>
          <a:p>
            <a:pPr lvl="1"/>
            <a:r>
              <a:rPr lang="en-US" dirty="0"/>
              <a:t>Problems were we are predicting a quantity within a range of values.</a:t>
            </a:r>
          </a:p>
          <a:p>
            <a:pPr lvl="2"/>
            <a:r>
              <a:rPr lang="en-US" dirty="0"/>
              <a:t>i.e. Predicting the median household income in the future.</a:t>
            </a:r>
          </a:p>
          <a:p>
            <a:pPr lvl="2"/>
            <a:r>
              <a:rPr lang="en-US" dirty="0"/>
              <a:t>How much thrust  a new engine model will have.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The general effect of regularization is to flatten a curve between all the data points.</a:t>
            </a:r>
          </a:p>
          <a:p>
            <a:pPr lvl="2"/>
            <a:r>
              <a:rPr lang="en-US" dirty="0"/>
              <a:t>Causes the model to better generalize to the data.</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730438719"/>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Machine (SVM) Classifiers</a:t>
            </a:r>
          </a:p>
          <a:p>
            <a:pPr lvl="1"/>
            <a:r>
              <a:rPr lang="en-US" dirty="0"/>
              <a:t>Linear</a:t>
            </a:r>
          </a:p>
          <a:p>
            <a:pPr lvl="1"/>
            <a:r>
              <a:rPr lang="en-US" dirty="0"/>
              <a:t>Kernelized</a:t>
            </a:r>
          </a:p>
          <a:p>
            <a:pPr lvl="1"/>
            <a:r>
              <a:rPr lang="en-US"/>
              <a:t>Nonlinear SVM</a:t>
            </a:r>
            <a:endParaRPr lang="en-US" dirty="0"/>
          </a:p>
          <a:p>
            <a:pPr lvl="2"/>
            <a:r>
              <a:rPr lang="en-US" dirty="0"/>
              <a:t>Use feature engineering to generate more features</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r>
              <a:rPr lang="en-US" dirty="0"/>
              <a:t>Attempts to create decision boundaries that maximize the space between the two closest samples.</a:t>
            </a:r>
          </a:p>
          <a:p>
            <a:pPr lvl="1"/>
            <a:endParaRPr lang="en-US" dirty="0"/>
          </a:p>
          <a:p>
            <a:pPr lvl="2"/>
            <a:endParaRPr lang="en-US" dirty="0"/>
          </a:p>
          <a:p>
            <a:endParaRPr lang="en-US" dirty="0"/>
          </a:p>
        </p:txBody>
      </p:sp>
    </p:spTree>
    <p:extLst>
      <p:ext uri="{BB962C8B-B14F-4D97-AF65-F5344CB8AC3E}">
        <p14:creationId xmlns:p14="http://schemas.microsoft.com/office/powerpoint/2010/main" val="3971906196"/>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endParaRPr lang="en-US" dirty="0"/>
          </a:p>
          <a:p>
            <a:endParaRPr lang="en-US" dirty="0"/>
          </a:p>
        </p:txBody>
      </p:sp>
    </p:spTree>
    <p:extLst>
      <p:ext uri="{BB962C8B-B14F-4D97-AF65-F5344CB8AC3E}">
        <p14:creationId xmlns:p14="http://schemas.microsoft.com/office/powerpoint/2010/main" val="3886706820"/>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Sometimes samples are not linearly separable.</a:t>
            </a:r>
          </a:p>
          <a:p>
            <a:pPr lvl="1"/>
            <a:r>
              <a:rPr lang="en-US" dirty="0"/>
              <a:t>By generating more features in a dataset, sometimes the samples can be made linearly separable.</a:t>
            </a:r>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3348980918"/>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Transforms this (see reference 1):</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0E65974A-2A2C-42A1-B46E-5C9A8A76F242}"/>
              </a:ext>
            </a:extLst>
          </p:cNvPr>
          <p:cNvPicPr>
            <a:picLocks noChangeAspect="1"/>
          </p:cNvPicPr>
          <p:nvPr/>
        </p:nvPicPr>
        <p:blipFill>
          <a:blip r:embed="rId6"/>
          <a:stretch>
            <a:fillRect/>
          </a:stretch>
        </p:blipFill>
        <p:spPr>
          <a:xfrm>
            <a:off x="1720453" y="2819400"/>
            <a:ext cx="5703093" cy="3849196"/>
          </a:xfrm>
          <a:prstGeom prst="rect">
            <a:avLst/>
          </a:prstGeom>
        </p:spPr>
      </p:pic>
    </p:spTree>
    <p:extLst>
      <p:ext uri="{BB962C8B-B14F-4D97-AF65-F5344CB8AC3E}">
        <p14:creationId xmlns:p14="http://schemas.microsoft.com/office/powerpoint/2010/main" val="634870421"/>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To this (see reference 1):</a:t>
            </a:r>
          </a:p>
          <a:p>
            <a:pPr marL="914400" lvl="2" indent="0">
              <a:buNone/>
            </a:pPr>
            <a:endParaRPr lang="en-US" dirty="0"/>
          </a:p>
          <a:p>
            <a:pPr lvl="2"/>
            <a:endParaRPr lang="en-US" dirty="0"/>
          </a:p>
          <a:p>
            <a:endParaRPr lang="en-US" dirty="0"/>
          </a:p>
        </p:txBody>
      </p:sp>
      <p:pic>
        <p:nvPicPr>
          <p:cNvPr id="6" name="Picture 5">
            <a:extLst>
              <a:ext uri="{FF2B5EF4-FFF2-40B4-BE49-F238E27FC236}">
                <a16:creationId xmlns:a16="http://schemas.microsoft.com/office/drawing/2014/main" id="{7842DFF7-2744-40EA-AF91-EFA6332CCB60}"/>
              </a:ext>
            </a:extLst>
          </p:cNvPr>
          <p:cNvPicPr>
            <a:picLocks noChangeAspect="1"/>
          </p:cNvPicPr>
          <p:nvPr/>
        </p:nvPicPr>
        <p:blipFill>
          <a:blip r:embed="rId6"/>
          <a:stretch>
            <a:fillRect/>
          </a:stretch>
        </p:blipFill>
        <p:spPr>
          <a:xfrm>
            <a:off x="1792650" y="2819400"/>
            <a:ext cx="5558699" cy="3763962"/>
          </a:xfrm>
          <a:prstGeom prst="rect">
            <a:avLst/>
          </a:prstGeom>
        </p:spPr>
      </p:pic>
    </p:spTree>
    <p:extLst>
      <p:ext uri="{BB962C8B-B14F-4D97-AF65-F5344CB8AC3E}">
        <p14:creationId xmlns:p14="http://schemas.microsoft.com/office/powerpoint/2010/main" val="3212847762"/>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We can use the Polynomial Features class to preprocess the data and add the additional features. </a:t>
            </a:r>
          </a:p>
          <a:p>
            <a:pPr lvl="1"/>
            <a:r>
              <a:rPr lang="en-US" dirty="0"/>
              <a:t>We can also use SVM trainer with proper arguments to add the preprocessing.</a:t>
            </a:r>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374034897"/>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Example</a:t>
            </a:r>
          </a:p>
          <a:p>
            <a:pPr lvl="1"/>
            <a:r>
              <a:rPr lang="en-US" dirty="0"/>
              <a:t>Nonlinear SVM using </a:t>
            </a:r>
            <a:r>
              <a:rPr lang="en-US" dirty="0" err="1"/>
              <a:t>PolynomialFeatures</a:t>
            </a:r>
            <a:r>
              <a:rPr lang="en-US" dirty="0"/>
              <a:t> and </a:t>
            </a:r>
            <a:r>
              <a:rPr lang="en-US" dirty="0" err="1"/>
              <a:t>LinearSVM</a:t>
            </a:r>
            <a:endParaRPr lang="en-US" dirty="0"/>
          </a:p>
          <a:p>
            <a:pPr lvl="1"/>
            <a:r>
              <a:rPr lang="en-US" dirty="0"/>
              <a:t>Nonlinear SVM using just SVM</a:t>
            </a:r>
          </a:p>
          <a:p>
            <a:pPr lvl="2"/>
            <a:endParaRPr lang="en-US" dirty="0"/>
          </a:p>
          <a:p>
            <a:endParaRPr lang="en-US" dirty="0"/>
          </a:p>
        </p:txBody>
      </p:sp>
    </p:spTree>
    <p:extLst>
      <p:ext uri="{BB962C8B-B14F-4D97-AF65-F5344CB8AC3E}">
        <p14:creationId xmlns:p14="http://schemas.microsoft.com/office/powerpoint/2010/main" val="528016607"/>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8861B-EF8D-4437-B5A7-BBDD28EE16EC}"/>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the polynomial degree for </a:t>
            </a:r>
            <a:r>
              <a:rPr lang="en-US" dirty="0" err="1"/>
              <a:t>LinearSVM</a:t>
            </a:r>
            <a:r>
              <a:rPr lang="en-US" dirty="0"/>
              <a:t>.</a:t>
            </a:r>
          </a:p>
          <a:p>
            <a:pPr lvl="1"/>
            <a:r>
              <a:rPr lang="en-US" dirty="0"/>
              <a:t>Optimize the polynomial degree for SVM.</a:t>
            </a:r>
          </a:p>
          <a:p>
            <a:pPr lvl="1"/>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5724012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a:bodyPr>
          <a:lstStyle/>
          <a:p>
            <a:r>
              <a:rPr lang="en-US" dirty="0"/>
              <a:t>Regressor</a:t>
            </a:r>
          </a:p>
          <a:p>
            <a:pPr lvl="1"/>
            <a:r>
              <a:rPr lang="en-US" dirty="0"/>
              <a:t>In general, regressors predict by creating a function.</a:t>
            </a:r>
          </a:p>
          <a:p>
            <a:pPr lvl="1"/>
            <a:r>
              <a:rPr lang="en-US" dirty="0"/>
              <a:t>For linear regressors, the function is similar to the following:</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 + r</a:t>
            </a:r>
          </a:p>
          <a:p>
            <a:pPr lvl="3"/>
            <a:r>
              <a:rPr lang="en-US" dirty="0" err="1"/>
              <a:t>Y</a:t>
            </a:r>
            <a:r>
              <a:rPr lang="en-US" baseline="-25000" dirty="0" err="1"/>
              <a:t>predict</a:t>
            </a:r>
            <a:r>
              <a:rPr lang="en-US" dirty="0"/>
              <a:t> = predicted value for a given sample</a:t>
            </a:r>
          </a:p>
          <a:p>
            <a:pPr lvl="3"/>
            <a:r>
              <a:rPr lang="en-US" dirty="0"/>
              <a:t>w = weights</a:t>
            </a:r>
          </a:p>
          <a:p>
            <a:pPr lvl="3"/>
            <a:r>
              <a:rPr lang="en-US" dirty="0"/>
              <a:t>f = feature value</a:t>
            </a:r>
          </a:p>
          <a:p>
            <a:pPr lvl="3"/>
            <a:r>
              <a:rPr lang="en-US" dirty="0"/>
              <a:t>n = number of features</a:t>
            </a:r>
          </a:p>
          <a:p>
            <a:pPr lvl="3"/>
            <a:r>
              <a:rPr lang="en-US" dirty="0"/>
              <a:t>b = intercept of linear line</a:t>
            </a:r>
          </a:p>
          <a:p>
            <a:pPr lvl="3"/>
            <a:r>
              <a:rPr lang="en-US" dirty="0"/>
              <a:t>r = regularization parameter</a:t>
            </a:r>
          </a:p>
          <a:p>
            <a:pPr lvl="1"/>
            <a:endParaRPr lang="en-US" dirty="0"/>
          </a:p>
          <a:p>
            <a:pPr lvl="2"/>
            <a:endParaRPr lang="en-US" dirty="0"/>
          </a:p>
          <a:p>
            <a:endParaRPr lang="en-US" dirty="0"/>
          </a:p>
        </p:txBody>
      </p:sp>
    </p:spTree>
    <p:extLst>
      <p:ext uri="{BB962C8B-B14F-4D97-AF65-F5344CB8AC3E}">
        <p14:creationId xmlns:p14="http://schemas.microsoft.com/office/powerpoint/2010/main" val="4224757609"/>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predicted value for given sample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r>
              <a:rPr lang="en-US" dirty="0" err="1"/>
              <a:t>A.k.a</a:t>
            </a:r>
            <a:r>
              <a:rPr lang="en-US" dirty="0"/>
              <a:t> the prediction function.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p>
          <a:p>
            <a:pPr lvl="1"/>
            <a:r>
              <a:rPr lang="en-US" dirty="0"/>
              <a:t>For functions with regularization, an additional term is added for model to optimize when generating prediction function</a:t>
            </a:r>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1"/>
            <a:r>
              <a:rPr lang="en-US" dirty="0"/>
              <a:t>Similar to the classifier, the regressor picks the value that is closest to the most similar neighbor.</a:t>
            </a:r>
          </a:p>
          <a:p>
            <a:pPr lvl="1"/>
            <a:r>
              <a:rPr lang="en-US" dirty="0"/>
              <a:t>Multiple neighbors are averaged together.</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Works similar to classifier, except mean squared error is used in cost function to determine boundaries.</a:t>
            </a:r>
          </a:p>
          <a:p>
            <a:pPr lvl="1"/>
            <a:r>
              <a:rPr lang="en-US" dirty="0"/>
              <a:t>Each node has a predicted value that is the average of all values within its decision boundary.</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The same pros and cons exist as the classifier variant of the decision tree.</a:t>
            </a:r>
          </a:p>
          <a:p>
            <a:pPr lvl="2"/>
            <a:endParaRPr lang="en-US" dirty="0"/>
          </a:p>
          <a:p>
            <a:endParaRPr lang="en-US" dirty="0"/>
          </a:p>
        </p:txBody>
      </p:sp>
    </p:spTree>
    <p:extLst>
      <p:ext uri="{BB962C8B-B14F-4D97-AF65-F5344CB8AC3E}">
        <p14:creationId xmlns:p14="http://schemas.microsoft.com/office/powerpoint/2010/main" val="4206803124"/>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Overview</a:t>
            </a:r>
          </a:p>
          <a:p>
            <a:pPr lvl="1"/>
            <a:r>
              <a:rPr lang="en-US" dirty="0"/>
              <a:t>Train Test Split</a:t>
            </a:r>
          </a:p>
          <a:p>
            <a:pPr lvl="1"/>
            <a:r>
              <a:rPr lang="en-US" dirty="0"/>
              <a:t>Cross Validation</a:t>
            </a:r>
          </a:p>
          <a:p>
            <a:pPr lvl="1"/>
            <a:r>
              <a:rPr lang="en-US" dirty="0"/>
              <a:t>Scaling Data</a:t>
            </a:r>
          </a:p>
          <a:p>
            <a:pPr lvl="1"/>
            <a:r>
              <a:rPr lang="en-US" dirty="0"/>
              <a:t>Converting Categories to Numbers</a:t>
            </a:r>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fontScale="92500" lnSpcReduction="10000"/>
          </a:bodyPr>
          <a:lstStyle/>
          <a:p>
            <a:r>
              <a:rPr lang="en-US" dirty="0"/>
              <a:t>Converting Categories to Numbers</a:t>
            </a:r>
          </a:p>
          <a:p>
            <a:pPr lvl="1"/>
            <a:r>
              <a:rPr lang="en-US" dirty="0"/>
              <a:t>Trainers understand numbers better than text.  If there are a set number of text categories, converting them to numbers will help.</a:t>
            </a:r>
          </a:p>
          <a:p>
            <a:pPr lvl="1"/>
            <a:r>
              <a:rPr lang="en-US" dirty="0"/>
              <a:t>If you have 5 categories, replacing them with numbers will make the model better.</a:t>
            </a:r>
          </a:p>
          <a:p>
            <a:pPr lvl="2"/>
            <a:r>
              <a:rPr lang="en-US" dirty="0"/>
              <a:t>‘Lake’ </a:t>
            </a:r>
            <a:r>
              <a:rPr lang="en-US" dirty="0">
                <a:sym typeface="Wingdings" panose="05000000000000000000" pitchFamily="2" charset="2"/>
              </a:rPr>
              <a:t> 0</a:t>
            </a:r>
            <a:endParaRPr lang="en-US" dirty="0"/>
          </a:p>
          <a:p>
            <a:pPr lvl="2"/>
            <a:r>
              <a:rPr lang="en-US" dirty="0"/>
              <a:t>‘River’ </a:t>
            </a:r>
            <a:r>
              <a:rPr lang="en-US" dirty="0">
                <a:sym typeface="Wingdings" panose="05000000000000000000" pitchFamily="2" charset="2"/>
              </a:rPr>
              <a:t> 1</a:t>
            </a:r>
            <a:endParaRPr lang="en-US" dirty="0"/>
          </a:p>
          <a:p>
            <a:pPr lvl="2"/>
            <a:r>
              <a:rPr lang="en-US" dirty="0"/>
              <a:t>‘Stream’ </a:t>
            </a:r>
            <a:r>
              <a:rPr lang="en-US" dirty="0">
                <a:sym typeface="Wingdings" panose="05000000000000000000" pitchFamily="2" charset="2"/>
              </a:rPr>
              <a:t> 2</a:t>
            </a:r>
            <a:endParaRPr lang="en-US" dirty="0"/>
          </a:p>
          <a:p>
            <a:pPr lvl="2"/>
            <a:r>
              <a:rPr lang="en-US" dirty="0"/>
              <a:t>‘Ocean’ </a:t>
            </a:r>
            <a:r>
              <a:rPr lang="en-US" dirty="0">
                <a:sym typeface="Wingdings" panose="05000000000000000000" pitchFamily="2" charset="2"/>
              </a:rPr>
              <a:t> 3</a:t>
            </a:r>
            <a:endParaRPr lang="en-US" dirty="0"/>
          </a:p>
          <a:p>
            <a:pPr lvl="2"/>
            <a:r>
              <a:rPr lang="en-US" dirty="0"/>
              <a:t>‘Pond’ </a:t>
            </a:r>
            <a:r>
              <a:rPr lang="en-US" dirty="0">
                <a:sym typeface="Wingdings" panose="05000000000000000000" pitchFamily="2" charset="2"/>
              </a:rPr>
              <a:t> 4</a:t>
            </a:r>
            <a:endParaRPr lang="en-US" dirty="0"/>
          </a:p>
        </p:txBody>
      </p:sp>
    </p:spTree>
    <p:extLst>
      <p:ext uri="{BB962C8B-B14F-4D97-AF65-F5344CB8AC3E}">
        <p14:creationId xmlns:p14="http://schemas.microsoft.com/office/powerpoint/2010/main" val="288031998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8749</TotalTime>
  <Words>5486</Words>
  <Application>Microsoft Office PowerPoint</Application>
  <PresentationFormat>On-screen Show (4:3)</PresentationFormat>
  <Paragraphs>856</Paragraphs>
  <Slides>140</Slides>
  <Notes>31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140</vt:i4>
      </vt:variant>
    </vt:vector>
  </HeadingPairs>
  <TitlesOfParts>
    <vt:vector size="148" baseType="lpstr">
      <vt:lpstr>Arial</vt:lpstr>
      <vt:lpstr>Calibri</vt:lpstr>
      <vt:lpstr>Cambria Math</vt:lpstr>
      <vt:lpstr>Consolas</vt:lpstr>
      <vt:lpstr>Garamond</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General Workflow</vt:lpstr>
      <vt:lpstr>General Workflow</vt:lpstr>
      <vt:lpstr>General Workflow</vt:lpstr>
      <vt:lpstr>Linear Models</vt:lpstr>
      <vt:lpstr>Linear Models</vt:lpstr>
      <vt:lpstr>Linear Models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STOPPED HERE</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Dataset Preparation</vt:lpstr>
      <vt:lpstr>Dataset Preparation</vt:lpstr>
      <vt:lpstr>Dataset Preparation</vt:lpstr>
      <vt:lpstr>Dataset Preparation</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Ensemble Methods</vt:lpstr>
      <vt:lpstr>Ensemble Methods</vt:lpstr>
      <vt:lpstr>Ensemble Methods</vt:lpstr>
      <vt:lpstr>Ensemble Methods</vt:lpstr>
      <vt:lpstr>Ensemble Methods</vt:lpstr>
      <vt:lpstr>Ensemble Methods</vt:lpstr>
      <vt:lpstr>Ensemble Methods</vt:lpstr>
      <vt:lpstr>Ensemble Methods</vt:lpstr>
      <vt:lpstr>Tuning</vt:lpstr>
      <vt:lpstr>Tuning</vt:lpstr>
      <vt:lpstr>Tuning</vt:lpstr>
      <vt:lpstr>Tuning</vt:lpstr>
      <vt:lpstr>Tuning</vt:lpstr>
      <vt:lpstr>Tuning</vt:lpstr>
      <vt:lpstr>Tuning</vt:lpstr>
      <vt:lpstr>Tuning</vt:lpstr>
      <vt:lpstr>Bibliography</vt:lpstr>
      <vt:lpstr>Additional Resources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493</cp:revision>
  <dcterms:created xsi:type="dcterms:W3CDTF">2018-01-12T01:50:51Z</dcterms:created>
  <dcterms:modified xsi:type="dcterms:W3CDTF">2022-01-12T05:25:13Z</dcterms:modified>
</cp:coreProperties>
</file>