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notesSlides/notesSlide1.xml" ContentType="application/vnd.openxmlformats-officedocument.presentationml.notesSlide+xml"/>
  <Override PartName="/ppt/theme/themeOverride30.xml" ContentType="application/vnd.openxmlformats-officedocument.themeOverride+xml"/>
  <Override PartName="/ppt/notesSlides/notesSlide2.xml" ContentType="application/vnd.openxmlformats-officedocument.presentationml.notesSlide+xml"/>
  <Override PartName="/ppt/theme/themeOverride31.xml" ContentType="application/vnd.openxmlformats-officedocument.themeOverride+xml"/>
  <Override PartName="/ppt/notesSlides/notesSlide3.xml" ContentType="application/vnd.openxmlformats-officedocument.presentationml.notesSlide+xml"/>
  <Override PartName="/ppt/theme/themeOverride32.xml" ContentType="application/vnd.openxmlformats-officedocument.themeOverride+xml"/>
  <Override PartName="/ppt/theme/themeOverride33.xml" ContentType="application/vnd.openxmlformats-officedocument.themeOverride+xml"/>
  <Override PartName="/ppt/notesSlides/notesSlide4.xml" ContentType="application/vnd.openxmlformats-officedocument.presentationml.notesSlide+xml"/>
  <Override PartName="/ppt/theme/themeOverride34.xml" ContentType="application/vnd.openxmlformats-officedocument.themeOverride+xml"/>
  <Override PartName="/ppt/notesSlides/notesSlide5.xml" ContentType="application/vnd.openxmlformats-officedocument.presentationml.notesSlide+xml"/>
  <Override PartName="/ppt/theme/themeOverride35.xml" ContentType="application/vnd.openxmlformats-officedocument.themeOverride+xml"/>
  <Override PartName="/ppt/notesSlides/notesSlide6.xml" ContentType="application/vnd.openxmlformats-officedocument.presentationml.notesSlide+xml"/>
  <Override PartName="/ppt/theme/themeOverride36.xml" ContentType="application/vnd.openxmlformats-officedocument.themeOverride+xml"/>
  <Override PartName="/ppt/notesSlides/notesSlide7.xml" ContentType="application/vnd.openxmlformats-officedocument.presentationml.notesSlide+xml"/>
  <Override PartName="/ppt/theme/themeOverride37.xml" ContentType="application/vnd.openxmlformats-officedocument.themeOverride+xml"/>
  <Override PartName="/ppt/notesSlides/notesSlide8.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ppt/theme/themeOverride57.xml" ContentType="application/vnd.openxmlformats-officedocument.themeOverr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8"/>
  </p:notesMasterIdLst>
  <p:sldIdLst>
    <p:sldId id="256" r:id="rId3"/>
    <p:sldId id="283" r:id="rId4"/>
    <p:sldId id="425" r:id="rId5"/>
    <p:sldId id="379" r:id="rId6"/>
    <p:sldId id="408" r:id="rId7"/>
    <p:sldId id="429" r:id="rId8"/>
    <p:sldId id="410" r:id="rId9"/>
    <p:sldId id="381" r:id="rId10"/>
    <p:sldId id="409" r:id="rId11"/>
    <p:sldId id="380" r:id="rId12"/>
    <p:sldId id="383" r:id="rId13"/>
    <p:sldId id="422" r:id="rId14"/>
    <p:sldId id="382" r:id="rId15"/>
    <p:sldId id="407" r:id="rId16"/>
    <p:sldId id="423" r:id="rId17"/>
    <p:sldId id="424" r:id="rId18"/>
    <p:sldId id="421" r:id="rId19"/>
    <p:sldId id="420" r:id="rId20"/>
    <p:sldId id="378" r:id="rId21"/>
    <p:sldId id="388" r:id="rId22"/>
    <p:sldId id="387" r:id="rId23"/>
    <p:sldId id="389" r:id="rId24"/>
    <p:sldId id="401" r:id="rId25"/>
    <p:sldId id="403" r:id="rId26"/>
    <p:sldId id="402" r:id="rId27"/>
    <p:sldId id="406" r:id="rId28"/>
    <p:sldId id="404" r:id="rId29"/>
    <p:sldId id="377" r:id="rId30"/>
    <p:sldId id="435" r:id="rId31"/>
    <p:sldId id="390" r:id="rId32"/>
    <p:sldId id="426" r:id="rId33"/>
    <p:sldId id="412" r:id="rId34"/>
    <p:sldId id="444" r:id="rId35"/>
    <p:sldId id="415" r:id="rId36"/>
    <p:sldId id="413" r:id="rId37"/>
    <p:sldId id="416" r:id="rId38"/>
    <p:sldId id="436" r:id="rId39"/>
    <p:sldId id="437" r:id="rId40"/>
    <p:sldId id="438" r:id="rId41"/>
    <p:sldId id="391" r:id="rId42"/>
    <p:sldId id="428" r:id="rId43"/>
    <p:sldId id="427" r:id="rId44"/>
    <p:sldId id="441" r:id="rId45"/>
    <p:sldId id="396" r:id="rId46"/>
    <p:sldId id="432" r:id="rId47"/>
    <p:sldId id="431" r:id="rId48"/>
    <p:sldId id="430" r:id="rId49"/>
    <p:sldId id="434" r:id="rId50"/>
    <p:sldId id="439" r:id="rId51"/>
    <p:sldId id="440" r:id="rId52"/>
    <p:sldId id="414" r:id="rId53"/>
    <p:sldId id="433" r:id="rId54"/>
    <p:sldId id="442" r:id="rId55"/>
    <p:sldId id="443" r:id="rId56"/>
    <p:sldId id="397" r:id="rId57"/>
    <p:sldId id="398" r:id="rId58"/>
    <p:sldId id="399" r:id="rId59"/>
    <p:sldId id="376" r:id="rId60"/>
    <p:sldId id="405" r:id="rId61"/>
    <p:sldId id="385" r:id="rId62"/>
    <p:sldId id="386" r:id="rId63"/>
    <p:sldId id="400" r:id="rId64"/>
    <p:sldId id="384" r:id="rId65"/>
    <p:sldId id="375" r:id="rId66"/>
    <p:sldId id="41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12/7/2021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30</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31</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32</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34</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35</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36</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3623138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12/7/2021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9.xml"/><Relationship Id="rId5" Type="http://schemas.microsoft.com/office/2007/relationships/hdphoto" Target="../media/hdphoto1.wdp"/><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0.xml"/><Relationship Id="rId5" Type="http://schemas.microsoft.com/office/2007/relationships/hdphoto" Target="../media/hdphoto1.wdp"/><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1.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3.xml"/><Relationship Id="rId9"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3.xml"/><Relationship Id="rId5" Type="http://schemas.microsoft.com/office/2007/relationships/hdphoto" Target="../media/hdphoto1.wdp"/><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4.xml"/><Relationship Id="rId5" Type="http://schemas.microsoft.com/office/2007/relationships/hdphoto" Target="../media/hdphoto1.wdp"/><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35.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37.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9.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0.xml"/><Relationship Id="rId4" Type="http://schemas.microsoft.com/office/2007/relationships/hdphoto" Target="../media/hdphoto1.wdp"/></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1.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2.xml"/><Relationship Id="rId4" Type="http://schemas.microsoft.com/office/2007/relationships/hdphoto" Target="../media/hdphoto1.wdp"/></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3.xml"/><Relationship Id="rId4" Type="http://schemas.microsoft.com/office/2007/relationships/hdphoto" Target="../media/hdphoto1.wdp"/></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4.xml"/><Relationship Id="rId4" Type="http://schemas.microsoft.com/office/2007/relationships/hdphoto" Target="../media/hdphoto1.wdp"/></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5.xml"/><Relationship Id="rId4" Type="http://schemas.microsoft.com/office/2007/relationships/hdphoto" Target="../media/hdphoto1.wdp"/></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6.xml"/><Relationship Id="rId4" Type="http://schemas.microsoft.com/office/2007/relationships/hdphoto" Target="../media/hdphoto1.wdp"/></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7.xml"/><Relationship Id="rId4" Type="http://schemas.microsoft.com/office/2007/relationships/hdphoto" Target="../media/hdphoto1.wdp"/></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8.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9.xml"/><Relationship Id="rId4" Type="http://schemas.microsoft.com/office/2007/relationships/hdphoto" Target="../media/hdphoto1.wdp"/></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0.xml"/><Relationship Id="rId4" Type="http://schemas.microsoft.com/office/2007/relationships/hdphoto" Target="../media/hdphoto1.wdp"/></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1.xml"/><Relationship Id="rId4" Type="http://schemas.microsoft.com/office/2007/relationships/hdphoto" Target="../media/hdphoto1.wdp"/></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2.xml"/><Relationship Id="rId4" Type="http://schemas.microsoft.com/office/2007/relationships/hdphoto" Target="../media/hdphoto1.wdp"/></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3.xml"/><Relationship Id="rId4" Type="http://schemas.microsoft.com/office/2007/relationships/hdphoto" Target="../media/hdphoto1.wdp"/></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4.xml"/><Relationship Id="rId4" Type="http://schemas.microsoft.com/office/2007/relationships/hdphoto" Target="../media/hdphoto1.wdp"/></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5.xml"/><Relationship Id="rId4" Type="http://schemas.microsoft.com/office/2007/relationships/hdphoto" Target="../media/hdphoto1.wdp"/></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6.xml"/><Relationship Id="rId4" Type="http://schemas.microsoft.com/office/2007/relationships/hdphoto" Target="../media/hdphoto1.wdp"/></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7.xml"/><Relationship Id="rId4" Type="http://schemas.microsoft.com/office/2007/relationships/hdphoto" Target="../media/hdphoto1.wdp"/></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lnSpcReduction="10000"/>
          </a:bodyPr>
          <a:lstStyle/>
          <a:p>
            <a:r>
              <a:rPr lang="en-US" dirty="0"/>
              <a:t>Overfitting</a:t>
            </a:r>
          </a:p>
          <a:p>
            <a:pPr lvl="1"/>
            <a:r>
              <a:rPr lang="en-US" dirty="0"/>
              <a:t>Training a model so much to training data that it does not model test data/other data as accurately.</a:t>
            </a:r>
          </a:p>
          <a:p>
            <a:pPr lvl="1"/>
            <a:r>
              <a:rPr lang="en-US" dirty="0"/>
              <a:t>Usually indicated by a high accuracy on the training data, and an unreasonably low accuracy on the test data.</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Evaluating Accuracy</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 model needs to be evaluated for accuracy to ensure our predictions will have a high degree of correctness.</a:t>
            </a:r>
          </a:p>
          <a:p>
            <a:pPr lvl="1"/>
            <a:r>
              <a:rPr lang="en-US" dirty="0"/>
              <a:t>This is usually done using the 25% of data that we did not use for training.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the model is as accurate as we want,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128"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a:t>
            </a:r>
            <a:r>
              <a:rPr lang="en-US" dirty="0" err="1"/>
              <a:t>classifer</a:t>
            </a:r>
            <a:r>
              <a:rPr lang="en-US"/>
              <a:t> example </a:t>
            </a:r>
            <a:r>
              <a:rPr lang="en-US" dirty="0"/>
              <a:t>with k-nearest neighbors and optimize based on number of neighbors</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the produced image.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5" name="Picture 4">
            <a:extLst>
              <a:ext uri="{FF2B5EF4-FFF2-40B4-BE49-F238E27FC236}">
                <a16:creationId xmlns:a16="http://schemas.microsoft.com/office/drawing/2014/main" id="{AEE9C498-C33F-4F9D-A693-50DA2A30C0BE}"/>
              </a:ext>
            </a:extLst>
          </p:cNvPr>
          <p:cNvPicPr>
            <a:picLocks noChangeAspect="1"/>
          </p:cNvPicPr>
          <p:nvPr/>
        </p:nvPicPr>
        <p:blipFill>
          <a:blip r:embed="rId6"/>
          <a:stretch>
            <a:fillRect/>
          </a:stretch>
        </p:blipFill>
        <p:spPr>
          <a:xfrm>
            <a:off x="1524000" y="2209800"/>
            <a:ext cx="6096000" cy="4304313"/>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2"/>
            <a:endParaRPr lang="en-US" dirty="0"/>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built off of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prediction value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endParaRPr lang="en-US" baseline="-25000" dirty="0"/>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algorithm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lstStyle/>
          <a:p>
            <a:r>
              <a:rPr lang="en-US" dirty="0"/>
              <a:t>Overview</a:t>
            </a:r>
          </a:p>
          <a:p>
            <a:pPr lvl="1"/>
            <a:r>
              <a:rPr lang="en-US" dirty="0"/>
              <a:t>&lt;model&gt;.score(</a:t>
            </a:r>
            <a:r>
              <a:rPr lang="en-US" dirty="0" err="1"/>
              <a:t>test_data</a:t>
            </a:r>
            <a:r>
              <a:rPr lang="en-US" dirty="0"/>
              <a:t>, </a:t>
            </a:r>
            <a:r>
              <a:rPr lang="en-US" dirty="0" err="1"/>
              <a:t>test_labels</a:t>
            </a:r>
            <a:r>
              <a:rPr lang="en-US"/>
              <a:t>)</a:t>
            </a:r>
            <a:endParaRPr lang="en-US" dirty="0"/>
          </a:p>
          <a:p>
            <a:pPr lvl="2"/>
            <a:endParaRPr lang="en-US" dirty="0"/>
          </a:p>
          <a:p>
            <a:endParaRPr lang="en-US" dirty="0"/>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mathematical equation, set of equations, and/or algorithm that is used to predict outcomes for classification problems.</a:t>
            </a:r>
          </a:p>
          <a:p>
            <a:pPr lvl="1"/>
            <a:r>
              <a:rPr lang="en-US" dirty="0"/>
              <a:t>For problems where we are trying to determine an exact value or name of something.</a:t>
            </a:r>
          </a:p>
          <a:p>
            <a:pPr lvl="2"/>
            <a:r>
              <a:rPr lang="en-US" dirty="0"/>
              <a:t>i.e. trying to determine what kind of fruit something is.</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https://github.com/amueller/introduction_to_ml_with_python/blob/master/02-supervised-learning.ipynb</a:t>
            </a:r>
          </a:p>
        </p:txBody>
      </p:sp>
    </p:spTree>
    <p:extLst>
      <p:ext uri="{BB962C8B-B14F-4D97-AF65-F5344CB8AC3E}">
        <p14:creationId xmlns:p14="http://schemas.microsoft.com/office/powerpoint/2010/main" val="36450361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mathematical equation, set of equations, and/or algorithm that is used to predict outcomes for regression problems.</a:t>
            </a:r>
          </a:p>
          <a:p>
            <a:pPr lvl="1"/>
            <a:r>
              <a:rPr lang="en-US" dirty="0"/>
              <a:t>Problems were we are predicting within range of values.</a:t>
            </a:r>
          </a:p>
          <a:p>
            <a:pPr lvl="2"/>
            <a:r>
              <a:rPr lang="en-US" dirty="0"/>
              <a:t>i.e. Predicting the median household income in the future.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887</TotalTime>
  <Words>2334</Words>
  <Application>Microsoft Office PowerPoint</Application>
  <PresentationFormat>On-screen Show (4:3)</PresentationFormat>
  <Paragraphs>365</Paragraphs>
  <Slides>65</Slides>
  <Notes>8</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65</vt:i4>
      </vt:variant>
    </vt:vector>
  </HeadingPairs>
  <TitlesOfParts>
    <vt:vector size="70" baseType="lpstr">
      <vt:lpstr>Arial</vt:lpstr>
      <vt:lpstr>Calibri</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Linear Models</vt:lpstr>
      <vt:lpstr>Linear Models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Evaluating Accuracy</vt:lpstr>
      <vt:lpstr>Scikit-Learn Machine Learning</vt:lpstr>
      <vt:lpstr>Tuning</vt:lpstr>
      <vt:lpstr>Tuning</vt:lpstr>
      <vt:lpstr>Tuning</vt:lpstr>
      <vt:lpstr>Scikit-Learn Machine Learning</vt:lpstr>
      <vt:lpstr>Bibliography</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310</cp:revision>
  <dcterms:created xsi:type="dcterms:W3CDTF">2018-01-12T01:50:51Z</dcterms:created>
  <dcterms:modified xsi:type="dcterms:W3CDTF">2021-12-08T03:20:13Z</dcterms:modified>
</cp:coreProperties>
</file>