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ppt/notesSlides/notesSlide5.xml" ContentType="application/vnd.openxmlformats-officedocument.presentationml.notesSl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notesSlides/notesSlide9.xml" ContentType="application/vnd.openxmlformats-officedocument.presentationml.notesSlide+xml"/>
  <Override PartName="/ppt/theme/themeOverride44.xml" ContentType="application/vnd.openxmlformats-officedocument.themeOverride+xml"/>
  <Override PartName="/ppt/notesSlides/notesSlide10.xml" ContentType="application/vnd.openxmlformats-officedocument.presentationml.notesSlide+xml"/>
  <Override PartName="/ppt/theme/themeOverride45.xml" ContentType="application/vnd.openxmlformats-officedocument.themeOverride+xml"/>
  <Override PartName="/ppt/notesSlides/notesSlide11.xml" ContentType="application/vnd.openxmlformats-officedocument.presentationml.notesSlide+xml"/>
  <Override PartName="/ppt/theme/themeOverride46.xml" ContentType="application/vnd.openxmlformats-officedocument.themeOverride+xml"/>
  <Override PartName="/ppt/notesSlides/notesSlide12.xml" ContentType="application/vnd.openxmlformats-officedocument.presentationml.notesSlide+xml"/>
  <Override PartName="/ppt/theme/themeOverride47.xml" ContentType="application/vnd.openxmlformats-officedocument.themeOverride+xml"/>
  <Override PartName="/ppt/theme/themeOverride48.xml" ContentType="application/vnd.openxmlformats-officedocument.themeOverride+xml"/>
  <Override PartName="/ppt/notesSlides/notesSlide13.xml" ContentType="application/vnd.openxmlformats-officedocument.presentationml.notesSlide+xml"/>
  <Override PartName="/ppt/theme/themeOverride49.xml" ContentType="application/vnd.openxmlformats-officedocument.themeOverride+xml"/>
  <Override PartName="/ppt/notesSlides/notesSlide14.xml" ContentType="application/vnd.openxmlformats-officedocument.presentationml.notesSlide+xml"/>
  <Override PartName="/ppt/theme/themeOverride50.xml" ContentType="application/vnd.openxmlformats-officedocument.themeOverride+xml"/>
  <Override PartName="/ppt/notesSlides/notesSlide15.xml" ContentType="application/vnd.openxmlformats-officedocument.presentationml.notesSl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notesSlides/notesSlide16.xml" ContentType="application/vnd.openxmlformats-officedocument.presentationml.notesSlide+xml"/>
  <Override PartName="/ppt/theme/themeOverride59.xml" ContentType="application/vnd.openxmlformats-officedocument.themeOverride+xml"/>
  <Override PartName="/ppt/notesSlides/notesSlide17.xml" ContentType="application/vnd.openxmlformats-officedocument.presentationml.notesSlide+xml"/>
  <Override PartName="/ppt/theme/themeOverride60.xml" ContentType="application/vnd.openxmlformats-officedocument.themeOverride+xml"/>
  <Override PartName="/ppt/notesSlides/notesSlide18.xml" ContentType="application/vnd.openxmlformats-officedocument.presentationml.notesSlide+xml"/>
  <Override PartName="/ppt/theme/themeOverride61.xml" ContentType="application/vnd.openxmlformats-officedocument.themeOverride+xml"/>
  <Override PartName="/ppt/notesSlides/notesSlide19.xml" ContentType="application/vnd.openxmlformats-officedocument.presentationml.notesSlide+xml"/>
  <Override PartName="/ppt/theme/themeOverride62.xml" ContentType="application/vnd.openxmlformats-officedocument.themeOverride+xml"/>
  <Override PartName="/ppt/notesSlides/notesSlide20.xml" ContentType="application/vnd.openxmlformats-officedocument.presentationml.notesSl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ppt/theme/themeOverride107.xml" ContentType="application/vnd.openxmlformats-officedocument.themeOverride+xml"/>
  <Override PartName="/ppt/theme/themeOverride108.xml" ContentType="application/vnd.openxmlformats-officedocument.themeOverride+xml"/>
  <Override PartName="/ppt/theme/themeOverride109.xml" ContentType="application/vnd.openxmlformats-officedocument.themeOverride+xml"/>
  <Override PartName="/ppt/theme/themeOverride110.xml" ContentType="application/vnd.openxmlformats-officedocument.themeOverride+xml"/>
  <Override PartName="/ppt/theme/themeOverride1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9"/>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390" r:id="rId39"/>
    <p:sldId id="426" r:id="rId40"/>
    <p:sldId id="412" r:id="rId41"/>
    <p:sldId id="444" r:id="rId42"/>
    <p:sldId id="457" r:id="rId43"/>
    <p:sldId id="415" r:id="rId44"/>
    <p:sldId id="413" r:id="rId45"/>
    <p:sldId id="416" r:id="rId46"/>
    <p:sldId id="494" r:id="rId47"/>
    <p:sldId id="497" r:id="rId48"/>
    <p:sldId id="496" r:id="rId49"/>
    <p:sldId id="498" r:id="rId50"/>
    <p:sldId id="450" r:id="rId51"/>
    <p:sldId id="436" r:id="rId52"/>
    <p:sldId id="459" r:id="rId53"/>
    <p:sldId id="455" r:id="rId54"/>
    <p:sldId id="456" r:id="rId55"/>
    <p:sldId id="461" r:id="rId56"/>
    <p:sldId id="465" r:id="rId57"/>
    <p:sldId id="464" r:id="rId58"/>
    <p:sldId id="466" r:id="rId59"/>
    <p:sldId id="463" r:id="rId60"/>
    <p:sldId id="467" r:id="rId61"/>
    <p:sldId id="437" r:id="rId62"/>
    <p:sldId id="451" r:id="rId63"/>
    <p:sldId id="452" r:id="rId64"/>
    <p:sldId id="468" r:id="rId65"/>
    <p:sldId id="469" r:id="rId66"/>
    <p:sldId id="391" r:id="rId67"/>
    <p:sldId id="428" r:id="rId68"/>
    <p:sldId id="438" r:id="rId69"/>
    <p:sldId id="427" r:id="rId70"/>
    <p:sldId id="441" r:id="rId71"/>
    <p:sldId id="396" r:id="rId72"/>
    <p:sldId id="432" r:id="rId73"/>
    <p:sldId id="431" r:id="rId74"/>
    <p:sldId id="430" r:id="rId75"/>
    <p:sldId id="434" r:id="rId76"/>
    <p:sldId id="439" r:id="rId77"/>
    <p:sldId id="440" r:id="rId78"/>
    <p:sldId id="414" r:id="rId79"/>
    <p:sldId id="433" r:id="rId80"/>
    <p:sldId id="442" r:id="rId81"/>
    <p:sldId id="443" r:id="rId82"/>
    <p:sldId id="397" r:id="rId83"/>
    <p:sldId id="398" r:id="rId84"/>
    <p:sldId id="399" r:id="rId85"/>
    <p:sldId id="376" r:id="rId86"/>
    <p:sldId id="445" r:id="rId87"/>
    <p:sldId id="485" r:id="rId88"/>
    <p:sldId id="475" r:id="rId89"/>
    <p:sldId id="478" r:id="rId90"/>
    <p:sldId id="486" r:id="rId91"/>
    <p:sldId id="489" r:id="rId92"/>
    <p:sldId id="492" r:id="rId93"/>
    <p:sldId id="493" r:id="rId94"/>
    <p:sldId id="490" r:id="rId95"/>
    <p:sldId id="477" r:id="rId96"/>
    <p:sldId id="484" r:id="rId97"/>
    <p:sldId id="491" r:id="rId98"/>
    <p:sldId id="482" r:id="rId99"/>
    <p:sldId id="483" r:id="rId100"/>
    <p:sldId id="480" r:id="rId101"/>
    <p:sldId id="481" r:id="rId102"/>
    <p:sldId id="488" r:id="rId103"/>
    <p:sldId id="487" r:id="rId104"/>
    <p:sldId id="476" r:id="rId105"/>
    <p:sldId id="405" r:id="rId106"/>
    <p:sldId id="385" r:id="rId107"/>
    <p:sldId id="400" r:id="rId108"/>
    <p:sldId id="472" r:id="rId109"/>
    <p:sldId id="474" r:id="rId110"/>
    <p:sldId id="473" r:id="rId111"/>
    <p:sldId id="386" r:id="rId112"/>
    <p:sldId id="470" r:id="rId113"/>
    <p:sldId id="471" r:id="rId114"/>
    <p:sldId id="384" r:id="rId115"/>
    <p:sldId id="375" r:id="rId116"/>
    <p:sldId id="460" r:id="rId117"/>
    <p:sldId id="411"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30" autoAdjust="0"/>
  </p:normalViewPr>
  <p:slideViewPr>
    <p:cSldViewPr>
      <p:cViewPr varScale="1">
        <p:scale>
          <a:sx n="75" d="100"/>
          <a:sy n="75" d="100"/>
        </p:scale>
        <p:origin x="124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notesMaster" Target="notesMasters/notesMaster1.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291017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41619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4130353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50</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51</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52</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60</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61</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62</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63</a:t>
            </a:fld>
            <a:endParaRPr lang="en-US"/>
          </a:p>
        </p:txBody>
      </p:sp>
    </p:spTree>
    <p:extLst>
      <p:ext uri="{BB962C8B-B14F-4D97-AF65-F5344CB8AC3E}">
        <p14:creationId xmlns:p14="http://schemas.microsoft.com/office/powerpoint/2010/main" val="279417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64</a:t>
            </a:fld>
            <a:endParaRPr lang="en-US"/>
          </a:p>
        </p:txBody>
      </p:sp>
    </p:spTree>
    <p:extLst>
      <p:ext uri="{BB962C8B-B14F-4D97-AF65-F5344CB8AC3E}">
        <p14:creationId xmlns:p14="http://schemas.microsoft.com/office/powerpoint/2010/main" val="385905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41</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45</a:t>
            </a:fld>
            <a:endParaRPr lang="en-US"/>
          </a:p>
        </p:txBody>
      </p:sp>
    </p:spTree>
    <p:extLst>
      <p:ext uri="{BB962C8B-B14F-4D97-AF65-F5344CB8AC3E}">
        <p14:creationId xmlns:p14="http://schemas.microsoft.com/office/powerpoint/2010/main" val="304894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12/25/2021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8.xml"/><Relationship Id="rId4" Type="http://schemas.microsoft.com/office/2007/relationships/hdphoto" Target="../media/hdphoto1.wdp"/></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9.xml"/><Relationship Id="rId4" Type="http://schemas.microsoft.com/office/2007/relationships/hdphoto" Target="../media/hdphoto1.wdp"/></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0.xml"/><Relationship Id="rId4" Type="http://schemas.microsoft.com/office/2007/relationships/hdphoto" Target="../media/hdphoto1.wdp"/></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1.xml"/><Relationship Id="rId4" Type="http://schemas.microsoft.com/office/2007/relationships/hdphoto" Target="../media/hdphoto1.wdp"/></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2.xml"/><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3.xml"/><Relationship Id="rId4" Type="http://schemas.microsoft.com/office/2007/relationships/hdphoto" Target="../media/hdphoto1.wdp"/></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4.xml"/><Relationship Id="rId4" Type="http://schemas.microsoft.com/office/2007/relationships/hdphoto" Target="../media/hdphoto1.wdp"/></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5.xml"/><Relationship Id="rId4" Type="http://schemas.microsoft.com/office/2007/relationships/hdphoto" Target="../media/hdphoto1.wdp"/></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6.xml"/><Relationship Id="rId4" Type="http://schemas.microsoft.com/office/2007/relationships/hdphoto" Target="../media/hdphoto1.wdp"/></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8.xml"/><Relationship Id="rId4" Type="http://schemas.microsoft.com/office/2007/relationships/hdphoto" Target="../media/hdphoto1.wdp"/></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9.xml"/><Relationship Id="rId4" Type="http://schemas.microsoft.com/office/2007/relationships/hdphoto" Target="../media/hdphoto1.wdp"/></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0.xml"/><Relationship Id="rId4" Type="http://schemas.microsoft.com/office/2007/relationships/hdphoto" Target="../media/hdphoto1.wdp"/></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1.xml"/><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4.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4.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5.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4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48.xml"/><Relationship Id="rId5" Type="http://schemas.microsoft.com/office/2007/relationships/hdphoto" Target="../media/hdphoto1.wdp"/><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49.xml"/><Relationship Id="rId5" Type="http://schemas.microsoft.com/office/2007/relationships/hdphoto" Target="../media/hdphoto1.wdp"/><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50.xml"/><Relationship Id="rId5" Type="http://schemas.microsoft.com/office/2007/relationships/hdphoto" Target="../media/hdphoto1.wdp"/><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1.xml"/><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2.xml"/><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4.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openxmlformats.org/officeDocument/2006/relationships/image" Target="../media/image6.png"/><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6.xml"/><Relationship Id="rId5" Type="http://schemas.openxmlformats.org/officeDocument/2006/relationships/image" Target="../media/image7.png"/><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58.xml"/><Relationship Id="rId5" Type="http://schemas.microsoft.com/office/2007/relationships/hdphoto" Target="../media/hdphoto1.wdp"/><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59.xml"/><Relationship Id="rId5" Type="http://schemas.microsoft.com/office/2007/relationships/hdphoto" Target="../media/hdphoto1.wdp"/><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60.xml"/><Relationship Id="rId5" Type="http://schemas.microsoft.com/office/2007/relationships/hdphoto" Target="../media/hdphoto1.wdp"/><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6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6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3.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4.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6.xml"/><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9.xml"/><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4.xml"/><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5.xml"/><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6.xml"/><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8.xml"/><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9.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0.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1.xml"/><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2.xml"/><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3.xml"/><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4.xml"/><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5.xml"/><Relationship Id="rId4" Type="http://schemas.microsoft.com/office/2007/relationships/hdphoto" Target="../media/hdphoto1.wdp"/></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6.xml"/><Relationship Id="rId4" Type="http://schemas.microsoft.com/office/2007/relationships/hdphoto" Target="../media/hdphoto1.wdp"/></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8.xml"/><Relationship Id="rId4" Type="http://schemas.microsoft.com/office/2007/relationships/hdphoto" Target="../media/hdphoto1.wdp"/></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9.xml"/><Relationship Id="rId4" Type="http://schemas.microsoft.com/office/2007/relationships/hdphoto" Target="../media/hdphoto1.wdp"/></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0.xml"/><Relationship Id="rId4" Type="http://schemas.microsoft.com/office/2007/relationships/hdphoto" Target="../media/hdphoto1.wdp"/></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1.xml"/><Relationship Id="rId4" Type="http://schemas.microsoft.com/office/2007/relationships/hdphoto" Target="../media/hdphoto1.wdp"/></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2.xml"/><Relationship Id="rId4" Type="http://schemas.microsoft.com/office/2007/relationships/hdphoto" Target="../media/hdphoto1.wdp"/></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3.xml"/><Relationship Id="rId5" Type="http://schemas.openxmlformats.org/officeDocument/2006/relationships/image" Target="../media/image10.png"/><Relationship Id="rId4" Type="http://schemas.microsoft.com/office/2007/relationships/hdphoto" Target="../media/hdphoto1.wdp"/></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4.xml"/><Relationship Id="rId4" Type="http://schemas.microsoft.com/office/2007/relationships/hdphoto" Target="../media/hdphoto1.wdp"/></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5.xml"/><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6.xml"/><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Area Under the Curve (AUC)</a:t>
            </a:r>
          </a:p>
        </p:txBody>
      </p:sp>
    </p:spTree>
    <p:extLst>
      <p:ext uri="{BB962C8B-B14F-4D97-AF65-F5344CB8AC3E}">
        <p14:creationId xmlns:p14="http://schemas.microsoft.com/office/powerpoint/2010/main" val="3353178854"/>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3063537520"/>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2297916495"/>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773272650"/>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Ensembles of Decision Trees</a:t>
            </a:r>
          </a:p>
          <a:p>
            <a:pPr lvl="1"/>
            <a:r>
              <a:rPr lang="en-US" dirty="0"/>
              <a:t>Decision trees tend to overfit</a:t>
            </a:r>
          </a:p>
          <a:p>
            <a:pPr lvl="1"/>
            <a:r>
              <a:rPr lang="en-US" dirty="0"/>
              <a:t>Use multiple, slightly different models to increase predictive capability.</a:t>
            </a:r>
          </a:p>
          <a:p>
            <a:pPr lvl="1"/>
            <a:r>
              <a:rPr lang="en-US" dirty="0"/>
              <a:t>Can be used for either classifiers or regressors.</a:t>
            </a:r>
          </a:p>
          <a:p>
            <a:pPr lvl="1"/>
            <a:endParaRPr lang="en-US" dirty="0"/>
          </a:p>
          <a:p>
            <a:pPr lvl="2"/>
            <a:endParaRPr lang="en-US" dirty="0"/>
          </a:p>
          <a:p>
            <a:endParaRPr lang="en-US" dirty="0"/>
          </a:p>
        </p:txBody>
      </p:sp>
    </p:spTree>
    <p:extLst>
      <p:ext uri="{BB962C8B-B14F-4D97-AF65-F5344CB8AC3E}">
        <p14:creationId xmlns:p14="http://schemas.microsoft.com/office/powerpoint/2010/main" val="3184848222"/>
      </p:ext>
    </p:extLst>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Ensembles of Decision Trees</a:t>
            </a:r>
          </a:p>
          <a:p>
            <a:pPr lvl="1"/>
            <a:r>
              <a:rPr lang="en-US" dirty="0"/>
              <a:t>Types:</a:t>
            </a:r>
          </a:p>
          <a:p>
            <a:pPr lvl="2"/>
            <a:r>
              <a:rPr lang="en-US" dirty="0"/>
              <a:t>Random Forests</a:t>
            </a:r>
          </a:p>
          <a:p>
            <a:pPr lvl="2"/>
            <a:r>
              <a:rPr lang="en-US" dirty="0"/>
              <a:t>Gradient-Boosted Forests</a:t>
            </a:r>
          </a:p>
          <a:p>
            <a:pPr lvl="1"/>
            <a:endParaRPr lang="en-US" dirty="0"/>
          </a:p>
          <a:p>
            <a:pPr lvl="2"/>
            <a:endParaRPr lang="en-US" dirty="0"/>
          </a:p>
          <a:p>
            <a:endParaRPr lang="en-US" dirty="0"/>
          </a:p>
        </p:txBody>
      </p:sp>
    </p:spTree>
    <p:extLst>
      <p:ext uri="{BB962C8B-B14F-4D97-AF65-F5344CB8AC3E}">
        <p14:creationId xmlns:p14="http://schemas.microsoft.com/office/powerpoint/2010/main" val="1452939417"/>
      </p:ext>
    </p:extLst>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Random Forests</a:t>
            </a:r>
          </a:p>
          <a:p>
            <a:pPr lvl="1"/>
            <a:r>
              <a:rPr lang="en-US" dirty="0"/>
              <a:t>Average multiple models together.</a:t>
            </a:r>
          </a:p>
          <a:p>
            <a:pPr lvl="2"/>
            <a:r>
              <a:rPr lang="en-US" dirty="0"/>
              <a:t>Each model should overfit the data in a different part of the data.</a:t>
            </a:r>
          </a:p>
          <a:p>
            <a:pPr lvl="2"/>
            <a:endParaRPr lang="en-US" dirty="0"/>
          </a:p>
        </p:txBody>
      </p:sp>
    </p:spTree>
    <p:extLst>
      <p:ext uri="{BB962C8B-B14F-4D97-AF65-F5344CB8AC3E}">
        <p14:creationId xmlns:p14="http://schemas.microsoft.com/office/powerpoint/2010/main" val="46366640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1"/>
            <a:r>
              <a:rPr lang="en-US" dirty="0"/>
              <a:t>Decision Trees</a:t>
            </a:r>
          </a:p>
          <a:p>
            <a:pPr lvl="2"/>
            <a:r>
              <a:rPr lang="en-US" dirty="0"/>
              <a:t>Number of leaves (depth)</a:t>
            </a:r>
          </a:p>
          <a:p>
            <a:pPr lvl="2"/>
            <a:r>
              <a:rPr lang="en-US" dirty="0"/>
              <a:t>Ensembles of decision trees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alpha</a:t>
            </a:r>
          </a:p>
          <a:p>
            <a:pPr lvl="2"/>
            <a:r>
              <a:rPr lang="en-US" dirty="0"/>
              <a:t>Higher values increase regularization/generalization</a:t>
            </a:r>
          </a:p>
          <a:p>
            <a:pPr lvl="2"/>
            <a:r>
              <a:rPr lang="en-US" dirty="0"/>
              <a:t>Higher value pushes feature weights closer to zero</a:t>
            </a:r>
          </a:p>
          <a:p>
            <a:pPr lvl="2"/>
            <a:r>
              <a:rPr lang="en-US" dirty="0"/>
              <a:t>Lasso Regression</a:t>
            </a:r>
          </a:p>
          <a:p>
            <a:pPr lvl="2"/>
            <a:r>
              <a:rPr lang="en-US" dirty="0"/>
              <a:t>Ridge Regression</a:t>
            </a:r>
          </a:p>
          <a:p>
            <a:pPr lvl="2"/>
            <a:endParaRPr lang="en-US" dirty="0"/>
          </a:p>
          <a:p>
            <a:endParaRPr lang="en-US" dirty="0"/>
          </a:p>
        </p:txBody>
      </p:sp>
    </p:spTree>
    <p:extLst>
      <p:ext uri="{BB962C8B-B14F-4D97-AF65-F5344CB8AC3E}">
        <p14:creationId xmlns:p14="http://schemas.microsoft.com/office/powerpoint/2010/main" val="4153822099"/>
      </p:ext>
    </p:extLst>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a:t>
            </a:r>
          </a:p>
          <a:p>
            <a:pPr lvl="2"/>
            <a:r>
              <a:rPr lang="en-US" dirty="0"/>
              <a:t>Lower values increase generalization</a:t>
            </a:r>
          </a:p>
          <a:p>
            <a:pPr lvl="2"/>
            <a:r>
              <a:rPr lang="en-US" dirty="0"/>
              <a:t>Higher value causes algorithm to attempt to fit each training data point as best as possible</a:t>
            </a:r>
          </a:p>
          <a:p>
            <a:pPr lvl="2"/>
            <a:r>
              <a:rPr lang="en-US" dirty="0"/>
              <a:t>Logistic regression</a:t>
            </a:r>
          </a:p>
          <a:p>
            <a:pPr lvl="2"/>
            <a:r>
              <a:rPr lang="en-US" dirty="0"/>
              <a:t>Linear support vector machine</a:t>
            </a:r>
          </a:p>
          <a:p>
            <a:pPr lvl="2"/>
            <a:endParaRPr lang="en-US" dirty="0"/>
          </a:p>
          <a:p>
            <a:endParaRPr lang="en-US" dirty="0"/>
          </a:p>
        </p:txBody>
      </p:sp>
    </p:spTree>
    <p:extLst>
      <p:ext uri="{BB962C8B-B14F-4D97-AF65-F5344CB8AC3E}">
        <p14:creationId xmlns:p14="http://schemas.microsoft.com/office/powerpoint/2010/main" val="2098658121"/>
      </p:ext>
    </p:extLst>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255"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r>
              <a:rPr lang="en-US" dirty="0"/>
              <a:t>Use the .score() return value as your accuracy metric.</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6" name="Picture 5">
            <a:extLst>
              <a:ext uri="{FF2B5EF4-FFF2-40B4-BE49-F238E27FC236}">
                <a16:creationId xmlns:a16="http://schemas.microsoft.com/office/drawing/2014/main" id="{85C8CB2D-7626-4E37-A8D8-04A626F258DC}"/>
              </a:ext>
            </a:extLst>
          </p:cNvPr>
          <p:cNvPicPr>
            <a:picLocks noChangeAspect="1"/>
          </p:cNvPicPr>
          <p:nvPr/>
        </p:nvPicPr>
        <p:blipFill>
          <a:blip r:embed="rId6"/>
          <a:stretch>
            <a:fillRect/>
          </a:stretch>
        </p:blipFill>
        <p:spPr>
          <a:xfrm>
            <a:off x="1693569" y="2286000"/>
            <a:ext cx="5756861" cy="4383492"/>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First line is the decision criteria for the children notes of the node the condition appears in.</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24269785"/>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 – A measure of the error in the predicted class.  0 means no error, 1 means 100% error.</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4277046856"/>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a:t>Decision Tree</a:t>
            </a:r>
          </a:p>
          <a:p>
            <a:pPr lvl="1"/>
            <a:r>
              <a:rPr lang="en-US" dirty="0"/>
              <a:t>Attributes</a:t>
            </a:r>
          </a:p>
          <a:p>
            <a:pPr lvl="2"/>
            <a:r>
              <a:rPr lang="en-US" dirty="0"/>
              <a:t>Samples – The number of training sets used to predict the current node.</a:t>
            </a:r>
          </a:p>
          <a:p>
            <a:pPr lvl="2"/>
            <a:r>
              <a:rPr lang="en-US" dirty="0"/>
              <a:t>Value – The predicted classes with the given samples.  This is in the order of the dataset label names.</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549270515"/>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Class – The predicted label of this  node.</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19998484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Works similar to other linear regressors, using a linear equation to generate decision boundaries/predict the label of the data point.</a:t>
            </a:r>
          </a:p>
          <a:p>
            <a:pPr lvl="1"/>
            <a:r>
              <a:rPr lang="en-US" dirty="0"/>
              <a:t>Uses regularization parameter c</a:t>
            </a:r>
          </a:p>
          <a:p>
            <a:pPr lvl="1"/>
            <a:r>
              <a:rPr lang="en-US" dirty="0"/>
              <a:t>Logistic regression defaults to using L2 regularization, but L1 can be chosen.</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Linear models use a cost function to determine weight of each feature.</a:t>
            </a:r>
          </a:p>
          <a:p>
            <a:pPr lvl="1"/>
            <a:r>
              <a:rPr lang="en-US" dirty="0"/>
              <a:t>A general cost function may look something like the following:</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Regularization adds an additional r penalty to the cost function, driving the weights closer to 0.</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endParaRPr lang="en-US" dirty="0"/>
              </a:p>
              <a:p>
                <a:pPr lvl="3"/>
                <a:r>
                  <a:rPr lang="en-US" dirty="0"/>
                  <a:t>a is a hyperparameter used to adjust how fast the weights change (in the case of logistic regression, this is the c parameter)</a:t>
                </a:r>
              </a:p>
              <a:p>
                <a:pPr lvl="3"/>
                <a:r>
                  <a:rPr lang="en-US" dirty="0"/>
                  <a:t>w is the weight of a feature</a:t>
                </a:r>
              </a:p>
              <a:p>
                <a:pPr lvl="2"/>
                <a:r>
                  <a:rPr lang="en-US" dirty="0"/>
                  <a:t>Can cause the weights for features to go to 0</a:t>
                </a:r>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n-US" dirty="0"/>
                  <a:t>a is a hyperparameter used to adjust how fast the weights change (in the case of logistic regression, this is the c parameter)</a:t>
                </a:r>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Linear</a:t>
            </a:r>
          </a:p>
          <a:p>
            <a:pPr lvl="1"/>
            <a:r>
              <a:rPr lang="en-US" dirty="0"/>
              <a:t>Kernelized</a:t>
            </a:r>
          </a:p>
          <a:p>
            <a:pPr lvl="2"/>
            <a:r>
              <a:rPr lang="en-US" dirty="0"/>
              <a:t>Use feature engineering to generate more features</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r>
              <a:rPr lang="en-US" dirty="0"/>
              <a:t>Transforms this (see reference 1):</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65974A-2A2C-42A1-B46E-5C9A8A76F242}"/>
              </a:ext>
            </a:extLst>
          </p:cNvPr>
          <p:cNvPicPr>
            <a:picLocks noChangeAspect="1"/>
          </p:cNvPicPr>
          <p:nvPr/>
        </p:nvPicPr>
        <p:blipFill>
          <a:blip r:embed="rId6"/>
          <a:stretch>
            <a:fillRect/>
          </a:stretch>
        </p:blipFill>
        <p:spPr>
          <a:xfrm>
            <a:off x="1720453" y="2819400"/>
            <a:ext cx="5703093" cy="3849196"/>
          </a:xfrm>
          <a:prstGeom prst="rect">
            <a:avLst/>
          </a:prstGeom>
        </p:spPr>
      </p:pic>
    </p:spTree>
    <p:extLst>
      <p:ext uri="{BB962C8B-B14F-4D97-AF65-F5344CB8AC3E}">
        <p14:creationId xmlns:p14="http://schemas.microsoft.com/office/powerpoint/2010/main" val="3348980918"/>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r>
              <a:rPr lang="en-US" dirty="0"/>
              <a:t>To this (see reference 1):</a:t>
            </a:r>
          </a:p>
          <a:p>
            <a:pPr marL="914400" lvl="2" indent="0">
              <a:buNone/>
            </a:pPr>
            <a:endParaRPr lang="en-US" dirty="0"/>
          </a:p>
          <a:p>
            <a:pPr lvl="2"/>
            <a:endParaRPr lang="en-US" dirty="0"/>
          </a:p>
          <a:p>
            <a:endParaRPr lang="en-US" dirty="0"/>
          </a:p>
        </p:txBody>
      </p:sp>
      <p:pic>
        <p:nvPicPr>
          <p:cNvPr id="6" name="Picture 5">
            <a:extLst>
              <a:ext uri="{FF2B5EF4-FFF2-40B4-BE49-F238E27FC236}">
                <a16:creationId xmlns:a16="http://schemas.microsoft.com/office/drawing/2014/main" id="{7842DFF7-2744-40EA-AF91-EFA6332CCB60}"/>
              </a:ext>
            </a:extLst>
          </p:cNvPr>
          <p:cNvPicPr>
            <a:picLocks noChangeAspect="1"/>
          </p:cNvPicPr>
          <p:nvPr/>
        </p:nvPicPr>
        <p:blipFill>
          <a:blip r:embed="rId6"/>
          <a:stretch>
            <a:fillRect/>
          </a:stretch>
        </p:blipFill>
        <p:spPr>
          <a:xfrm>
            <a:off x="1792650" y="2819400"/>
            <a:ext cx="5558699" cy="3763962"/>
          </a:xfrm>
          <a:prstGeom prst="rect">
            <a:avLst/>
          </a:prstGeom>
        </p:spPr>
      </p:pic>
    </p:spTree>
    <p:extLst>
      <p:ext uri="{BB962C8B-B14F-4D97-AF65-F5344CB8AC3E}">
        <p14:creationId xmlns:p14="http://schemas.microsoft.com/office/powerpoint/2010/main" val="3212847762"/>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Why accuracy isn’t enough</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1"/>
            <a:r>
              <a:rPr lang="en-US" dirty="0"/>
              <a:t>Confusion Matrix</a:t>
            </a:r>
          </a:p>
          <a:p>
            <a:pPr lvl="1"/>
            <a:r>
              <a:rPr lang="en-US" dirty="0"/>
              <a:t>Accuracy</a:t>
            </a:r>
          </a:p>
          <a:p>
            <a:pPr lvl="2"/>
            <a:endParaRPr lang="en-US" dirty="0"/>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Mean Squared Error</a:t>
            </a:r>
          </a:p>
          <a:p>
            <a:pPr lvl="2"/>
            <a:r>
              <a:rPr lang="en-US" dirty="0" err="1"/>
              <a:t>mse</a:t>
            </a:r>
            <a:endParaRPr lang="en-US" dirty="0"/>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a:t>
            </a:r>
          </a:p>
          <a:p>
            <a:pPr marL="914400" lvl="2" indent="0">
              <a:buNone/>
            </a:pPr>
            <a:endParaRPr lang="en-US" dirty="0"/>
          </a:p>
        </p:txBody>
      </p:sp>
    </p:spTree>
    <p:extLst>
      <p:ext uri="{BB962C8B-B14F-4D97-AF65-F5344CB8AC3E}">
        <p14:creationId xmlns:p14="http://schemas.microsoft.com/office/powerpoint/2010/main" val="1637459971"/>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Skewed datasets</a:t>
            </a:r>
          </a:p>
          <a:p>
            <a:pPr lvl="2"/>
            <a:r>
              <a:rPr lang="en-US" dirty="0"/>
              <a:t>If the dataset contains many more targets of one classification vs another, it is very easy to get high accuracy by just guessing the most likely class.</a:t>
            </a:r>
          </a:p>
        </p:txBody>
      </p:sp>
    </p:spTree>
    <p:extLst>
      <p:ext uri="{BB962C8B-B14F-4D97-AF65-F5344CB8AC3E}">
        <p14:creationId xmlns:p14="http://schemas.microsoft.com/office/powerpoint/2010/main" val="1739588826"/>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High importance of not getting false positives or false negatives</a:t>
            </a:r>
          </a:p>
          <a:p>
            <a:pPr lvl="2"/>
            <a:r>
              <a:rPr lang="en-US" dirty="0"/>
              <a:t>Predicting a false negative for something like cancer recognition is much less preferred than predicting a false positive.</a:t>
            </a:r>
          </a:p>
          <a:p>
            <a:pPr lvl="3"/>
            <a:r>
              <a:rPr lang="en-US" dirty="0"/>
              <a:t>i.e. we would rather have the model incorrectly predict a benign tumor is malignant vs predict a malignant tumor benign.</a:t>
            </a:r>
          </a:p>
        </p:txBody>
      </p:sp>
    </p:spTree>
    <p:extLst>
      <p:ext uri="{BB962C8B-B14F-4D97-AF65-F5344CB8AC3E}">
        <p14:creationId xmlns:p14="http://schemas.microsoft.com/office/powerpoint/2010/main" val="4198823531"/>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a:t>
            </a:r>
          </a:p>
          <a:p>
            <a:pPr lvl="1"/>
            <a:r>
              <a:rPr lang="en-US" dirty="0"/>
              <a:t>TP/(TP+FP)</a:t>
            </a:r>
          </a:p>
          <a:p>
            <a:pPr lvl="1"/>
            <a:r>
              <a:rPr lang="en-US" dirty="0"/>
              <a:t>Can achieve 100% if a single prediction is made and it is correct. </a:t>
            </a:r>
          </a:p>
          <a:p>
            <a:pPr lvl="2"/>
            <a:r>
              <a:rPr lang="en-US" dirty="0"/>
              <a:t>Must look at other metrics.</a:t>
            </a:r>
          </a:p>
          <a:p>
            <a:pPr lvl="2"/>
            <a:endParaRPr lang="en-US" dirty="0"/>
          </a:p>
        </p:txBody>
      </p:sp>
    </p:spTree>
    <p:extLst>
      <p:ext uri="{BB962C8B-B14F-4D97-AF65-F5344CB8AC3E}">
        <p14:creationId xmlns:p14="http://schemas.microsoft.com/office/powerpoint/2010/main" val="334967969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Recall </a:t>
            </a:r>
          </a:p>
          <a:p>
            <a:pPr lvl="1"/>
            <a:r>
              <a:rPr lang="en-US" dirty="0"/>
              <a:t>TP/(TP+FN)</a:t>
            </a:r>
          </a:p>
          <a:p>
            <a:pPr lvl="1"/>
            <a:r>
              <a:rPr lang="en-US" dirty="0"/>
              <a:t>A.k.a. True Positive Rate</a:t>
            </a:r>
          </a:p>
          <a:p>
            <a:pPr lvl="1"/>
            <a:r>
              <a:rPr lang="en-US" dirty="0"/>
              <a:t>A.k.a. Sensitivity</a:t>
            </a:r>
          </a:p>
          <a:p>
            <a:pPr lvl="2"/>
            <a:endParaRPr lang="en-US" dirty="0"/>
          </a:p>
        </p:txBody>
      </p:sp>
    </p:spTree>
    <p:extLst>
      <p:ext uri="{BB962C8B-B14F-4D97-AF65-F5344CB8AC3E}">
        <p14:creationId xmlns:p14="http://schemas.microsoft.com/office/powerpoint/2010/main" val="3198591611"/>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False Positive Rate</a:t>
            </a:r>
          </a:p>
          <a:p>
            <a:pPr lvl="1"/>
            <a:r>
              <a:rPr lang="en-US" dirty="0"/>
              <a:t>FP/(TP+FN) = 1-TNR</a:t>
            </a:r>
          </a:p>
          <a:p>
            <a:pPr lvl="2"/>
            <a:endParaRPr lang="en-US" dirty="0"/>
          </a:p>
        </p:txBody>
      </p:sp>
    </p:spTree>
    <p:extLst>
      <p:ext uri="{BB962C8B-B14F-4D97-AF65-F5344CB8AC3E}">
        <p14:creationId xmlns:p14="http://schemas.microsoft.com/office/powerpoint/2010/main" val="143541806"/>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True Negative Rate</a:t>
            </a:r>
          </a:p>
          <a:p>
            <a:pPr lvl="1"/>
            <a:r>
              <a:rPr lang="en-US" dirty="0"/>
              <a:t>TN/(TN+FP) = 1-FNR</a:t>
            </a:r>
          </a:p>
          <a:p>
            <a:pPr lvl="2"/>
            <a:endParaRPr lang="en-US" dirty="0"/>
          </a:p>
        </p:txBody>
      </p:sp>
    </p:spTree>
    <p:extLst>
      <p:ext uri="{BB962C8B-B14F-4D97-AF65-F5344CB8AC3E}">
        <p14:creationId xmlns:p14="http://schemas.microsoft.com/office/powerpoint/2010/main" val="3682867896"/>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Increasing precision decreases recall, and vice versa.</a:t>
            </a:r>
          </a:p>
          <a:p>
            <a:pPr lvl="2"/>
            <a:endParaRPr lang="en-US" dirty="0"/>
          </a:p>
        </p:txBody>
      </p:sp>
    </p:spTree>
    <p:extLst>
      <p:ext uri="{BB962C8B-B14F-4D97-AF65-F5344CB8AC3E}">
        <p14:creationId xmlns:p14="http://schemas.microsoft.com/office/powerpoint/2010/main" val="3636146055"/>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2-dimensional data table</a:t>
            </a:r>
          </a:p>
          <a:p>
            <a:pPr lvl="1"/>
            <a:r>
              <a:rPr lang="en-US" dirty="0"/>
              <a:t>Measure of how “confused” our model is.</a:t>
            </a:r>
          </a:p>
          <a:p>
            <a:pPr lvl="1"/>
            <a:r>
              <a:rPr lang="en-US" dirty="0"/>
              <a:t>Each cell shows how many classifications were predicted, and what the actual target was.</a:t>
            </a:r>
          </a:p>
          <a:p>
            <a:pPr lvl="1"/>
            <a:r>
              <a:rPr lang="en-US" dirty="0"/>
              <a:t>Rows are actual targets</a:t>
            </a:r>
          </a:p>
          <a:p>
            <a:pPr lvl="1"/>
            <a:r>
              <a:rPr lang="en-US" dirty="0"/>
              <a:t>Columns are predicted targets</a:t>
            </a:r>
          </a:p>
        </p:txBody>
      </p:sp>
    </p:spTree>
    <p:extLst>
      <p:ext uri="{BB962C8B-B14F-4D97-AF65-F5344CB8AC3E}">
        <p14:creationId xmlns:p14="http://schemas.microsoft.com/office/powerpoint/2010/main" val="796492218"/>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Example</a:t>
            </a:r>
          </a:p>
        </p:txBody>
      </p:sp>
      <p:pic>
        <p:nvPicPr>
          <p:cNvPr id="6" name="Picture 5">
            <a:extLst>
              <a:ext uri="{FF2B5EF4-FFF2-40B4-BE49-F238E27FC236}">
                <a16:creationId xmlns:a16="http://schemas.microsoft.com/office/drawing/2014/main" id="{3B766A84-1E2A-483B-BF7E-7B1DC1636DB9}"/>
              </a:ext>
            </a:extLst>
          </p:cNvPr>
          <p:cNvPicPr>
            <a:picLocks noChangeAspect="1"/>
          </p:cNvPicPr>
          <p:nvPr/>
        </p:nvPicPr>
        <p:blipFill>
          <a:blip r:embed="rId5"/>
          <a:stretch>
            <a:fillRect/>
          </a:stretch>
        </p:blipFill>
        <p:spPr>
          <a:xfrm>
            <a:off x="2806072" y="2754312"/>
            <a:ext cx="3531856" cy="3790950"/>
          </a:xfrm>
          <a:prstGeom prst="rect">
            <a:avLst/>
          </a:prstGeom>
        </p:spPr>
      </p:pic>
    </p:spTree>
    <p:extLst>
      <p:ext uri="{BB962C8B-B14F-4D97-AF65-F5344CB8AC3E}">
        <p14:creationId xmlns:p14="http://schemas.microsoft.com/office/powerpoint/2010/main" val="3703476854"/>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Accuracy</a:t>
            </a:r>
          </a:p>
          <a:p>
            <a:pPr lvl="1"/>
            <a:r>
              <a:rPr lang="en-US" dirty="0"/>
              <a:t>(TP + TN)/(TP + TN + FP + FN)</a:t>
            </a:r>
          </a:p>
        </p:txBody>
      </p:sp>
    </p:spTree>
    <p:extLst>
      <p:ext uri="{BB962C8B-B14F-4D97-AF65-F5344CB8AC3E}">
        <p14:creationId xmlns:p14="http://schemas.microsoft.com/office/powerpoint/2010/main" val="2711114479"/>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Mean Squared Error</a:t>
            </a:r>
          </a:p>
        </p:txBody>
      </p:sp>
    </p:spTree>
    <p:extLst>
      <p:ext uri="{BB962C8B-B14F-4D97-AF65-F5344CB8AC3E}">
        <p14:creationId xmlns:p14="http://schemas.microsoft.com/office/powerpoint/2010/main" val="730113372"/>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 Recall Curves</a:t>
            </a:r>
          </a:p>
        </p:txBody>
      </p:sp>
    </p:spTree>
    <p:extLst>
      <p:ext uri="{BB962C8B-B14F-4D97-AF65-F5344CB8AC3E}">
        <p14:creationId xmlns:p14="http://schemas.microsoft.com/office/powerpoint/2010/main" val="2515405883"/>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Receiver Operating Characteristics (ROC) Curve</a:t>
            </a:r>
          </a:p>
          <a:p>
            <a:pPr lvl="1"/>
            <a:r>
              <a:rPr lang="en-US" dirty="0"/>
              <a:t>Plots True Positive Rate vs False Positive Rate</a:t>
            </a:r>
          </a:p>
        </p:txBody>
      </p:sp>
    </p:spTree>
    <p:extLst>
      <p:ext uri="{BB962C8B-B14F-4D97-AF65-F5344CB8AC3E}">
        <p14:creationId xmlns:p14="http://schemas.microsoft.com/office/powerpoint/2010/main" val="418112931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5114</TotalTime>
  <Words>4018</Words>
  <Application>Microsoft Office PowerPoint</Application>
  <PresentationFormat>On-screen Show (4:3)</PresentationFormat>
  <Paragraphs>669</Paragraphs>
  <Slides>116</Slides>
  <Notes>20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116</vt:i4>
      </vt:variant>
    </vt:vector>
  </HeadingPairs>
  <TitlesOfParts>
    <vt:vector size="122" baseType="lpstr">
      <vt:lpstr>Arial</vt:lpstr>
      <vt:lpstr>Calibri</vt:lpstr>
      <vt:lpstr>Cambria Math</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Linear Models - Classifiers</vt:lpstr>
      <vt:lpstr>Linear Models - Classifiers</vt:lpstr>
      <vt:lpstr>Linear Models - Classifiers</vt:lpstr>
      <vt:lpstr>Linear Models - Classifiers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Scikit-Learn Machine Learning</vt:lpstr>
      <vt:lpstr>Tuning</vt:lpstr>
      <vt:lpstr>Tuning</vt:lpstr>
      <vt:lpstr>Tuning</vt:lpstr>
      <vt:lpstr>Tuning</vt:lpstr>
      <vt:lpstr>Tuning</vt:lpstr>
      <vt:lpstr>Tuning</vt:lpstr>
      <vt:lpstr>Tuning</vt:lpstr>
      <vt:lpstr>Tuning</vt:lpstr>
      <vt:lpstr>Scikit-Learn Machine Learning</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430</cp:revision>
  <dcterms:created xsi:type="dcterms:W3CDTF">2018-01-12T01:50:51Z</dcterms:created>
  <dcterms:modified xsi:type="dcterms:W3CDTF">2021-12-28T19:14:06Z</dcterms:modified>
</cp:coreProperties>
</file>