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theme/themeOverride2.xml" ContentType="application/vnd.openxmlformats-officedocument.themeOverride+xml"/>
  <Override PartName="/ppt/notesSlides/notesSlide2.xml" ContentType="application/vnd.openxmlformats-officedocument.presentationml.notesSlide+xml"/>
  <Override PartName="/ppt/theme/themeOverride3.xml" ContentType="application/vnd.openxmlformats-officedocument.themeOverride+xml"/>
  <Override PartName="/ppt/notesSlides/notesSlide3.xml" ContentType="application/vnd.openxmlformats-officedocument.presentationml.notesSlide+xml"/>
  <Override PartName="/ppt/theme/themeOverride4.xml" ContentType="application/vnd.openxmlformats-officedocument.themeOverride+xml"/>
  <Override PartName="/ppt/notesSlides/notesSlide4.xml" ContentType="application/vnd.openxmlformats-officedocument.presentationml.notesSl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ppt/theme/themeOverride10.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42"/>
  </p:notesMasterIdLst>
  <p:sldIdLst>
    <p:sldId id="256" r:id="rId3"/>
    <p:sldId id="283" r:id="rId4"/>
    <p:sldId id="379" r:id="rId5"/>
    <p:sldId id="408" r:id="rId6"/>
    <p:sldId id="410" r:id="rId7"/>
    <p:sldId id="381" r:id="rId8"/>
    <p:sldId id="409" r:id="rId9"/>
    <p:sldId id="380" r:id="rId10"/>
    <p:sldId id="383" r:id="rId11"/>
    <p:sldId id="382" r:id="rId12"/>
    <p:sldId id="407" r:id="rId13"/>
    <p:sldId id="378" r:id="rId14"/>
    <p:sldId id="388" r:id="rId15"/>
    <p:sldId id="387" r:id="rId16"/>
    <p:sldId id="389" r:id="rId17"/>
    <p:sldId id="401" r:id="rId18"/>
    <p:sldId id="403" r:id="rId19"/>
    <p:sldId id="402" r:id="rId20"/>
    <p:sldId id="406" r:id="rId21"/>
    <p:sldId id="404" r:id="rId22"/>
    <p:sldId id="377" r:id="rId23"/>
    <p:sldId id="390" r:id="rId24"/>
    <p:sldId id="412" r:id="rId25"/>
    <p:sldId id="415" r:id="rId26"/>
    <p:sldId id="413" r:id="rId27"/>
    <p:sldId id="391" r:id="rId28"/>
    <p:sldId id="414" r:id="rId29"/>
    <p:sldId id="396" r:id="rId30"/>
    <p:sldId id="397" r:id="rId31"/>
    <p:sldId id="398" r:id="rId32"/>
    <p:sldId id="399" r:id="rId33"/>
    <p:sldId id="376" r:id="rId34"/>
    <p:sldId id="405" r:id="rId35"/>
    <p:sldId id="385" r:id="rId36"/>
    <p:sldId id="386" r:id="rId37"/>
    <p:sldId id="400" r:id="rId38"/>
    <p:sldId id="384" r:id="rId39"/>
    <p:sldId id="375" r:id="rId40"/>
    <p:sldId id="411" r:id="rId4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AA774"/>
    <a:srgbClr val="FFFFFF"/>
    <a:srgbClr val="031C3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80" d="100"/>
          <a:sy n="80" d="100"/>
        </p:scale>
        <p:origin x="1110" y="339"/>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notesMaster" Target="notesMasters/notesMaster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presProps" Target="presProp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slide" Target="slides/slide39.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D3A85A8-362A-422C-AAFE-FA6D3B9BF6BA}" type="datetimeFigureOut">
              <a:rPr lang="en-US" smtClean="0"/>
              <a:t>11/26/2021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E7B21C4-CE7A-4258-91FF-8CBB981279E1}" type="slidenum">
              <a:rPr lang="en-US" smtClean="0"/>
              <a:t>‹#›</a:t>
            </a:fld>
            <a:endParaRPr lang="en-US"/>
          </a:p>
        </p:txBody>
      </p:sp>
    </p:spTree>
    <p:extLst>
      <p:ext uri="{BB962C8B-B14F-4D97-AF65-F5344CB8AC3E}">
        <p14:creationId xmlns:p14="http://schemas.microsoft.com/office/powerpoint/2010/main" val="37004317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7B21C4-CE7A-4258-91FF-8CBB981279E1}" type="slidenum">
              <a:rPr lang="en-US" smtClean="0"/>
              <a:t>22</a:t>
            </a:fld>
            <a:endParaRPr lang="en-US"/>
          </a:p>
        </p:txBody>
      </p:sp>
    </p:spTree>
    <p:extLst>
      <p:ext uri="{BB962C8B-B14F-4D97-AF65-F5344CB8AC3E}">
        <p14:creationId xmlns:p14="http://schemas.microsoft.com/office/powerpoint/2010/main" val="16383623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7B21C4-CE7A-4258-91FF-8CBB981279E1}" type="slidenum">
              <a:rPr lang="en-US" smtClean="0"/>
              <a:t>23</a:t>
            </a:fld>
            <a:endParaRPr lang="en-US"/>
          </a:p>
        </p:txBody>
      </p:sp>
    </p:spTree>
    <p:extLst>
      <p:ext uri="{BB962C8B-B14F-4D97-AF65-F5344CB8AC3E}">
        <p14:creationId xmlns:p14="http://schemas.microsoft.com/office/powerpoint/2010/main" val="34965755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7B21C4-CE7A-4258-91FF-8CBB981279E1}" type="slidenum">
              <a:rPr lang="en-US" smtClean="0"/>
              <a:t>24</a:t>
            </a:fld>
            <a:endParaRPr lang="en-US"/>
          </a:p>
        </p:txBody>
      </p:sp>
    </p:spTree>
    <p:extLst>
      <p:ext uri="{BB962C8B-B14F-4D97-AF65-F5344CB8AC3E}">
        <p14:creationId xmlns:p14="http://schemas.microsoft.com/office/powerpoint/2010/main" val="20134070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7B21C4-CE7A-4258-91FF-8CBB981279E1}" type="slidenum">
              <a:rPr lang="en-US" smtClean="0"/>
              <a:t>25</a:t>
            </a:fld>
            <a:endParaRPr lang="en-US"/>
          </a:p>
        </p:txBody>
      </p:sp>
    </p:spTree>
    <p:extLst>
      <p:ext uri="{BB962C8B-B14F-4D97-AF65-F5344CB8AC3E}">
        <p14:creationId xmlns:p14="http://schemas.microsoft.com/office/powerpoint/2010/main" val="23027983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47641E8-73DF-4AD2-848E-3103064331B1}" type="datetimeFigureOut">
              <a:rPr lang="en-US" smtClean="0"/>
              <a:t>11/26/2021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89774F-35CA-4D52-BC36-B962973F1FA3}" type="slidenum">
              <a:rPr lang="en-US" smtClean="0"/>
              <a:t>‹#›</a:t>
            </a:fld>
            <a:endParaRPr lang="en-US"/>
          </a:p>
        </p:txBody>
      </p:sp>
    </p:spTree>
    <p:extLst>
      <p:ext uri="{BB962C8B-B14F-4D97-AF65-F5344CB8AC3E}">
        <p14:creationId xmlns:p14="http://schemas.microsoft.com/office/powerpoint/2010/main" val="178832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47641E8-73DF-4AD2-848E-3103064331B1}" type="datetimeFigureOut">
              <a:rPr lang="en-US" smtClean="0"/>
              <a:t>11/26/2021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89774F-35CA-4D52-BC36-B962973F1FA3}" type="slidenum">
              <a:rPr lang="en-US" smtClean="0"/>
              <a:t>‹#›</a:t>
            </a:fld>
            <a:endParaRPr lang="en-US"/>
          </a:p>
        </p:txBody>
      </p:sp>
    </p:spTree>
    <p:extLst>
      <p:ext uri="{BB962C8B-B14F-4D97-AF65-F5344CB8AC3E}">
        <p14:creationId xmlns:p14="http://schemas.microsoft.com/office/powerpoint/2010/main" val="28132834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47641E8-73DF-4AD2-848E-3103064331B1}" type="datetimeFigureOut">
              <a:rPr lang="en-US" smtClean="0"/>
              <a:t>11/26/2021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89774F-35CA-4D52-BC36-B962973F1FA3}" type="slidenum">
              <a:rPr lang="en-US" smtClean="0"/>
              <a:t>‹#›</a:t>
            </a:fld>
            <a:endParaRPr lang="en-US"/>
          </a:p>
        </p:txBody>
      </p:sp>
    </p:spTree>
    <p:extLst>
      <p:ext uri="{BB962C8B-B14F-4D97-AF65-F5344CB8AC3E}">
        <p14:creationId xmlns:p14="http://schemas.microsoft.com/office/powerpoint/2010/main" val="15638442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039EA473-9EFC-4B7E-99B6-2C9FA6D137D9}" type="datetimeFigureOut">
              <a:rPr lang="en-US" smtClean="0">
                <a:solidFill>
                  <a:srgbClr val="FFFFFF">
                    <a:tint val="75000"/>
                  </a:srgbClr>
                </a:solidFill>
              </a:rPr>
              <a:pPr/>
              <a:t>11/26/2021</a:t>
            </a:fld>
            <a:endParaRPr lang="en-US">
              <a:solidFill>
                <a:srgbClr val="FFFFFF">
                  <a:tint val="75000"/>
                </a:srgbClr>
              </a:solidFill>
            </a:endParaRPr>
          </a:p>
        </p:txBody>
      </p:sp>
      <p:sp>
        <p:nvSpPr>
          <p:cNvPr id="5" name="Footer Placeholder 4"/>
          <p:cNvSpPr>
            <a:spLocks noGrp="1"/>
          </p:cNvSpPr>
          <p:nvPr>
            <p:ph type="ftr" sz="quarter" idx="11"/>
          </p:nvPr>
        </p:nvSpPr>
        <p:spPr/>
        <p:txBody>
          <a:bodyPr/>
          <a:lstStyle/>
          <a:p>
            <a:endParaRPr lang="en-US">
              <a:solidFill>
                <a:srgbClr val="FFFFFF">
                  <a:tint val="75000"/>
                </a:srgbClr>
              </a:solidFill>
            </a:endParaRPr>
          </a:p>
        </p:txBody>
      </p:sp>
      <p:sp>
        <p:nvSpPr>
          <p:cNvPr id="6" name="Slide Number Placeholder 5"/>
          <p:cNvSpPr>
            <a:spLocks noGrp="1"/>
          </p:cNvSpPr>
          <p:nvPr>
            <p:ph type="sldNum" sz="quarter" idx="12"/>
          </p:nvPr>
        </p:nvSpPr>
        <p:spPr/>
        <p:txBody>
          <a:body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19458273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39EA473-9EFC-4B7E-99B6-2C9FA6D137D9}" type="datetimeFigureOut">
              <a:rPr lang="en-US" smtClean="0">
                <a:solidFill>
                  <a:srgbClr val="FFFFFF">
                    <a:tint val="75000"/>
                  </a:srgbClr>
                </a:solidFill>
              </a:rPr>
              <a:pPr/>
              <a:t>11/26/2021</a:t>
            </a:fld>
            <a:endParaRPr lang="en-US">
              <a:solidFill>
                <a:srgbClr val="FFFFFF">
                  <a:tint val="75000"/>
                </a:srgbClr>
              </a:solidFill>
            </a:endParaRPr>
          </a:p>
        </p:txBody>
      </p:sp>
      <p:sp>
        <p:nvSpPr>
          <p:cNvPr id="5" name="Footer Placeholder 4"/>
          <p:cNvSpPr>
            <a:spLocks noGrp="1"/>
          </p:cNvSpPr>
          <p:nvPr>
            <p:ph type="ftr" sz="quarter" idx="11"/>
          </p:nvPr>
        </p:nvSpPr>
        <p:spPr/>
        <p:txBody>
          <a:bodyPr/>
          <a:lstStyle/>
          <a:p>
            <a:endParaRPr lang="en-US">
              <a:solidFill>
                <a:srgbClr val="FFFFFF">
                  <a:tint val="75000"/>
                </a:srgbClr>
              </a:solidFill>
            </a:endParaRPr>
          </a:p>
        </p:txBody>
      </p:sp>
      <p:sp>
        <p:nvSpPr>
          <p:cNvPr id="6" name="Slide Number Placeholder 5"/>
          <p:cNvSpPr>
            <a:spLocks noGrp="1"/>
          </p:cNvSpPr>
          <p:nvPr>
            <p:ph type="sldNum" sz="quarter" idx="12"/>
          </p:nvPr>
        </p:nvSpPr>
        <p:spPr/>
        <p:txBody>
          <a:body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9916843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39EA473-9EFC-4B7E-99B6-2C9FA6D137D9}" type="datetimeFigureOut">
              <a:rPr lang="en-US" smtClean="0">
                <a:solidFill>
                  <a:srgbClr val="FFFFFF">
                    <a:tint val="75000"/>
                  </a:srgbClr>
                </a:solidFill>
              </a:rPr>
              <a:pPr/>
              <a:t>11/26/2021</a:t>
            </a:fld>
            <a:endParaRPr lang="en-US">
              <a:solidFill>
                <a:srgbClr val="FFFFFF">
                  <a:tint val="75000"/>
                </a:srgbClr>
              </a:solidFill>
            </a:endParaRPr>
          </a:p>
        </p:txBody>
      </p:sp>
      <p:sp>
        <p:nvSpPr>
          <p:cNvPr id="5" name="Footer Placeholder 4"/>
          <p:cNvSpPr>
            <a:spLocks noGrp="1"/>
          </p:cNvSpPr>
          <p:nvPr>
            <p:ph type="ftr" sz="quarter" idx="11"/>
          </p:nvPr>
        </p:nvSpPr>
        <p:spPr/>
        <p:txBody>
          <a:bodyPr/>
          <a:lstStyle/>
          <a:p>
            <a:endParaRPr lang="en-US">
              <a:solidFill>
                <a:srgbClr val="FFFFFF">
                  <a:tint val="75000"/>
                </a:srgbClr>
              </a:solidFill>
            </a:endParaRPr>
          </a:p>
        </p:txBody>
      </p:sp>
      <p:sp>
        <p:nvSpPr>
          <p:cNvPr id="6" name="Slide Number Placeholder 5"/>
          <p:cNvSpPr>
            <a:spLocks noGrp="1"/>
          </p:cNvSpPr>
          <p:nvPr>
            <p:ph type="sldNum" sz="quarter" idx="12"/>
          </p:nvPr>
        </p:nvSpPr>
        <p:spPr/>
        <p:txBody>
          <a:body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30895859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39EA473-9EFC-4B7E-99B6-2C9FA6D137D9}" type="datetimeFigureOut">
              <a:rPr lang="en-US" smtClean="0">
                <a:solidFill>
                  <a:srgbClr val="FFFFFF">
                    <a:tint val="75000"/>
                  </a:srgbClr>
                </a:solidFill>
              </a:rPr>
              <a:pPr/>
              <a:t>11/26/2021</a:t>
            </a:fld>
            <a:endParaRPr lang="en-US">
              <a:solidFill>
                <a:srgbClr val="FFFFFF">
                  <a:tint val="75000"/>
                </a:srgbClr>
              </a:solidFill>
            </a:endParaRPr>
          </a:p>
        </p:txBody>
      </p:sp>
      <p:sp>
        <p:nvSpPr>
          <p:cNvPr id="6" name="Footer Placeholder 5"/>
          <p:cNvSpPr>
            <a:spLocks noGrp="1"/>
          </p:cNvSpPr>
          <p:nvPr>
            <p:ph type="ftr" sz="quarter" idx="11"/>
          </p:nvPr>
        </p:nvSpPr>
        <p:spPr/>
        <p:txBody>
          <a:bodyPr/>
          <a:lstStyle/>
          <a:p>
            <a:endParaRPr lang="en-US">
              <a:solidFill>
                <a:srgbClr val="FFFFFF">
                  <a:tint val="75000"/>
                </a:srgbClr>
              </a:solidFill>
            </a:endParaRPr>
          </a:p>
        </p:txBody>
      </p:sp>
      <p:sp>
        <p:nvSpPr>
          <p:cNvPr id="7" name="Slide Number Placeholder 6"/>
          <p:cNvSpPr>
            <a:spLocks noGrp="1"/>
          </p:cNvSpPr>
          <p:nvPr>
            <p:ph type="sldNum" sz="quarter" idx="12"/>
          </p:nvPr>
        </p:nvSpPr>
        <p:spPr/>
        <p:txBody>
          <a:body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23351066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39EA473-9EFC-4B7E-99B6-2C9FA6D137D9}" type="datetimeFigureOut">
              <a:rPr lang="en-US" smtClean="0">
                <a:solidFill>
                  <a:srgbClr val="FFFFFF">
                    <a:tint val="75000"/>
                  </a:srgbClr>
                </a:solidFill>
              </a:rPr>
              <a:pPr/>
              <a:t>11/26/2021</a:t>
            </a:fld>
            <a:endParaRPr lang="en-US">
              <a:solidFill>
                <a:srgbClr val="FFFFFF">
                  <a:tint val="75000"/>
                </a:srgbClr>
              </a:solidFill>
            </a:endParaRPr>
          </a:p>
        </p:txBody>
      </p:sp>
      <p:sp>
        <p:nvSpPr>
          <p:cNvPr id="8" name="Footer Placeholder 7"/>
          <p:cNvSpPr>
            <a:spLocks noGrp="1"/>
          </p:cNvSpPr>
          <p:nvPr>
            <p:ph type="ftr" sz="quarter" idx="11"/>
          </p:nvPr>
        </p:nvSpPr>
        <p:spPr/>
        <p:txBody>
          <a:bodyPr/>
          <a:lstStyle/>
          <a:p>
            <a:endParaRPr lang="en-US">
              <a:solidFill>
                <a:srgbClr val="FFFFFF">
                  <a:tint val="75000"/>
                </a:srgbClr>
              </a:solidFill>
            </a:endParaRPr>
          </a:p>
        </p:txBody>
      </p:sp>
      <p:sp>
        <p:nvSpPr>
          <p:cNvPr id="9" name="Slide Number Placeholder 8"/>
          <p:cNvSpPr>
            <a:spLocks noGrp="1"/>
          </p:cNvSpPr>
          <p:nvPr>
            <p:ph type="sldNum" sz="quarter" idx="12"/>
          </p:nvPr>
        </p:nvSpPr>
        <p:spPr/>
        <p:txBody>
          <a:body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27911817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39EA473-9EFC-4B7E-99B6-2C9FA6D137D9}" type="datetimeFigureOut">
              <a:rPr lang="en-US" smtClean="0">
                <a:solidFill>
                  <a:srgbClr val="FFFFFF">
                    <a:tint val="75000"/>
                  </a:srgbClr>
                </a:solidFill>
              </a:rPr>
              <a:pPr/>
              <a:t>11/26/2021</a:t>
            </a:fld>
            <a:endParaRPr lang="en-US">
              <a:solidFill>
                <a:srgbClr val="FFFFFF">
                  <a:tint val="75000"/>
                </a:srgbClr>
              </a:solidFill>
            </a:endParaRPr>
          </a:p>
        </p:txBody>
      </p:sp>
      <p:sp>
        <p:nvSpPr>
          <p:cNvPr id="4" name="Footer Placeholder 3"/>
          <p:cNvSpPr>
            <a:spLocks noGrp="1"/>
          </p:cNvSpPr>
          <p:nvPr>
            <p:ph type="ftr" sz="quarter" idx="11"/>
          </p:nvPr>
        </p:nvSpPr>
        <p:spPr/>
        <p:txBody>
          <a:bodyPr/>
          <a:lstStyle/>
          <a:p>
            <a:endParaRPr lang="en-US">
              <a:solidFill>
                <a:srgbClr val="FFFFFF">
                  <a:tint val="75000"/>
                </a:srgbClr>
              </a:solidFill>
            </a:endParaRPr>
          </a:p>
        </p:txBody>
      </p:sp>
      <p:sp>
        <p:nvSpPr>
          <p:cNvPr id="5" name="Slide Number Placeholder 4"/>
          <p:cNvSpPr>
            <a:spLocks noGrp="1"/>
          </p:cNvSpPr>
          <p:nvPr>
            <p:ph type="sldNum" sz="quarter" idx="12"/>
          </p:nvPr>
        </p:nvSpPr>
        <p:spPr/>
        <p:txBody>
          <a:body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34912578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9EA473-9EFC-4B7E-99B6-2C9FA6D137D9}" type="datetimeFigureOut">
              <a:rPr lang="en-US" smtClean="0">
                <a:solidFill>
                  <a:srgbClr val="FFFFFF">
                    <a:tint val="75000"/>
                  </a:srgbClr>
                </a:solidFill>
              </a:rPr>
              <a:pPr/>
              <a:t>11/26/2021</a:t>
            </a:fld>
            <a:endParaRPr lang="en-US">
              <a:solidFill>
                <a:srgbClr val="FFFFFF">
                  <a:tint val="75000"/>
                </a:srgbClr>
              </a:solidFill>
            </a:endParaRPr>
          </a:p>
        </p:txBody>
      </p:sp>
      <p:sp>
        <p:nvSpPr>
          <p:cNvPr id="3" name="Footer Placeholder 2"/>
          <p:cNvSpPr>
            <a:spLocks noGrp="1"/>
          </p:cNvSpPr>
          <p:nvPr>
            <p:ph type="ftr" sz="quarter" idx="11"/>
          </p:nvPr>
        </p:nvSpPr>
        <p:spPr/>
        <p:txBody>
          <a:bodyPr/>
          <a:lstStyle/>
          <a:p>
            <a:endParaRPr lang="en-US">
              <a:solidFill>
                <a:srgbClr val="FFFFFF">
                  <a:tint val="75000"/>
                </a:srgbClr>
              </a:solidFill>
            </a:endParaRPr>
          </a:p>
        </p:txBody>
      </p:sp>
      <p:sp>
        <p:nvSpPr>
          <p:cNvPr id="4" name="Slide Number Placeholder 3"/>
          <p:cNvSpPr>
            <a:spLocks noGrp="1"/>
          </p:cNvSpPr>
          <p:nvPr>
            <p:ph type="sldNum" sz="quarter" idx="12"/>
          </p:nvPr>
        </p:nvSpPr>
        <p:spPr/>
        <p:txBody>
          <a:body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405086567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39EA473-9EFC-4B7E-99B6-2C9FA6D137D9}" type="datetimeFigureOut">
              <a:rPr lang="en-US" smtClean="0">
                <a:solidFill>
                  <a:srgbClr val="FFFFFF">
                    <a:tint val="75000"/>
                  </a:srgbClr>
                </a:solidFill>
              </a:rPr>
              <a:pPr/>
              <a:t>11/26/2021</a:t>
            </a:fld>
            <a:endParaRPr lang="en-US">
              <a:solidFill>
                <a:srgbClr val="FFFFFF">
                  <a:tint val="75000"/>
                </a:srgbClr>
              </a:solidFill>
            </a:endParaRPr>
          </a:p>
        </p:txBody>
      </p:sp>
      <p:sp>
        <p:nvSpPr>
          <p:cNvPr id="6" name="Footer Placeholder 5"/>
          <p:cNvSpPr>
            <a:spLocks noGrp="1"/>
          </p:cNvSpPr>
          <p:nvPr>
            <p:ph type="ftr" sz="quarter" idx="11"/>
          </p:nvPr>
        </p:nvSpPr>
        <p:spPr/>
        <p:txBody>
          <a:bodyPr/>
          <a:lstStyle/>
          <a:p>
            <a:endParaRPr lang="en-US">
              <a:solidFill>
                <a:srgbClr val="FFFFFF">
                  <a:tint val="75000"/>
                </a:srgbClr>
              </a:solidFill>
            </a:endParaRPr>
          </a:p>
        </p:txBody>
      </p:sp>
      <p:sp>
        <p:nvSpPr>
          <p:cNvPr id="7" name="Slide Number Placeholder 6"/>
          <p:cNvSpPr>
            <a:spLocks noGrp="1"/>
          </p:cNvSpPr>
          <p:nvPr>
            <p:ph type="sldNum" sz="quarter" idx="12"/>
          </p:nvPr>
        </p:nvSpPr>
        <p:spPr/>
        <p:txBody>
          <a:body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36876786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47641E8-73DF-4AD2-848E-3103064331B1}" type="datetimeFigureOut">
              <a:rPr lang="en-US" smtClean="0"/>
              <a:t>11/26/2021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89774F-35CA-4D52-BC36-B962973F1FA3}" type="slidenum">
              <a:rPr lang="en-US" smtClean="0"/>
              <a:t>‹#›</a:t>
            </a:fld>
            <a:endParaRPr lang="en-US"/>
          </a:p>
        </p:txBody>
      </p:sp>
    </p:spTree>
    <p:extLst>
      <p:ext uri="{BB962C8B-B14F-4D97-AF65-F5344CB8AC3E}">
        <p14:creationId xmlns:p14="http://schemas.microsoft.com/office/powerpoint/2010/main" val="417270695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39EA473-9EFC-4B7E-99B6-2C9FA6D137D9}" type="datetimeFigureOut">
              <a:rPr lang="en-US" smtClean="0">
                <a:solidFill>
                  <a:srgbClr val="FFFFFF">
                    <a:tint val="75000"/>
                  </a:srgbClr>
                </a:solidFill>
              </a:rPr>
              <a:pPr/>
              <a:t>11/26/2021</a:t>
            </a:fld>
            <a:endParaRPr lang="en-US">
              <a:solidFill>
                <a:srgbClr val="FFFFFF">
                  <a:tint val="75000"/>
                </a:srgbClr>
              </a:solidFill>
            </a:endParaRPr>
          </a:p>
        </p:txBody>
      </p:sp>
      <p:sp>
        <p:nvSpPr>
          <p:cNvPr id="6" name="Footer Placeholder 5"/>
          <p:cNvSpPr>
            <a:spLocks noGrp="1"/>
          </p:cNvSpPr>
          <p:nvPr>
            <p:ph type="ftr" sz="quarter" idx="11"/>
          </p:nvPr>
        </p:nvSpPr>
        <p:spPr/>
        <p:txBody>
          <a:bodyPr/>
          <a:lstStyle/>
          <a:p>
            <a:endParaRPr lang="en-US">
              <a:solidFill>
                <a:srgbClr val="FFFFFF">
                  <a:tint val="75000"/>
                </a:srgbClr>
              </a:solidFill>
            </a:endParaRPr>
          </a:p>
        </p:txBody>
      </p:sp>
      <p:sp>
        <p:nvSpPr>
          <p:cNvPr id="7" name="Slide Number Placeholder 6"/>
          <p:cNvSpPr>
            <a:spLocks noGrp="1"/>
          </p:cNvSpPr>
          <p:nvPr>
            <p:ph type="sldNum" sz="quarter" idx="12"/>
          </p:nvPr>
        </p:nvSpPr>
        <p:spPr/>
        <p:txBody>
          <a:body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123961744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39EA473-9EFC-4B7E-99B6-2C9FA6D137D9}" type="datetimeFigureOut">
              <a:rPr lang="en-US" smtClean="0">
                <a:solidFill>
                  <a:srgbClr val="FFFFFF">
                    <a:tint val="75000"/>
                  </a:srgbClr>
                </a:solidFill>
              </a:rPr>
              <a:pPr/>
              <a:t>11/26/2021</a:t>
            </a:fld>
            <a:endParaRPr lang="en-US">
              <a:solidFill>
                <a:srgbClr val="FFFFFF">
                  <a:tint val="75000"/>
                </a:srgbClr>
              </a:solidFill>
            </a:endParaRPr>
          </a:p>
        </p:txBody>
      </p:sp>
      <p:sp>
        <p:nvSpPr>
          <p:cNvPr id="5" name="Footer Placeholder 4"/>
          <p:cNvSpPr>
            <a:spLocks noGrp="1"/>
          </p:cNvSpPr>
          <p:nvPr>
            <p:ph type="ftr" sz="quarter" idx="11"/>
          </p:nvPr>
        </p:nvSpPr>
        <p:spPr/>
        <p:txBody>
          <a:bodyPr/>
          <a:lstStyle/>
          <a:p>
            <a:endParaRPr lang="en-US">
              <a:solidFill>
                <a:srgbClr val="FFFFFF">
                  <a:tint val="75000"/>
                </a:srgbClr>
              </a:solidFill>
            </a:endParaRPr>
          </a:p>
        </p:txBody>
      </p:sp>
      <p:sp>
        <p:nvSpPr>
          <p:cNvPr id="6" name="Slide Number Placeholder 5"/>
          <p:cNvSpPr>
            <a:spLocks noGrp="1"/>
          </p:cNvSpPr>
          <p:nvPr>
            <p:ph type="sldNum" sz="quarter" idx="12"/>
          </p:nvPr>
        </p:nvSpPr>
        <p:spPr/>
        <p:txBody>
          <a:body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183140664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39EA473-9EFC-4B7E-99B6-2C9FA6D137D9}" type="datetimeFigureOut">
              <a:rPr lang="en-US" smtClean="0">
                <a:solidFill>
                  <a:srgbClr val="FFFFFF">
                    <a:tint val="75000"/>
                  </a:srgbClr>
                </a:solidFill>
              </a:rPr>
              <a:pPr/>
              <a:t>11/26/2021</a:t>
            </a:fld>
            <a:endParaRPr lang="en-US">
              <a:solidFill>
                <a:srgbClr val="FFFFFF">
                  <a:tint val="75000"/>
                </a:srgbClr>
              </a:solidFill>
            </a:endParaRPr>
          </a:p>
        </p:txBody>
      </p:sp>
      <p:sp>
        <p:nvSpPr>
          <p:cNvPr id="5" name="Footer Placeholder 4"/>
          <p:cNvSpPr>
            <a:spLocks noGrp="1"/>
          </p:cNvSpPr>
          <p:nvPr>
            <p:ph type="ftr" sz="quarter" idx="11"/>
          </p:nvPr>
        </p:nvSpPr>
        <p:spPr/>
        <p:txBody>
          <a:bodyPr/>
          <a:lstStyle/>
          <a:p>
            <a:endParaRPr lang="en-US">
              <a:solidFill>
                <a:srgbClr val="FFFFFF">
                  <a:tint val="75000"/>
                </a:srgbClr>
              </a:solidFill>
            </a:endParaRPr>
          </a:p>
        </p:txBody>
      </p:sp>
      <p:sp>
        <p:nvSpPr>
          <p:cNvPr id="6" name="Slide Number Placeholder 5"/>
          <p:cNvSpPr>
            <a:spLocks noGrp="1"/>
          </p:cNvSpPr>
          <p:nvPr>
            <p:ph type="sldNum" sz="quarter" idx="12"/>
          </p:nvPr>
        </p:nvSpPr>
        <p:spPr/>
        <p:txBody>
          <a:body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21313194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47641E8-73DF-4AD2-848E-3103064331B1}" type="datetimeFigureOut">
              <a:rPr lang="en-US" smtClean="0"/>
              <a:t>11/26/2021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89774F-35CA-4D52-BC36-B962973F1FA3}" type="slidenum">
              <a:rPr lang="en-US" smtClean="0"/>
              <a:t>‹#›</a:t>
            </a:fld>
            <a:endParaRPr lang="en-US"/>
          </a:p>
        </p:txBody>
      </p:sp>
    </p:spTree>
    <p:extLst>
      <p:ext uri="{BB962C8B-B14F-4D97-AF65-F5344CB8AC3E}">
        <p14:creationId xmlns:p14="http://schemas.microsoft.com/office/powerpoint/2010/main" val="37350883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47641E8-73DF-4AD2-848E-3103064331B1}" type="datetimeFigureOut">
              <a:rPr lang="en-US" smtClean="0"/>
              <a:t>11/26/2021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89774F-35CA-4D52-BC36-B962973F1FA3}" type="slidenum">
              <a:rPr lang="en-US" smtClean="0"/>
              <a:t>‹#›</a:t>
            </a:fld>
            <a:endParaRPr lang="en-US"/>
          </a:p>
        </p:txBody>
      </p:sp>
    </p:spTree>
    <p:extLst>
      <p:ext uri="{BB962C8B-B14F-4D97-AF65-F5344CB8AC3E}">
        <p14:creationId xmlns:p14="http://schemas.microsoft.com/office/powerpoint/2010/main" val="30065754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47641E8-73DF-4AD2-848E-3103064331B1}" type="datetimeFigureOut">
              <a:rPr lang="en-US" smtClean="0"/>
              <a:t>11/26/2021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189774F-35CA-4D52-BC36-B962973F1FA3}" type="slidenum">
              <a:rPr lang="en-US" smtClean="0"/>
              <a:t>‹#›</a:t>
            </a:fld>
            <a:endParaRPr lang="en-US"/>
          </a:p>
        </p:txBody>
      </p:sp>
    </p:spTree>
    <p:extLst>
      <p:ext uri="{BB962C8B-B14F-4D97-AF65-F5344CB8AC3E}">
        <p14:creationId xmlns:p14="http://schemas.microsoft.com/office/powerpoint/2010/main" val="42612734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47641E8-73DF-4AD2-848E-3103064331B1}" type="datetimeFigureOut">
              <a:rPr lang="en-US" smtClean="0"/>
              <a:t>11/26/2021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189774F-35CA-4D52-BC36-B962973F1FA3}" type="slidenum">
              <a:rPr lang="en-US" smtClean="0"/>
              <a:t>‹#›</a:t>
            </a:fld>
            <a:endParaRPr lang="en-US"/>
          </a:p>
        </p:txBody>
      </p:sp>
    </p:spTree>
    <p:extLst>
      <p:ext uri="{BB962C8B-B14F-4D97-AF65-F5344CB8AC3E}">
        <p14:creationId xmlns:p14="http://schemas.microsoft.com/office/powerpoint/2010/main" val="3108663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7641E8-73DF-4AD2-848E-3103064331B1}" type="datetimeFigureOut">
              <a:rPr lang="en-US" smtClean="0"/>
              <a:t>11/26/2021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189774F-35CA-4D52-BC36-B962973F1FA3}" type="slidenum">
              <a:rPr lang="en-US" smtClean="0"/>
              <a:t>‹#›</a:t>
            </a:fld>
            <a:endParaRPr lang="en-US"/>
          </a:p>
        </p:txBody>
      </p:sp>
    </p:spTree>
    <p:extLst>
      <p:ext uri="{BB962C8B-B14F-4D97-AF65-F5344CB8AC3E}">
        <p14:creationId xmlns:p14="http://schemas.microsoft.com/office/powerpoint/2010/main" val="13008683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47641E8-73DF-4AD2-848E-3103064331B1}" type="datetimeFigureOut">
              <a:rPr lang="en-US" smtClean="0"/>
              <a:t>11/26/2021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89774F-35CA-4D52-BC36-B962973F1FA3}" type="slidenum">
              <a:rPr lang="en-US" smtClean="0"/>
              <a:t>‹#›</a:t>
            </a:fld>
            <a:endParaRPr lang="en-US"/>
          </a:p>
        </p:txBody>
      </p:sp>
    </p:spTree>
    <p:extLst>
      <p:ext uri="{BB962C8B-B14F-4D97-AF65-F5344CB8AC3E}">
        <p14:creationId xmlns:p14="http://schemas.microsoft.com/office/powerpoint/2010/main" val="993974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47641E8-73DF-4AD2-848E-3103064331B1}" type="datetimeFigureOut">
              <a:rPr lang="en-US" smtClean="0"/>
              <a:t>11/26/2021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89774F-35CA-4D52-BC36-B962973F1FA3}" type="slidenum">
              <a:rPr lang="en-US" smtClean="0"/>
              <a:t>‹#›</a:t>
            </a:fld>
            <a:endParaRPr lang="en-US"/>
          </a:p>
        </p:txBody>
      </p:sp>
    </p:spTree>
    <p:extLst>
      <p:ext uri="{BB962C8B-B14F-4D97-AF65-F5344CB8AC3E}">
        <p14:creationId xmlns:p14="http://schemas.microsoft.com/office/powerpoint/2010/main" val="29848590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31C37"/>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7641E8-73DF-4AD2-848E-3103064331B1}" type="datetimeFigureOut">
              <a:rPr lang="en-US" smtClean="0"/>
              <a:t>11/26/2021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89774F-35CA-4D52-BC36-B962973F1FA3}" type="slidenum">
              <a:rPr lang="en-US" smtClean="0"/>
              <a:t>‹#›</a:t>
            </a:fld>
            <a:endParaRPr lang="en-US"/>
          </a:p>
        </p:txBody>
      </p:sp>
    </p:spTree>
    <p:extLst>
      <p:ext uri="{BB962C8B-B14F-4D97-AF65-F5344CB8AC3E}">
        <p14:creationId xmlns:p14="http://schemas.microsoft.com/office/powerpoint/2010/main" val="33370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39EA473-9EFC-4B7E-99B6-2C9FA6D137D9}" type="datetimeFigureOut">
              <a:rPr lang="en-US" smtClean="0">
                <a:solidFill>
                  <a:srgbClr val="FFFFFF">
                    <a:tint val="75000"/>
                  </a:srgbClr>
                </a:solidFill>
              </a:rPr>
              <a:pPr/>
              <a:t>11/26/2021</a:t>
            </a:fld>
            <a:endParaRPr lang="en-US">
              <a:solidFill>
                <a:srgbClr val="FFFFFF">
                  <a:tint val="75000"/>
                </a:srgb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srgbClr val="FFFFFF">
                  <a:tint val="75000"/>
                </a:srgb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19089517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hemeOverride" Target="../theme/themeOverride1.xml"/><Relationship Id="rId4" Type="http://schemas.openxmlformats.org/officeDocument/2006/relationships/image" Target="../media/image2.jpg"/></Relationships>
</file>

<file path=ppt/slides/_rels/slide23.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slideLayout" Target="../slideLayouts/slideLayout2.xml"/><Relationship Id="rId7" Type="http://schemas.openxmlformats.org/officeDocument/2006/relationships/image" Target="../media/image3.wmf"/><Relationship Id="rId2" Type="http://schemas.openxmlformats.org/officeDocument/2006/relationships/vmlDrawing" Target="../drawings/vmlDrawing1.vml"/><Relationship Id="rId1" Type="http://schemas.openxmlformats.org/officeDocument/2006/relationships/themeOverride" Target="../theme/themeOverride2.xml"/><Relationship Id="rId6" Type="http://schemas.openxmlformats.org/officeDocument/2006/relationships/oleObject" Target="../embeddings/oleObject1.bin"/><Relationship Id="rId5" Type="http://schemas.openxmlformats.org/officeDocument/2006/relationships/image" Target="../media/image2.jpg"/><Relationship Id="rId4" Type="http://schemas.openxmlformats.org/officeDocument/2006/relationships/notesSlide" Target="../notesSlides/notesSlide2.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hemeOverride" Target="../theme/themeOverride3.xml"/><Relationship Id="rId4" Type="http://schemas.openxmlformats.org/officeDocument/2006/relationships/image" Target="../media/image2.jp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hemeOverride" Target="../theme/themeOverride4.xml"/><Relationship Id="rId4" Type="http://schemas.openxmlformats.org/officeDocument/2006/relationships/image" Target="../media/image2.jpg"/></Relationships>
</file>

<file path=ppt/slides/_rels/slide2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slideLayout" Target="../slideLayouts/slideLayout2.xml"/><Relationship Id="rId1" Type="http://schemas.openxmlformats.org/officeDocument/2006/relationships/themeOverride" Target="../theme/themeOverride5.xml"/></Relationships>
</file>

<file path=ppt/slides/_rels/slide2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slideLayout" Target="../slideLayouts/slideLayout2.xml"/><Relationship Id="rId1" Type="http://schemas.openxmlformats.org/officeDocument/2006/relationships/themeOverride" Target="../theme/themeOverride6.xml"/></Relationships>
</file>

<file path=ppt/slides/_rels/slide2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slideLayout" Target="../slideLayouts/slideLayout2.xml"/><Relationship Id="rId1" Type="http://schemas.openxmlformats.org/officeDocument/2006/relationships/themeOverride" Target="../theme/themeOverride7.xml"/></Relationships>
</file>

<file path=ppt/slides/_rels/slide2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slideLayout" Target="../slideLayouts/slideLayout2.xml"/><Relationship Id="rId1" Type="http://schemas.openxmlformats.org/officeDocument/2006/relationships/themeOverride" Target="../theme/themeOverride8.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slideLayout" Target="../slideLayouts/slideLayout2.xml"/><Relationship Id="rId1" Type="http://schemas.openxmlformats.org/officeDocument/2006/relationships/themeOverride" Target="../theme/themeOverride9.xml"/></Relationships>
</file>

<file path=ppt/slides/_rels/slide3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slideLayout" Target="../slideLayouts/slideLayout2.xml"/><Relationship Id="rId1" Type="http://schemas.openxmlformats.org/officeDocument/2006/relationships/themeOverride" Target="../theme/themeOverride10.xml"/></Relationships>
</file>

<file path=ppt/slides/_rels/slide3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914400"/>
            <a:ext cx="7772400" cy="1470025"/>
          </a:xfrm>
        </p:spPr>
        <p:txBody>
          <a:bodyPr>
            <a:normAutofit fontScale="90000"/>
          </a:bodyPr>
          <a:lstStyle/>
          <a:p>
            <a:r>
              <a:rPr lang="en-US" dirty="0"/>
              <a:t>Session 7 – Python Brief Intro to Machine Learning with Scikit Learn</a:t>
            </a:r>
          </a:p>
        </p:txBody>
      </p:sp>
      <p:sp>
        <p:nvSpPr>
          <p:cNvPr id="3" name="Subtitle 2"/>
          <p:cNvSpPr>
            <a:spLocks noGrp="1"/>
          </p:cNvSpPr>
          <p:nvPr>
            <p:ph type="subTitle" idx="1"/>
          </p:nvPr>
        </p:nvSpPr>
        <p:spPr>
          <a:xfrm>
            <a:off x="1371600" y="5029200"/>
            <a:ext cx="6400800" cy="674633"/>
          </a:xfrm>
        </p:spPr>
        <p:txBody>
          <a:bodyPr/>
          <a:lstStyle/>
          <a:p>
            <a:r>
              <a:rPr lang="en-US" dirty="0"/>
              <a:t>Douglas Bowman</a:t>
            </a:r>
          </a:p>
        </p:txBody>
      </p:sp>
    </p:spTree>
    <p:extLst>
      <p:ext uri="{BB962C8B-B14F-4D97-AF65-F5344CB8AC3E}">
        <p14:creationId xmlns:p14="http://schemas.microsoft.com/office/powerpoint/2010/main" val="41883113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Definition</a:t>
            </a:r>
          </a:p>
        </p:txBody>
      </p:sp>
      <p:sp>
        <p:nvSpPr>
          <p:cNvPr id="3" name="Content Placeholder 2"/>
          <p:cNvSpPr>
            <a:spLocks noGrp="1"/>
          </p:cNvSpPr>
          <p:nvPr>
            <p:ph idx="1"/>
          </p:nvPr>
        </p:nvSpPr>
        <p:spPr/>
        <p:txBody>
          <a:bodyPr/>
          <a:lstStyle/>
          <a:p>
            <a:r>
              <a:rPr lang="en-US" dirty="0"/>
              <a:t>Sample</a:t>
            </a:r>
          </a:p>
          <a:p>
            <a:pPr lvl="1"/>
            <a:r>
              <a:rPr lang="en-US" dirty="0"/>
              <a:t>A single set of data, or a data point.</a:t>
            </a:r>
          </a:p>
          <a:p>
            <a:pPr lvl="1"/>
            <a:r>
              <a:rPr lang="en-US" dirty="0"/>
              <a:t>This is usually a row in a data table.</a:t>
            </a:r>
          </a:p>
          <a:p>
            <a:endParaRPr lang="en-US" dirty="0"/>
          </a:p>
          <a:p>
            <a:pPr lvl="2"/>
            <a:endParaRPr lang="en-US" dirty="0"/>
          </a:p>
          <a:p>
            <a:endParaRPr lang="en-US" dirty="0"/>
          </a:p>
        </p:txBody>
      </p:sp>
    </p:spTree>
    <p:extLst>
      <p:ext uri="{BB962C8B-B14F-4D97-AF65-F5344CB8AC3E}">
        <p14:creationId xmlns:p14="http://schemas.microsoft.com/office/powerpoint/2010/main" val="11101444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Definition</a:t>
            </a:r>
          </a:p>
        </p:txBody>
      </p:sp>
      <p:sp>
        <p:nvSpPr>
          <p:cNvPr id="3" name="Content Placeholder 2"/>
          <p:cNvSpPr>
            <a:spLocks noGrp="1"/>
          </p:cNvSpPr>
          <p:nvPr>
            <p:ph idx="1"/>
          </p:nvPr>
        </p:nvSpPr>
        <p:spPr/>
        <p:txBody>
          <a:bodyPr/>
          <a:lstStyle/>
          <a:p>
            <a:r>
              <a:rPr lang="en-US" dirty="0"/>
              <a:t>Label (Classification Problems)</a:t>
            </a:r>
          </a:p>
          <a:p>
            <a:pPr lvl="1"/>
            <a:r>
              <a:rPr lang="en-US" dirty="0"/>
              <a:t>The name associated with data point (row) for classification problems.  </a:t>
            </a:r>
          </a:p>
          <a:p>
            <a:pPr lvl="1"/>
            <a:r>
              <a:rPr lang="en-US" dirty="0"/>
              <a:t>This is generally the thing we are trying to predict.</a:t>
            </a:r>
          </a:p>
          <a:p>
            <a:endParaRPr lang="en-US" dirty="0"/>
          </a:p>
          <a:p>
            <a:pPr lvl="2"/>
            <a:endParaRPr lang="en-US" dirty="0"/>
          </a:p>
          <a:p>
            <a:endParaRPr lang="en-US" dirty="0"/>
          </a:p>
        </p:txBody>
      </p:sp>
    </p:spTree>
    <p:extLst>
      <p:ext uri="{BB962C8B-B14F-4D97-AF65-F5344CB8AC3E}">
        <p14:creationId xmlns:p14="http://schemas.microsoft.com/office/powerpoint/2010/main" val="31147047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General Model Types</a:t>
            </a:r>
          </a:p>
        </p:txBody>
      </p:sp>
      <p:sp>
        <p:nvSpPr>
          <p:cNvPr id="3" name="Content Placeholder 2"/>
          <p:cNvSpPr>
            <a:spLocks noGrp="1"/>
          </p:cNvSpPr>
          <p:nvPr>
            <p:ph idx="1"/>
          </p:nvPr>
        </p:nvSpPr>
        <p:spPr/>
        <p:txBody>
          <a:bodyPr>
            <a:normAutofit/>
          </a:bodyPr>
          <a:lstStyle/>
          <a:p>
            <a:r>
              <a:rPr lang="en-US" dirty="0"/>
              <a:t>Supervised</a:t>
            </a:r>
          </a:p>
          <a:p>
            <a:pPr lvl="1"/>
            <a:r>
              <a:rPr lang="en-US" dirty="0"/>
              <a:t>Machine learning model is given a set of data to build experience with.</a:t>
            </a:r>
          </a:p>
          <a:p>
            <a:pPr lvl="1"/>
            <a:r>
              <a:rPr lang="en-US" dirty="0"/>
              <a:t>Data is given with features, and an algorithm is given to the model on how to best categorize and group the data.</a:t>
            </a:r>
          </a:p>
          <a:p>
            <a:pPr lvl="1"/>
            <a:endParaRPr lang="en-US" dirty="0"/>
          </a:p>
          <a:p>
            <a:pPr lvl="2"/>
            <a:endParaRPr lang="en-US" dirty="0"/>
          </a:p>
          <a:p>
            <a:endParaRPr lang="en-US" dirty="0"/>
          </a:p>
        </p:txBody>
      </p:sp>
    </p:spTree>
    <p:extLst>
      <p:ext uri="{BB962C8B-B14F-4D97-AF65-F5344CB8AC3E}">
        <p14:creationId xmlns:p14="http://schemas.microsoft.com/office/powerpoint/2010/main" val="30515614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General Model Types</a:t>
            </a:r>
          </a:p>
        </p:txBody>
      </p:sp>
      <p:sp>
        <p:nvSpPr>
          <p:cNvPr id="3" name="Content Placeholder 2"/>
          <p:cNvSpPr>
            <a:spLocks noGrp="1"/>
          </p:cNvSpPr>
          <p:nvPr>
            <p:ph idx="1"/>
          </p:nvPr>
        </p:nvSpPr>
        <p:spPr/>
        <p:txBody>
          <a:bodyPr>
            <a:normAutofit/>
          </a:bodyPr>
          <a:lstStyle/>
          <a:p>
            <a:r>
              <a:rPr lang="en-US" dirty="0"/>
              <a:t>Unsupervised</a:t>
            </a:r>
          </a:p>
          <a:p>
            <a:pPr lvl="1"/>
            <a:r>
              <a:rPr lang="en-US" dirty="0"/>
              <a:t>The model determines the data for itself, and builds the model accordingly.</a:t>
            </a:r>
          </a:p>
          <a:p>
            <a:pPr lvl="1"/>
            <a:r>
              <a:rPr lang="en-US" dirty="0"/>
              <a:t>Features and grouping data is done by the algorithm.</a:t>
            </a:r>
          </a:p>
          <a:p>
            <a:pPr lvl="1"/>
            <a:endParaRPr lang="en-US" dirty="0"/>
          </a:p>
          <a:p>
            <a:pPr lvl="2"/>
            <a:endParaRPr lang="en-US" dirty="0"/>
          </a:p>
          <a:p>
            <a:endParaRPr lang="en-US" dirty="0"/>
          </a:p>
        </p:txBody>
      </p:sp>
    </p:spTree>
    <p:extLst>
      <p:ext uri="{BB962C8B-B14F-4D97-AF65-F5344CB8AC3E}">
        <p14:creationId xmlns:p14="http://schemas.microsoft.com/office/powerpoint/2010/main" val="8432438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General Model Types</a:t>
            </a:r>
          </a:p>
        </p:txBody>
      </p:sp>
      <p:sp>
        <p:nvSpPr>
          <p:cNvPr id="3" name="Content Placeholder 2"/>
          <p:cNvSpPr>
            <a:spLocks noGrp="1"/>
          </p:cNvSpPr>
          <p:nvPr>
            <p:ph idx="1"/>
          </p:nvPr>
        </p:nvSpPr>
        <p:spPr/>
        <p:txBody>
          <a:bodyPr>
            <a:normAutofit/>
          </a:bodyPr>
          <a:lstStyle/>
          <a:p>
            <a:r>
              <a:rPr lang="en-US" dirty="0"/>
              <a:t>Reinforcement</a:t>
            </a:r>
          </a:p>
          <a:p>
            <a:pPr lvl="1"/>
            <a:r>
              <a:rPr lang="en-US" dirty="0"/>
              <a:t>The algorithm “learns” from making mistakes.</a:t>
            </a:r>
          </a:p>
          <a:p>
            <a:pPr lvl="1"/>
            <a:r>
              <a:rPr lang="en-US" dirty="0"/>
              <a:t>There must be some sort of way to tell the algorithm when it makes a correction in the right direction, and a way to tell the algorithm a correction was made in the wrong direction.</a:t>
            </a:r>
          </a:p>
          <a:p>
            <a:pPr lvl="1"/>
            <a:r>
              <a:rPr lang="en-US" dirty="0"/>
              <a:t>Initially, the model built is very inaccurate, but gets better with time.</a:t>
            </a:r>
          </a:p>
          <a:p>
            <a:pPr lvl="1"/>
            <a:endParaRPr lang="en-US" dirty="0"/>
          </a:p>
          <a:p>
            <a:pPr lvl="2"/>
            <a:endParaRPr lang="en-US" dirty="0"/>
          </a:p>
          <a:p>
            <a:endParaRPr lang="en-US" dirty="0"/>
          </a:p>
        </p:txBody>
      </p:sp>
    </p:spTree>
    <p:extLst>
      <p:ext uri="{BB962C8B-B14F-4D97-AF65-F5344CB8AC3E}">
        <p14:creationId xmlns:p14="http://schemas.microsoft.com/office/powerpoint/2010/main" val="33899424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General Model Types</a:t>
            </a:r>
          </a:p>
        </p:txBody>
      </p:sp>
      <p:sp>
        <p:nvSpPr>
          <p:cNvPr id="3" name="Content Placeholder 2"/>
          <p:cNvSpPr>
            <a:spLocks noGrp="1"/>
          </p:cNvSpPr>
          <p:nvPr>
            <p:ph idx="1"/>
          </p:nvPr>
        </p:nvSpPr>
        <p:spPr/>
        <p:txBody>
          <a:bodyPr>
            <a:normAutofit/>
          </a:bodyPr>
          <a:lstStyle/>
          <a:p>
            <a:r>
              <a:rPr lang="en-US" dirty="0"/>
              <a:t>This part of the Python course will focus on supervised learning, as this is all I know.</a:t>
            </a:r>
          </a:p>
          <a:p>
            <a:pPr lvl="1"/>
            <a:endParaRPr lang="en-US" dirty="0"/>
          </a:p>
          <a:p>
            <a:pPr lvl="2"/>
            <a:endParaRPr lang="en-US" dirty="0"/>
          </a:p>
          <a:p>
            <a:endParaRPr lang="en-US" dirty="0"/>
          </a:p>
        </p:txBody>
      </p:sp>
    </p:spTree>
    <p:extLst>
      <p:ext uri="{BB962C8B-B14F-4D97-AF65-F5344CB8AC3E}">
        <p14:creationId xmlns:p14="http://schemas.microsoft.com/office/powerpoint/2010/main" val="26108533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General Workflow</a:t>
            </a:r>
          </a:p>
        </p:txBody>
      </p:sp>
      <p:sp>
        <p:nvSpPr>
          <p:cNvPr id="3" name="Content Placeholder 2"/>
          <p:cNvSpPr>
            <a:spLocks noGrp="1"/>
          </p:cNvSpPr>
          <p:nvPr>
            <p:ph idx="1"/>
          </p:nvPr>
        </p:nvSpPr>
        <p:spPr/>
        <p:txBody>
          <a:bodyPr>
            <a:normAutofit/>
          </a:bodyPr>
          <a:lstStyle/>
          <a:p>
            <a:r>
              <a:rPr lang="en-US" dirty="0"/>
              <a:t>Get data</a:t>
            </a:r>
          </a:p>
          <a:p>
            <a:pPr lvl="1"/>
            <a:r>
              <a:rPr lang="en-US" dirty="0"/>
              <a:t>Get set of data about what we wish to predict.</a:t>
            </a:r>
          </a:p>
          <a:p>
            <a:pPr lvl="1"/>
            <a:r>
              <a:rPr lang="en-US" dirty="0"/>
              <a:t>Include the labels.</a:t>
            </a:r>
          </a:p>
          <a:p>
            <a:pPr lvl="2"/>
            <a:endParaRPr lang="en-US" dirty="0"/>
          </a:p>
          <a:p>
            <a:endParaRPr lang="en-US" dirty="0"/>
          </a:p>
        </p:txBody>
      </p:sp>
    </p:spTree>
    <p:extLst>
      <p:ext uri="{BB962C8B-B14F-4D97-AF65-F5344CB8AC3E}">
        <p14:creationId xmlns:p14="http://schemas.microsoft.com/office/powerpoint/2010/main" val="5043965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General Workflow</a:t>
            </a:r>
          </a:p>
        </p:txBody>
      </p:sp>
      <p:sp>
        <p:nvSpPr>
          <p:cNvPr id="3" name="Content Placeholder 2"/>
          <p:cNvSpPr>
            <a:spLocks noGrp="1"/>
          </p:cNvSpPr>
          <p:nvPr>
            <p:ph idx="1"/>
          </p:nvPr>
        </p:nvSpPr>
        <p:spPr/>
        <p:txBody>
          <a:bodyPr>
            <a:normAutofit/>
          </a:bodyPr>
          <a:lstStyle/>
          <a:p>
            <a:r>
              <a:rPr lang="en-US" dirty="0"/>
              <a:t>Build model</a:t>
            </a:r>
          </a:p>
          <a:p>
            <a:pPr lvl="1"/>
            <a:r>
              <a:rPr lang="en-US" dirty="0"/>
              <a:t>Select an appropriate classifier.</a:t>
            </a:r>
          </a:p>
          <a:p>
            <a:pPr lvl="1"/>
            <a:r>
              <a:rPr lang="en-US" dirty="0"/>
              <a:t>The model should be trained with a majority of the data we gathered, say with 75% of the data.</a:t>
            </a:r>
          </a:p>
          <a:p>
            <a:pPr lvl="1"/>
            <a:r>
              <a:rPr lang="en-US" dirty="0"/>
              <a:t>The other 25% can be used to test how good our model can predict.</a:t>
            </a:r>
          </a:p>
          <a:p>
            <a:pPr lvl="1"/>
            <a:endParaRPr lang="en-US" dirty="0"/>
          </a:p>
          <a:p>
            <a:pPr lvl="2"/>
            <a:endParaRPr lang="en-US" dirty="0"/>
          </a:p>
          <a:p>
            <a:endParaRPr lang="en-US" dirty="0"/>
          </a:p>
        </p:txBody>
      </p:sp>
    </p:spTree>
    <p:extLst>
      <p:ext uri="{BB962C8B-B14F-4D97-AF65-F5344CB8AC3E}">
        <p14:creationId xmlns:p14="http://schemas.microsoft.com/office/powerpoint/2010/main" val="8230986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General Workflow</a:t>
            </a:r>
          </a:p>
        </p:txBody>
      </p:sp>
      <p:sp>
        <p:nvSpPr>
          <p:cNvPr id="3" name="Content Placeholder 2"/>
          <p:cNvSpPr>
            <a:spLocks noGrp="1"/>
          </p:cNvSpPr>
          <p:nvPr>
            <p:ph idx="1"/>
          </p:nvPr>
        </p:nvSpPr>
        <p:spPr/>
        <p:txBody>
          <a:bodyPr>
            <a:normAutofit/>
          </a:bodyPr>
          <a:lstStyle/>
          <a:p>
            <a:r>
              <a:rPr lang="en-US" dirty="0"/>
              <a:t>Evaluate accuracy</a:t>
            </a:r>
          </a:p>
          <a:p>
            <a:pPr lvl="1"/>
            <a:r>
              <a:rPr lang="en-US" dirty="0"/>
              <a:t>The model needs to be evaluated for accuracy to ensure our predictions will have a high degree of correctness.</a:t>
            </a:r>
          </a:p>
          <a:p>
            <a:pPr lvl="1"/>
            <a:r>
              <a:rPr lang="en-US" dirty="0"/>
              <a:t>This is usually done using the 25% of data that we did not use for training.</a:t>
            </a:r>
          </a:p>
          <a:p>
            <a:pPr lvl="1"/>
            <a:endParaRPr lang="en-US" dirty="0"/>
          </a:p>
          <a:p>
            <a:pPr lvl="2"/>
            <a:endParaRPr lang="en-US" dirty="0"/>
          </a:p>
          <a:p>
            <a:endParaRPr lang="en-US" dirty="0"/>
          </a:p>
        </p:txBody>
      </p:sp>
    </p:spTree>
    <p:extLst>
      <p:ext uri="{BB962C8B-B14F-4D97-AF65-F5344CB8AC3E}">
        <p14:creationId xmlns:p14="http://schemas.microsoft.com/office/powerpoint/2010/main" val="30054931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General Workflow</a:t>
            </a:r>
          </a:p>
        </p:txBody>
      </p:sp>
      <p:sp>
        <p:nvSpPr>
          <p:cNvPr id="3" name="Content Placeholder 2"/>
          <p:cNvSpPr>
            <a:spLocks noGrp="1"/>
          </p:cNvSpPr>
          <p:nvPr>
            <p:ph idx="1"/>
          </p:nvPr>
        </p:nvSpPr>
        <p:spPr/>
        <p:txBody>
          <a:bodyPr>
            <a:normAutofit/>
          </a:bodyPr>
          <a:lstStyle/>
          <a:p>
            <a:r>
              <a:rPr lang="en-US" dirty="0"/>
              <a:t>Evaluate accuracy</a:t>
            </a:r>
          </a:p>
          <a:p>
            <a:pPr lvl="1"/>
            <a:r>
              <a:rPr lang="en-US" dirty="0"/>
              <a:t>There is no such thing as 100% accuracy unless you have toy data, or a completely defined system that does not need machine learning.</a:t>
            </a:r>
          </a:p>
          <a:p>
            <a:pPr lvl="1"/>
            <a:r>
              <a:rPr lang="en-US" dirty="0"/>
              <a:t>If we get 100% accuracy, and the above are not true, we have most likely over-fitted our model, possibly by using training data as test data.</a:t>
            </a:r>
          </a:p>
          <a:p>
            <a:pPr lvl="2"/>
            <a:r>
              <a:rPr lang="en-US" dirty="0"/>
              <a:t>Leads to inaccurate predictions on new data without known labels</a:t>
            </a:r>
          </a:p>
          <a:p>
            <a:pPr marL="457200" lvl="1" indent="0">
              <a:buNone/>
            </a:pPr>
            <a:endParaRPr lang="en-US" dirty="0"/>
          </a:p>
          <a:p>
            <a:pPr lvl="1"/>
            <a:endParaRPr lang="en-US" dirty="0"/>
          </a:p>
          <a:p>
            <a:pPr lvl="2"/>
            <a:endParaRPr lang="en-US" dirty="0"/>
          </a:p>
          <a:p>
            <a:endParaRPr lang="en-US" dirty="0"/>
          </a:p>
        </p:txBody>
      </p:sp>
    </p:spTree>
    <p:extLst>
      <p:ext uri="{BB962C8B-B14F-4D97-AF65-F5344CB8AC3E}">
        <p14:creationId xmlns:p14="http://schemas.microsoft.com/office/powerpoint/2010/main" val="1403261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a:t>
            </a:r>
          </a:p>
        </p:txBody>
      </p:sp>
      <p:sp>
        <p:nvSpPr>
          <p:cNvPr id="3" name="Content Placeholder 2"/>
          <p:cNvSpPr>
            <a:spLocks noGrp="1"/>
          </p:cNvSpPr>
          <p:nvPr>
            <p:ph idx="1"/>
          </p:nvPr>
        </p:nvSpPr>
        <p:spPr/>
        <p:txBody>
          <a:bodyPr/>
          <a:lstStyle/>
          <a:p>
            <a:r>
              <a:rPr lang="en-US" dirty="0"/>
              <a:t>Overview</a:t>
            </a:r>
          </a:p>
          <a:p>
            <a:pPr lvl="1"/>
            <a:r>
              <a:rPr lang="en-US" dirty="0"/>
              <a:t>Definitions</a:t>
            </a:r>
          </a:p>
          <a:p>
            <a:pPr lvl="1"/>
            <a:r>
              <a:rPr lang="en-US" dirty="0"/>
              <a:t>General Model Types</a:t>
            </a:r>
          </a:p>
          <a:p>
            <a:pPr lvl="1"/>
            <a:r>
              <a:rPr lang="en-US" dirty="0"/>
              <a:t>Linear Models</a:t>
            </a:r>
          </a:p>
          <a:p>
            <a:pPr lvl="1"/>
            <a:r>
              <a:rPr lang="en-US" dirty="0"/>
              <a:t>Evaluating Accuracy</a:t>
            </a:r>
          </a:p>
          <a:p>
            <a:pPr lvl="1"/>
            <a:r>
              <a:rPr lang="en-US" dirty="0"/>
              <a:t>Tuning</a:t>
            </a:r>
          </a:p>
          <a:p>
            <a:pPr lvl="2"/>
            <a:endParaRPr lang="en-US" dirty="0"/>
          </a:p>
          <a:p>
            <a:endParaRPr lang="en-US" dirty="0"/>
          </a:p>
        </p:txBody>
      </p:sp>
    </p:spTree>
    <p:extLst>
      <p:ext uri="{BB962C8B-B14F-4D97-AF65-F5344CB8AC3E}">
        <p14:creationId xmlns:p14="http://schemas.microsoft.com/office/powerpoint/2010/main" val="39130158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General Workflow</a:t>
            </a:r>
          </a:p>
        </p:txBody>
      </p:sp>
      <p:sp>
        <p:nvSpPr>
          <p:cNvPr id="3" name="Content Placeholder 2"/>
          <p:cNvSpPr>
            <a:spLocks noGrp="1"/>
          </p:cNvSpPr>
          <p:nvPr>
            <p:ph idx="1"/>
          </p:nvPr>
        </p:nvSpPr>
        <p:spPr/>
        <p:txBody>
          <a:bodyPr>
            <a:normAutofit/>
          </a:bodyPr>
          <a:lstStyle/>
          <a:p>
            <a:r>
              <a:rPr lang="en-US" dirty="0"/>
              <a:t>Predict real-world outcomes</a:t>
            </a:r>
          </a:p>
          <a:p>
            <a:pPr lvl="1"/>
            <a:r>
              <a:rPr lang="en-US" dirty="0"/>
              <a:t>Once the model is as accurate as we want, the model can be used to predict real-world outcomes that are unknown.</a:t>
            </a:r>
          </a:p>
          <a:p>
            <a:pPr lvl="1"/>
            <a:endParaRPr lang="en-US" dirty="0"/>
          </a:p>
          <a:p>
            <a:pPr lvl="2"/>
            <a:endParaRPr lang="en-US" dirty="0"/>
          </a:p>
          <a:p>
            <a:endParaRPr lang="en-US" dirty="0"/>
          </a:p>
        </p:txBody>
      </p:sp>
    </p:spTree>
    <p:extLst>
      <p:ext uri="{BB962C8B-B14F-4D97-AF65-F5344CB8AC3E}">
        <p14:creationId xmlns:p14="http://schemas.microsoft.com/office/powerpoint/2010/main" val="2935415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a:t>
            </a:r>
          </a:p>
        </p:txBody>
      </p:sp>
      <p:sp>
        <p:nvSpPr>
          <p:cNvPr id="3" name="Content Placeholder 2"/>
          <p:cNvSpPr>
            <a:spLocks noGrp="1"/>
          </p:cNvSpPr>
          <p:nvPr>
            <p:ph idx="1"/>
          </p:nvPr>
        </p:nvSpPr>
        <p:spPr/>
        <p:txBody>
          <a:bodyPr>
            <a:normAutofit fontScale="92500" lnSpcReduction="20000"/>
          </a:bodyPr>
          <a:lstStyle/>
          <a:p>
            <a:r>
              <a:rPr lang="en-US" dirty="0"/>
              <a:t>List of some Types we will Cover</a:t>
            </a:r>
          </a:p>
          <a:p>
            <a:pPr lvl="1"/>
            <a:r>
              <a:rPr lang="en-US" dirty="0"/>
              <a:t>Linear Classifiers</a:t>
            </a:r>
          </a:p>
          <a:p>
            <a:pPr lvl="2"/>
            <a:r>
              <a:rPr lang="en-US" dirty="0"/>
              <a:t>K-Nearest Neighbors</a:t>
            </a:r>
          </a:p>
          <a:p>
            <a:pPr lvl="2"/>
            <a:r>
              <a:rPr lang="en-US" dirty="0"/>
              <a:t>Decision Tree</a:t>
            </a:r>
          </a:p>
          <a:p>
            <a:pPr lvl="1"/>
            <a:r>
              <a:rPr lang="en-US" dirty="0"/>
              <a:t>Linear Regressors</a:t>
            </a:r>
          </a:p>
          <a:p>
            <a:pPr lvl="2"/>
            <a:r>
              <a:rPr lang="en-US" dirty="0"/>
              <a:t>K-Nearest Neighbors</a:t>
            </a:r>
          </a:p>
          <a:p>
            <a:pPr lvl="2"/>
            <a:r>
              <a:rPr lang="en-US" dirty="0"/>
              <a:t>Linear Regression</a:t>
            </a:r>
          </a:p>
          <a:p>
            <a:pPr lvl="2"/>
            <a:r>
              <a:rPr lang="en-US" dirty="0"/>
              <a:t>Lasso</a:t>
            </a:r>
          </a:p>
          <a:p>
            <a:pPr lvl="2"/>
            <a:r>
              <a:rPr lang="en-US" dirty="0"/>
              <a:t>Regression</a:t>
            </a:r>
          </a:p>
          <a:p>
            <a:pPr lvl="2"/>
            <a:r>
              <a:rPr lang="en-US" dirty="0"/>
              <a:t>Decision Tree</a:t>
            </a:r>
          </a:p>
          <a:p>
            <a:pPr lvl="2"/>
            <a:r>
              <a:rPr lang="en-US" dirty="0"/>
              <a:t>Forest</a:t>
            </a:r>
          </a:p>
          <a:p>
            <a:pPr lvl="2"/>
            <a:r>
              <a:rPr lang="en-US" dirty="0"/>
              <a:t>Gradient-Boosted Forest</a:t>
            </a:r>
          </a:p>
          <a:p>
            <a:pPr lvl="2"/>
            <a:endParaRPr lang="en-US" dirty="0"/>
          </a:p>
          <a:p>
            <a:endParaRPr lang="en-US" dirty="0"/>
          </a:p>
        </p:txBody>
      </p:sp>
    </p:spTree>
    <p:extLst>
      <p:ext uri="{BB962C8B-B14F-4D97-AF65-F5344CB8AC3E}">
        <p14:creationId xmlns:p14="http://schemas.microsoft.com/office/powerpoint/2010/main" val="38954437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Classifiers</a:t>
            </a:r>
          </a:p>
        </p:txBody>
      </p:sp>
      <p:sp>
        <p:nvSpPr>
          <p:cNvPr id="3" name="Content Placeholder 2"/>
          <p:cNvSpPr>
            <a:spLocks noGrp="1"/>
          </p:cNvSpPr>
          <p:nvPr>
            <p:ph idx="1"/>
          </p:nvPr>
        </p:nvSpPr>
        <p:spPr/>
        <p:txBody>
          <a:bodyPr/>
          <a:lstStyle/>
          <a:p>
            <a:r>
              <a:rPr lang="en-US" dirty="0"/>
              <a:t>K-Nearest Neighbors</a:t>
            </a:r>
          </a:p>
          <a:p>
            <a:pPr lvl="1"/>
            <a:r>
              <a:rPr lang="en-US" dirty="0"/>
              <a:t>Predicts outcome by finding the closest matching data point neighbor(s) to the target point.</a:t>
            </a:r>
          </a:p>
          <a:p>
            <a:pPr lvl="1"/>
            <a:r>
              <a:rPr lang="en-US" dirty="0"/>
              <a:t>When multiple neighbors are used, the classification with the most neighbors is what the target point is classified as.</a:t>
            </a:r>
          </a:p>
          <a:p>
            <a:pPr lvl="2"/>
            <a:endParaRPr lang="en-US" dirty="0"/>
          </a:p>
          <a:p>
            <a:endParaRPr lang="en-US" dirty="0"/>
          </a:p>
        </p:txBody>
      </p:sp>
    </p:spTree>
    <p:extLst>
      <p:ext uri="{BB962C8B-B14F-4D97-AF65-F5344CB8AC3E}">
        <p14:creationId xmlns:p14="http://schemas.microsoft.com/office/powerpoint/2010/main" val="76902119"/>
      </p:ext>
    </p:extLst>
  </p:cSld>
  <p:clrMapOvr>
    <a:overrideClrMapping bg1="lt1" tx1="dk1" bg2="lt2" tx2="dk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5">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Classifiers</a:t>
            </a:r>
          </a:p>
        </p:txBody>
      </p:sp>
      <p:sp>
        <p:nvSpPr>
          <p:cNvPr id="3" name="Content Placeholder 2"/>
          <p:cNvSpPr>
            <a:spLocks noGrp="1"/>
          </p:cNvSpPr>
          <p:nvPr>
            <p:ph idx="1"/>
          </p:nvPr>
        </p:nvSpPr>
        <p:spPr/>
        <p:txBody>
          <a:bodyPr/>
          <a:lstStyle/>
          <a:p>
            <a:r>
              <a:rPr lang="en-US" dirty="0"/>
              <a:t>K-Nearest Neighbors</a:t>
            </a:r>
          </a:p>
          <a:p>
            <a:pPr lvl="1"/>
            <a:r>
              <a:rPr lang="en-US" dirty="0"/>
              <a:t>Graphs below show decision, generated in source (1).  The stars are the test data, and the model is predicting whether they are blue or red.</a:t>
            </a:r>
          </a:p>
          <a:p>
            <a:pPr lvl="2"/>
            <a:endParaRPr lang="en-US" dirty="0"/>
          </a:p>
          <a:p>
            <a:endParaRPr lang="en-US" dirty="0"/>
          </a:p>
        </p:txBody>
      </p:sp>
      <p:graphicFrame>
        <p:nvGraphicFramePr>
          <p:cNvPr id="4" name="Object 3">
            <a:extLst>
              <a:ext uri="{FF2B5EF4-FFF2-40B4-BE49-F238E27FC236}">
                <a16:creationId xmlns:a16="http://schemas.microsoft.com/office/drawing/2014/main" id="{6FEA90EB-FF26-44D7-8936-27E2CDD4F15A}"/>
              </a:ext>
            </a:extLst>
          </p:cNvPr>
          <p:cNvGraphicFramePr>
            <a:graphicFrameLocks noChangeAspect="1"/>
          </p:cNvGraphicFramePr>
          <p:nvPr>
            <p:extLst>
              <p:ext uri="{D42A27DB-BD31-4B8C-83A1-F6EECF244321}">
                <p14:modId xmlns:p14="http://schemas.microsoft.com/office/powerpoint/2010/main" val="2494815372"/>
              </p:ext>
            </p:extLst>
          </p:nvPr>
        </p:nvGraphicFramePr>
        <p:xfrm>
          <a:off x="4806488" y="3558479"/>
          <a:ext cx="3743325" cy="3024187"/>
        </p:xfrm>
        <a:graphic>
          <a:graphicData uri="http://schemas.openxmlformats.org/presentationml/2006/ole">
            <mc:AlternateContent xmlns:mc="http://schemas.openxmlformats.org/markup-compatibility/2006">
              <mc:Choice xmlns:v="urn:schemas-microsoft-com:vml" Requires="v">
                <p:oleObj spid="_x0000_s2060" name="Bitmap Image" r:id="rId6" imgW="3743280" imgH="3024360" progId="Paint.Picture">
                  <p:embed/>
                </p:oleObj>
              </mc:Choice>
              <mc:Fallback>
                <p:oleObj name="Bitmap Image" r:id="rId6" imgW="3743280" imgH="3024360" progId="Paint.Picture">
                  <p:embed/>
                  <p:pic>
                    <p:nvPicPr>
                      <p:cNvPr id="4" name="Object 3">
                        <a:extLst>
                          <a:ext uri="{FF2B5EF4-FFF2-40B4-BE49-F238E27FC236}">
                            <a16:creationId xmlns:a16="http://schemas.microsoft.com/office/drawing/2014/main" id="{6FEA90EB-FF26-44D7-8936-27E2CDD4F15A}"/>
                          </a:ext>
                        </a:extLst>
                      </p:cNvPr>
                      <p:cNvPicPr/>
                      <p:nvPr/>
                    </p:nvPicPr>
                    <p:blipFill>
                      <a:blip r:embed="rId7"/>
                      <a:stretch>
                        <a:fillRect/>
                      </a:stretch>
                    </p:blipFill>
                    <p:spPr>
                      <a:xfrm>
                        <a:off x="4806488" y="3558479"/>
                        <a:ext cx="3743325" cy="3024187"/>
                      </a:xfrm>
                      <a:prstGeom prst="rect">
                        <a:avLst/>
                      </a:prstGeom>
                    </p:spPr>
                  </p:pic>
                </p:oleObj>
              </mc:Fallback>
            </mc:AlternateContent>
          </a:graphicData>
        </a:graphic>
      </p:graphicFrame>
      <p:pic>
        <p:nvPicPr>
          <p:cNvPr id="6" name="Picture 5">
            <a:extLst>
              <a:ext uri="{FF2B5EF4-FFF2-40B4-BE49-F238E27FC236}">
                <a16:creationId xmlns:a16="http://schemas.microsoft.com/office/drawing/2014/main" id="{46E5B26D-14FD-4A0C-A7FD-2C739D14445F}"/>
              </a:ext>
            </a:extLst>
          </p:cNvPr>
          <p:cNvPicPr>
            <a:picLocks noChangeAspect="1"/>
          </p:cNvPicPr>
          <p:nvPr/>
        </p:nvPicPr>
        <p:blipFill>
          <a:blip r:embed="rId8"/>
          <a:stretch>
            <a:fillRect/>
          </a:stretch>
        </p:blipFill>
        <p:spPr>
          <a:xfrm>
            <a:off x="622764" y="3562760"/>
            <a:ext cx="3680510" cy="3019906"/>
          </a:xfrm>
          <a:prstGeom prst="rect">
            <a:avLst/>
          </a:prstGeom>
        </p:spPr>
      </p:pic>
    </p:spTree>
    <p:extLst>
      <p:ext uri="{BB962C8B-B14F-4D97-AF65-F5344CB8AC3E}">
        <p14:creationId xmlns:p14="http://schemas.microsoft.com/office/powerpoint/2010/main" val="735927294"/>
      </p:ext>
    </p:extLst>
  </p:cSld>
  <p:clrMapOvr>
    <a:overrideClrMapping bg1="lt1" tx1="dk1" bg2="lt2" tx2="dk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Classifiers</a:t>
            </a:r>
          </a:p>
        </p:txBody>
      </p:sp>
      <p:sp>
        <p:nvSpPr>
          <p:cNvPr id="3" name="Content Placeholder 2"/>
          <p:cNvSpPr>
            <a:spLocks noGrp="1"/>
          </p:cNvSpPr>
          <p:nvPr>
            <p:ph idx="1"/>
          </p:nvPr>
        </p:nvSpPr>
        <p:spPr/>
        <p:txBody>
          <a:bodyPr/>
          <a:lstStyle/>
          <a:p>
            <a:r>
              <a:rPr lang="en-US" dirty="0"/>
              <a:t>Decision Tree</a:t>
            </a:r>
          </a:p>
          <a:p>
            <a:pPr lvl="1"/>
            <a:r>
              <a:rPr lang="en-US" dirty="0"/>
              <a:t>Builds a series of if-statements to classify test points.</a:t>
            </a:r>
          </a:p>
          <a:p>
            <a:pPr lvl="1"/>
            <a:r>
              <a:rPr lang="en-US" dirty="0"/>
              <a:t>Boundaries around classifications are built based on the data.</a:t>
            </a:r>
          </a:p>
          <a:p>
            <a:pPr lvl="1"/>
            <a:r>
              <a:rPr lang="en-US" dirty="0"/>
              <a:t>The number of if statement groups, or boundaries created, is known as the depth.</a:t>
            </a:r>
          </a:p>
          <a:p>
            <a:pPr lvl="2"/>
            <a:endParaRPr lang="en-US" dirty="0"/>
          </a:p>
          <a:p>
            <a:endParaRPr lang="en-US" dirty="0"/>
          </a:p>
        </p:txBody>
      </p:sp>
    </p:spTree>
    <p:extLst>
      <p:ext uri="{BB962C8B-B14F-4D97-AF65-F5344CB8AC3E}">
        <p14:creationId xmlns:p14="http://schemas.microsoft.com/office/powerpoint/2010/main" val="31895842"/>
      </p:ext>
    </p:extLst>
  </p:cSld>
  <p:clrMapOvr>
    <a:overrideClrMapping bg1="lt1" tx1="dk1" bg2="lt2" tx2="dk2" accent1="accent1" accent2="accent2" accent3="accent3" accent4="accent4" accent5="accent5" accent6="accent6" hlink="hlink" folHlink="folHlink"/>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Classifiers</a:t>
            </a:r>
          </a:p>
        </p:txBody>
      </p:sp>
      <p:sp>
        <p:nvSpPr>
          <p:cNvPr id="3" name="Content Placeholder 2"/>
          <p:cNvSpPr>
            <a:spLocks noGrp="1"/>
          </p:cNvSpPr>
          <p:nvPr>
            <p:ph idx="1"/>
          </p:nvPr>
        </p:nvSpPr>
        <p:spPr/>
        <p:txBody>
          <a:bodyPr/>
          <a:lstStyle/>
          <a:p>
            <a:r>
              <a:rPr lang="en-US" dirty="0"/>
              <a:t>Decision Tree</a:t>
            </a:r>
          </a:p>
          <a:p>
            <a:pPr lvl="2"/>
            <a:endParaRPr lang="en-US" dirty="0"/>
          </a:p>
          <a:p>
            <a:endParaRPr lang="en-US" dirty="0"/>
          </a:p>
        </p:txBody>
      </p:sp>
    </p:spTree>
    <p:extLst>
      <p:ext uri="{BB962C8B-B14F-4D97-AF65-F5344CB8AC3E}">
        <p14:creationId xmlns:p14="http://schemas.microsoft.com/office/powerpoint/2010/main" val="2487683877"/>
      </p:ext>
    </p:extLst>
  </p:cSld>
  <p:clrMapOvr>
    <a:overrideClrMapping bg1="lt1" tx1="dk1" bg2="lt2" tx2="dk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Regressors</a:t>
            </a:r>
          </a:p>
        </p:txBody>
      </p:sp>
      <p:sp>
        <p:nvSpPr>
          <p:cNvPr id="3" name="Content Placeholder 2"/>
          <p:cNvSpPr>
            <a:spLocks noGrp="1"/>
          </p:cNvSpPr>
          <p:nvPr>
            <p:ph idx="1"/>
          </p:nvPr>
        </p:nvSpPr>
        <p:spPr/>
        <p:txBody>
          <a:bodyPr/>
          <a:lstStyle/>
          <a:p>
            <a:r>
              <a:rPr lang="en-US" dirty="0"/>
              <a:t>Linear Regression</a:t>
            </a:r>
          </a:p>
          <a:p>
            <a:pPr lvl="2"/>
            <a:endParaRPr lang="en-US" dirty="0"/>
          </a:p>
          <a:p>
            <a:endParaRPr lang="en-US" dirty="0"/>
          </a:p>
        </p:txBody>
      </p:sp>
    </p:spTree>
    <p:extLst>
      <p:ext uri="{BB962C8B-B14F-4D97-AF65-F5344CB8AC3E}">
        <p14:creationId xmlns:p14="http://schemas.microsoft.com/office/powerpoint/2010/main" val="1469044682"/>
      </p:ext>
    </p:extLst>
  </p:cSld>
  <p:clrMapOvr>
    <a:overrideClrMapping bg1="lt1" tx1="dk1" bg2="lt2" tx2="dk2" accent1="accent1" accent2="accent2" accent3="accent3" accent4="accent4" accent5="accent5" accent6="accent6" hlink="hlink" folHlink="folHlink"/>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Regressors</a:t>
            </a:r>
          </a:p>
        </p:txBody>
      </p:sp>
      <p:sp>
        <p:nvSpPr>
          <p:cNvPr id="3" name="Content Placeholder 2"/>
          <p:cNvSpPr>
            <a:spLocks noGrp="1"/>
          </p:cNvSpPr>
          <p:nvPr>
            <p:ph idx="1"/>
          </p:nvPr>
        </p:nvSpPr>
        <p:spPr/>
        <p:txBody>
          <a:bodyPr/>
          <a:lstStyle/>
          <a:p>
            <a:r>
              <a:rPr lang="en-US" dirty="0"/>
              <a:t>Lasso</a:t>
            </a:r>
          </a:p>
          <a:p>
            <a:pPr lvl="2"/>
            <a:endParaRPr lang="en-US" dirty="0"/>
          </a:p>
          <a:p>
            <a:endParaRPr lang="en-US" dirty="0"/>
          </a:p>
        </p:txBody>
      </p:sp>
    </p:spTree>
    <p:extLst>
      <p:ext uri="{BB962C8B-B14F-4D97-AF65-F5344CB8AC3E}">
        <p14:creationId xmlns:p14="http://schemas.microsoft.com/office/powerpoint/2010/main" val="2833183138"/>
      </p:ext>
    </p:extLst>
  </p:cSld>
  <p:clrMapOvr>
    <a:overrideClrMapping bg1="lt1" tx1="dk1" bg2="lt2" tx2="dk2" accent1="accent1" accent2="accent2" accent3="accent3" accent4="accent4" accent5="accent5" accent6="accent6" hlink="hlink" folHlink="folHlink"/>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Regressors</a:t>
            </a:r>
          </a:p>
        </p:txBody>
      </p:sp>
      <p:sp>
        <p:nvSpPr>
          <p:cNvPr id="3" name="Content Placeholder 2"/>
          <p:cNvSpPr>
            <a:spLocks noGrp="1"/>
          </p:cNvSpPr>
          <p:nvPr>
            <p:ph idx="1"/>
          </p:nvPr>
        </p:nvSpPr>
        <p:spPr/>
        <p:txBody>
          <a:bodyPr/>
          <a:lstStyle/>
          <a:p>
            <a:r>
              <a:rPr lang="en-US" dirty="0"/>
              <a:t>Regression</a:t>
            </a:r>
          </a:p>
          <a:p>
            <a:pPr lvl="2"/>
            <a:endParaRPr lang="en-US" dirty="0"/>
          </a:p>
          <a:p>
            <a:endParaRPr lang="en-US" dirty="0"/>
          </a:p>
        </p:txBody>
      </p:sp>
    </p:spTree>
    <p:extLst>
      <p:ext uri="{BB962C8B-B14F-4D97-AF65-F5344CB8AC3E}">
        <p14:creationId xmlns:p14="http://schemas.microsoft.com/office/powerpoint/2010/main" val="474133971"/>
      </p:ext>
    </p:extLst>
  </p:cSld>
  <p:clrMapOvr>
    <a:overrideClrMapping bg1="lt1" tx1="dk1" bg2="lt2" tx2="dk2" accent1="accent1" accent2="accent2" accent3="accent3" accent4="accent4" accent5="accent5" accent6="accent6" hlink="hlink" folHlink="folHlink"/>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Regressors</a:t>
            </a:r>
          </a:p>
        </p:txBody>
      </p:sp>
      <p:sp>
        <p:nvSpPr>
          <p:cNvPr id="3" name="Content Placeholder 2"/>
          <p:cNvSpPr>
            <a:spLocks noGrp="1"/>
          </p:cNvSpPr>
          <p:nvPr>
            <p:ph idx="1"/>
          </p:nvPr>
        </p:nvSpPr>
        <p:spPr/>
        <p:txBody>
          <a:bodyPr/>
          <a:lstStyle/>
          <a:p>
            <a:r>
              <a:rPr lang="en-US" dirty="0"/>
              <a:t>Decision Tree</a:t>
            </a:r>
          </a:p>
          <a:p>
            <a:pPr lvl="2"/>
            <a:endParaRPr lang="en-US" dirty="0"/>
          </a:p>
          <a:p>
            <a:endParaRPr lang="en-US" dirty="0"/>
          </a:p>
        </p:txBody>
      </p:sp>
    </p:spTree>
    <p:extLst>
      <p:ext uri="{BB962C8B-B14F-4D97-AF65-F5344CB8AC3E}">
        <p14:creationId xmlns:p14="http://schemas.microsoft.com/office/powerpoint/2010/main" val="1924952010"/>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Definition</a:t>
            </a:r>
          </a:p>
        </p:txBody>
      </p:sp>
      <p:sp>
        <p:nvSpPr>
          <p:cNvPr id="3" name="Content Placeholder 2"/>
          <p:cNvSpPr>
            <a:spLocks noGrp="1"/>
          </p:cNvSpPr>
          <p:nvPr>
            <p:ph idx="1"/>
          </p:nvPr>
        </p:nvSpPr>
        <p:spPr/>
        <p:txBody>
          <a:bodyPr/>
          <a:lstStyle/>
          <a:p>
            <a:r>
              <a:rPr lang="en-US" dirty="0"/>
              <a:t>Machine Learning</a:t>
            </a:r>
          </a:p>
          <a:p>
            <a:pPr lvl="1"/>
            <a:r>
              <a:rPr lang="en-US" dirty="0"/>
              <a:t>The use of a model built off of data to increase the predictive ability of a computer.</a:t>
            </a:r>
          </a:p>
          <a:p>
            <a:pPr lvl="1"/>
            <a:r>
              <a:rPr lang="en-US" dirty="0"/>
              <a:t>Data by itself is not machine learning if the predictive capabilities do not increase—no learning occurs in this situation.</a:t>
            </a:r>
          </a:p>
          <a:p>
            <a:endParaRPr lang="en-US" dirty="0"/>
          </a:p>
          <a:p>
            <a:pPr lvl="2"/>
            <a:endParaRPr lang="en-US" dirty="0"/>
          </a:p>
          <a:p>
            <a:endParaRPr lang="en-US" dirty="0"/>
          </a:p>
        </p:txBody>
      </p:sp>
    </p:spTree>
    <p:extLst>
      <p:ext uri="{BB962C8B-B14F-4D97-AF65-F5344CB8AC3E}">
        <p14:creationId xmlns:p14="http://schemas.microsoft.com/office/powerpoint/2010/main" val="32279709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Regressors</a:t>
            </a:r>
          </a:p>
        </p:txBody>
      </p:sp>
      <p:sp>
        <p:nvSpPr>
          <p:cNvPr id="3" name="Content Placeholder 2"/>
          <p:cNvSpPr>
            <a:spLocks noGrp="1"/>
          </p:cNvSpPr>
          <p:nvPr>
            <p:ph idx="1"/>
          </p:nvPr>
        </p:nvSpPr>
        <p:spPr/>
        <p:txBody>
          <a:bodyPr/>
          <a:lstStyle/>
          <a:p>
            <a:r>
              <a:rPr lang="en-US" dirty="0"/>
              <a:t>Forest</a:t>
            </a:r>
          </a:p>
          <a:p>
            <a:pPr lvl="2"/>
            <a:endParaRPr lang="en-US" dirty="0"/>
          </a:p>
          <a:p>
            <a:endParaRPr lang="en-US" dirty="0"/>
          </a:p>
        </p:txBody>
      </p:sp>
    </p:spTree>
    <p:extLst>
      <p:ext uri="{BB962C8B-B14F-4D97-AF65-F5344CB8AC3E}">
        <p14:creationId xmlns:p14="http://schemas.microsoft.com/office/powerpoint/2010/main" val="358457677"/>
      </p:ext>
    </p:extLst>
  </p:cSld>
  <p:clrMapOvr>
    <a:overrideClrMapping bg1="lt1" tx1="dk1" bg2="lt2" tx2="dk2" accent1="accent1" accent2="accent2" accent3="accent3" accent4="accent4" accent5="accent5" accent6="accent6" hlink="hlink" folHlink="folHlink"/>
  </p:clrMapOvr>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Regressors</a:t>
            </a:r>
          </a:p>
        </p:txBody>
      </p:sp>
      <p:sp>
        <p:nvSpPr>
          <p:cNvPr id="3" name="Content Placeholder 2"/>
          <p:cNvSpPr>
            <a:spLocks noGrp="1"/>
          </p:cNvSpPr>
          <p:nvPr>
            <p:ph idx="1"/>
          </p:nvPr>
        </p:nvSpPr>
        <p:spPr/>
        <p:txBody>
          <a:bodyPr/>
          <a:lstStyle/>
          <a:p>
            <a:r>
              <a:rPr lang="en-US" dirty="0"/>
              <a:t>Gradient-Boosted Forest</a:t>
            </a:r>
          </a:p>
          <a:p>
            <a:pPr lvl="2"/>
            <a:endParaRPr lang="en-US" dirty="0"/>
          </a:p>
          <a:p>
            <a:endParaRPr lang="en-US" dirty="0"/>
          </a:p>
        </p:txBody>
      </p:sp>
    </p:spTree>
    <p:extLst>
      <p:ext uri="{BB962C8B-B14F-4D97-AF65-F5344CB8AC3E}">
        <p14:creationId xmlns:p14="http://schemas.microsoft.com/office/powerpoint/2010/main" val="1436682753"/>
      </p:ext>
    </p:extLst>
  </p:cSld>
  <p:clrMapOvr>
    <a:overrideClrMapping bg1="lt1" tx1="dk1" bg2="lt2" tx2="dk2" accent1="accent1" accent2="accent2" accent3="accent3" accent4="accent4" accent5="accent5" accent6="accent6" hlink="hlink" folHlink="folHlink"/>
  </p:clrMapOvr>
</p:sld>
</file>

<file path=ppt/slides/slide3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Evaluating Accuracy</a:t>
            </a:r>
          </a:p>
        </p:txBody>
      </p:sp>
      <p:sp>
        <p:nvSpPr>
          <p:cNvPr id="3" name="Content Placeholder 2"/>
          <p:cNvSpPr>
            <a:spLocks noGrp="1"/>
          </p:cNvSpPr>
          <p:nvPr>
            <p:ph idx="1"/>
          </p:nvPr>
        </p:nvSpPr>
        <p:spPr/>
        <p:txBody>
          <a:bodyPr/>
          <a:lstStyle/>
          <a:p>
            <a:r>
              <a:rPr lang="en-US" dirty="0"/>
              <a:t>Overview</a:t>
            </a:r>
          </a:p>
          <a:p>
            <a:pPr lvl="1"/>
            <a:r>
              <a:rPr lang="en-US" dirty="0"/>
              <a:t>&lt;model&gt;.score(</a:t>
            </a:r>
            <a:r>
              <a:rPr lang="en-US" dirty="0" err="1"/>
              <a:t>test_data</a:t>
            </a:r>
            <a:r>
              <a:rPr lang="en-US" dirty="0"/>
              <a:t>, </a:t>
            </a:r>
            <a:r>
              <a:rPr lang="en-US" dirty="0" err="1"/>
              <a:t>test_labels</a:t>
            </a:r>
            <a:r>
              <a:rPr lang="en-US"/>
              <a:t>)</a:t>
            </a:r>
            <a:endParaRPr lang="en-US" dirty="0"/>
          </a:p>
          <a:p>
            <a:pPr lvl="2"/>
            <a:endParaRPr lang="en-US" dirty="0"/>
          </a:p>
          <a:p>
            <a:endParaRPr lang="en-US" dirty="0"/>
          </a:p>
        </p:txBody>
      </p:sp>
    </p:spTree>
    <p:extLst>
      <p:ext uri="{BB962C8B-B14F-4D97-AF65-F5344CB8AC3E}">
        <p14:creationId xmlns:p14="http://schemas.microsoft.com/office/powerpoint/2010/main" val="405392163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Scikit</a:t>
            </a:r>
            <a:r>
              <a:rPr lang="en-US" dirty="0"/>
              <a:t>-Learn Machine Learning</a:t>
            </a:r>
          </a:p>
        </p:txBody>
      </p:sp>
      <p:sp>
        <p:nvSpPr>
          <p:cNvPr id="3" name="Content Placeholder 2"/>
          <p:cNvSpPr>
            <a:spLocks noGrp="1"/>
          </p:cNvSpPr>
          <p:nvPr>
            <p:ph idx="1"/>
          </p:nvPr>
        </p:nvSpPr>
        <p:spPr/>
        <p:txBody>
          <a:bodyPr/>
          <a:lstStyle/>
          <a:p>
            <a:r>
              <a:rPr lang="en-US" dirty="0"/>
              <a:t>Overview</a:t>
            </a:r>
          </a:p>
          <a:p>
            <a:pPr lvl="1"/>
            <a:r>
              <a:rPr lang="en-US" dirty="0"/>
              <a:t>Definition</a:t>
            </a:r>
          </a:p>
          <a:p>
            <a:pPr lvl="1"/>
            <a:r>
              <a:rPr lang="en-US" dirty="0"/>
              <a:t>General Types</a:t>
            </a:r>
          </a:p>
          <a:p>
            <a:pPr lvl="1"/>
            <a:r>
              <a:rPr lang="en-US" dirty="0"/>
              <a:t>Basic Linear Models</a:t>
            </a:r>
          </a:p>
          <a:p>
            <a:pPr lvl="1"/>
            <a:r>
              <a:rPr lang="en-US" dirty="0"/>
              <a:t>Algorithm Types</a:t>
            </a:r>
          </a:p>
          <a:p>
            <a:pPr lvl="1"/>
            <a:r>
              <a:rPr lang="en-US" dirty="0"/>
              <a:t>Tuning</a:t>
            </a:r>
          </a:p>
          <a:p>
            <a:pPr lvl="2"/>
            <a:endParaRPr lang="en-US" dirty="0"/>
          </a:p>
          <a:p>
            <a:endParaRPr lang="en-US" dirty="0"/>
          </a:p>
        </p:txBody>
      </p:sp>
    </p:spTree>
    <p:extLst>
      <p:ext uri="{BB962C8B-B14F-4D97-AF65-F5344CB8AC3E}">
        <p14:creationId xmlns:p14="http://schemas.microsoft.com/office/powerpoint/2010/main" val="75499919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Tuning</a:t>
            </a:r>
          </a:p>
        </p:txBody>
      </p:sp>
      <p:sp>
        <p:nvSpPr>
          <p:cNvPr id="3" name="Content Placeholder 2"/>
          <p:cNvSpPr>
            <a:spLocks noGrp="1"/>
          </p:cNvSpPr>
          <p:nvPr>
            <p:ph idx="1"/>
          </p:nvPr>
        </p:nvSpPr>
        <p:spPr/>
        <p:txBody>
          <a:bodyPr/>
          <a:lstStyle/>
          <a:p>
            <a:r>
              <a:rPr lang="en-US" dirty="0"/>
              <a:t>Determining what features matter</a:t>
            </a:r>
          </a:p>
          <a:p>
            <a:pPr lvl="2"/>
            <a:endParaRPr lang="en-US" dirty="0"/>
          </a:p>
          <a:p>
            <a:endParaRPr lang="en-US" dirty="0"/>
          </a:p>
        </p:txBody>
      </p:sp>
    </p:spTree>
    <p:extLst>
      <p:ext uri="{BB962C8B-B14F-4D97-AF65-F5344CB8AC3E}">
        <p14:creationId xmlns:p14="http://schemas.microsoft.com/office/powerpoint/2010/main" val="339303768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Tuning</a:t>
            </a:r>
          </a:p>
        </p:txBody>
      </p:sp>
      <p:sp>
        <p:nvSpPr>
          <p:cNvPr id="3" name="Content Placeholder 2"/>
          <p:cNvSpPr>
            <a:spLocks noGrp="1"/>
          </p:cNvSpPr>
          <p:nvPr>
            <p:ph idx="1"/>
          </p:nvPr>
        </p:nvSpPr>
        <p:spPr/>
        <p:txBody>
          <a:bodyPr/>
          <a:lstStyle/>
          <a:p>
            <a:r>
              <a:rPr lang="en-US" dirty="0"/>
              <a:t>Parameters to Play with</a:t>
            </a:r>
          </a:p>
          <a:p>
            <a:pPr lvl="2"/>
            <a:endParaRPr lang="en-US" dirty="0"/>
          </a:p>
          <a:p>
            <a:endParaRPr lang="en-US" dirty="0"/>
          </a:p>
        </p:txBody>
      </p:sp>
    </p:spTree>
    <p:extLst>
      <p:ext uri="{BB962C8B-B14F-4D97-AF65-F5344CB8AC3E}">
        <p14:creationId xmlns:p14="http://schemas.microsoft.com/office/powerpoint/2010/main" val="27423817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Tuning</a:t>
            </a:r>
          </a:p>
        </p:txBody>
      </p:sp>
      <p:sp>
        <p:nvSpPr>
          <p:cNvPr id="3" name="Content Placeholder 2"/>
          <p:cNvSpPr>
            <a:spLocks noGrp="1"/>
          </p:cNvSpPr>
          <p:nvPr>
            <p:ph idx="1"/>
          </p:nvPr>
        </p:nvSpPr>
        <p:spPr/>
        <p:txBody>
          <a:bodyPr/>
          <a:lstStyle/>
          <a:p>
            <a:r>
              <a:rPr lang="en-US" dirty="0"/>
              <a:t>Grid Search</a:t>
            </a:r>
          </a:p>
          <a:p>
            <a:pPr lvl="2"/>
            <a:endParaRPr lang="en-US" dirty="0"/>
          </a:p>
          <a:p>
            <a:endParaRPr lang="en-US" dirty="0"/>
          </a:p>
        </p:txBody>
      </p:sp>
    </p:spTree>
    <p:extLst>
      <p:ext uri="{BB962C8B-B14F-4D97-AF65-F5344CB8AC3E}">
        <p14:creationId xmlns:p14="http://schemas.microsoft.com/office/powerpoint/2010/main" val="262217927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Scikit</a:t>
            </a:r>
            <a:r>
              <a:rPr lang="en-US" dirty="0"/>
              <a:t>-Learn Machine Learning</a:t>
            </a:r>
          </a:p>
        </p:txBody>
      </p:sp>
      <p:sp>
        <p:nvSpPr>
          <p:cNvPr id="3" name="Content Placeholder 2"/>
          <p:cNvSpPr>
            <a:spLocks noGrp="1"/>
          </p:cNvSpPr>
          <p:nvPr>
            <p:ph idx="1"/>
          </p:nvPr>
        </p:nvSpPr>
        <p:spPr/>
        <p:txBody>
          <a:bodyPr/>
          <a:lstStyle/>
          <a:p>
            <a:r>
              <a:rPr lang="en-US" dirty="0"/>
              <a:t>Overview</a:t>
            </a:r>
          </a:p>
          <a:p>
            <a:pPr lvl="1"/>
            <a:r>
              <a:rPr lang="en-US" dirty="0"/>
              <a:t>Definition</a:t>
            </a:r>
          </a:p>
          <a:p>
            <a:pPr lvl="1"/>
            <a:r>
              <a:rPr lang="en-US" dirty="0"/>
              <a:t>General Types</a:t>
            </a:r>
          </a:p>
          <a:p>
            <a:pPr lvl="1"/>
            <a:r>
              <a:rPr lang="en-US" dirty="0"/>
              <a:t>Basic Linear Models</a:t>
            </a:r>
          </a:p>
          <a:p>
            <a:pPr lvl="1"/>
            <a:r>
              <a:rPr lang="en-US" dirty="0"/>
              <a:t>Algorithm Types</a:t>
            </a:r>
          </a:p>
          <a:p>
            <a:pPr lvl="1"/>
            <a:r>
              <a:rPr lang="en-US" dirty="0"/>
              <a:t>Tuning</a:t>
            </a:r>
          </a:p>
          <a:p>
            <a:pPr lvl="2"/>
            <a:endParaRPr lang="en-US" dirty="0"/>
          </a:p>
          <a:p>
            <a:endParaRPr lang="en-US" dirty="0"/>
          </a:p>
        </p:txBody>
      </p:sp>
    </p:spTree>
    <p:extLst>
      <p:ext uri="{BB962C8B-B14F-4D97-AF65-F5344CB8AC3E}">
        <p14:creationId xmlns:p14="http://schemas.microsoft.com/office/powerpoint/2010/main" val="294611937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Bibliography</a:t>
            </a:r>
          </a:p>
        </p:txBody>
      </p:sp>
      <p:sp>
        <p:nvSpPr>
          <p:cNvPr id="3" name="Content Placeholder 2"/>
          <p:cNvSpPr>
            <a:spLocks noGrp="1"/>
          </p:cNvSpPr>
          <p:nvPr>
            <p:ph idx="1"/>
          </p:nvPr>
        </p:nvSpPr>
        <p:spPr/>
        <p:txBody>
          <a:bodyPr>
            <a:normAutofit/>
          </a:bodyPr>
          <a:lstStyle/>
          <a:p>
            <a:pPr marL="514350" indent="-514350">
              <a:buFont typeface="+mj-lt"/>
              <a:buAutoNum type="arabicParenR"/>
            </a:pPr>
            <a:r>
              <a:rPr lang="en-US" dirty="0"/>
              <a:t>https://github.com/amueller/introduction_to_ml_with_python/blob/master/02-supervised-learning.ipynb</a:t>
            </a:r>
          </a:p>
        </p:txBody>
      </p:sp>
    </p:spTree>
    <p:extLst>
      <p:ext uri="{BB962C8B-B14F-4D97-AF65-F5344CB8AC3E}">
        <p14:creationId xmlns:p14="http://schemas.microsoft.com/office/powerpoint/2010/main" val="364503619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LICENSE</a:t>
            </a:r>
          </a:p>
        </p:txBody>
      </p:sp>
      <p:sp>
        <p:nvSpPr>
          <p:cNvPr id="3" name="Content Placeholder 2"/>
          <p:cNvSpPr>
            <a:spLocks noGrp="1"/>
          </p:cNvSpPr>
          <p:nvPr>
            <p:ph idx="1"/>
          </p:nvPr>
        </p:nvSpPr>
        <p:spPr/>
        <p:txBody>
          <a:bodyPr>
            <a:normAutofit fontScale="62500" lnSpcReduction="20000"/>
          </a:bodyPr>
          <a:lstStyle/>
          <a:p>
            <a:r>
              <a:rPr lang="en-US" dirty="0"/>
              <a:t>Copyright 2018 Douglas Bowman</a:t>
            </a:r>
          </a:p>
          <a:p>
            <a:r>
              <a:rPr lang="en-US" dirty="0"/>
              <a:t>Permission is hereby granted, free of charge, to any person obtaining a copy of this software and associated documentation files (the "Software"), to deal in the Software without restriction, including without limitation the rights to use, copy, modify, merge, publish, distribute, sublicense, and/or sell copies of the Software, and to permit persons to whom the Software is furnished to do so, subject to the following conditions:</a:t>
            </a:r>
          </a:p>
          <a:p>
            <a:r>
              <a:rPr lang="en-US" dirty="0"/>
              <a:t>The above copyright notice and this permission notice shall be included in all copies or substantial portions of the Software.</a:t>
            </a:r>
          </a:p>
          <a:p>
            <a:r>
              <a:rPr lang="en-US" dirty="0"/>
              <a:t>THE SOFTWARE IS PROVIDED "AS IS", WITHOUT WARRANTY OF ANY KIND, EXPRESS OR IMPLIED, INCLUDING BUT NOT LIMITED TO THE WARRANTIES OF MERCHANTABILITY, FITNESS FOR A PARTICULAR PURPOSE AND NONINFRINGEMENT. IN NO EVENT SHALL THE AUTHORS OR COPYRIGHT HOLDERS BE LIABLE FOR ANY CLAIM, DAMAGES OR OTHER LIABILITY, WHETHER IN AN ACTION OF CONTRACT, TORT OR OTHERWISE, ARISING FROM, OUT OF OR IN CONNECTION WITH THE SOFTWARE OR THE USE OR OTHER DEALINGS IN THE SOFTWARE.</a:t>
            </a:r>
          </a:p>
        </p:txBody>
      </p:sp>
    </p:spTree>
    <p:extLst>
      <p:ext uri="{BB962C8B-B14F-4D97-AF65-F5344CB8AC3E}">
        <p14:creationId xmlns:p14="http://schemas.microsoft.com/office/powerpoint/2010/main" val="34053477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Definitions</a:t>
            </a:r>
          </a:p>
        </p:txBody>
      </p:sp>
      <p:sp>
        <p:nvSpPr>
          <p:cNvPr id="3" name="Content Placeholder 2"/>
          <p:cNvSpPr>
            <a:spLocks noGrp="1"/>
          </p:cNvSpPr>
          <p:nvPr>
            <p:ph idx="1"/>
          </p:nvPr>
        </p:nvSpPr>
        <p:spPr/>
        <p:txBody>
          <a:bodyPr/>
          <a:lstStyle/>
          <a:p>
            <a:r>
              <a:rPr lang="en-US" dirty="0"/>
              <a:t>Classifier</a:t>
            </a:r>
          </a:p>
          <a:p>
            <a:pPr lvl="1"/>
            <a:r>
              <a:rPr lang="en-US" dirty="0"/>
              <a:t>The mathematical equation, set of equations, and/or algorithm that a computer uses to predict outcomes for classification problems.</a:t>
            </a:r>
          </a:p>
          <a:p>
            <a:pPr lvl="1"/>
            <a:r>
              <a:rPr lang="en-US" dirty="0"/>
              <a:t>For problems where we are trying to determine an exact value or name of something.</a:t>
            </a:r>
          </a:p>
          <a:p>
            <a:pPr lvl="2"/>
            <a:r>
              <a:rPr lang="en-US" dirty="0"/>
              <a:t>i.e. trying to determine what kind of fruit something is.</a:t>
            </a:r>
          </a:p>
          <a:p>
            <a:pPr lvl="1"/>
            <a:r>
              <a:rPr lang="en-US" dirty="0"/>
              <a:t>This is the scaffolding for our model.</a:t>
            </a:r>
          </a:p>
          <a:p>
            <a:endParaRPr lang="en-US" dirty="0"/>
          </a:p>
          <a:p>
            <a:pPr lvl="2"/>
            <a:endParaRPr lang="en-US" dirty="0"/>
          </a:p>
          <a:p>
            <a:endParaRPr lang="en-US" dirty="0"/>
          </a:p>
        </p:txBody>
      </p:sp>
    </p:spTree>
    <p:extLst>
      <p:ext uri="{BB962C8B-B14F-4D97-AF65-F5344CB8AC3E}">
        <p14:creationId xmlns:p14="http://schemas.microsoft.com/office/powerpoint/2010/main" val="7899750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Definitions</a:t>
            </a:r>
          </a:p>
        </p:txBody>
      </p:sp>
      <p:sp>
        <p:nvSpPr>
          <p:cNvPr id="3" name="Content Placeholder 2"/>
          <p:cNvSpPr>
            <a:spLocks noGrp="1"/>
          </p:cNvSpPr>
          <p:nvPr>
            <p:ph idx="1"/>
          </p:nvPr>
        </p:nvSpPr>
        <p:spPr/>
        <p:txBody>
          <a:bodyPr/>
          <a:lstStyle/>
          <a:p>
            <a:r>
              <a:rPr lang="en-US" dirty="0"/>
              <a:t>Regressor</a:t>
            </a:r>
          </a:p>
          <a:p>
            <a:pPr lvl="1"/>
            <a:r>
              <a:rPr lang="en-US" dirty="0"/>
              <a:t>The mathematical equation, set of equations, and/or algorithm that a computer uses to predict outcomes for regression problems.</a:t>
            </a:r>
          </a:p>
          <a:p>
            <a:pPr lvl="1"/>
            <a:r>
              <a:rPr lang="en-US" dirty="0"/>
              <a:t>Problems were we are predicting within range of values.</a:t>
            </a:r>
          </a:p>
          <a:p>
            <a:pPr lvl="2"/>
            <a:r>
              <a:rPr lang="en-US" dirty="0"/>
              <a:t>i.e. Predicting the median household income in the future.</a:t>
            </a:r>
          </a:p>
          <a:p>
            <a:pPr lvl="1"/>
            <a:r>
              <a:rPr lang="en-US" dirty="0"/>
              <a:t>This is the scaffolding for our model.</a:t>
            </a:r>
          </a:p>
          <a:p>
            <a:endParaRPr lang="en-US" dirty="0"/>
          </a:p>
          <a:p>
            <a:pPr lvl="2"/>
            <a:endParaRPr lang="en-US" dirty="0"/>
          </a:p>
          <a:p>
            <a:endParaRPr lang="en-US" dirty="0"/>
          </a:p>
        </p:txBody>
      </p:sp>
    </p:spTree>
    <p:extLst>
      <p:ext uri="{BB962C8B-B14F-4D97-AF65-F5344CB8AC3E}">
        <p14:creationId xmlns:p14="http://schemas.microsoft.com/office/powerpoint/2010/main" val="5289045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Definitions</a:t>
            </a:r>
          </a:p>
        </p:txBody>
      </p:sp>
      <p:sp>
        <p:nvSpPr>
          <p:cNvPr id="3" name="Content Placeholder 2"/>
          <p:cNvSpPr>
            <a:spLocks noGrp="1"/>
          </p:cNvSpPr>
          <p:nvPr>
            <p:ph idx="1"/>
          </p:nvPr>
        </p:nvSpPr>
        <p:spPr/>
        <p:txBody>
          <a:bodyPr/>
          <a:lstStyle/>
          <a:p>
            <a:r>
              <a:rPr lang="en-US" dirty="0"/>
              <a:t>Model</a:t>
            </a:r>
          </a:p>
          <a:p>
            <a:pPr lvl="1"/>
            <a:r>
              <a:rPr lang="en-US" dirty="0"/>
              <a:t>The classifier that is trained and filled with data.</a:t>
            </a:r>
          </a:p>
          <a:p>
            <a:pPr lvl="1"/>
            <a:r>
              <a:rPr lang="en-US" dirty="0"/>
              <a:t>This is what will tell us what the “answer” is.</a:t>
            </a:r>
          </a:p>
          <a:p>
            <a:endParaRPr lang="en-US" dirty="0"/>
          </a:p>
          <a:p>
            <a:pPr lvl="2"/>
            <a:endParaRPr lang="en-US" dirty="0"/>
          </a:p>
          <a:p>
            <a:endParaRPr lang="en-US" dirty="0"/>
          </a:p>
        </p:txBody>
      </p:sp>
    </p:spTree>
    <p:extLst>
      <p:ext uri="{BB962C8B-B14F-4D97-AF65-F5344CB8AC3E}">
        <p14:creationId xmlns:p14="http://schemas.microsoft.com/office/powerpoint/2010/main" val="42122759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Definitions</a:t>
            </a:r>
          </a:p>
        </p:txBody>
      </p:sp>
      <p:sp>
        <p:nvSpPr>
          <p:cNvPr id="3" name="Content Placeholder 2"/>
          <p:cNvSpPr>
            <a:spLocks noGrp="1"/>
          </p:cNvSpPr>
          <p:nvPr>
            <p:ph idx="1"/>
          </p:nvPr>
        </p:nvSpPr>
        <p:spPr/>
        <p:txBody>
          <a:bodyPr/>
          <a:lstStyle/>
          <a:p>
            <a:r>
              <a:rPr lang="en-US" dirty="0"/>
              <a:t>Classifier vs Model</a:t>
            </a:r>
          </a:p>
          <a:p>
            <a:pPr lvl="1"/>
            <a:r>
              <a:rPr lang="en-US" dirty="0"/>
              <a:t>The classifier is like a class, where the model is like an object.</a:t>
            </a:r>
          </a:p>
          <a:p>
            <a:endParaRPr lang="en-US" dirty="0"/>
          </a:p>
          <a:p>
            <a:pPr lvl="2"/>
            <a:endParaRPr lang="en-US" dirty="0"/>
          </a:p>
          <a:p>
            <a:endParaRPr lang="en-US" dirty="0"/>
          </a:p>
        </p:txBody>
      </p:sp>
    </p:spTree>
    <p:extLst>
      <p:ext uri="{BB962C8B-B14F-4D97-AF65-F5344CB8AC3E}">
        <p14:creationId xmlns:p14="http://schemas.microsoft.com/office/powerpoint/2010/main" val="34442313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Definition</a:t>
            </a:r>
          </a:p>
        </p:txBody>
      </p:sp>
      <p:sp>
        <p:nvSpPr>
          <p:cNvPr id="3" name="Content Placeholder 2"/>
          <p:cNvSpPr>
            <a:spLocks noGrp="1"/>
          </p:cNvSpPr>
          <p:nvPr>
            <p:ph idx="1"/>
          </p:nvPr>
        </p:nvSpPr>
        <p:spPr/>
        <p:txBody>
          <a:bodyPr/>
          <a:lstStyle/>
          <a:p>
            <a:r>
              <a:rPr lang="en-US" dirty="0"/>
              <a:t>Experience</a:t>
            </a:r>
          </a:p>
          <a:p>
            <a:pPr lvl="1"/>
            <a:r>
              <a:rPr lang="en-US" dirty="0"/>
              <a:t>The data used to increase the effectiveness of the model’s predictions</a:t>
            </a:r>
          </a:p>
          <a:p>
            <a:endParaRPr lang="en-US" dirty="0"/>
          </a:p>
          <a:p>
            <a:pPr lvl="2"/>
            <a:endParaRPr lang="en-US" dirty="0"/>
          </a:p>
          <a:p>
            <a:endParaRPr lang="en-US" dirty="0"/>
          </a:p>
        </p:txBody>
      </p:sp>
    </p:spTree>
    <p:extLst>
      <p:ext uri="{BB962C8B-B14F-4D97-AF65-F5344CB8AC3E}">
        <p14:creationId xmlns:p14="http://schemas.microsoft.com/office/powerpoint/2010/main" val="29792095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Definition</a:t>
            </a:r>
          </a:p>
        </p:txBody>
      </p:sp>
      <p:sp>
        <p:nvSpPr>
          <p:cNvPr id="3" name="Content Placeholder 2"/>
          <p:cNvSpPr>
            <a:spLocks noGrp="1"/>
          </p:cNvSpPr>
          <p:nvPr>
            <p:ph idx="1"/>
          </p:nvPr>
        </p:nvSpPr>
        <p:spPr/>
        <p:txBody>
          <a:bodyPr/>
          <a:lstStyle/>
          <a:p>
            <a:r>
              <a:rPr lang="en-US" dirty="0"/>
              <a:t>Feature</a:t>
            </a:r>
          </a:p>
          <a:p>
            <a:pPr lvl="1"/>
            <a:r>
              <a:rPr lang="en-US" dirty="0"/>
              <a:t>A description of a set of like-data.</a:t>
            </a:r>
          </a:p>
          <a:p>
            <a:pPr lvl="1"/>
            <a:r>
              <a:rPr lang="en-US" dirty="0"/>
              <a:t>This is usually represented as a column in a data table.</a:t>
            </a:r>
          </a:p>
          <a:p>
            <a:endParaRPr lang="en-US" dirty="0"/>
          </a:p>
          <a:p>
            <a:pPr lvl="2"/>
            <a:endParaRPr lang="en-US" dirty="0"/>
          </a:p>
          <a:p>
            <a:endParaRPr lang="en-US" dirty="0"/>
          </a:p>
        </p:txBody>
      </p:sp>
    </p:spTree>
    <p:extLst>
      <p:ext uri="{BB962C8B-B14F-4D97-AF65-F5344CB8AC3E}">
        <p14:creationId xmlns:p14="http://schemas.microsoft.com/office/powerpoint/2010/main" val="2289988101"/>
      </p:ext>
    </p:extLst>
  </p:cSld>
  <p:clrMapOvr>
    <a:masterClrMapping/>
  </p:clrMapOvr>
</p:sld>
</file>

<file path=ppt/theme/theme1.xml><?xml version="1.0" encoding="utf-8"?>
<a:theme xmlns:a="http://schemas.openxmlformats.org/drawingml/2006/main" name="Office Theme">
  <a:themeElements>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Custom 5">
      <a:dk1>
        <a:srgbClr val="FFFFFF"/>
      </a:dk1>
      <a:lt1>
        <a:srgbClr val="F2F2F2"/>
      </a:lt1>
      <a:dk2>
        <a:srgbClr val="F2F2F2"/>
      </a:dk2>
      <a:lt2>
        <a:srgbClr val="004080"/>
      </a:lt2>
      <a:accent1>
        <a:srgbClr val="FFFFFF"/>
      </a:accent1>
      <a:accent2>
        <a:srgbClr val="66CCFF"/>
      </a:accent2>
      <a:accent3>
        <a:srgbClr val="FFFFFF"/>
      </a:accent3>
      <a:accent4>
        <a:srgbClr val="56AEDA"/>
      </a:accent4>
      <a:accent5>
        <a:srgbClr val="FFFFFF"/>
      </a:accent5>
      <a:accent6>
        <a:srgbClr val="5CB9E7"/>
      </a:accent6>
      <a:hlink>
        <a:srgbClr val="66B2FF"/>
      </a:hlink>
      <a:folHlink>
        <a:srgbClr val="BFBFB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10.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2.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3.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4.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5.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6.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7.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8.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9.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docProps/app.xml><?xml version="1.0" encoding="utf-8"?>
<Properties xmlns="http://schemas.openxmlformats.org/officeDocument/2006/extended-properties" xmlns:vt="http://schemas.openxmlformats.org/officeDocument/2006/docPropsVTypes">
  <Template/>
  <TotalTime>563</TotalTime>
  <Words>1158</Words>
  <Application>Microsoft Office PowerPoint</Application>
  <PresentationFormat>On-screen Show (4:3)</PresentationFormat>
  <Paragraphs>174</Paragraphs>
  <Slides>39</Slides>
  <Notes>4</Notes>
  <HiddenSlides>0</HiddenSlides>
  <MMClips>0</MMClips>
  <ScaleCrop>false</ScaleCrop>
  <HeadingPairs>
    <vt:vector size="8" baseType="variant">
      <vt:variant>
        <vt:lpstr>Fonts Used</vt:lpstr>
      </vt:variant>
      <vt:variant>
        <vt:i4>2</vt:i4>
      </vt:variant>
      <vt:variant>
        <vt:lpstr>Theme</vt:lpstr>
      </vt:variant>
      <vt:variant>
        <vt:i4>2</vt:i4>
      </vt:variant>
      <vt:variant>
        <vt:lpstr>Embedded OLE Servers</vt:lpstr>
      </vt:variant>
      <vt:variant>
        <vt:i4>1</vt:i4>
      </vt:variant>
      <vt:variant>
        <vt:lpstr>Slide Titles</vt:lpstr>
      </vt:variant>
      <vt:variant>
        <vt:i4>39</vt:i4>
      </vt:variant>
    </vt:vector>
  </HeadingPairs>
  <TitlesOfParts>
    <vt:vector size="44" baseType="lpstr">
      <vt:lpstr>Arial</vt:lpstr>
      <vt:lpstr>Calibri</vt:lpstr>
      <vt:lpstr>Office Theme</vt:lpstr>
      <vt:lpstr>1_Office Theme</vt:lpstr>
      <vt:lpstr>Bitmap Image</vt:lpstr>
      <vt:lpstr>Session 7 – Python Brief Intro to Machine Learning with Scikit Learn</vt:lpstr>
      <vt:lpstr>Overview</vt:lpstr>
      <vt:lpstr>Definition</vt:lpstr>
      <vt:lpstr>Definitions</vt:lpstr>
      <vt:lpstr>Definitions</vt:lpstr>
      <vt:lpstr>Definitions</vt:lpstr>
      <vt:lpstr>Definitions</vt:lpstr>
      <vt:lpstr>Definition</vt:lpstr>
      <vt:lpstr>Definition</vt:lpstr>
      <vt:lpstr>Definition</vt:lpstr>
      <vt:lpstr>Definition</vt:lpstr>
      <vt:lpstr>General Model Types</vt:lpstr>
      <vt:lpstr>General Model Types</vt:lpstr>
      <vt:lpstr>General Model Types</vt:lpstr>
      <vt:lpstr>General Model Types</vt:lpstr>
      <vt:lpstr>General Workflow</vt:lpstr>
      <vt:lpstr>General Workflow</vt:lpstr>
      <vt:lpstr>General Workflow</vt:lpstr>
      <vt:lpstr>General Workflow</vt:lpstr>
      <vt:lpstr>General Workflow</vt:lpstr>
      <vt:lpstr>Linear Models</vt:lpstr>
      <vt:lpstr>Linear Models - Classifiers</vt:lpstr>
      <vt:lpstr>Linear Models - Classifiers</vt:lpstr>
      <vt:lpstr>Linear Models - Classifiers</vt:lpstr>
      <vt:lpstr>Linear Models - Classifiers</vt:lpstr>
      <vt:lpstr>Linear Models - Regressors</vt:lpstr>
      <vt:lpstr>Linear Models - Regressors</vt:lpstr>
      <vt:lpstr>Linear Models - Regressors</vt:lpstr>
      <vt:lpstr>Linear Models - Regressors</vt:lpstr>
      <vt:lpstr>Linear Models - Regressors</vt:lpstr>
      <vt:lpstr>Linear Models - Regressors</vt:lpstr>
      <vt:lpstr>Evaluating Accuracy</vt:lpstr>
      <vt:lpstr>Scikit-Learn Machine Learning</vt:lpstr>
      <vt:lpstr>Tuning</vt:lpstr>
      <vt:lpstr>Tuning</vt:lpstr>
      <vt:lpstr>Tuning</vt:lpstr>
      <vt:lpstr>Scikit-Learn Machine Learning</vt:lpstr>
      <vt:lpstr>Bibliography</vt:lpstr>
      <vt:lpstr>LICENSE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Doug Bowman</dc:creator>
  <cp:lastModifiedBy>Doug B</cp:lastModifiedBy>
  <cp:revision>246</cp:revision>
  <dcterms:created xsi:type="dcterms:W3CDTF">2018-01-12T01:50:51Z</dcterms:created>
  <dcterms:modified xsi:type="dcterms:W3CDTF">2021-11-26T22:00:40Z</dcterms:modified>
</cp:coreProperties>
</file>