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notesSlides/notesSlide2.xml" ContentType="application/vnd.openxmlformats-officedocument.presentationml.notesSlide+xml"/>
  <Override PartName="/ppt/theme/themeOverride36.xml" ContentType="application/vnd.openxmlformats-officedocument.themeOverride+xml"/>
  <Override PartName="/ppt/notesSlides/notesSlide3.xml" ContentType="application/vnd.openxmlformats-officedocument.presentationml.notesSlide+xml"/>
  <Override PartName="/ppt/theme/themeOverride37.xml" ContentType="application/vnd.openxmlformats-officedocument.themeOverride+xml"/>
  <Override PartName="/ppt/notesSlides/notesSlide4.xml" ContentType="application/vnd.openxmlformats-officedocument.presentationml.notesSlide+xml"/>
  <Override PartName="/ppt/theme/themeOverride38.xml" ContentType="application/vnd.openxmlformats-officedocument.themeOverride+xml"/>
  <Override PartName="/ppt/theme/themeOverride39.xml" ContentType="application/vnd.openxmlformats-officedocument.themeOverride+xml"/>
  <Override PartName="/ppt/notesSlides/notesSlide5.xml" ContentType="application/vnd.openxmlformats-officedocument.presentationml.notesSlide+xml"/>
  <Override PartName="/ppt/theme/themeOverride40.xml" ContentType="application/vnd.openxmlformats-officedocument.themeOverride+xml"/>
  <Override PartName="/ppt/notesSlides/notesSlide6.xml" ContentType="application/vnd.openxmlformats-officedocument.presentationml.notesSlide+xml"/>
  <Override PartName="/ppt/theme/themeOverride41.xml" ContentType="application/vnd.openxmlformats-officedocument.themeOverride+xml"/>
  <Override PartName="/ppt/notesSlides/notesSlide7.xml" ContentType="application/vnd.openxmlformats-officedocument.presentationml.notesSlide+xml"/>
  <Override PartName="/ppt/theme/themeOverride42.xml" ContentType="application/vnd.openxmlformats-officedocument.themeOverride+xml"/>
  <Override PartName="/ppt/notesSlides/notesSlide8.xml" ContentType="application/vnd.openxmlformats-officedocument.presentationml.notesSlide+xml"/>
  <Override PartName="/ppt/theme/themeOverride43.xml" ContentType="application/vnd.openxmlformats-officedocument.themeOverride+xml"/>
  <Override PartName="/ppt/notesSlides/notesSlide9.xml" ContentType="application/vnd.openxmlformats-officedocument.presentationml.notesSlide+xml"/>
  <Override PartName="/ppt/theme/themeOverride44.xml" ContentType="application/vnd.openxmlformats-officedocument.themeOverride+xml"/>
  <Override PartName="/ppt/notesSlides/notesSlide10.xml" ContentType="application/vnd.openxmlformats-officedocument.presentationml.notesSlide+xml"/>
  <Override PartName="/ppt/theme/themeOverride45.xml" ContentType="application/vnd.openxmlformats-officedocument.themeOverride+xml"/>
  <Override PartName="/ppt/notesSlides/notesSlide11.xml" ContentType="application/vnd.openxmlformats-officedocument.presentationml.notesSlide+xml"/>
  <Override PartName="/ppt/theme/themeOverride46.xml" ContentType="application/vnd.openxmlformats-officedocument.themeOverride+xml"/>
  <Override PartName="/ppt/notesSlides/notesSlide12.xml" ContentType="application/vnd.openxmlformats-officedocument.presentationml.notesSlide+xml"/>
  <Override PartName="/ppt/theme/themeOverride47.xml" ContentType="application/vnd.openxmlformats-officedocument.themeOverride+xml"/>
  <Override PartName="/ppt/notesSlides/notesSlide13.xml" ContentType="application/vnd.openxmlformats-officedocument.presentationml.notesSlide+xml"/>
  <Override PartName="/ppt/theme/themeOverride48.xml" ContentType="application/vnd.openxmlformats-officedocument.themeOverride+xml"/>
  <Override PartName="/ppt/notesSlides/notesSlide14.xml" ContentType="application/vnd.openxmlformats-officedocument.presentationml.notesSlide+xml"/>
  <Override PartName="/ppt/theme/themeOverride49.xml" ContentType="application/vnd.openxmlformats-officedocument.themeOverride+xml"/>
  <Override PartName="/ppt/notesSlides/notesSlide15.xml" ContentType="application/vnd.openxmlformats-officedocument.presentationml.notesSlide+xml"/>
  <Override PartName="/ppt/theme/themeOverride50.xml" ContentType="application/vnd.openxmlformats-officedocument.themeOverride+xml"/>
  <Override PartName="/ppt/notesSlides/notesSlide16.xml" ContentType="application/vnd.openxmlformats-officedocument.presentationml.notesSlide+xml"/>
  <Override PartName="/ppt/theme/themeOverride51.xml" ContentType="application/vnd.openxmlformats-officedocument.themeOverride+xml"/>
  <Override PartName="/ppt/notesSlides/notesSlide17.xml" ContentType="application/vnd.openxmlformats-officedocument.presentationml.notesSlide+xml"/>
  <Override PartName="/ppt/theme/themeOverride52.xml" ContentType="application/vnd.openxmlformats-officedocument.themeOverride+xml"/>
  <Override PartName="/ppt/theme/themeOverride53.xml" ContentType="application/vnd.openxmlformats-officedocument.themeOverride+xml"/>
  <Override PartName="/ppt/notesSlides/notesSlide18.xml" ContentType="application/vnd.openxmlformats-officedocument.presentationml.notesSlide+xml"/>
  <Override PartName="/ppt/theme/themeOverride54.xml" ContentType="application/vnd.openxmlformats-officedocument.themeOverride+xml"/>
  <Override PartName="/ppt/notesSlides/notesSlide19.xml" ContentType="application/vnd.openxmlformats-officedocument.presentationml.notesSlide+xml"/>
  <Override PartName="/ppt/theme/themeOverride55.xml" ContentType="application/vnd.openxmlformats-officedocument.themeOverride+xml"/>
  <Override PartName="/ppt/notesSlides/notesSlide20.xml" ContentType="application/vnd.openxmlformats-officedocument.presentationml.notesSl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notesSlides/notesSlide21.xml" ContentType="application/vnd.openxmlformats-officedocument.presentationml.notesSlide+xml"/>
  <Override PartName="/ppt/theme/themeOverride65.xml" ContentType="application/vnd.openxmlformats-officedocument.themeOverride+xml"/>
  <Override PartName="/ppt/notesSlides/notesSlide22.xml" ContentType="application/vnd.openxmlformats-officedocument.presentationml.notesSlide+xml"/>
  <Override PartName="/ppt/theme/themeOverride66.xml" ContentType="application/vnd.openxmlformats-officedocument.themeOverride+xml"/>
  <Override PartName="/ppt/notesSlides/notesSlide23.xml" ContentType="application/vnd.openxmlformats-officedocument.presentationml.notesSlide+xml"/>
  <Override PartName="/ppt/theme/themeOverride67.xml" ContentType="application/vnd.openxmlformats-officedocument.themeOverride+xml"/>
  <Override PartName="/ppt/notesSlides/notesSlide24.xml" ContentType="application/vnd.openxmlformats-officedocument.presentationml.notesSlide+xml"/>
  <Override PartName="/ppt/theme/themeOverride68.xml" ContentType="application/vnd.openxmlformats-officedocument.themeOverride+xml"/>
  <Override PartName="/ppt/notesSlides/notesSlide25.xml" ContentType="application/vnd.openxmlformats-officedocument.presentationml.notesSl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ppt/theme/themeOverride74.xml" ContentType="application/vnd.openxmlformats-officedocument.themeOverride+xml"/>
  <Override PartName="/ppt/theme/themeOverride75.xml" ContentType="application/vnd.openxmlformats-officedocument.themeOverride+xml"/>
  <Override PartName="/ppt/theme/themeOverride76.xml" ContentType="application/vnd.openxmlformats-officedocument.themeOverride+xml"/>
  <Override PartName="/ppt/theme/themeOverride77.xml" ContentType="application/vnd.openxmlformats-officedocument.themeOverride+xml"/>
  <Override PartName="/ppt/theme/themeOverride78.xml" ContentType="application/vnd.openxmlformats-officedocument.themeOverride+xml"/>
  <Override PartName="/ppt/theme/themeOverride79.xml" ContentType="application/vnd.openxmlformats-officedocument.themeOverride+xml"/>
  <Override PartName="/ppt/theme/themeOverride80.xml" ContentType="application/vnd.openxmlformats-officedocument.themeOverride+xml"/>
  <Override PartName="/ppt/theme/themeOverride81.xml" ContentType="application/vnd.openxmlformats-officedocument.themeOverride+xml"/>
  <Override PartName="/ppt/theme/themeOverride82.xml" ContentType="application/vnd.openxmlformats-officedocument.themeOverride+xml"/>
  <Override PartName="/ppt/theme/themeOverride83.xml" ContentType="application/vnd.openxmlformats-officedocument.themeOverride+xml"/>
  <Override PartName="/ppt/theme/themeOverride84.xml" ContentType="application/vnd.openxmlformats-officedocument.themeOverride+xml"/>
  <Override PartName="/ppt/theme/themeOverride85.xml" ContentType="application/vnd.openxmlformats-officedocument.themeOverride+xml"/>
  <Override PartName="/ppt/theme/themeOverride86.xml" ContentType="application/vnd.openxmlformats-officedocument.themeOverride+xml"/>
  <Override PartName="/ppt/theme/themeOverride87.xml" ContentType="application/vnd.openxmlformats-officedocument.themeOverride+xml"/>
  <Override PartName="/ppt/theme/themeOverride88.xml" ContentType="application/vnd.openxmlformats-officedocument.themeOverride+xml"/>
  <Override PartName="/ppt/theme/themeOverride89.xml" ContentType="application/vnd.openxmlformats-officedocument.themeOverride+xml"/>
  <Override PartName="/ppt/theme/themeOverride90.xml" ContentType="application/vnd.openxmlformats-officedocument.themeOverride+xml"/>
  <Override PartName="/ppt/theme/themeOverride91.xml" ContentType="application/vnd.openxmlformats-officedocument.themeOverr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theme/themeOverride100.xml" ContentType="application/vnd.openxmlformats-officedocument.themeOverride+xml"/>
  <Override PartName="/ppt/theme/themeOverride101.xml" ContentType="application/vnd.openxmlformats-officedocument.themeOverride+xml"/>
  <Override PartName="/ppt/theme/themeOverride102.xml" ContentType="application/vnd.openxmlformats-officedocument.themeOverride+xml"/>
  <Override PartName="/ppt/theme/themeOverride103.xml" ContentType="application/vnd.openxmlformats-officedocument.themeOverride+xml"/>
  <Override PartName="/ppt/theme/themeOverride104.xml" ContentType="application/vnd.openxmlformats-officedocument.themeOverride+xml"/>
  <Override PartName="/ppt/theme/themeOverride105.xml" ContentType="application/vnd.openxmlformats-officedocument.themeOverride+xml"/>
  <Override PartName="/ppt/theme/themeOverride106.xml" ContentType="application/vnd.openxmlformats-officedocument.themeOverride+xml"/>
  <Override PartName="/ppt/theme/themeOverride107.xml" ContentType="application/vnd.openxmlformats-officedocument.themeOverride+xml"/>
  <Override PartName="/ppt/theme/themeOverride108.xml" ContentType="application/vnd.openxmlformats-officedocument.themeOverride+xml"/>
  <Override PartName="/ppt/theme/themeOverride109.xml" ContentType="application/vnd.openxmlformats-officedocument.themeOverride+xml"/>
  <Override PartName="/ppt/theme/themeOverride110.xml" ContentType="application/vnd.openxmlformats-officedocument.themeOverride+xml"/>
  <Override PartName="/ppt/theme/themeOverride111.xml" ContentType="application/vnd.openxmlformats-officedocument.themeOverride+xml"/>
  <Override PartName="/ppt/theme/themeOverride112.xml" ContentType="application/vnd.openxmlformats-officedocument.themeOverride+xml"/>
  <Override PartName="/ppt/theme/themeOverride113.xml" ContentType="application/vnd.openxmlformats-officedocument.themeOverride+xml"/>
  <Override PartName="/ppt/theme/themeOverride114.xml" ContentType="application/vnd.openxmlformats-officedocument.themeOverride+xml"/>
  <Override PartName="/ppt/theme/themeOverride115.xml" ContentType="application/vnd.openxmlformats-officedocument.themeOverride+xml"/>
  <Override PartName="/ppt/theme/themeOverride116.xml" ContentType="application/vnd.openxmlformats-officedocument.themeOverride+xml"/>
  <Override PartName="/ppt/theme/themeOverride117.xml" ContentType="application/vnd.openxmlformats-officedocument.themeOverride+xml"/>
  <Override PartName="/ppt/theme/themeOverride118.xml" ContentType="application/vnd.openxmlformats-officedocument.themeOverride+xml"/>
  <Override PartName="/ppt/theme/themeOverride119.xml" ContentType="application/vnd.openxmlformats-officedocument.themeOverride+xml"/>
  <Override PartName="/ppt/theme/themeOverride120.xml" ContentType="application/vnd.openxmlformats-officedocument.themeOverride+xml"/>
  <Override PartName="/ppt/theme/themeOverride121.xml" ContentType="application/vnd.openxmlformats-officedocument.themeOverride+xml"/>
  <Override PartName="/ppt/theme/themeOverride122.xml" ContentType="application/vnd.openxmlformats-officedocument.themeOverride+xml"/>
  <Override PartName="/ppt/theme/themeOverride123.xml" ContentType="application/vnd.openxmlformats-officedocument.themeOverride+xml"/>
  <Override PartName="/ppt/theme/themeOverride124.xml" ContentType="application/vnd.openxmlformats-officedocument.themeOverride+xml"/>
  <Override PartName="/ppt/theme/themeOverride125.xml" ContentType="application/vnd.openxmlformats-officedocument.themeOverride+xml"/>
  <Override PartName="/ppt/theme/themeOverride12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4"/>
  </p:notesMasterIdLst>
  <p:sldIdLst>
    <p:sldId id="256" r:id="rId3"/>
    <p:sldId id="283" r:id="rId4"/>
    <p:sldId id="425" r:id="rId5"/>
    <p:sldId id="379" r:id="rId6"/>
    <p:sldId id="408" r:id="rId7"/>
    <p:sldId id="429" r:id="rId8"/>
    <p:sldId id="410" r:id="rId9"/>
    <p:sldId id="458" r:id="rId10"/>
    <p:sldId id="381" r:id="rId11"/>
    <p:sldId id="409" r:id="rId12"/>
    <p:sldId id="380" r:id="rId13"/>
    <p:sldId id="383" r:id="rId14"/>
    <p:sldId id="422" r:id="rId15"/>
    <p:sldId id="382" r:id="rId16"/>
    <p:sldId id="407" r:id="rId17"/>
    <p:sldId id="423" r:id="rId18"/>
    <p:sldId id="424" r:id="rId19"/>
    <p:sldId id="421" r:id="rId20"/>
    <p:sldId id="446" r:id="rId21"/>
    <p:sldId id="420" r:id="rId22"/>
    <p:sldId id="453" r:id="rId23"/>
    <p:sldId id="378" r:id="rId24"/>
    <p:sldId id="388" r:id="rId25"/>
    <p:sldId id="387" r:id="rId26"/>
    <p:sldId id="389" r:id="rId27"/>
    <p:sldId id="447" r:id="rId28"/>
    <p:sldId id="401" r:id="rId29"/>
    <p:sldId id="403" r:id="rId30"/>
    <p:sldId id="402" r:id="rId31"/>
    <p:sldId id="406" r:id="rId32"/>
    <p:sldId id="449" r:id="rId33"/>
    <p:sldId id="448" r:id="rId34"/>
    <p:sldId id="404" r:id="rId35"/>
    <p:sldId id="377" r:id="rId36"/>
    <p:sldId id="435" r:id="rId37"/>
    <p:sldId id="454" r:id="rId38"/>
    <p:sldId id="390" r:id="rId39"/>
    <p:sldId id="426" r:id="rId40"/>
    <p:sldId id="412" r:id="rId41"/>
    <p:sldId id="444" r:id="rId42"/>
    <p:sldId id="457" r:id="rId43"/>
    <p:sldId id="415" r:id="rId44"/>
    <p:sldId id="413" r:id="rId45"/>
    <p:sldId id="416" r:id="rId46"/>
    <p:sldId id="494" r:id="rId47"/>
    <p:sldId id="497" r:id="rId48"/>
    <p:sldId id="499" r:id="rId49"/>
    <p:sldId id="502" r:id="rId50"/>
    <p:sldId id="496" r:id="rId51"/>
    <p:sldId id="498" r:id="rId52"/>
    <p:sldId id="501" r:id="rId53"/>
    <p:sldId id="503" r:id="rId54"/>
    <p:sldId id="504" r:id="rId55"/>
    <p:sldId id="450" r:id="rId56"/>
    <p:sldId id="436" r:id="rId57"/>
    <p:sldId id="459" r:id="rId58"/>
    <p:sldId id="455" r:id="rId59"/>
    <p:sldId id="456" r:id="rId60"/>
    <p:sldId id="461" r:id="rId61"/>
    <p:sldId id="465" r:id="rId62"/>
    <p:sldId id="464" r:id="rId63"/>
    <p:sldId id="519" r:id="rId64"/>
    <p:sldId id="466" r:id="rId65"/>
    <p:sldId id="463" r:id="rId66"/>
    <p:sldId id="467" r:id="rId67"/>
    <p:sldId id="437" r:id="rId68"/>
    <p:sldId id="451" r:id="rId69"/>
    <p:sldId id="452" r:id="rId70"/>
    <p:sldId id="468" r:id="rId71"/>
    <p:sldId id="469" r:id="rId72"/>
    <p:sldId id="391" r:id="rId73"/>
    <p:sldId id="428" r:id="rId74"/>
    <p:sldId id="438" r:id="rId75"/>
    <p:sldId id="427" r:id="rId76"/>
    <p:sldId id="441" r:id="rId77"/>
    <p:sldId id="396" r:id="rId78"/>
    <p:sldId id="432" r:id="rId79"/>
    <p:sldId id="431" r:id="rId80"/>
    <p:sldId id="430" r:id="rId81"/>
    <p:sldId id="434" r:id="rId82"/>
    <p:sldId id="439" r:id="rId83"/>
    <p:sldId id="440" r:id="rId84"/>
    <p:sldId id="414" r:id="rId85"/>
    <p:sldId id="433" r:id="rId86"/>
    <p:sldId id="442" r:id="rId87"/>
    <p:sldId id="443" r:id="rId88"/>
    <p:sldId id="397" r:id="rId89"/>
    <p:sldId id="505" r:id="rId90"/>
    <p:sldId id="376" r:id="rId91"/>
    <p:sldId id="516" r:id="rId92"/>
    <p:sldId id="518" r:id="rId93"/>
    <p:sldId id="517" r:id="rId94"/>
    <p:sldId id="445" r:id="rId95"/>
    <p:sldId id="485" r:id="rId96"/>
    <p:sldId id="475" r:id="rId97"/>
    <p:sldId id="478" r:id="rId98"/>
    <p:sldId id="486" r:id="rId99"/>
    <p:sldId id="513" r:id="rId100"/>
    <p:sldId id="489" r:id="rId101"/>
    <p:sldId id="492" r:id="rId102"/>
    <p:sldId id="493" r:id="rId103"/>
    <p:sldId id="490" r:id="rId104"/>
    <p:sldId id="477" r:id="rId105"/>
    <p:sldId id="484" r:id="rId106"/>
    <p:sldId id="491" r:id="rId107"/>
    <p:sldId id="482" r:id="rId108"/>
    <p:sldId id="483" r:id="rId109"/>
    <p:sldId id="480" r:id="rId110"/>
    <p:sldId id="481" r:id="rId111"/>
    <p:sldId id="488" r:id="rId112"/>
    <p:sldId id="487" r:id="rId113"/>
    <p:sldId id="476" r:id="rId114"/>
    <p:sldId id="384" r:id="rId115"/>
    <p:sldId id="506" r:id="rId116"/>
    <p:sldId id="508" r:id="rId117"/>
    <p:sldId id="509" r:id="rId118"/>
    <p:sldId id="510" r:id="rId119"/>
    <p:sldId id="472" r:id="rId120"/>
    <p:sldId id="511" r:id="rId121"/>
    <p:sldId id="512" r:id="rId122"/>
    <p:sldId id="385" r:id="rId123"/>
    <p:sldId id="400" r:id="rId124"/>
    <p:sldId id="473" r:id="rId125"/>
    <p:sldId id="386" r:id="rId126"/>
    <p:sldId id="507" r:id="rId127"/>
    <p:sldId id="470" r:id="rId128"/>
    <p:sldId id="471" r:id="rId129"/>
    <p:sldId id="514" r:id="rId130"/>
    <p:sldId id="375" r:id="rId131"/>
    <p:sldId id="460" r:id="rId132"/>
    <p:sldId id="411"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30" autoAdjust="0"/>
  </p:normalViewPr>
  <p:slideViewPr>
    <p:cSldViewPr>
      <p:cViewPr varScale="1">
        <p:scale>
          <a:sx n="75" d="100"/>
          <a:sy n="75" d="100"/>
        </p:scale>
        <p:origin x="525"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notesMaster" Target="notesMasters/notes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presProps" Target="pres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A85A8-362A-422C-AAFE-FA6D3B9BF6BA}" type="datetimeFigureOut">
              <a:rPr lang="en-US" smtClean="0"/>
              <a:t>1/4/2022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B21C4-CE7A-4258-91FF-8CBB981279E1}" type="slidenum">
              <a:rPr lang="en-US" smtClean="0"/>
              <a:t>‹#›</a:t>
            </a:fld>
            <a:endParaRPr lang="en-US"/>
          </a:p>
        </p:txBody>
      </p:sp>
    </p:spTree>
    <p:extLst>
      <p:ext uri="{BB962C8B-B14F-4D97-AF65-F5344CB8AC3E}">
        <p14:creationId xmlns:p14="http://schemas.microsoft.com/office/powerpoint/2010/main" val="370043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Regularization parameter is used to adjust how the weight factors are optimized.</a:t>
            </a:r>
          </a:p>
          <a:p>
            <a:r>
              <a:rPr lang="en-US" dirty="0"/>
              <a:t>Different models either don’t use regularization, or use different methods for regularization.</a:t>
            </a:r>
          </a:p>
        </p:txBody>
      </p:sp>
      <p:sp>
        <p:nvSpPr>
          <p:cNvPr id="4" name="Slide Number Placeholder 3"/>
          <p:cNvSpPr>
            <a:spLocks noGrp="1"/>
          </p:cNvSpPr>
          <p:nvPr>
            <p:ph type="sldNum" sz="quarter" idx="5"/>
          </p:nvPr>
        </p:nvSpPr>
        <p:spPr/>
        <p:txBody>
          <a:bodyPr/>
          <a:lstStyle/>
          <a:p>
            <a:fld id="{3E7B21C4-CE7A-4258-91FF-8CBB981279E1}" type="slidenum">
              <a:rPr lang="en-US" smtClean="0"/>
              <a:t>8</a:t>
            </a:fld>
            <a:endParaRPr lang="en-US"/>
          </a:p>
        </p:txBody>
      </p:sp>
    </p:spTree>
    <p:extLst>
      <p:ext uri="{BB962C8B-B14F-4D97-AF65-F5344CB8AC3E}">
        <p14:creationId xmlns:p14="http://schemas.microsoft.com/office/powerpoint/2010/main" val="472546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46</a:t>
            </a:fld>
            <a:endParaRPr lang="en-US"/>
          </a:p>
        </p:txBody>
      </p:sp>
    </p:spTree>
    <p:extLst>
      <p:ext uri="{BB962C8B-B14F-4D97-AF65-F5344CB8AC3E}">
        <p14:creationId xmlns:p14="http://schemas.microsoft.com/office/powerpoint/2010/main" val="2910176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47</a:t>
            </a:fld>
            <a:endParaRPr lang="en-US"/>
          </a:p>
        </p:txBody>
      </p:sp>
    </p:spTree>
    <p:extLst>
      <p:ext uri="{BB962C8B-B14F-4D97-AF65-F5344CB8AC3E}">
        <p14:creationId xmlns:p14="http://schemas.microsoft.com/office/powerpoint/2010/main" val="1746331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48</a:t>
            </a:fld>
            <a:endParaRPr lang="en-US"/>
          </a:p>
        </p:txBody>
      </p:sp>
    </p:spTree>
    <p:extLst>
      <p:ext uri="{BB962C8B-B14F-4D97-AF65-F5344CB8AC3E}">
        <p14:creationId xmlns:p14="http://schemas.microsoft.com/office/powerpoint/2010/main" val="3962474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49</a:t>
            </a:fld>
            <a:endParaRPr lang="en-US"/>
          </a:p>
        </p:txBody>
      </p:sp>
    </p:spTree>
    <p:extLst>
      <p:ext uri="{BB962C8B-B14F-4D97-AF65-F5344CB8AC3E}">
        <p14:creationId xmlns:p14="http://schemas.microsoft.com/office/powerpoint/2010/main" val="4161959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50</a:t>
            </a:fld>
            <a:endParaRPr lang="en-US"/>
          </a:p>
        </p:txBody>
      </p:sp>
    </p:spTree>
    <p:extLst>
      <p:ext uri="{BB962C8B-B14F-4D97-AF65-F5344CB8AC3E}">
        <p14:creationId xmlns:p14="http://schemas.microsoft.com/office/powerpoint/2010/main" val="4130353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err="1"/>
              <a:t>max_depth</a:t>
            </a:r>
            <a:r>
              <a:rPr lang="en-US" dirty="0"/>
              <a:t> – The maximum number of node levels to generate.</a:t>
            </a:r>
          </a:p>
          <a:p>
            <a:pPr lvl="0"/>
            <a:r>
              <a:rPr lang="en-US" dirty="0" err="1"/>
              <a:t>max_leaf_nodes</a:t>
            </a:r>
            <a:r>
              <a:rPr lang="en-US" dirty="0"/>
              <a:t> – The maximum number of leaves that can occur in the tree.</a:t>
            </a:r>
          </a:p>
          <a:p>
            <a:pPr lvl="0"/>
            <a:r>
              <a:rPr lang="en-US" dirty="0" err="1"/>
              <a:t>max_features</a:t>
            </a:r>
            <a:r>
              <a:rPr lang="en-US" dirty="0"/>
              <a:t> – Maximum number of features that are evaluated for splitting each node.</a:t>
            </a:r>
          </a:p>
          <a:p>
            <a:pPr lvl="0"/>
            <a:r>
              <a:rPr lang="en-US" dirty="0" err="1"/>
              <a:t>min_samples_split</a:t>
            </a:r>
            <a:r>
              <a:rPr lang="en-US" dirty="0"/>
              <a:t> – Minimum number of samples a node must have before it can split into another depth.</a:t>
            </a:r>
          </a:p>
          <a:p>
            <a:pPr lvl="0"/>
            <a:r>
              <a:rPr lang="en-US" dirty="0" err="1"/>
              <a:t>min_samples_leaf</a:t>
            </a:r>
            <a:r>
              <a:rPr lang="en-US" dirty="0"/>
              <a:t> – The minimum number of samples a leaf node must have to exist.</a:t>
            </a:r>
          </a:p>
          <a:p>
            <a:pPr lvl="0"/>
            <a:r>
              <a:rPr lang="en-US" dirty="0" err="1"/>
              <a:t>min_weight_fraction_leaf</a:t>
            </a:r>
            <a:r>
              <a:rPr lang="en-US" dirty="0"/>
              <a:t> – Same as </a:t>
            </a:r>
            <a:r>
              <a:rPr lang="en-US" dirty="0" err="1"/>
              <a:t>min_samples_leaf</a:t>
            </a:r>
            <a:r>
              <a:rPr lang="en-US" dirty="0"/>
              <a:t>, but uses a weighted fraction instead of sample count.</a:t>
            </a:r>
          </a:p>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51</a:t>
            </a:fld>
            <a:endParaRPr lang="en-US"/>
          </a:p>
        </p:txBody>
      </p:sp>
    </p:spTree>
    <p:extLst>
      <p:ext uri="{BB962C8B-B14F-4D97-AF65-F5344CB8AC3E}">
        <p14:creationId xmlns:p14="http://schemas.microsoft.com/office/powerpoint/2010/main" val="1577768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err="1"/>
              <a:t>max_depth</a:t>
            </a:r>
            <a:r>
              <a:rPr lang="en-US" dirty="0"/>
              <a:t> – The maximum number of node levels to generate.</a:t>
            </a:r>
          </a:p>
          <a:p>
            <a:pPr lvl="0"/>
            <a:r>
              <a:rPr lang="en-US" dirty="0" err="1"/>
              <a:t>max_leaf_nodes</a:t>
            </a:r>
            <a:r>
              <a:rPr lang="en-US" dirty="0"/>
              <a:t> – The maximum number of leaves that can occur in the tree.</a:t>
            </a:r>
          </a:p>
          <a:p>
            <a:pPr lvl="0"/>
            <a:r>
              <a:rPr lang="en-US" dirty="0" err="1"/>
              <a:t>max_features</a:t>
            </a:r>
            <a:r>
              <a:rPr lang="en-US" dirty="0"/>
              <a:t> – Maximum number of features that are evaluated for splitting each node.</a:t>
            </a:r>
          </a:p>
          <a:p>
            <a:pPr lvl="0"/>
            <a:r>
              <a:rPr lang="en-US" dirty="0" err="1"/>
              <a:t>min_samples_split</a:t>
            </a:r>
            <a:r>
              <a:rPr lang="en-US" dirty="0"/>
              <a:t> – Minimum number of samples a node must have before it can split into another depth.</a:t>
            </a:r>
          </a:p>
          <a:p>
            <a:pPr lvl="0"/>
            <a:r>
              <a:rPr lang="en-US" dirty="0" err="1"/>
              <a:t>min_samples_leaf</a:t>
            </a:r>
            <a:r>
              <a:rPr lang="en-US" dirty="0"/>
              <a:t> – The minimum number of samples a leaf node must have to exist.</a:t>
            </a:r>
          </a:p>
          <a:p>
            <a:pPr lvl="0"/>
            <a:r>
              <a:rPr lang="en-US" dirty="0" err="1"/>
              <a:t>min_weight_fraction_leaf</a:t>
            </a:r>
            <a:r>
              <a:rPr lang="en-US" dirty="0"/>
              <a:t> – Same as </a:t>
            </a:r>
            <a:r>
              <a:rPr lang="en-US" dirty="0" err="1"/>
              <a:t>min_samples_leaf</a:t>
            </a:r>
            <a:r>
              <a:rPr lang="en-US" dirty="0"/>
              <a:t>, but uses a weighted fraction instead of sample count.</a:t>
            </a:r>
          </a:p>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52</a:t>
            </a:fld>
            <a:endParaRPr lang="en-US"/>
          </a:p>
        </p:txBody>
      </p:sp>
    </p:spTree>
    <p:extLst>
      <p:ext uri="{BB962C8B-B14F-4D97-AF65-F5344CB8AC3E}">
        <p14:creationId xmlns:p14="http://schemas.microsoft.com/office/powerpoint/2010/main" val="1906274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err="1"/>
              <a:t>max_depth</a:t>
            </a:r>
            <a:r>
              <a:rPr lang="en-US" dirty="0"/>
              <a:t> – The maximum number of node levels to generate.</a:t>
            </a:r>
          </a:p>
          <a:p>
            <a:pPr lvl="0"/>
            <a:r>
              <a:rPr lang="en-US" dirty="0" err="1"/>
              <a:t>max_leaf_nodes</a:t>
            </a:r>
            <a:r>
              <a:rPr lang="en-US" dirty="0"/>
              <a:t> – The maximum number of leaves that can occur in the tree.</a:t>
            </a:r>
          </a:p>
          <a:p>
            <a:pPr lvl="0"/>
            <a:r>
              <a:rPr lang="en-US" dirty="0" err="1"/>
              <a:t>max_features</a:t>
            </a:r>
            <a:r>
              <a:rPr lang="en-US" dirty="0"/>
              <a:t> – Maximum number of features that are evaluated for splitting each node.</a:t>
            </a:r>
          </a:p>
          <a:p>
            <a:pPr lvl="0"/>
            <a:r>
              <a:rPr lang="en-US" dirty="0" err="1"/>
              <a:t>min_samples_split</a:t>
            </a:r>
            <a:r>
              <a:rPr lang="en-US" dirty="0"/>
              <a:t> – Minimum number of samples a node must have before it can split into another depth.</a:t>
            </a:r>
          </a:p>
          <a:p>
            <a:pPr lvl="0"/>
            <a:r>
              <a:rPr lang="en-US" dirty="0" err="1"/>
              <a:t>min_samples_leaf</a:t>
            </a:r>
            <a:r>
              <a:rPr lang="en-US" dirty="0"/>
              <a:t> – The minimum number of samples a leaf node must have to exist.</a:t>
            </a:r>
          </a:p>
          <a:p>
            <a:pPr lvl="0"/>
            <a:r>
              <a:rPr lang="en-US" dirty="0" err="1"/>
              <a:t>min_weight_fraction_leaf</a:t>
            </a:r>
            <a:r>
              <a:rPr lang="en-US" dirty="0"/>
              <a:t> – Same as </a:t>
            </a:r>
            <a:r>
              <a:rPr lang="en-US" dirty="0" err="1"/>
              <a:t>min_samples_leaf</a:t>
            </a:r>
            <a:r>
              <a:rPr lang="en-US" dirty="0"/>
              <a:t>, but uses a weighted fraction instead of sample count.</a:t>
            </a:r>
          </a:p>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53</a:t>
            </a:fld>
            <a:endParaRPr lang="en-US"/>
          </a:p>
        </p:txBody>
      </p:sp>
    </p:spTree>
    <p:extLst>
      <p:ext uri="{BB962C8B-B14F-4D97-AF65-F5344CB8AC3E}">
        <p14:creationId xmlns:p14="http://schemas.microsoft.com/office/powerpoint/2010/main" val="2791131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55</a:t>
            </a:fld>
            <a:endParaRPr lang="en-US"/>
          </a:p>
        </p:txBody>
      </p:sp>
    </p:spTree>
    <p:extLst>
      <p:ext uri="{BB962C8B-B14F-4D97-AF65-F5344CB8AC3E}">
        <p14:creationId xmlns:p14="http://schemas.microsoft.com/office/powerpoint/2010/main" val="2099521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56</a:t>
            </a:fld>
            <a:endParaRPr lang="en-US"/>
          </a:p>
        </p:txBody>
      </p:sp>
    </p:spTree>
    <p:extLst>
      <p:ext uri="{BB962C8B-B14F-4D97-AF65-F5344CB8AC3E}">
        <p14:creationId xmlns:p14="http://schemas.microsoft.com/office/powerpoint/2010/main" val="4221020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37</a:t>
            </a:fld>
            <a:endParaRPr lang="en-US"/>
          </a:p>
        </p:txBody>
      </p:sp>
    </p:spTree>
    <p:extLst>
      <p:ext uri="{BB962C8B-B14F-4D97-AF65-F5344CB8AC3E}">
        <p14:creationId xmlns:p14="http://schemas.microsoft.com/office/powerpoint/2010/main" val="1638362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57</a:t>
            </a:fld>
            <a:endParaRPr lang="en-US"/>
          </a:p>
        </p:txBody>
      </p:sp>
    </p:spTree>
    <p:extLst>
      <p:ext uri="{BB962C8B-B14F-4D97-AF65-F5344CB8AC3E}">
        <p14:creationId xmlns:p14="http://schemas.microsoft.com/office/powerpoint/2010/main" val="1366633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66</a:t>
            </a:fld>
            <a:endParaRPr lang="en-US"/>
          </a:p>
        </p:txBody>
      </p:sp>
    </p:spTree>
    <p:extLst>
      <p:ext uri="{BB962C8B-B14F-4D97-AF65-F5344CB8AC3E}">
        <p14:creationId xmlns:p14="http://schemas.microsoft.com/office/powerpoint/2010/main" val="3623138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67</a:t>
            </a:fld>
            <a:endParaRPr lang="en-US"/>
          </a:p>
        </p:txBody>
      </p:sp>
    </p:spTree>
    <p:extLst>
      <p:ext uri="{BB962C8B-B14F-4D97-AF65-F5344CB8AC3E}">
        <p14:creationId xmlns:p14="http://schemas.microsoft.com/office/powerpoint/2010/main" val="1478135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68</a:t>
            </a:fld>
            <a:endParaRPr lang="en-US"/>
          </a:p>
        </p:txBody>
      </p:sp>
    </p:spTree>
    <p:extLst>
      <p:ext uri="{BB962C8B-B14F-4D97-AF65-F5344CB8AC3E}">
        <p14:creationId xmlns:p14="http://schemas.microsoft.com/office/powerpoint/2010/main" val="3723214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69</a:t>
            </a:fld>
            <a:endParaRPr lang="en-US"/>
          </a:p>
        </p:txBody>
      </p:sp>
    </p:spTree>
    <p:extLst>
      <p:ext uri="{BB962C8B-B14F-4D97-AF65-F5344CB8AC3E}">
        <p14:creationId xmlns:p14="http://schemas.microsoft.com/office/powerpoint/2010/main" val="27941785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almost like the previous slide is showing a projection of this graph along just the feauture1-feature0 plane.</a:t>
            </a:r>
          </a:p>
        </p:txBody>
      </p:sp>
      <p:sp>
        <p:nvSpPr>
          <p:cNvPr id="4" name="Slide Number Placeholder 3"/>
          <p:cNvSpPr>
            <a:spLocks noGrp="1"/>
          </p:cNvSpPr>
          <p:nvPr>
            <p:ph type="sldNum" sz="quarter" idx="5"/>
          </p:nvPr>
        </p:nvSpPr>
        <p:spPr/>
        <p:txBody>
          <a:bodyPr/>
          <a:lstStyle/>
          <a:p>
            <a:fld id="{3E7B21C4-CE7A-4258-91FF-8CBB981279E1}" type="slidenum">
              <a:rPr lang="en-US" smtClean="0"/>
              <a:t>70</a:t>
            </a:fld>
            <a:endParaRPr lang="en-US"/>
          </a:p>
        </p:txBody>
      </p:sp>
    </p:spTree>
    <p:extLst>
      <p:ext uri="{BB962C8B-B14F-4D97-AF65-F5344CB8AC3E}">
        <p14:creationId xmlns:p14="http://schemas.microsoft.com/office/powerpoint/2010/main" val="3859055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38</a:t>
            </a:fld>
            <a:endParaRPr lang="en-US"/>
          </a:p>
        </p:txBody>
      </p:sp>
    </p:spTree>
    <p:extLst>
      <p:ext uri="{BB962C8B-B14F-4D97-AF65-F5344CB8AC3E}">
        <p14:creationId xmlns:p14="http://schemas.microsoft.com/office/powerpoint/2010/main" val="4156309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39</a:t>
            </a:fld>
            <a:endParaRPr lang="en-US"/>
          </a:p>
        </p:txBody>
      </p:sp>
    </p:spTree>
    <p:extLst>
      <p:ext uri="{BB962C8B-B14F-4D97-AF65-F5344CB8AC3E}">
        <p14:creationId xmlns:p14="http://schemas.microsoft.com/office/powerpoint/2010/main" val="3496575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41</a:t>
            </a:fld>
            <a:endParaRPr lang="en-US"/>
          </a:p>
        </p:txBody>
      </p:sp>
    </p:spTree>
    <p:extLst>
      <p:ext uri="{BB962C8B-B14F-4D97-AF65-F5344CB8AC3E}">
        <p14:creationId xmlns:p14="http://schemas.microsoft.com/office/powerpoint/2010/main" val="621322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42</a:t>
            </a:fld>
            <a:endParaRPr lang="en-US"/>
          </a:p>
        </p:txBody>
      </p:sp>
    </p:spTree>
    <p:extLst>
      <p:ext uri="{BB962C8B-B14F-4D97-AF65-F5344CB8AC3E}">
        <p14:creationId xmlns:p14="http://schemas.microsoft.com/office/powerpoint/2010/main" val="201340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43</a:t>
            </a:fld>
            <a:endParaRPr lang="en-US"/>
          </a:p>
        </p:txBody>
      </p:sp>
    </p:spTree>
    <p:extLst>
      <p:ext uri="{BB962C8B-B14F-4D97-AF65-F5344CB8AC3E}">
        <p14:creationId xmlns:p14="http://schemas.microsoft.com/office/powerpoint/2010/main" val="2302798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44</a:t>
            </a:fld>
            <a:endParaRPr lang="en-US"/>
          </a:p>
        </p:txBody>
      </p:sp>
    </p:spTree>
    <p:extLst>
      <p:ext uri="{BB962C8B-B14F-4D97-AF65-F5344CB8AC3E}">
        <p14:creationId xmlns:p14="http://schemas.microsoft.com/office/powerpoint/2010/main" val="4141967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45</a:t>
            </a:fld>
            <a:endParaRPr lang="en-US"/>
          </a:p>
        </p:txBody>
      </p:sp>
    </p:spTree>
    <p:extLst>
      <p:ext uri="{BB962C8B-B14F-4D97-AF65-F5344CB8AC3E}">
        <p14:creationId xmlns:p14="http://schemas.microsoft.com/office/powerpoint/2010/main" val="3048944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1/4/2022</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1/4/2022</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1/4/2022</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1/4/2022</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1/4/2022</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1/4/2022</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1/4/2022</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1/4/2022</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1/4/2022</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1/4/2022</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1/4/2022</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1/4/2022</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microsoft.com/office/2007/relationships/hdphoto" Target="../media/hdphoto1.wdp"/></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8.xml"/><Relationship Id="rId4" Type="http://schemas.microsoft.com/office/2007/relationships/hdphoto" Target="../media/hdphoto1.wdp"/></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9.xml"/><Relationship Id="rId4" Type="http://schemas.microsoft.com/office/2007/relationships/hdphoto" Target="../media/hdphoto1.wdp"/></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0.xml"/><Relationship Id="rId4" Type="http://schemas.microsoft.com/office/2007/relationships/hdphoto" Target="../media/hdphoto1.wdp"/></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1.xml"/><Relationship Id="rId4" Type="http://schemas.microsoft.com/office/2007/relationships/hdphoto" Target="../media/hdphoto1.wdp"/></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2.xml"/><Relationship Id="rId5" Type="http://schemas.openxmlformats.org/officeDocument/2006/relationships/image" Target="../media/image12.png"/><Relationship Id="rId4" Type="http://schemas.microsoft.com/office/2007/relationships/hdphoto" Target="../media/hdphoto1.wdp"/></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3.xml"/><Relationship Id="rId4" Type="http://schemas.microsoft.com/office/2007/relationships/hdphoto" Target="../media/hdphoto1.wdp"/></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4.xml"/><Relationship Id="rId4" Type="http://schemas.microsoft.com/office/2007/relationships/hdphoto" Target="../media/hdphoto1.wdp"/></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5.xml"/><Relationship Id="rId4" Type="http://schemas.microsoft.com/office/2007/relationships/hdphoto" Target="../media/hdphoto1.wdp"/></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6.xml"/><Relationship Id="rId4" Type="http://schemas.microsoft.com/office/2007/relationships/hdphoto" Target="../media/hdphoto1.wdp"/></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microsoft.com/office/2007/relationships/hdphoto" Target="../media/hdphoto1.wdp"/></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8.xml"/><Relationship Id="rId4" Type="http://schemas.microsoft.com/office/2007/relationships/hdphoto" Target="../media/hdphoto1.wdp"/></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9.xml"/><Relationship Id="rId4" Type="http://schemas.microsoft.com/office/2007/relationships/hdphoto" Target="../media/hdphoto1.wdp"/></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0.xml"/><Relationship Id="rId4" Type="http://schemas.microsoft.com/office/2007/relationships/hdphoto" Target="../media/hdphoto1.wdp"/></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1.xml"/><Relationship Id="rId4" Type="http://schemas.microsoft.com/office/2007/relationships/hdphoto" Target="../media/hdphoto1.wdp"/></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2.xml"/><Relationship Id="rId4" Type="http://schemas.microsoft.com/office/2007/relationships/hdphoto" Target="../media/hdphoto1.wdp"/></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3.xml"/><Relationship Id="rId4" Type="http://schemas.microsoft.com/office/2007/relationships/hdphoto" Target="../media/hdphoto1.wdp"/></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4.xml"/><Relationship Id="rId4" Type="http://schemas.microsoft.com/office/2007/relationships/hdphoto" Target="../media/hdphoto1.wdp"/></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5.xml"/><Relationship Id="rId4" Type="http://schemas.microsoft.com/office/2007/relationships/hdphoto" Target="../media/hdphoto1.wdp"/></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6.xml"/><Relationship Id="rId4" Type="http://schemas.microsoft.com/office/2007/relationships/hdphoto" Target="../media/hdphoto1.wdp"/></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microsoft.com/office/2007/relationships/hdphoto" Target="../media/hdphoto1.wdp"/></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8.xml"/><Relationship Id="rId4" Type="http://schemas.microsoft.com/office/2007/relationships/hdphoto" Target="../media/hdphoto1.wdp"/></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9.xml"/><Relationship Id="rId4" Type="http://schemas.microsoft.com/office/2007/relationships/hdphoto" Target="../media/hdphoto1.wdp"/></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0.xml"/><Relationship Id="rId4" Type="http://schemas.microsoft.com/office/2007/relationships/hdphoto" Target="../media/hdphoto1.wdp"/></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1.xml"/><Relationship Id="rId4" Type="http://schemas.microsoft.com/office/2007/relationships/hdphoto" Target="../media/hdphoto1.wdp"/></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2.xml"/><Relationship Id="rId4" Type="http://schemas.microsoft.com/office/2007/relationships/hdphoto" Target="../media/hdphoto1.wdp"/></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3.xml"/><Relationship Id="rId4" Type="http://schemas.microsoft.com/office/2007/relationships/hdphoto" Target="../media/hdphoto1.wdp"/></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4.xml"/><Relationship Id="rId4" Type="http://schemas.microsoft.com/office/2007/relationships/hdphoto" Target="../media/hdphoto1.wdp"/></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5.xml"/><Relationship Id="rId4" Type="http://schemas.microsoft.com/office/2007/relationships/hdphoto" Target="../media/hdphoto1.wdp"/></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6.xml"/><Relationship Id="rId4" Type="http://schemas.microsoft.com/office/2007/relationships/hdphoto" Target="../media/hdphoto1.wdp"/></Relationships>
</file>

<file path=ppt/slides/_rels/slide129.xml.rels><?xml version="1.0" encoding="UTF-8" standalone="yes"?>
<Relationships xmlns="http://schemas.openxmlformats.org/package/2006/relationships"><Relationship Id="rId3" Type="http://schemas.openxmlformats.org/officeDocument/2006/relationships/hyperlink" Target="https://github.com/amueller/introduction_to_ml_with_python/blob/master/02-supervised-learning.ipynb" TargetMode="External"/><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microsoft.com/office/2007/relationships/hdphoto" Target="../media/hdphoto1.wdp"/></Relationships>
</file>

<file path=ppt/slides/_rels/slide1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1.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3.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4.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5.xml"/><Relationship Id="rId5" Type="http://schemas.microsoft.com/office/2007/relationships/hdphoto" Target="../media/hdphoto1.wdp"/><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6.xml"/><Relationship Id="rId5" Type="http://schemas.microsoft.com/office/2007/relationships/hdphoto" Target="../media/hdphoto1.wdp"/><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37.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4.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8.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40.xml"/><Relationship Id="rId5" Type="http://schemas.microsoft.com/office/2007/relationships/hdphoto" Target="../media/hdphoto1.wdp"/><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41.xml"/><Relationship Id="rId5" Type="http://schemas.microsoft.com/office/2007/relationships/hdphoto" Target="../media/hdphoto1.wdp"/><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4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43.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44.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45.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46.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47.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48.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49.xml"/><Relationship Id="rId5" Type="http://schemas.microsoft.com/office/2007/relationships/hdphoto" Target="../media/hdphoto1.wdp"/><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50.xml"/><Relationship Id="rId5" Type="http://schemas.microsoft.com/office/2007/relationships/hdphoto" Target="../media/hdphoto1.wdp"/><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51.xml"/><Relationship Id="rId5" Type="http://schemas.microsoft.com/office/2007/relationships/hdphoto" Target="../media/hdphoto1.wdp"/><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5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53.xml"/><Relationship Id="rId5" Type="http://schemas.microsoft.com/office/2007/relationships/hdphoto" Target="../media/hdphoto1.wdp"/><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54.xml"/><Relationship Id="rId5" Type="http://schemas.microsoft.com/office/2007/relationships/hdphoto" Target="../media/hdphoto1.wdp"/><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55.xml"/><Relationship Id="rId5" Type="http://schemas.microsoft.com/office/2007/relationships/hdphoto" Target="../media/hdphoto1.wdp"/><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56.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8.xml"/><Relationship Id="rId4" Type="http://schemas.microsoft.com/office/2007/relationships/hdphoto" Target="../media/hdphoto1.wdp"/></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9.xml"/><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0.xml"/><Relationship Id="rId5" Type="http://schemas.openxmlformats.org/officeDocument/2006/relationships/image" Target="../media/image7.png"/><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1.xml"/><Relationship Id="rId5" Type="http://schemas.openxmlformats.org/officeDocument/2006/relationships/image" Target="../media/image8.png"/><Relationship Id="rId4" Type="http://schemas.microsoft.com/office/2007/relationships/hdphoto" Target="../media/hdphoto1.wdp"/></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2.xml"/><Relationship Id="rId5" Type="http://schemas.openxmlformats.org/officeDocument/2006/relationships/image" Target="../media/image9.png"/><Relationship Id="rId4" Type="http://schemas.microsoft.com/office/2007/relationships/hdphoto" Target="../media/hdphoto1.wdp"/></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3.xml"/><Relationship Id="rId4" Type="http://schemas.microsoft.com/office/2007/relationships/hdphoto" Target="../media/hdphoto1.wdp"/></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64.xml"/><Relationship Id="rId5" Type="http://schemas.microsoft.com/office/2007/relationships/hdphoto" Target="../media/hdphoto1.wdp"/><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65.xml"/><Relationship Id="rId5" Type="http://schemas.microsoft.com/office/2007/relationships/hdphoto" Target="../media/hdphoto1.wdp"/><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66.xml"/><Relationship Id="rId5" Type="http://schemas.microsoft.com/office/2007/relationships/hdphoto" Target="../media/hdphoto1.wdp"/><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67.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microsoft.com/office/2007/relationships/hdphoto" Target="../media/hdphoto1.wdp"/></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68.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9.xml"/><Relationship Id="rId4" Type="http://schemas.microsoft.com/office/2007/relationships/hdphoto" Target="../media/hdphoto1.wdp"/></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0.xml"/><Relationship Id="rId4" Type="http://schemas.microsoft.com/office/2007/relationships/hdphoto" Target="../media/hdphoto1.wdp"/></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1.xml"/><Relationship Id="rId4" Type="http://schemas.microsoft.com/office/2007/relationships/hdphoto" Target="../media/hdphoto1.wdp"/></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2.xml"/><Relationship Id="rId4" Type="http://schemas.microsoft.com/office/2007/relationships/hdphoto" Target="../media/hdphoto1.wdp"/></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3.xml"/><Relationship Id="rId4" Type="http://schemas.microsoft.com/office/2007/relationships/hdphoto" Target="../media/hdphoto1.wdp"/></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4.xml"/><Relationship Id="rId4" Type="http://schemas.microsoft.com/office/2007/relationships/hdphoto" Target="../media/hdphoto1.wdp"/></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5.xml"/><Relationship Id="rId4" Type="http://schemas.microsoft.com/office/2007/relationships/hdphoto" Target="../media/hdphoto1.wdp"/></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6.xml"/><Relationship Id="rId4" Type="http://schemas.microsoft.com/office/2007/relationships/hdphoto" Target="../media/hdphoto1.wdp"/></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microsoft.com/office/2007/relationships/hdphoto" Target="../media/hdphoto1.wdp"/><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8.xml"/><Relationship Id="rId4" Type="http://schemas.microsoft.com/office/2007/relationships/hdphoto" Target="../media/hdphoto1.wdp"/></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9.xml"/><Relationship Id="rId4" Type="http://schemas.microsoft.com/office/2007/relationships/hdphoto" Target="../media/hdphoto1.wdp"/></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0.xml"/><Relationship Id="rId4" Type="http://schemas.microsoft.com/office/2007/relationships/hdphoto" Target="../media/hdphoto1.wdp"/></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1.xml"/><Relationship Id="rId4" Type="http://schemas.microsoft.com/office/2007/relationships/hdphoto" Target="../media/hdphoto1.wdp"/></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2.xml"/><Relationship Id="rId4" Type="http://schemas.microsoft.com/office/2007/relationships/hdphoto" Target="../media/hdphoto1.wdp"/></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3.xml"/><Relationship Id="rId4" Type="http://schemas.microsoft.com/office/2007/relationships/hdphoto" Target="../media/hdphoto1.wdp"/></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4.xml"/><Relationship Id="rId4" Type="http://schemas.microsoft.com/office/2007/relationships/hdphoto" Target="../media/hdphoto1.wdp"/></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5.xml"/><Relationship Id="rId4" Type="http://schemas.microsoft.com/office/2007/relationships/hdphoto" Target="../media/hdphoto1.wdp"/></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6.xml"/><Relationship Id="rId4" Type="http://schemas.microsoft.com/office/2007/relationships/hdphoto" Target="../media/hdphoto1.wdp"/></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microsoft.com/office/2007/relationships/hdphoto" Target="../media/hdphoto1.wdp"/></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8.xml"/><Relationship Id="rId4" Type="http://schemas.microsoft.com/office/2007/relationships/hdphoto" Target="../media/hdphoto1.wdp"/></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9.xml"/><Relationship Id="rId4" Type="http://schemas.microsoft.com/office/2007/relationships/hdphoto" Target="../media/hdphoto1.wdp"/></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0.xml"/><Relationship Id="rId4" Type="http://schemas.microsoft.com/office/2007/relationships/hdphoto" Target="../media/hdphoto1.wdp"/></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1.xml"/><Relationship Id="rId4" Type="http://schemas.microsoft.com/office/2007/relationships/hdphoto" Target="../media/hdphoto1.wdp"/></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2.xml"/><Relationship Id="rId4" Type="http://schemas.microsoft.com/office/2007/relationships/hdphoto" Target="../media/hdphoto1.wdp"/></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3.xml"/><Relationship Id="rId4" Type="http://schemas.microsoft.com/office/2007/relationships/hdphoto" Target="../media/hdphoto1.wdp"/></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4.xml"/><Relationship Id="rId4" Type="http://schemas.microsoft.com/office/2007/relationships/hdphoto" Target="../media/hdphoto1.wdp"/></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5.xml"/><Relationship Id="rId4" Type="http://schemas.microsoft.com/office/2007/relationships/hdphoto" Target="../media/hdphoto1.wdp"/></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6.xml"/><Relationship Id="rId4" Type="http://schemas.microsoft.com/office/2007/relationships/hdphoto" Target="../media/hdphoto1.wdp"/></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normAutofit/>
          </a:bodyPr>
          <a:lstStyle/>
          <a:p>
            <a:r>
              <a:rPr lang="en-US" dirty="0"/>
              <a:t>Session 7 – Python</a:t>
            </a:r>
          </a:p>
        </p:txBody>
      </p:sp>
      <p:sp>
        <p:nvSpPr>
          <p:cNvPr id="3" name="Subtitle 2"/>
          <p:cNvSpPr>
            <a:spLocks noGrp="1"/>
          </p:cNvSpPr>
          <p:nvPr>
            <p:ph type="subTitle" idx="1"/>
          </p:nvPr>
        </p:nvSpPr>
        <p:spPr>
          <a:xfrm>
            <a:off x="1066800" y="2955979"/>
            <a:ext cx="7010400" cy="674633"/>
          </a:xfrm>
        </p:spPr>
        <p:txBody>
          <a:bodyPr>
            <a:normAutofit fontScale="85000" lnSpcReduction="10000"/>
          </a:bodyPr>
          <a:lstStyle/>
          <a:p>
            <a:r>
              <a:rPr lang="en-US" dirty="0"/>
              <a:t>Brief Intro to Machine Learning with Scikit Learn</a:t>
            </a:r>
          </a:p>
        </p:txBody>
      </p:sp>
      <p:sp>
        <p:nvSpPr>
          <p:cNvPr id="4" name="Subtitle 2">
            <a:extLst>
              <a:ext uri="{FF2B5EF4-FFF2-40B4-BE49-F238E27FC236}">
                <a16:creationId xmlns:a16="http://schemas.microsoft.com/office/drawing/2014/main" id="{67FC505E-5CC9-4A0E-B761-69CACE406D7E}"/>
              </a:ext>
            </a:extLst>
          </p:cNvPr>
          <p:cNvSpPr txBox="1">
            <a:spLocks/>
          </p:cNvSpPr>
          <p:nvPr/>
        </p:nvSpPr>
        <p:spPr>
          <a:xfrm>
            <a:off x="1371600" y="5410200"/>
            <a:ext cx="6400800" cy="67463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Doug Bowman</a:t>
            </a:r>
          </a:p>
        </p:txBody>
      </p:sp>
    </p:spTree>
    <p:extLst>
      <p:ext uri="{BB962C8B-B14F-4D97-AF65-F5344CB8AC3E}">
        <p14:creationId xmlns:p14="http://schemas.microsoft.com/office/powerpoint/2010/main" val="41883113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 vs Model</a:t>
            </a:r>
          </a:p>
          <a:p>
            <a:pPr lvl="1"/>
            <a:r>
              <a:rPr lang="en-US" dirty="0"/>
              <a:t>The trainer is the template used to create a model.  </a:t>
            </a:r>
          </a:p>
          <a:p>
            <a:pPr lvl="1"/>
            <a:r>
              <a:rPr lang="en-US" dirty="0"/>
              <a:t>The model is what actually contains the data, where the trainer tells the model what to do with the data.</a:t>
            </a:r>
          </a:p>
          <a:p>
            <a:pPr lvl="1"/>
            <a:r>
              <a:rPr lang="en-US" dirty="0"/>
              <a:t>The trainer is like a class, where the model is like an object.</a:t>
            </a:r>
          </a:p>
          <a:p>
            <a:endParaRPr lang="en-US" dirty="0"/>
          </a:p>
          <a:p>
            <a:pPr lvl="2"/>
            <a:endParaRPr lang="en-US" dirty="0"/>
          </a:p>
          <a:p>
            <a:endParaRPr lang="en-US" dirty="0"/>
          </a:p>
        </p:txBody>
      </p:sp>
    </p:spTree>
    <p:extLst>
      <p:ext uri="{BB962C8B-B14F-4D97-AF65-F5344CB8AC3E}">
        <p14:creationId xmlns:p14="http://schemas.microsoft.com/office/powerpoint/2010/main" val="3444231323"/>
      </p:ext>
    </p:extLst>
  </p:cSld>
  <p:clrMapOvr>
    <a:overrideClrMapping bg1="lt1" tx1="dk1" bg2="lt2" tx2="dk2" accent1="accent1" accent2="accent2" accent3="accent3" accent4="accent4" accent5="accent5" accent6="accent6" hlink="hlink" folHlink="folHlink"/>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False Positive Rate</a:t>
            </a:r>
          </a:p>
          <a:p>
            <a:pPr lvl="1"/>
            <a:r>
              <a:rPr lang="en-US" dirty="0"/>
              <a:t>FP/(TP+FN) = 1-TNR</a:t>
            </a:r>
          </a:p>
          <a:p>
            <a:pPr lvl="2"/>
            <a:endParaRPr lang="en-US" dirty="0"/>
          </a:p>
        </p:txBody>
      </p:sp>
    </p:spTree>
    <p:extLst>
      <p:ext uri="{BB962C8B-B14F-4D97-AF65-F5344CB8AC3E}">
        <p14:creationId xmlns:p14="http://schemas.microsoft.com/office/powerpoint/2010/main" val="143541806"/>
      </p:ext>
    </p:extLst>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True Negative Rate</a:t>
            </a:r>
          </a:p>
          <a:p>
            <a:pPr lvl="1"/>
            <a:r>
              <a:rPr lang="en-US" dirty="0"/>
              <a:t>TN/(TN+FP) = 1-FNR</a:t>
            </a:r>
          </a:p>
          <a:p>
            <a:pPr lvl="2"/>
            <a:endParaRPr lang="en-US" dirty="0"/>
          </a:p>
        </p:txBody>
      </p:sp>
    </p:spTree>
    <p:extLst>
      <p:ext uri="{BB962C8B-B14F-4D97-AF65-F5344CB8AC3E}">
        <p14:creationId xmlns:p14="http://schemas.microsoft.com/office/powerpoint/2010/main" val="3682867896"/>
      </p:ext>
    </p:extLst>
  </p:cSld>
  <p:clrMapOvr>
    <a:overrideClrMapping bg1="lt1" tx1="dk1" bg2="lt2" tx2="dk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Increasing precision decreases recall, and vice versa.</a:t>
            </a:r>
          </a:p>
          <a:p>
            <a:pPr lvl="2"/>
            <a:endParaRPr lang="en-US" dirty="0"/>
          </a:p>
        </p:txBody>
      </p:sp>
    </p:spTree>
    <p:extLst>
      <p:ext uri="{BB962C8B-B14F-4D97-AF65-F5344CB8AC3E}">
        <p14:creationId xmlns:p14="http://schemas.microsoft.com/office/powerpoint/2010/main" val="3636146055"/>
      </p:ext>
    </p:extLst>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Confusion Matrix</a:t>
            </a:r>
          </a:p>
          <a:p>
            <a:pPr lvl="1"/>
            <a:r>
              <a:rPr lang="en-US" dirty="0"/>
              <a:t>2-dimensional data table</a:t>
            </a:r>
          </a:p>
          <a:p>
            <a:pPr lvl="1"/>
            <a:r>
              <a:rPr lang="en-US" dirty="0"/>
              <a:t>Measure of how “confused” our model is.</a:t>
            </a:r>
          </a:p>
          <a:p>
            <a:pPr lvl="1"/>
            <a:r>
              <a:rPr lang="en-US" dirty="0"/>
              <a:t>Each cell shows how many classifications were predicted, and what the actual target was.</a:t>
            </a:r>
          </a:p>
          <a:p>
            <a:pPr lvl="1"/>
            <a:r>
              <a:rPr lang="en-US" dirty="0"/>
              <a:t>Rows are actual targets</a:t>
            </a:r>
          </a:p>
          <a:p>
            <a:pPr lvl="1"/>
            <a:r>
              <a:rPr lang="en-US" dirty="0"/>
              <a:t>Columns are predicted targets</a:t>
            </a:r>
          </a:p>
        </p:txBody>
      </p:sp>
    </p:spTree>
    <p:extLst>
      <p:ext uri="{BB962C8B-B14F-4D97-AF65-F5344CB8AC3E}">
        <p14:creationId xmlns:p14="http://schemas.microsoft.com/office/powerpoint/2010/main" val="796492218"/>
      </p:ext>
    </p:extLst>
  </p:cSld>
  <p:clrMapOvr>
    <a:overrideClrMapping bg1="lt1" tx1="dk1" bg2="lt2" tx2="dk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Confusion Matrix</a:t>
            </a:r>
          </a:p>
          <a:p>
            <a:pPr lvl="1"/>
            <a:r>
              <a:rPr lang="en-US" dirty="0"/>
              <a:t>Example</a:t>
            </a:r>
          </a:p>
        </p:txBody>
      </p:sp>
      <p:pic>
        <p:nvPicPr>
          <p:cNvPr id="6" name="Picture 5">
            <a:extLst>
              <a:ext uri="{FF2B5EF4-FFF2-40B4-BE49-F238E27FC236}">
                <a16:creationId xmlns:a16="http://schemas.microsoft.com/office/drawing/2014/main" id="{3B766A84-1E2A-483B-BF7E-7B1DC1636DB9}"/>
              </a:ext>
            </a:extLst>
          </p:cNvPr>
          <p:cNvPicPr>
            <a:picLocks noChangeAspect="1"/>
          </p:cNvPicPr>
          <p:nvPr/>
        </p:nvPicPr>
        <p:blipFill>
          <a:blip r:embed="rId5"/>
          <a:stretch>
            <a:fillRect/>
          </a:stretch>
        </p:blipFill>
        <p:spPr>
          <a:xfrm>
            <a:off x="2806072" y="2754312"/>
            <a:ext cx="3531856" cy="3790950"/>
          </a:xfrm>
          <a:prstGeom prst="rect">
            <a:avLst/>
          </a:prstGeom>
        </p:spPr>
      </p:pic>
    </p:spTree>
    <p:extLst>
      <p:ext uri="{BB962C8B-B14F-4D97-AF65-F5344CB8AC3E}">
        <p14:creationId xmlns:p14="http://schemas.microsoft.com/office/powerpoint/2010/main" val="3703476854"/>
      </p:ext>
    </p:extLst>
  </p:cSld>
  <p:clrMapOvr>
    <a:overrideClrMapping bg1="lt1" tx1="dk1" bg2="lt2" tx2="dk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Accuracy</a:t>
            </a:r>
          </a:p>
          <a:p>
            <a:pPr lvl="1"/>
            <a:r>
              <a:rPr lang="en-US" dirty="0"/>
              <a:t>(TP + TN)/(TP + TN + FP + FN)</a:t>
            </a:r>
          </a:p>
        </p:txBody>
      </p:sp>
    </p:spTree>
    <p:extLst>
      <p:ext uri="{BB962C8B-B14F-4D97-AF65-F5344CB8AC3E}">
        <p14:creationId xmlns:p14="http://schemas.microsoft.com/office/powerpoint/2010/main" val="2711114479"/>
      </p:ext>
    </p:extLst>
  </p:cSld>
  <p:clrMapOvr>
    <a:overrideClrMapping bg1="lt1" tx1="dk1" bg2="lt2" tx2="dk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Mean Squared Error</a:t>
            </a:r>
          </a:p>
        </p:txBody>
      </p:sp>
    </p:spTree>
    <p:extLst>
      <p:ext uri="{BB962C8B-B14F-4D97-AF65-F5344CB8AC3E}">
        <p14:creationId xmlns:p14="http://schemas.microsoft.com/office/powerpoint/2010/main" val="730113372"/>
      </p:ext>
    </p:extLst>
  </p:cSld>
  <p:clrMapOvr>
    <a:overrideClrMapping bg1="lt1" tx1="dk1" bg2="lt2" tx2="dk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Precision Recall Curves</a:t>
            </a:r>
          </a:p>
        </p:txBody>
      </p:sp>
    </p:spTree>
    <p:extLst>
      <p:ext uri="{BB962C8B-B14F-4D97-AF65-F5344CB8AC3E}">
        <p14:creationId xmlns:p14="http://schemas.microsoft.com/office/powerpoint/2010/main" val="2515405883"/>
      </p:ext>
    </p:extLst>
  </p:cSld>
  <p:clrMapOvr>
    <a:overrideClrMapping bg1="lt1" tx1="dk1" bg2="lt2" tx2="dk2" accent1="accent1" accent2="accent2" accent3="accent3" accent4="accent4" accent5="accent5" accent6="accent6" hlink="hlink" folHlink="folHlink"/>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Receiver Operating Characteristics (ROC) Curve</a:t>
            </a:r>
          </a:p>
          <a:p>
            <a:pPr lvl="1"/>
            <a:r>
              <a:rPr lang="en-US" dirty="0"/>
              <a:t>Plots True Positive Rate vs False Positive Rate</a:t>
            </a:r>
          </a:p>
        </p:txBody>
      </p:sp>
    </p:spTree>
    <p:extLst>
      <p:ext uri="{BB962C8B-B14F-4D97-AF65-F5344CB8AC3E}">
        <p14:creationId xmlns:p14="http://schemas.microsoft.com/office/powerpoint/2010/main" val="4181129315"/>
      </p:ext>
    </p:extLst>
  </p:cSld>
  <p:clrMapOvr>
    <a:overrideClrMapping bg1="lt1" tx1="dk1" bg2="lt2" tx2="dk2" accent1="accent1" accent2="accent2" accent3="accent3" accent4="accent4" accent5="accent5" accent6="accent6" hlink="hlink" folHlink="folHlink"/>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Area Under the Curve (AUC)</a:t>
            </a:r>
          </a:p>
        </p:txBody>
      </p:sp>
    </p:spTree>
    <p:extLst>
      <p:ext uri="{BB962C8B-B14F-4D97-AF65-F5344CB8AC3E}">
        <p14:creationId xmlns:p14="http://schemas.microsoft.com/office/powerpoint/2010/main" val="335317885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Experience</a:t>
            </a:r>
          </a:p>
          <a:p>
            <a:pPr lvl="1"/>
            <a:r>
              <a:rPr lang="en-US" dirty="0"/>
              <a:t>The incorporated data used to increase the effectiveness of the model’s predictions.</a:t>
            </a:r>
          </a:p>
          <a:p>
            <a:endParaRPr lang="en-US" dirty="0"/>
          </a:p>
          <a:p>
            <a:pPr lvl="2"/>
            <a:endParaRPr lang="en-US" dirty="0"/>
          </a:p>
          <a:p>
            <a:endParaRPr lang="en-US" dirty="0"/>
          </a:p>
        </p:txBody>
      </p:sp>
    </p:spTree>
    <p:extLst>
      <p:ext uri="{BB962C8B-B14F-4D97-AF65-F5344CB8AC3E}">
        <p14:creationId xmlns:p14="http://schemas.microsoft.com/office/powerpoint/2010/main" val="2979209538"/>
      </p:ext>
    </p:extLst>
  </p:cSld>
  <p:clrMapOvr>
    <a:overrideClrMapping bg1="lt1" tx1="dk1" bg2="lt2" tx2="dk2" accent1="accent1" accent2="accent2" accent3="accent3" accent4="accent4" accent5="accent5" accent6="accent6" hlink="hlink" folHlink="folHlink"/>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Precision = TP/(TP+FP)</a:t>
            </a:r>
          </a:p>
          <a:p>
            <a:pPr lvl="1"/>
            <a:r>
              <a:rPr lang="en-US" dirty="0"/>
              <a:t>Recall (True Positive Rate, Sensitivity)</a:t>
            </a:r>
          </a:p>
          <a:p>
            <a:pPr lvl="1"/>
            <a:r>
              <a:rPr lang="en-US" dirty="0"/>
              <a:t>False Positive Rate</a:t>
            </a:r>
          </a:p>
          <a:p>
            <a:pPr lvl="1"/>
            <a:r>
              <a:rPr lang="en-US" dirty="0"/>
              <a:t>Specificity (True Negative Rate)</a:t>
            </a:r>
          </a:p>
          <a:p>
            <a:pPr lvl="2"/>
            <a:endParaRPr lang="en-US" dirty="0"/>
          </a:p>
        </p:txBody>
      </p:sp>
    </p:spTree>
    <p:extLst>
      <p:ext uri="{BB962C8B-B14F-4D97-AF65-F5344CB8AC3E}">
        <p14:creationId xmlns:p14="http://schemas.microsoft.com/office/powerpoint/2010/main" val="3063537520"/>
      </p:ext>
    </p:extLst>
  </p:cSld>
  <p:clrMapOvr>
    <a:overrideClrMapping bg1="lt1" tx1="dk1" bg2="lt2" tx2="dk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Precision = TP/(TP+FP)</a:t>
            </a:r>
          </a:p>
          <a:p>
            <a:pPr lvl="1"/>
            <a:r>
              <a:rPr lang="en-US" dirty="0"/>
              <a:t>Recall (True Positive Rate, Sensitivity)</a:t>
            </a:r>
          </a:p>
          <a:p>
            <a:pPr lvl="1"/>
            <a:r>
              <a:rPr lang="en-US" dirty="0"/>
              <a:t>False Positive Rate</a:t>
            </a:r>
          </a:p>
          <a:p>
            <a:pPr lvl="1"/>
            <a:r>
              <a:rPr lang="en-US" dirty="0"/>
              <a:t>Specificity (True Negative Rate)</a:t>
            </a:r>
          </a:p>
          <a:p>
            <a:pPr lvl="2"/>
            <a:endParaRPr lang="en-US" dirty="0"/>
          </a:p>
        </p:txBody>
      </p:sp>
    </p:spTree>
    <p:extLst>
      <p:ext uri="{BB962C8B-B14F-4D97-AF65-F5344CB8AC3E}">
        <p14:creationId xmlns:p14="http://schemas.microsoft.com/office/powerpoint/2010/main" val="2297916495"/>
      </p:ext>
    </p:extLst>
  </p:cSld>
  <p:clrMapOvr>
    <a:overrideClrMapping bg1="lt1" tx1="dk1" bg2="lt2" tx2="dk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773272650"/>
      </p:ext>
    </p:extLst>
  </p:cSld>
  <p:clrMapOvr>
    <a:overrideClrMapping bg1="lt1" tx1="dk1" bg2="lt2" tx2="dk2" accent1="accent1" accent2="accent2" accent3="accent3" accent4="accent4" accent5="accent5" accent6="accent6" hlink="hlink" folHlink="folHlink"/>
  </p:clrMapOvr>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Overview</a:t>
            </a:r>
          </a:p>
          <a:p>
            <a:pPr lvl="1"/>
            <a:r>
              <a:rPr lang="en-US" dirty="0"/>
              <a:t>Voting Classifiers</a:t>
            </a:r>
          </a:p>
          <a:p>
            <a:pPr lvl="1"/>
            <a:r>
              <a:rPr lang="en-US" dirty="0"/>
              <a:t>Bagging and Pasting</a:t>
            </a:r>
          </a:p>
          <a:p>
            <a:pPr lvl="1"/>
            <a:r>
              <a:rPr lang="en-US" dirty="0"/>
              <a:t>Random Forests</a:t>
            </a:r>
          </a:p>
          <a:p>
            <a:pPr lvl="1"/>
            <a:r>
              <a:rPr lang="en-US" dirty="0"/>
              <a:t>Boosting</a:t>
            </a:r>
          </a:p>
          <a:p>
            <a:pPr lvl="1"/>
            <a:r>
              <a:rPr lang="en-US" dirty="0"/>
              <a:t>Stacking</a:t>
            </a:r>
          </a:p>
          <a:p>
            <a:pPr lvl="2"/>
            <a:endParaRPr lang="en-US" dirty="0"/>
          </a:p>
          <a:p>
            <a:endParaRPr lang="en-US" dirty="0"/>
          </a:p>
        </p:txBody>
      </p:sp>
    </p:spTree>
    <p:extLst>
      <p:ext uri="{BB962C8B-B14F-4D97-AF65-F5344CB8AC3E}">
        <p14:creationId xmlns:p14="http://schemas.microsoft.com/office/powerpoint/2010/main" val="2946119377"/>
      </p:ext>
    </p:extLst>
  </p:cSld>
  <p:clrMapOvr>
    <a:overrideClrMapping bg1="lt1" tx1="dk1" bg2="lt2" tx2="dk2" accent1="accent1" accent2="accent2" accent3="accent3" accent4="accent4" accent5="accent5" accent6="accent6" hlink="hlink" folHlink="folHlink"/>
  </p:clrMapOvr>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Overview</a:t>
            </a:r>
          </a:p>
          <a:p>
            <a:pPr lvl="1"/>
            <a:r>
              <a:rPr lang="en-US" dirty="0"/>
              <a:t>It is important to choose very different algorithms for each trainer.  This will prevent any single type of error from growing too large, and will allow each error to be voted out from the other trainers.</a:t>
            </a:r>
          </a:p>
          <a:p>
            <a:pPr lvl="2"/>
            <a:endParaRPr lang="en-US" dirty="0"/>
          </a:p>
          <a:p>
            <a:endParaRPr lang="en-US" dirty="0"/>
          </a:p>
        </p:txBody>
      </p:sp>
    </p:spTree>
    <p:extLst>
      <p:ext uri="{BB962C8B-B14F-4D97-AF65-F5344CB8AC3E}">
        <p14:creationId xmlns:p14="http://schemas.microsoft.com/office/powerpoint/2010/main" val="2482095172"/>
      </p:ext>
    </p:extLst>
  </p:cSld>
  <p:clrMapOvr>
    <a:overrideClrMapping bg1="lt1" tx1="dk1" bg2="lt2" tx2="dk2" accent1="accent1" accent2="accent2" accent3="accent3" accent4="accent4" accent5="accent5" accent6="accent6" hlink="hlink" folHlink="folHlink"/>
  </p:clrMapOvr>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Voting Classifiers</a:t>
            </a:r>
          </a:p>
          <a:p>
            <a:pPr lvl="1"/>
            <a:r>
              <a:rPr lang="en-US" dirty="0"/>
              <a:t>Train multiple different classifiers.</a:t>
            </a:r>
          </a:p>
          <a:p>
            <a:pPr lvl="1"/>
            <a:r>
              <a:rPr lang="en-US" dirty="0"/>
              <a:t>Using the </a:t>
            </a:r>
            <a:r>
              <a:rPr lang="en-US" dirty="0" err="1"/>
              <a:t>VotingClassifier</a:t>
            </a:r>
            <a:r>
              <a:rPr lang="en-US" dirty="0"/>
              <a:t>, have each classifier vote on what the predicted label should be.</a:t>
            </a:r>
          </a:p>
          <a:p>
            <a:endParaRPr lang="en-US" dirty="0"/>
          </a:p>
        </p:txBody>
      </p:sp>
    </p:spTree>
    <p:extLst>
      <p:ext uri="{BB962C8B-B14F-4D97-AF65-F5344CB8AC3E}">
        <p14:creationId xmlns:p14="http://schemas.microsoft.com/office/powerpoint/2010/main" val="2152904124"/>
      </p:ext>
    </p:extLst>
  </p:cSld>
  <p:clrMapOvr>
    <a:overrideClrMapping bg1="lt1" tx1="dk1" bg2="lt2" tx2="dk2" accent1="accent1" accent2="accent2" accent3="accent3" accent4="accent4" accent5="accent5" accent6="accent6" hlink="hlink" folHlink="folHlink"/>
  </p:clrMapOvr>
</p:sld>
</file>

<file path=ppt/slides/slide1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Voting Classifiers</a:t>
            </a:r>
          </a:p>
          <a:p>
            <a:pPr lvl="1"/>
            <a:r>
              <a:rPr lang="en-US" dirty="0"/>
              <a:t>Hard vs Soft Voting</a:t>
            </a:r>
          </a:p>
          <a:p>
            <a:pPr lvl="2"/>
            <a:r>
              <a:rPr lang="en-US" dirty="0"/>
              <a:t>Hard is a simple vote</a:t>
            </a:r>
          </a:p>
          <a:p>
            <a:pPr lvl="2"/>
            <a:r>
              <a:rPr lang="en-US" dirty="0"/>
              <a:t>Soft voting calculates the class probabilities from each model, averages them over all individual models.  The highest probability is the estimated class.</a:t>
            </a:r>
          </a:p>
          <a:p>
            <a:pPr lvl="3"/>
            <a:r>
              <a:rPr lang="en-US" dirty="0"/>
              <a:t>Requires trainers that have the </a:t>
            </a:r>
            <a:r>
              <a:rPr lang="en-US" dirty="0" err="1">
                <a:latin typeface="Consolas" panose="020B0609020204030204" pitchFamily="49" charset="0"/>
              </a:rPr>
              <a:t>predict_proba</a:t>
            </a:r>
            <a:r>
              <a:rPr lang="en-US" dirty="0">
                <a:latin typeface="Consolas" panose="020B0609020204030204" pitchFamily="49" charset="0"/>
              </a:rPr>
              <a:t>()</a:t>
            </a:r>
            <a:r>
              <a:rPr lang="en-US" dirty="0"/>
              <a:t> method.</a:t>
            </a:r>
          </a:p>
          <a:p>
            <a:endParaRPr lang="en-US" dirty="0"/>
          </a:p>
        </p:txBody>
      </p:sp>
    </p:spTree>
    <p:extLst>
      <p:ext uri="{BB962C8B-B14F-4D97-AF65-F5344CB8AC3E}">
        <p14:creationId xmlns:p14="http://schemas.microsoft.com/office/powerpoint/2010/main" val="2274890375"/>
      </p:ext>
    </p:extLst>
  </p:cSld>
  <p:clrMapOvr>
    <a:overrideClrMapping bg1="lt1" tx1="dk1" bg2="lt2" tx2="dk2" accent1="accent1" accent2="accent2" accent3="accent3" accent4="accent4" accent5="accent5" accent6="accent6" hlink="hlink" folHlink="folHlink"/>
  </p:clrMapOvr>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Bagging and Pasting</a:t>
            </a:r>
          </a:p>
          <a:p>
            <a:endParaRPr lang="en-US" dirty="0"/>
          </a:p>
        </p:txBody>
      </p:sp>
    </p:spTree>
    <p:extLst>
      <p:ext uri="{BB962C8B-B14F-4D97-AF65-F5344CB8AC3E}">
        <p14:creationId xmlns:p14="http://schemas.microsoft.com/office/powerpoint/2010/main" val="44548473"/>
      </p:ext>
    </p:extLst>
  </p:cSld>
  <p:clrMapOvr>
    <a:overrideClrMapping bg1="lt1" tx1="dk1" bg2="lt2" tx2="dk2" accent1="accent1" accent2="accent2" accent3="accent3" accent4="accent4" accent5="accent5" accent6="accent6" hlink="hlink" folHlink="folHlink"/>
  </p:clrMapOvr>
</p:sld>
</file>

<file path=ppt/slides/slide11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Random Forests</a:t>
            </a:r>
          </a:p>
          <a:p>
            <a:pPr lvl="1"/>
            <a:r>
              <a:rPr lang="en-US" dirty="0"/>
              <a:t>Decision trees tend to overfit</a:t>
            </a:r>
          </a:p>
          <a:p>
            <a:pPr lvl="1"/>
            <a:r>
              <a:rPr lang="en-US" dirty="0"/>
              <a:t>Use multiple, slightly different models to increase predictive capability.</a:t>
            </a:r>
          </a:p>
          <a:p>
            <a:pPr lvl="1"/>
            <a:r>
              <a:rPr lang="en-US" dirty="0"/>
              <a:t>Can be used for either classifiers or regressors.</a:t>
            </a:r>
          </a:p>
          <a:p>
            <a:pPr lvl="1"/>
            <a:endParaRPr lang="en-US" dirty="0"/>
          </a:p>
          <a:p>
            <a:pPr lvl="2"/>
            <a:endParaRPr lang="en-US" dirty="0"/>
          </a:p>
          <a:p>
            <a:endParaRPr lang="en-US" dirty="0"/>
          </a:p>
        </p:txBody>
      </p:sp>
    </p:spTree>
    <p:extLst>
      <p:ext uri="{BB962C8B-B14F-4D97-AF65-F5344CB8AC3E}">
        <p14:creationId xmlns:p14="http://schemas.microsoft.com/office/powerpoint/2010/main" val="3184848222"/>
      </p:ext>
    </p:extLst>
  </p:cSld>
  <p:clrMapOvr>
    <a:overrideClrMapping bg1="lt1" tx1="dk1" bg2="lt2" tx2="dk2" accent1="accent1" accent2="accent2" accent3="accent3" accent4="accent4" accent5="accent5" accent6="accent6" hlink="hlink" folHlink="folHlink"/>
  </p:clrMapOvr>
</p:sld>
</file>

<file path=ppt/slides/slide1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Boosting</a:t>
            </a:r>
          </a:p>
          <a:p>
            <a:endParaRPr lang="en-US" dirty="0"/>
          </a:p>
        </p:txBody>
      </p:sp>
    </p:spTree>
    <p:extLst>
      <p:ext uri="{BB962C8B-B14F-4D97-AF65-F5344CB8AC3E}">
        <p14:creationId xmlns:p14="http://schemas.microsoft.com/office/powerpoint/2010/main" val="373500910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A description of a set of like-data.</a:t>
            </a:r>
          </a:p>
          <a:p>
            <a:pPr lvl="1"/>
            <a:r>
              <a:rPr lang="en-US" dirty="0"/>
              <a:t>This is usually represented as a column in a data table.</a:t>
            </a:r>
          </a:p>
          <a:p>
            <a:pPr lvl="1"/>
            <a:r>
              <a:rPr lang="en-US" dirty="0"/>
              <a:t>Examples:</a:t>
            </a:r>
          </a:p>
          <a:p>
            <a:pPr lvl="2"/>
            <a:r>
              <a:rPr lang="en-US" dirty="0"/>
              <a:t>Color of a fruit</a:t>
            </a:r>
          </a:p>
          <a:p>
            <a:pPr lvl="2"/>
            <a:r>
              <a:rPr lang="en-US" dirty="0"/>
              <a:t>Length of a fruit</a:t>
            </a:r>
          </a:p>
          <a:p>
            <a:pPr lvl="2"/>
            <a:r>
              <a:rPr lang="en-US" dirty="0"/>
              <a:t>Width of a fruit</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2289988101"/>
      </p:ext>
    </p:extLst>
  </p:cSld>
  <p:clrMapOvr>
    <a:overrideClrMapping bg1="lt1" tx1="dk1" bg2="lt2" tx2="dk2" accent1="accent1" accent2="accent2" accent3="accent3" accent4="accent4" accent5="accent5" accent6="accent6" hlink="hlink" folHlink="folHlink"/>
  </p:clrMapOvr>
</p:sld>
</file>

<file path=ppt/slides/slide12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Stacking</a:t>
            </a:r>
          </a:p>
          <a:p>
            <a:endParaRPr lang="en-US" dirty="0"/>
          </a:p>
        </p:txBody>
      </p:sp>
    </p:spTree>
    <p:extLst>
      <p:ext uri="{BB962C8B-B14F-4D97-AF65-F5344CB8AC3E}">
        <p14:creationId xmlns:p14="http://schemas.microsoft.com/office/powerpoint/2010/main" val="1450173570"/>
      </p:ext>
    </p:extLst>
  </p:cSld>
  <p:clrMapOvr>
    <a:overrideClrMapping bg1="lt1" tx1="dk1" bg2="lt2" tx2="dk2" accent1="accent1" accent2="accent2" accent3="accent3" accent4="accent4" accent5="accent5" accent6="accent6" hlink="hlink" folHlink="folHlink"/>
  </p:clrMapOvr>
</p:sld>
</file>

<file path=ppt/slides/slide12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Determining what features matter</a:t>
            </a:r>
          </a:p>
          <a:p>
            <a:r>
              <a:rPr lang="en-US" dirty="0"/>
              <a:t>If both prediction test scores and training scores are low, then the model is suffering from underfitting.</a:t>
            </a:r>
          </a:p>
          <a:p>
            <a:r>
              <a:rPr lang="en-US" dirty="0"/>
              <a:t>If the model has extremely high training scores, but not nearly as high prediction test scores, the model is suffering from overfitting.</a:t>
            </a:r>
          </a:p>
          <a:p>
            <a:pPr lvl="2"/>
            <a:endParaRPr lang="en-US" dirty="0"/>
          </a:p>
          <a:p>
            <a:endParaRPr lang="en-US" dirty="0"/>
          </a:p>
        </p:txBody>
      </p:sp>
    </p:spTree>
    <p:extLst>
      <p:ext uri="{BB962C8B-B14F-4D97-AF65-F5344CB8AC3E}">
        <p14:creationId xmlns:p14="http://schemas.microsoft.com/office/powerpoint/2010/main" val="3393037686"/>
      </p:ext>
    </p:extLst>
  </p:cSld>
  <p:clrMapOvr>
    <a:overrideClrMapping bg1="lt1" tx1="dk1" bg2="lt2" tx2="dk2" accent1="accent1" accent2="accent2" accent3="accent3" accent4="accent4" accent5="accent5" accent6="accent6" hlink="hlink" folHlink="folHlink"/>
  </p:clrMapOvr>
</p:sld>
</file>

<file path=ppt/slides/slide12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Grid Search</a:t>
            </a:r>
          </a:p>
          <a:p>
            <a:pPr lvl="2"/>
            <a:endParaRPr lang="en-US" dirty="0"/>
          </a:p>
          <a:p>
            <a:endParaRPr lang="en-US" dirty="0"/>
          </a:p>
        </p:txBody>
      </p:sp>
    </p:spTree>
    <p:extLst>
      <p:ext uri="{BB962C8B-B14F-4D97-AF65-F5344CB8AC3E}">
        <p14:creationId xmlns:p14="http://schemas.microsoft.com/office/powerpoint/2010/main" val="2622179278"/>
      </p:ext>
    </p:extLst>
  </p:cSld>
  <p:clrMapOvr>
    <a:overrideClrMapping bg1="lt1" tx1="dk1" bg2="lt2" tx2="dk2" accent1="accent1" accent2="accent2" accent3="accent3" accent4="accent4" accent5="accent5" accent6="accent6" hlink="hlink" folHlink="folHlink"/>
  </p:clrMapOvr>
</p:sld>
</file>

<file path=ppt/slides/slide12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Random Forests</a:t>
            </a:r>
          </a:p>
          <a:p>
            <a:pPr lvl="1"/>
            <a:r>
              <a:rPr lang="en-US" dirty="0"/>
              <a:t>Average multiple models together.</a:t>
            </a:r>
          </a:p>
          <a:p>
            <a:pPr lvl="2"/>
            <a:r>
              <a:rPr lang="en-US" dirty="0"/>
              <a:t>Each model should overfit the data in a different part of the data.</a:t>
            </a:r>
          </a:p>
          <a:p>
            <a:pPr lvl="2"/>
            <a:endParaRPr lang="en-US" dirty="0"/>
          </a:p>
        </p:txBody>
      </p:sp>
    </p:spTree>
    <p:extLst>
      <p:ext uri="{BB962C8B-B14F-4D97-AF65-F5344CB8AC3E}">
        <p14:creationId xmlns:p14="http://schemas.microsoft.com/office/powerpoint/2010/main" val="463666407"/>
      </p:ext>
    </p:extLst>
  </p:cSld>
  <p:clrMapOvr>
    <a:overrideClrMapping bg1="lt1" tx1="dk1" bg2="lt2" tx2="dk2" accent1="accent1" accent2="accent2" accent3="accent3" accent4="accent4" accent5="accent5" accent6="accent6" hlink="hlink" folHlink="folHlink"/>
  </p:clrMapOvr>
</p:sld>
</file>

<file path=ppt/slides/slide12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normAutofit/>
          </a:bodyPr>
          <a:lstStyle/>
          <a:p>
            <a:r>
              <a:rPr lang="en-US" dirty="0"/>
              <a:t>Parameters to Play with</a:t>
            </a:r>
          </a:p>
          <a:p>
            <a:pPr lvl="1"/>
            <a:r>
              <a:rPr lang="en-US" dirty="0"/>
              <a:t>K-Nearest Neighbors</a:t>
            </a:r>
          </a:p>
          <a:p>
            <a:pPr lvl="2"/>
            <a:r>
              <a:rPr lang="en-US" dirty="0"/>
              <a:t>Number of neighbors to test point</a:t>
            </a:r>
          </a:p>
          <a:p>
            <a:pPr lvl="2"/>
            <a:r>
              <a:rPr lang="en-US" dirty="0"/>
              <a:t>Algorithm to evaluate distance test point is from data points</a:t>
            </a:r>
          </a:p>
          <a:p>
            <a:pPr lvl="2"/>
            <a:endParaRPr lang="en-US" dirty="0"/>
          </a:p>
          <a:p>
            <a:endParaRPr lang="en-US" dirty="0"/>
          </a:p>
        </p:txBody>
      </p:sp>
    </p:spTree>
    <p:extLst>
      <p:ext uri="{BB962C8B-B14F-4D97-AF65-F5344CB8AC3E}">
        <p14:creationId xmlns:p14="http://schemas.microsoft.com/office/powerpoint/2010/main" val="274238177"/>
      </p:ext>
    </p:extLst>
  </p:cSld>
  <p:clrMapOvr>
    <a:overrideClrMapping bg1="lt1" tx1="dk1" bg2="lt2" tx2="dk2" accent1="accent1" accent2="accent2" accent3="accent3" accent4="accent4" accent5="accent5" accent6="accent6" hlink="hlink" folHlink="folHlink"/>
  </p:clrMapOvr>
</p:sld>
</file>

<file path=ppt/slides/slide12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normAutofit/>
          </a:bodyPr>
          <a:lstStyle/>
          <a:p>
            <a:r>
              <a:rPr lang="en-US" dirty="0"/>
              <a:t>Parameters to Play with</a:t>
            </a:r>
          </a:p>
          <a:p>
            <a:pPr lvl="1"/>
            <a:r>
              <a:rPr lang="en-US" dirty="0"/>
              <a:t>Decision Trees</a:t>
            </a:r>
          </a:p>
          <a:p>
            <a:pPr lvl="2"/>
            <a:r>
              <a:rPr lang="en-US" dirty="0" err="1"/>
              <a:t>max_depth</a:t>
            </a:r>
            <a:endParaRPr lang="en-US" dirty="0"/>
          </a:p>
          <a:p>
            <a:pPr lvl="2"/>
            <a:r>
              <a:rPr lang="en-US" dirty="0" err="1"/>
              <a:t>max_leaf_nodes</a:t>
            </a:r>
            <a:endParaRPr lang="en-US" dirty="0"/>
          </a:p>
          <a:p>
            <a:pPr lvl="2"/>
            <a:r>
              <a:rPr lang="en-US" dirty="0" err="1"/>
              <a:t>max_features</a:t>
            </a:r>
            <a:endParaRPr lang="en-US" dirty="0"/>
          </a:p>
          <a:p>
            <a:pPr lvl="2"/>
            <a:r>
              <a:rPr lang="en-US" dirty="0" err="1"/>
              <a:t>min_samples_split</a:t>
            </a:r>
            <a:endParaRPr lang="en-US" dirty="0"/>
          </a:p>
          <a:p>
            <a:pPr lvl="2"/>
            <a:r>
              <a:rPr lang="en-US" dirty="0" err="1"/>
              <a:t>min_samples_leaf</a:t>
            </a:r>
            <a:endParaRPr lang="en-US" dirty="0"/>
          </a:p>
          <a:p>
            <a:pPr lvl="2"/>
            <a:r>
              <a:rPr lang="en-US" dirty="0" err="1"/>
              <a:t>min_weight_fraction_leaf</a:t>
            </a:r>
            <a:endParaRPr lang="en-US" dirty="0"/>
          </a:p>
          <a:p>
            <a:endParaRPr lang="en-US" dirty="0"/>
          </a:p>
        </p:txBody>
      </p:sp>
    </p:spTree>
    <p:extLst>
      <p:ext uri="{BB962C8B-B14F-4D97-AF65-F5344CB8AC3E}">
        <p14:creationId xmlns:p14="http://schemas.microsoft.com/office/powerpoint/2010/main" val="434302692"/>
      </p:ext>
    </p:extLst>
  </p:cSld>
  <p:clrMapOvr>
    <a:overrideClrMapping bg1="lt1" tx1="dk1" bg2="lt2" tx2="dk2" accent1="accent1" accent2="accent2" accent3="accent3" accent4="accent4" accent5="accent5" accent6="accent6" hlink="hlink" folHlink="folHlink"/>
  </p:clrMapOvr>
</p:sld>
</file>

<file path=ppt/slides/slide12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alpha</a:t>
            </a:r>
          </a:p>
          <a:p>
            <a:pPr lvl="2"/>
            <a:r>
              <a:rPr lang="en-US" dirty="0"/>
              <a:t>Higher values increase regularization/generalization</a:t>
            </a:r>
          </a:p>
          <a:p>
            <a:pPr lvl="2"/>
            <a:r>
              <a:rPr lang="en-US" dirty="0"/>
              <a:t>Higher value pushes feature weights closer to zero</a:t>
            </a:r>
          </a:p>
          <a:p>
            <a:pPr lvl="2"/>
            <a:r>
              <a:rPr lang="en-US" dirty="0"/>
              <a:t>Lasso Regression</a:t>
            </a:r>
          </a:p>
          <a:p>
            <a:pPr lvl="2"/>
            <a:r>
              <a:rPr lang="en-US" dirty="0"/>
              <a:t>Ridge Regression</a:t>
            </a:r>
          </a:p>
          <a:p>
            <a:pPr lvl="2"/>
            <a:endParaRPr lang="en-US" dirty="0"/>
          </a:p>
          <a:p>
            <a:endParaRPr lang="en-US" dirty="0"/>
          </a:p>
        </p:txBody>
      </p:sp>
    </p:spTree>
    <p:extLst>
      <p:ext uri="{BB962C8B-B14F-4D97-AF65-F5344CB8AC3E}">
        <p14:creationId xmlns:p14="http://schemas.microsoft.com/office/powerpoint/2010/main" val="4153822099"/>
      </p:ext>
    </p:extLst>
  </p:cSld>
  <p:clrMapOvr>
    <a:overrideClrMapping bg1="lt1" tx1="dk1" bg2="lt2" tx2="dk2" accent1="accent1" accent2="accent2" accent3="accent3" accent4="accent4" accent5="accent5" accent6="accent6" hlink="hlink" folHlink="folHlink"/>
  </p:clrMapOvr>
</p:sld>
</file>

<file path=ppt/slides/slide12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c</a:t>
            </a:r>
          </a:p>
          <a:p>
            <a:pPr lvl="2"/>
            <a:r>
              <a:rPr lang="en-US" dirty="0"/>
              <a:t>Lower values increase generalization</a:t>
            </a:r>
          </a:p>
          <a:p>
            <a:pPr lvl="2"/>
            <a:r>
              <a:rPr lang="en-US" dirty="0"/>
              <a:t>Higher value causes algorithm to attempt to fit each training data point as best as possible</a:t>
            </a:r>
          </a:p>
          <a:p>
            <a:pPr lvl="2"/>
            <a:r>
              <a:rPr lang="en-US" dirty="0"/>
              <a:t>Logistic regression</a:t>
            </a:r>
          </a:p>
          <a:p>
            <a:pPr lvl="2"/>
            <a:r>
              <a:rPr lang="en-US" dirty="0"/>
              <a:t>Linear support vector machine</a:t>
            </a:r>
          </a:p>
          <a:p>
            <a:pPr lvl="2"/>
            <a:endParaRPr lang="en-US" dirty="0"/>
          </a:p>
          <a:p>
            <a:endParaRPr lang="en-US" dirty="0"/>
          </a:p>
        </p:txBody>
      </p:sp>
    </p:spTree>
    <p:extLst>
      <p:ext uri="{BB962C8B-B14F-4D97-AF65-F5344CB8AC3E}">
        <p14:creationId xmlns:p14="http://schemas.microsoft.com/office/powerpoint/2010/main" val="2098658121"/>
      </p:ext>
    </p:extLst>
  </p:cSld>
  <p:clrMapOvr>
    <a:overrideClrMapping bg1="lt1" tx1="dk1" bg2="lt2" tx2="dk2" accent1="accent1" accent2="accent2" accent3="accent3" accent4="accent4" accent5="accent5" accent6="accent6" hlink="hlink" folHlink="folHlink"/>
  </p:clrMapOvr>
</p:sld>
</file>

<file path=ppt/slides/slide12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c and alpha are known as hyperparameters.</a:t>
            </a:r>
          </a:p>
          <a:p>
            <a:pPr lvl="2"/>
            <a:r>
              <a:rPr lang="en-US" dirty="0"/>
              <a:t>Hyperparameters are parameters that are set before a model is trained, and stays constant throughout the learning process.</a:t>
            </a:r>
          </a:p>
          <a:p>
            <a:pPr lvl="2"/>
            <a:endParaRPr lang="en-US" dirty="0"/>
          </a:p>
          <a:p>
            <a:endParaRPr lang="en-US" dirty="0"/>
          </a:p>
        </p:txBody>
      </p:sp>
    </p:spTree>
    <p:extLst>
      <p:ext uri="{BB962C8B-B14F-4D97-AF65-F5344CB8AC3E}">
        <p14:creationId xmlns:p14="http://schemas.microsoft.com/office/powerpoint/2010/main" val="1929485100"/>
      </p:ext>
    </p:extLst>
  </p:cSld>
  <p:clrMapOvr>
    <a:overrideClrMapping bg1="lt1" tx1="dk1" bg2="lt2" tx2="dk2" accent1="accent1" accent2="accent2" accent3="accent3" accent4="accent4" accent5="accent5" accent6="accent6" hlink="hlink" folHlink="folHlink"/>
  </p:clrMapOvr>
</p:sld>
</file>

<file path=ppt/slides/slide1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hlinkClick r:id="rId3"/>
              </a:rPr>
              <a:t>https://github.com/amueller/introduction_to_ml_with_python/blob/master/02-supervised-learning.ipynb</a:t>
            </a:r>
            <a:endParaRPr lang="en-US" dirty="0"/>
          </a:p>
          <a:p>
            <a:pPr marL="514350" indent="-514350">
              <a:buFont typeface="+mj-lt"/>
              <a:buAutoNum type="arabicParenR"/>
            </a:pPr>
            <a:r>
              <a:rPr lang="en-US" dirty="0"/>
              <a:t>Müller, A. C., &amp; Guido, S. (2016). </a:t>
            </a:r>
            <a:r>
              <a:rPr lang="en-US" i="1" dirty="0"/>
              <a:t>Introduction to Machine Learning with Python: A Guide for Data Scientists</a:t>
            </a:r>
            <a:r>
              <a:rPr lang="en-US" dirty="0"/>
              <a:t> (1st ed.). O’Reilly Media.</a:t>
            </a:r>
          </a:p>
          <a:p>
            <a:pPr marL="514350" indent="-514350">
              <a:buFont typeface="+mj-lt"/>
              <a:buAutoNum type="arabicParenR"/>
            </a:pPr>
            <a:r>
              <a:rPr lang="en-US" dirty="0"/>
              <a:t>http://rasbt.github.io/mlxtend/user_guide/general_concepts/gradient-optimization/</a:t>
            </a:r>
          </a:p>
        </p:txBody>
      </p:sp>
    </p:spTree>
    <p:extLst>
      <p:ext uri="{BB962C8B-B14F-4D97-AF65-F5344CB8AC3E}">
        <p14:creationId xmlns:p14="http://schemas.microsoft.com/office/powerpoint/2010/main" val="3645036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Examples continued:</a:t>
            </a:r>
          </a:p>
          <a:p>
            <a:pPr lvl="2"/>
            <a:r>
              <a:rPr lang="en-US" dirty="0"/>
              <a:t>Past convictions when estimating if a person will commit a crime</a:t>
            </a:r>
          </a:p>
          <a:p>
            <a:pPr lvl="2"/>
            <a:r>
              <a:rPr lang="en-US" dirty="0"/>
              <a:t>Family members with convictions when estimating if a person will commit a crime</a:t>
            </a:r>
          </a:p>
          <a:p>
            <a:pPr lvl="2"/>
            <a:r>
              <a:rPr lang="en-US" dirty="0"/>
              <a:t>Convictions of local living area when estimating if a person will commit a crime</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3088242961"/>
      </p:ext>
    </p:extLst>
  </p:cSld>
  <p:clrMapOvr>
    <a:overrideClrMapping bg1="lt1" tx1="dk1" bg2="lt2" tx2="dk2" accent1="accent1" accent2="accent2" accent3="accent3" accent4="accent4" accent5="accent5" accent6="accent6" hlink="hlink" folHlink="folHlink"/>
  </p:clrMapOvr>
</p:sld>
</file>

<file path=ppt/slides/slide1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t>https://towardsdatascience.com/over-fitting-and-regularization-64d16100f45c</a:t>
            </a:r>
          </a:p>
        </p:txBody>
      </p:sp>
    </p:spTree>
    <p:extLst>
      <p:ext uri="{BB962C8B-B14F-4D97-AF65-F5344CB8AC3E}">
        <p14:creationId xmlns:p14="http://schemas.microsoft.com/office/powerpoint/2010/main" val="17223118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2021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40534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Sample</a:t>
            </a:r>
          </a:p>
          <a:p>
            <a:pPr lvl="1"/>
            <a:r>
              <a:rPr lang="en-US" dirty="0"/>
              <a:t>A single set of data, or a data point.</a:t>
            </a:r>
          </a:p>
          <a:p>
            <a:pPr lvl="1"/>
            <a:r>
              <a:rPr lang="en-US" dirty="0"/>
              <a:t>This is usually a row in a data table.</a:t>
            </a:r>
          </a:p>
          <a:p>
            <a:endParaRPr lang="en-US" dirty="0"/>
          </a:p>
          <a:p>
            <a:pPr lvl="2"/>
            <a:endParaRPr lang="en-US" dirty="0"/>
          </a:p>
          <a:p>
            <a:endParaRPr lang="en-US" dirty="0"/>
          </a:p>
        </p:txBody>
      </p:sp>
    </p:spTree>
    <p:extLst>
      <p:ext uri="{BB962C8B-B14F-4D97-AF65-F5344CB8AC3E}">
        <p14:creationId xmlns:p14="http://schemas.microsoft.com/office/powerpoint/2010/main" val="111014445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Label (Classification Problems)</a:t>
            </a:r>
          </a:p>
          <a:p>
            <a:pPr lvl="1"/>
            <a:r>
              <a:rPr lang="en-US" dirty="0"/>
              <a:t>The name associated with a data point (row) for classification problems.  </a:t>
            </a:r>
          </a:p>
          <a:p>
            <a:pPr lvl="1"/>
            <a:r>
              <a:rPr lang="en-US" dirty="0"/>
              <a:t>This is generally the thing we are trying to predict.</a:t>
            </a:r>
          </a:p>
          <a:p>
            <a:pPr lvl="1"/>
            <a:r>
              <a:rPr lang="en-US" dirty="0"/>
              <a:t>A.k.a. target</a:t>
            </a:r>
          </a:p>
          <a:p>
            <a:pPr lvl="1"/>
            <a:r>
              <a:rPr lang="en-US" dirty="0"/>
              <a:t>Examples:</a:t>
            </a:r>
          </a:p>
          <a:p>
            <a:pPr lvl="2"/>
            <a:r>
              <a:rPr lang="en-US" dirty="0"/>
              <a:t>‘Apple’ if we are trying to predict a piece of fruit.</a:t>
            </a:r>
          </a:p>
          <a:p>
            <a:pPr lvl="2"/>
            <a:r>
              <a:rPr lang="en-US" dirty="0"/>
              <a:t>‘Yes/true’ if we are predicting if someone will commit a crime.</a:t>
            </a:r>
          </a:p>
          <a:p>
            <a:endParaRPr lang="en-US" dirty="0"/>
          </a:p>
          <a:p>
            <a:pPr lvl="2"/>
            <a:endParaRPr lang="en-US" dirty="0"/>
          </a:p>
          <a:p>
            <a:endParaRPr lang="en-US" dirty="0"/>
          </a:p>
        </p:txBody>
      </p:sp>
    </p:spTree>
    <p:extLst>
      <p:ext uri="{BB962C8B-B14F-4D97-AF65-F5344CB8AC3E}">
        <p14:creationId xmlns:p14="http://schemas.microsoft.com/office/powerpoint/2010/main" val="311470472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Training Data</a:t>
            </a:r>
          </a:p>
          <a:p>
            <a:pPr lvl="1"/>
            <a:r>
              <a:rPr lang="en-US" dirty="0"/>
              <a:t>Data that is used to build our model.</a:t>
            </a:r>
          </a:p>
          <a:p>
            <a:pPr lvl="1"/>
            <a:r>
              <a:rPr lang="en-US" dirty="0"/>
              <a:t>Data that is not used to test the accuracy of our model.</a:t>
            </a:r>
          </a:p>
          <a:p>
            <a:endParaRPr lang="en-US" dirty="0"/>
          </a:p>
          <a:p>
            <a:pPr lvl="2"/>
            <a:endParaRPr lang="en-US" dirty="0"/>
          </a:p>
          <a:p>
            <a:endParaRPr lang="en-US" dirty="0"/>
          </a:p>
        </p:txBody>
      </p:sp>
    </p:spTree>
    <p:extLst>
      <p:ext uri="{BB962C8B-B14F-4D97-AF65-F5344CB8AC3E}">
        <p14:creationId xmlns:p14="http://schemas.microsoft.com/office/powerpoint/2010/main" val="23079789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Test Data</a:t>
            </a:r>
          </a:p>
          <a:p>
            <a:pPr lvl="1"/>
            <a:r>
              <a:rPr lang="en-US" dirty="0"/>
              <a:t>Data that is used to test the accuracy of a trained model.</a:t>
            </a:r>
          </a:p>
          <a:p>
            <a:pPr lvl="1"/>
            <a:r>
              <a:rPr lang="en-US" dirty="0"/>
              <a:t>Separate from training data.</a:t>
            </a:r>
          </a:p>
          <a:p>
            <a:endParaRPr lang="en-US" dirty="0"/>
          </a:p>
          <a:p>
            <a:pPr lvl="2"/>
            <a:endParaRPr lang="en-US" dirty="0"/>
          </a:p>
          <a:p>
            <a:endParaRPr lang="en-US" dirty="0"/>
          </a:p>
        </p:txBody>
      </p:sp>
    </p:spTree>
    <p:extLst>
      <p:ext uri="{BB962C8B-B14F-4D97-AF65-F5344CB8AC3E}">
        <p14:creationId xmlns:p14="http://schemas.microsoft.com/office/powerpoint/2010/main" val="204557420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Training a model so closely to training data that it does not model test data/other data as accurately.</a:t>
            </a:r>
          </a:p>
          <a:p>
            <a:pPr lvl="1"/>
            <a:r>
              <a:rPr lang="en-US" dirty="0"/>
              <a:t>Usually indicated by a high accuracy on the training data, and an unreasonably low accuracy on the test data.</a:t>
            </a:r>
          </a:p>
          <a:p>
            <a:pPr lvl="2"/>
            <a:r>
              <a:rPr lang="en-US" dirty="0"/>
              <a:t>The model will not be able to extrapolate or interpolate well.</a:t>
            </a:r>
          </a:p>
          <a:p>
            <a:endParaRPr lang="en-US" dirty="0"/>
          </a:p>
        </p:txBody>
      </p:sp>
    </p:spTree>
    <p:extLst>
      <p:ext uri="{BB962C8B-B14F-4D97-AF65-F5344CB8AC3E}">
        <p14:creationId xmlns:p14="http://schemas.microsoft.com/office/powerpoint/2010/main" val="9927497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Possible Causes:</a:t>
            </a:r>
          </a:p>
          <a:p>
            <a:pPr lvl="2"/>
            <a:r>
              <a:rPr lang="en-US" dirty="0"/>
              <a:t>Test data that is not sufficiently representative of the entire data spectrum.</a:t>
            </a:r>
          </a:p>
          <a:p>
            <a:pPr lvl="2"/>
            <a:r>
              <a:rPr lang="en-US" dirty="0"/>
              <a:t>Tuning parameters adjusted too tightly to test data</a:t>
            </a:r>
          </a:p>
          <a:p>
            <a:pPr lvl="2"/>
            <a:r>
              <a:rPr lang="en-US" dirty="0"/>
              <a:t>Extrapolating when only interpolating is relevant</a:t>
            </a:r>
          </a:p>
          <a:p>
            <a:pPr lvl="2"/>
            <a:endParaRPr lang="en-US" dirty="0"/>
          </a:p>
          <a:p>
            <a:endParaRPr lang="en-US" dirty="0"/>
          </a:p>
        </p:txBody>
      </p:sp>
    </p:spTree>
    <p:extLst>
      <p:ext uri="{BB962C8B-B14F-4D97-AF65-F5344CB8AC3E}">
        <p14:creationId xmlns:p14="http://schemas.microsoft.com/office/powerpoint/2010/main" val="275912859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lnSpcReduction="10000"/>
          </a:bodyPr>
          <a:lstStyle/>
          <a:p>
            <a:r>
              <a:rPr lang="en-US" dirty="0"/>
              <a:t>Overview</a:t>
            </a:r>
          </a:p>
          <a:p>
            <a:pPr lvl="1"/>
            <a:r>
              <a:rPr lang="en-US" dirty="0"/>
              <a:t>Intro Example Code</a:t>
            </a:r>
          </a:p>
          <a:p>
            <a:pPr lvl="1"/>
            <a:r>
              <a:rPr lang="en-US" dirty="0"/>
              <a:t>Concepts and Definitions</a:t>
            </a:r>
          </a:p>
          <a:p>
            <a:pPr lvl="1"/>
            <a:r>
              <a:rPr lang="en-US" dirty="0"/>
              <a:t>General Model Types</a:t>
            </a:r>
          </a:p>
          <a:p>
            <a:pPr lvl="1"/>
            <a:r>
              <a:rPr lang="en-US" dirty="0"/>
              <a:t>Linear Models</a:t>
            </a:r>
          </a:p>
          <a:p>
            <a:pPr lvl="1"/>
            <a:r>
              <a:rPr lang="en-US" dirty="0"/>
              <a:t>Dataset Preparation</a:t>
            </a:r>
          </a:p>
          <a:p>
            <a:pPr lvl="1"/>
            <a:r>
              <a:rPr lang="en-US" dirty="0"/>
              <a:t>Evaluating Accuracy</a:t>
            </a:r>
          </a:p>
          <a:p>
            <a:pPr lvl="1"/>
            <a:r>
              <a:rPr lang="en-US" dirty="0"/>
              <a:t>Ensemble Methods</a:t>
            </a:r>
          </a:p>
          <a:p>
            <a:pPr lvl="1"/>
            <a:r>
              <a:rPr lang="en-US" dirty="0"/>
              <a:t>Tuning</a:t>
            </a:r>
          </a:p>
          <a:p>
            <a:pPr lvl="1"/>
            <a:r>
              <a:rPr lang="en-US" dirty="0"/>
              <a:t>Bringing it All Together – Model Selection</a:t>
            </a:r>
          </a:p>
          <a:p>
            <a:pPr lvl="2"/>
            <a:endParaRPr lang="en-US" dirty="0"/>
          </a:p>
          <a:p>
            <a:endParaRPr lang="en-US" dirty="0"/>
          </a:p>
        </p:txBody>
      </p:sp>
    </p:spTree>
    <p:extLst>
      <p:ext uri="{BB962C8B-B14F-4D97-AF65-F5344CB8AC3E}">
        <p14:creationId xmlns:p14="http://schemas.microsoft.com/office/powerpoint/2010/main" val="391301580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Underfitting</a:t>
            </a:r>
          </a:p>
          <a:p>
            <a:pPr lvl="1"/>
            <a:r>
              <a:rPr lang="en-US" dirty="0"/>
              <a:t>Training model not tight enough to test data and training data.</a:t>
            </a:r>
          </a:p>
          <a:p>
            <a:pPr lvl="1"/>
            <a:r>
              <a:rPr lang="en-US" dirty="0"/>
              <a:t>Indicated by unreasonably low training and test data accuracy.</a:t>
            </a:r>
          </a:p>
          <a:p>
            <a:pPr lvl="1"/>
            <a:r>
              <a:rPr lang="en-US" dirty="0"/>
              <a:t>Possible Causes:</a:t>
            </a:r>
          </a:p>
          <a:p>
            <a:pPr lvl="2"/>
            <a:r>
              <a:rPr lang="en-US" dirty="0"/>
              <a:t>Tuning parameters not tuned enough.</a:t>
            </a:r>
          </a:p>
          <a:p>
            <a:pPr lvl="2"/>
            <a:r>
              <a:rPr lang="en-US" dirty="0"/>
              <a:t>Incorrect features, or insufficient number of features, selected.</a:t>
            </a:r>
          </a:p>
          <a:p>
            <a:endParaRPr lang="en-US" dirty="0"/>
          </a:p>
          <a:p>
            <a:pPr lvl="2"/>
            <a:endParaRPr lang="en-US" dirty="0"/>
          </a:p>
          <a:p>
            <a:endParaRPr lang="en-US" dirty="0"/>
          </a:p>
        </p:txBody>
      </p:sp>
    </p:spTree>
    <p:extLst>
      <p:ext uri="{BB962C8B-B14F-4D97-AF65-F5344CB8AC3E}">
        <p14:creationId xmlns:p14="http://schemas.microsoft.com/office/powerpoint/2010/main" val="35193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Decision Boundary</a:t>
            </a:r>
          </a:p>
          <a:p>
            <a:pPr lvl="1"/>
            <a:r>
              <a:rPr lang="en-US" dirty="0"/>
              <a:t>The boundary between different categories in a classification problem.</a:t>
            </a:r>
          </a:p>
          <a:p>
            <a:pPr lvl="1"/>
            <a:r>
              <a:rPr lang="en-US" dirty="0"/>
              <a:t>This is generated by the model.</a:t>
            </a:r>
          </a:p>
          <a:p>
            <a:endParaRPr lang="en-US" dirty="0"/>
          </a:p>
          <a:p>
            <a:pPr lvl="2"/>
            <a:endParaRPr lang="en-US" dirty="0"/>
          </a:p>
          <a:p>
            <a:endParaRPr lang="en-US" dirty="0"/>
          </a:p>
        </p:txBody>
      </p:sp>
    </p:spTree>
    <p:extLst>
      <p:ext uri="{BB962C8B-B14F-4D97-AF65-F5344CB8AC3E}">
        <p14:creationId xmlns:p14="http://schemas.microsoft.com/office/powerpoint/2010/main" val="212792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Supervised</a:t>
            </a:r>
          </a:p>
          <a:p>
            <a:pPr lvl="1"/>
            <a:r>
              <a:rPr lang="en-US" dirty="0"/>
              <a:t>Machine learning model is given a set of data to build experience with.</a:t>
            </a:r>
          </a:p>
          <a:p>
            <a:pPr lvl="1"/>
            <a:r>
              <a:rPr lang="en-US" dirty="0"/>
              <a:t>Data is given with features, and an algorithm is given to the model on how to best categorize and group the data.</a:t>
            </a:r>
          </a:p>
          <a:p>
            <a:pPr lvl="1"/>
            <a:endParaRPr lang="en-US" dirty="0"/>
          </a:p>
          <a:p>
            <a:pPr lvl="2"/>
            <a:endParaRPr lang="en-US" dirty="0"/>
          </a:p>
          <a:p>
            <a:endParaRPr lang="en-US" dirty="0"/>
          </a:p>
        </p:txBody>
      </p:sp>
    </p:spTree>
    <p:extLst>
      <p:ext uri="{BB962C8B-B14F-4D97-AF65-F5344CB8AC3E}">
        <p14:creationId xmlns:p14="http://schemas.microsoft.com/office/powerpoint/2010/main" val="305156141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Unsupervised</a:t>
            </a:r>
          </a:p>
          <a:p>
            <a:pPr lvl="1"/>
            <a:r>
              <a:rPr lang="en-US" dirty="0"/>
              <a:t>The model determines the data for itself, and builds the model accordingly.</a:t>
            </a:r>
          </a:p>
          <a:p>
            <a:pPr lvl="1"/>
            <a:r>
              <a:rPr lang="en-US" dirty="0"/>
              <a:t>Features and grouping data is done by the algorithm.</a:t>
            </a:r>
          </a:p>
          <a:p>
            <a:pPr lvl="1"/>
            <a:endParaRPr lang="en-US" dirty="0"/>
          </a:p>
          <a:p>
            <a:pPr lvl="2"/>
            <a:endParaRPr lang="en-US" dirty="0"/>
          </a:p>
          <a:p>
            <a:endParaRPr lang="en-US" dirty="0"/>
          </a:p>
        </p:txBody>
      </p:sp>
    </p:spTree>
    <p:extLst>
      <p:ext uri="{BB962C8B-B14F-4D97-AF65-F5344CB8AC3E}">
        <p14:creationId xmlns:p14="http://schemas.microsoft.com/office/powerpoint/2010/main" val="84324386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Reinforcement</a:t>
            </a:r>
          </a:p>
          <a:p>
            <a:pPr lvl="1"/>
            <a:r>
              <a:rPr lang="en-US" dirty="0"/>
              <a:t>The algorithm “learns” from making mistakes.</a:t>
            </a:r>
          </a:p>
          <a:p>
            <a:pPr lvl="1"/>
            <a:r>
              <a:rPr lang="en-US" dirty="0"/>
              <a:t>There must be some sort of way to tell the algorithm when it makes a correction in the right direction, and a way to tell the algorithm a correction was made in the wrong direction.</a:t>
            </a:r>
          </a:p>
          <a:p>
            <a:pPr lvl="1"/>
            <a:r>
              <a:rPr lang="en-US" dirty="0"/>
              <a:t>Initially, the model built is very inaccurate, but gets better with time.</a:t>
            </a:r>
          </a:p>
          <a:p>
            <a:pPr lvl="1"/>
            <a:endParaRPr lang="en-US" dirty="0"/>
          </a:p>
          <a:p>
            <a:pPr lvl="2"/>
            <a:endParaRPr lang="en-US" dirty="0"/>
          </a:p>
          <a:p>
            <a:endParaRPr lang="en-US" dirty="0"/>
          </a:p>
        </p:txBody>
      </p:sp>
    </p:spTree>
    <p:extLst>
      <p:ext uri="{BB962C8B-B14F-4D97-AF65-F5344CB8AC3E}">
        <p14:creationId xmlns:p14="http://schemas.microsoft.com/office/powerpoint/2010/main" val="338994242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This part of the Python course will focus on supervised learning, as this is all I know.</a:t>
            </a:r>
          </a:p>
          <a:p>
            <a:pPr lvl="1"/>
            <a:endParaRPr lang="en-US" dirty="0"/>
          </a:p>
          <a:p>
            <a:pPr lvl="2"/>
            <a:endParaRPr lang="en-US" dirty="0"/>
          </a:p>
          <a:p>
            <a:endParaRPr lang="en-US" dirty="0"/>
          </a:p>
        </p:txBody>
      </p:sp>
    </p:spTree>
    <p:extLst>
      <p:ext uri="{BB962C8B-B14F-4D97-AF65-F5344CB8AC3E}">
        <p14:creationId xmlns:p14="http://schemas.microsoft.com/office/powerpoint/2010/main" val="261085339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r>
              <a:rPr lang="en-US" dirty="0"/>
              <a:t>Build model</a:t>
            </a:r>
          </a:p>
          <a:p>
            <a:r>
              <a:rPr lang="en-US" dirty="0"/>
              <a:t>Evaluate predictive capabilities</a:t>
            </a:r>
          </a:p>
          <a:p>
            <a:r>
              <a:rPr lang="en-US" dirty="0"/>
              <a:t>Rebuild model, if needed</a:t>
            </a:r>
          </a:p>
          <a:p>
            <a:r>
              <a:rPr lang="en-US" dirty="0"/>
              <a:t>Predict real-world outcomes</a:t>
            </a:r>
          </a:p>
          <a:p>
            <a:pPr lvl="2"/>
            <a:endParaRPr lang="en-US" dirty="0"/>
          </a:p>
          <a:p>
            <a:endParaRPr lang="en-US" dirty="0"/>
          </a:p>
        </p:txBody>
      </p:sp>
    </p:spTree>
    <p:extLst>
      <p:ext uri="{BB962C8B-B14F-4D97-AF65-F5344CB8AC3E}">
        <p14:creationId xmlns:p14="http://schemas.microsoft.com/office/powerpoint/2010/main" val="224066490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pPr lvl="1"/>
            <a:r>
              <a:rPr lang="en-US" dirty="0"/>
              <a:t>Get set of data about what we wish to predict.</a:t>
            </a:r>
          </a:p>
          <a:p>
            <a:pPr lvl="1"/>
            <a:r>
              <a:rPr lang="en-US" dirty="0"/>
              <a:t>Include the labels.</a:t>
            </a:r>
          </a:p>
          <a:p>
            <a:pPr lvl="2"/>
            <a:endParaRPr lang="en-US" dirty="0"/>
          </a:p>
          <a:p>
            <a:endParaRPr lang="en-US" dirty="0"/>
          </a:p>
        </p:txBody>
      </p:sp>
    </p:spTree>
    <p:extLst>
      <p:ext uri="{BB962C8B-B14F-4D97-AF65-F5344CB8AC3E}">
        <p14:creationId xmlns:p14="http://schemas.microsoft.com/office/powerpoint/2010/main" val="50439656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Build Model</a:t>
            </a:r>
          </a:p>
          <a:p>
            <a:pPr lvl="1"/>
            <a:r>
              <a:rPr lang="en-US" dirty="0"/>
              <a:t>Select an appropriate classifier.</a:t>
            </a:r>
          </a:p>
          <a:p>
            <a:pPr lvl="1"/>
            <a:r>
              <a:rPr lang="en-US" dirty="0"/>
              <a:t>The model should be trained with a majority of the data we gathered, say with 75% of the data.</a:t>
            </a:r>
          </a:p>
          <a:p>
            <a:pPr lvl="1"/>
            <a:r>
              <a:rPr lang="en-US" dirty="0"/>
              <a:t>The other 25% can be used to test how good our model can predict.</a:t>
            </a:r>
          </a:p>
          <a:p>
            <a:pPr lvl="1"/>
            <a:endParaRPr lang="en-US" dirty="0"/>
          </a:p>
          <a:p>
            <a:pPr lvl="2"/>
            <a:endParaRPr lang="en-US" dirty="0"/>
          </a:p>
          <a:p>
            <a:endParaRPr lang="en-US" dirty="0"/>
          </a:p>
        </p:txBody>
      </p:sp>
    </p:spTree>
    <p:extLst>
      <p:ext uri="{BB962C8B-B14F-4D97-AF65-F5344CB8AC3E}">
        <p14:creationId xmlns:p14="http://schemas.microsoft.com/office/powerpoint/2010/main" val="823098654"/>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 model needs to be evaluated for acceptable predictive capabilities to ensure our predictions will have a high degree of correctness.</a:t>
            </a:r>
          </a:p>
          <a:p>
            <a:pPr lvl="1"/>
            <a:r>
              <a:rPr lang="en-US" dirty="0"/>
              <a:t>This is usually done using a sequestered set of data we use for testing.</a:t>
            </a:r>
          </a:p>
          <a:p>
            <a:pPr lvl="1"/>
            <a:endParaRPr lang="en-US" dirty="0"/>
          </a:p>
          <a:p>
            <a:pPr lvl="2"/>
            <a:endParaRPr lang="en-US" dirty="0"/>
          </a:p>
          <a:p>
            <a:endParaRPr lang="en-US" dirty="0"/>
          </a:p>
        </p:txBody>
      </p:sp>
    </p:spTree>
    <p:extLst>
      <p:ext uri="{BB962C8B-B14F-4D97-AF65-F5344CB8AC3E}">
        <p14:creationId xmlns:p14="http://schemas.microsoft.com/office/powerpoint/2010/main" val="30054931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Intro Example Code</a:t>
            </a:r>
          </a:p>
          <a:p>
            <a:pPr lvl="1"/>
            <a:r>
              <a:rPr lang="en-US" dirty="0"/>
              <a:t>Build and run the first model built with the iris data set in ‘Machine Learning with Scikit-Learn.py’</a:t>
            </a:r>
          </a:p>
          <a:p>
            <a:pPr lvl="2"/>
            <a:endParaRPr lang="en-US" dirty="0"/>
          </a:p>
          <a:p>
            <a:endParaRPr lang="en-US" dirty="0"/>
          </a:p>
        </p:txBody>
      </p:sp>
    </p:spTree>
    <p:extLst>
      <p:ext uri="{BB962C8B-B14F-4D97-AF65-F5344CB8AC3E}">
        <p14:creationId xmlns:p14="http://schemas.microsoft.com/office/powerpoint/2010/main" val="1691362816"/>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There is no such thing as 100% accuracy unless you have toy data, or a completely defined system that does not need machine learning.</a:t>
            </a:r>
          </a:p>
          <a:p>
            <a:pPr lvl="1"/>
            <a:r>
              <a:rPr lang="en-US" dirty="0"/>
              <a:t>If we get 100% accuracy, and the above are not true, we have most likely over-fitted our model, possibly by using training data as test data.</a:t>
            </a:r>
          </a:p>
          <a:p>
            <a:pPr lvl="2"/>
            <a:r>
              <a:rPr lang="en-US" dirty="0"/>
              <a:t>Leads to inaccurate predictions on new data without known labels</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14032618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Accuracy is not the only way to measure the predictive capabilities of a model.</a:t>
            </a:r>
          </a:p>
          <a:p>
            <a:pPr lvl="1"/>
            <a:endParaRPr lang="en-US" dirty="0"/>
          </a:p>
          <a:p>
            <a:pPr lvl="2"/>
            <a:endParaRPr lang="en-US" dirty="0"/>
          </a:p>
          <a:p>
            <a:endParaRPr lang="en-US" dirty="0"/>
          </a:p>
        </p:txBody>
      </p:sp>
    </p:spTree>
    <p:extLst>
      <p:ext uri="{BB962C8B-B14F-4D97-AF65-F5344CB8AC3E}">
        <p14:creationId xmlns:p14="http://schemas.microsoft.com/office/powerpoint/2010/main" val="1078033236"/>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Rebuild Model</a:t>
            </a:r>
          </a:p>
          <a:p>
            <a:pPr lvl="1"/>
            <a:r>
              <a:rPr lang="en-US" dirty="0"/>
              <a:t>If the model isn’t suitable enough, we rebuild the model with more/better data, more tuned parameters, or using a different trainer.</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2124360572"/>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Predict real-world outcomes</a:t>
            </a:r>
          </a:p>
          <a:p>
            <a:pPr lvl="1"/>
            <a:r>
              <a:rPr lang="en-US" dirty="0"/>
              <a:t>Once we are happy with the predictive capability of our model, the model can be used to predict real-world outcomes that are unknown.</a:t>
            </a:r>
          </a:p>
          <a:p>
            <a:pPr lvl="1"/>
            <a:endParaRPr lang="en-US" dirty="0"/>
          </a:p>
          <a:p>
            <a:pPr lvl="2"/>
            <a:endParaRPr lang="en-US" dirty="0"/>
          </a:p>
          <a:p>
            <a:endParaRPr lang="en-US" dirty="0"/>
          </a:p>
        </p:txBody>
      </p:sp>
    </p:spTree>
    <p:extLst>
      <p:ext uri="{BB962C8B-B14F-4D97-AF65-F5344CB8AC3E}">
        <p14:creationId xmlns:p14="http://schemas.microsoft.com/office/powerpoint/2010/main" val="293541596"/>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Classifiers</a:t>
            </a:r>
          </a:p>
          <a:p>
            <a:pPr lvl="2"/>
            <a:r>
              <a:rPr lang="en-US" dirty="0"/>
              <a:t>K-Nearest Neighbors</a:t>
            </a:r>
          </a:p>
          <a:p>
            <a:pPr lvl="2"/>
            <a:r>
              <a:rPr lang="en-US" dirty="0"/>
              <a:t>Decision Tree</a:t>
            </a:r>
          </a:p>
          <a:p>
            <a:pPr lvl="2"/>
            <a:r>
              <a:rPr lang="en-US" dirty="0"/>
              <a:t>Logistic Regression</a:t>
            </a:r>
          </a:p>
          <a:p>
            <a:pPr lvl="3"/>
            <a:r>
              <a:rPr lang="en-US" dirty="0"/>
              <a:t>Misleading name</a:t>
            </a:r>
          </a:p>
          <a:p>
            <a:pPr lvl="2"/>
            <a:r>
              <a:rPr lang="en-US" dirty="0"/>
              <a:t>Support Vector Classifier</a:t>
            </a:r>
          </a:p>
          <a:p>
            <a:pPr lvl="2"/>
            <a:endParaRPr lang="en-US" dirty="0"/>
          </a:p>
          <a:p>
            <a:endParaRPr lang="en-US" dirty="0"/>
          </a:p>
        </p:txBody>
      </p:sp>
    </p:spTree>
    <p:extLst>
      <p:ext uri="{BB962C8B-B14F-4D97-AF65-F5344CB8AC3E}">
        <p14:creationId xmlns:p14="http://schemas.microsoft.com/office/powerpoint/2010/main" val="3895443771"/>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Regressors</a:t>
            </a:r>
          </a:p>
          <a:p>
            <a:pPr lvl="2"/>
            <a:r>
              <a:rPr lang="en-US" dirty="0"/>
              <a:t>K-Nearest Neighbors</a:t>
            </a:r>
          </a:p>
          <a:p>
            <a:pPr lvl="2"/>
            <a:r>
              <a:rPr lang="en-US" dirty="0"/>
              <a:t>Linear Regression</a:t>
            </a:r>
          </a:p>
          <a:p>
            <a:pPr lvl="2"/>
            <a:r>
              <a:rPr lang="en-US" dirty="0"/>
              <a:t>Ridge Regression</a:t>
            </a:r>
          </a:p>
          <a:p>
            <a:pPr lvl="2"/>
            <a:r>
              <a:rPr lang="en-US" dirty="0"/>
              <a:t>LASSO Regression</a:t>
            </a:r>
          </a:p>
          <a:p>
            <a:pPr lvl="2"/>
            <a:r>
              <a:rPr lang="en-US" dirty="0"/>
              <a:t>Decision Tree</a:t>
            </a:r>
          </a:p>
          <a:p>
            <a:pPr lvl="2"/>
            <a:r>
              <a:rPr lang="en-US" dirty="0"/>
              <a:t>Forest</a:t>
            </a:r>
          </a:p>
          <a:p>
            <a:pPr lvl="2"/>
            <a:r>
              <a:rPr lang="en-US" dirty="0"/>
              <a:t>Gradient-Boosted Forest</a:t>
            </a:r>
          </a:p>
          <a:p>
            <a:pPr lvl="2"/>
            <a:endParaRPr lang="en-US" dirty="0"/>
          </a:p>
          <a:p>
            <a:endParaRPr lang="en-US" dirty="0"/>
          </a:p>
        </p:txBody>
      </p:sp>
    </p:spTree>
    <p:extLst>
      <p:ext uri="{BB962C8B-B14F-4D97-AF65-F5344CB8AC3E}">
        <p14:creationId xmlns:p14="http://schemas.microsoft.com/office/powerpoint/2010/main" val="319154069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Models differ in:</a:t>
            </a:r>
          </a:p>
          <a:p>
            <a:pPr lvl="1"/>
            <a:r>
              <a:rPr lang="en-US" dirty="0"/>
              <a:t>How they create a decision boundary</a:t>
            </a:r>
          </a:p>
          <a:p>
            <a:pPr lvl="1"/>
            <a:r>
              <a:rPr lang="en-US" dirty="0"/>
              <a:t>How they model accuracy</a:t>
            </a:r>
          </a:p>
          <a:p>
            <a:pPr lvl="1"/>
            <a:r>
              <a:rPr lang="en-US" dirty="0"/>
              <a:t>Tuning/regularization they use</a:t>
            </a:r>
          </a:p>
          <a:p>
            <a:pPr lvl="2"/>
            <a:endParaRPr lang="en-US" dirty="0"/>
          </a:p>
          <a:p>
            <a:endParaRPr lang="en-US" dirty="0"/>
          </a:p>
        </p:txBody>
      </p:sp>
    </p:spTree>
    <p:extLst>
      <p:ext uri="{BB962C8B-B14F-4D97-AF65-F5344CB8AC3E}">
        <p14:creationId xmlns:p14="http://schemas.microsoft.com/office/powerpoint/2010/main" val="374255571"/>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Classifiers</a:t>
            </a:r>
          </a:p>
          <a:p>
            <a:pPr lvl="1"/>
            <a:r>
              <a:rPr lang="en-US" dirty="0"/>
              <a:t>Tries to predict a specific thing.</a:t>
            </a:r>
          </a:p>
          <a:p>
            <a:pPr lvl="1"/>
            <a:r>
              <a:rPr lang="en-US" dirty="0"/>
              <a:t>Is either right or wrong for each prediction.</a:t>
            </a:r>
          </a:p>
          <a:p>
            <a:pPr lvl="1"/>
            <a:r>
              <a:rPr lang="en-US" dirty="0"/>
              <a:t>Examples</a:t>
            </a:r>
          </a:p>
          <a:p>
            <a:pPr lvl="2"/>
            <a:r>
              <a:rPr lang="en-US" dirty="0"/>
              <a:t>Predicting a type of fruit.</a:t>
            </a:r>
          </a:p>
          <a:p>
            <a:pPr lvl="2"/>
            <a:r>
              <a:rPr lang="en-US" dirty="0"/>
              <a:t>Predicting a type of animal.</a:t>
            </a:r>
          </a:p>
          <a:p>
            <a:pPr lvl="2"/>
            <a:r>
              <a:rPr lang="en-US" dirty="0"/>
              <a:t>Predicting a breed of dog.</a:t>
            </a:r>
          </a:p>
          <a:p>
            <a:pPr lvl="1"/>
            <a:endParaRPr lang="en-US" dirty="0"/>
          </a:p>
          <a:p>
            <a:pPr lvl="2"/>
            <a:endParaRPr lang="en-US" dirty="0"/>
          </a:p>
          <a:p>
            <a:endParaRPr lang="en-US" dirty="0"/>
          </a:p>
        </p:txBody>
      </p:sp>
    </p:spTree>
    <p:extLst>
      <p:ext uri="{BB962C8B-B14F-4D97-AF65-F5344CB8AC3E}">
        <p14:creationId xmlns:p14="http://schemas.microsoft.com/office/powerpoint/2010/main" val="76902119"/>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Predicts outcome by finding the closest matching data point neighbor(s) to the target point.</a:t>
            </a:r>
          </a:p>
          <a:p>
            <a:pPr lvl="1"/>
            <a:r>
              <a:rPr lang="en-US" dirty="0"/>
              <a:t>When multiple neighbors are used, the classification with the most neighbors is what the target point is classified as.</a:t>
            </a:r>
          </a:p>
          <a:p>
            <a:pPr lvl="2"/>
            <a:endParaRPr lang="en-US" dirty="0"/>
          </a:p>
          <a:p>
            <a:endParaRPr lang="en-US" dirty="0"/>
          </a:p>
        </p:txBody>
      </p:sp>
    </p:spTree>
    <p:extLst>
      <p:ext uri="{BB962C8B-B14F-4D97-AF65-F5344CB8AC3E}">
        <p14:creationId xmlns:p14="http://schemas.microsoft.com/office/powerpoint/2010/main" val="2592218112"/>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5">
            <a:extLst>
              <a:ext uri="{BEBA8EAE-BF5A-486C-A8C5-ECC9F3942E4B}">
                <a14:imgProps xmlns:a14="http://schemas.microsoft.com/office/drawing/2010/main">
                  <a14:imgLayer r:embed="rId6">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Graphs below show decision, generated in source (1).  The stars are the test data, and the model is predicting whether they are blue or red.</a:t>
            </a:r>
          </a:p>
          <a:p>
            <a:pPr lvl="2"/>
            <a:endParaRPr lang="en-US" dirty="0"/>
          </a:p>
          <a:p>
            <a:endParaRPr lang="en-US" dirty="0"/>
          </a:p>
        </p:txBody>
      </p:sp>
      <p:graphicFrame>
        <p:nvGraphicFramePr>
          <p:cNvPr id="4" name="Object 3">
            <a:extLst>
              <a:ext uri="{FF2B5EF4-FFF2-40B4-BE49-F238E27FC236}">
                <a16:creationId xmlns:a16="http://schemas.microsoft.com/office/drawing/2014/main" id="{6FEA90EB-FF26-44D7-8936-27E2CDD4F15A}"/>
              </a:ext>
            </a:extLst>
          </p:cNvPr>
          <p:cNvGraphicFramePr>
            <a:graphicFrameLocks noChangeAspect="1"/>
          </p:cNvGraphicFramePr>
          <p:nvPr>
            <p:extLst>
              <p:ext uri="{D42A27DB-BD31-4B8C-83A1-F6EECF244321}">
                <p14:modId xmlns:p14="http://schemas.microsoft.com/office/powerpoint/2010/main" val="2494815372"/>
              </p:ext>
            </p:extLst>
          </p:nvPr>
        </p:nvGraphicFramePr>
        <p:xfrm>
          <a:off x="4806488" y="3558479"/>
          <a:ext cx="3743325" cy="3024187"/>
        </p:xfrm>
        <a:graphic>
          <a:graphicData uri="http://schemas.openxmlformats.org/presentationml/2006/ole">
            <mc:AlternateContent xmlns:mc="http://schemas.openxmlformats.org/markup-compatibility/2006">
              <mc:Choice xmlns:v="urn:schemas-microsoft-com:vml" Requires="v">
                <p:oleObj spid="_x0000_s2296" name="Bitmap Image" r:id="rId7" imgW="3743280" imgH="3024360" progId="Paint.Picture">
                  <p:embed/>
                </p:oleObj>
              </mc:Choice>
              <mc:Fallback>
                <p:oleObj name="Bitmap Image" r:id="rId7" imgW="3743280" imgH="3024360" progId="Paint.Picture">
                  <p:embed/>
                  <p:pic>
                    <p:nvPicPr>
                      <p:cNvPr id="4" name="Object 3">
                        <a:extLst>
                          <a:ext uri="{FF2B5EF4-FFF2-40B4-BE49-F238E27FC236}">
                            <a16:creationId xmlns:a16="http://schemas.microsoft.com/office/drawing/2014/main" id="{6FEA90EB-FF26-44D7-8936-27E2CDD4F15A}"/>
                          </a:ext>
                        </a:extLst>
                      </p:cNvPr>
                      <p:cNvPicPr/>
                      <p:nvPr/>
                    </p:nvPicPr>
                    <p:blipFill>
                      <a:blip r:embed="rId8"/>
                      <a:stretch>
                        <a:fillRect/>
                      </a:stretch>
                    </p:blipFill>
                    <p:spPr>
                      <a:xfrm>
                        <a:off x="4806488" y="3558479"/>
                        <a:ext cx="3743325" cy="3024187"/>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6E5B26D-14FD-4A0C-A7FD-2C739D14445F}"/>
              </a:ext>
            </a:extLst>
          </p:cNvPr>
          <p:cNvPicPr>
            <a:picLocks noChangeAspect="1"/>
          </p:cNvPicPr>
          <p:nvPr/>
        </p:nvPicPr>
        <p:blipFill>
          <a:blip r:embed="rId9"/>
          <a:stretch>
            <a:fillRect/>
          </a:stretch>
        </p:blipFill>
        <p:spPr>
          <a:xfrm>
            <a:off x="622764" y="3562760"/>
            <a:ext cx="3680510" cy="3019906"/>
          </a:xfrm>
          <a:prstGeom prst="rect">
            <a:avLst/>
          </a:prstGeom>
        </p:spPr>
      </p:pic>
    </p:spTree>
    <p:extLst>
      <p:ext uri="{BB962C8B-B14F-4D97-AF65-F5344CB8AC3E}">
        <p14:creationId xmlns:p14="http://schemas.microsoft.com/office/powerpoint/2010/main" val="73592729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Concepts and Definitions</a:t>
            </a:r>
          </a:p>
        </p:txBody>
      </p:sp>
      <p:sp>
        <p:nvSpPr>
          <p:cNvPr id="3" name="Content Placeholder 2"/>
          <p:cNvSpPr>
            <a:spLocks noGrp="1"/>
          </p:cNvSpPr>
          <p:nvPr>
            <p:ph idx="1"/>
          </p:nvPr>
        </p:nvSpPr>
        <p:spPr/>
        <p:txBody>
          <a:bodyPr/>
          <a:lstStyle/>
          <a:p>
            <a:r>
              <a:rPr lang="en-US" dirty="0"/>
              <a:t>Machine Learning</a:t>
            </a:r>
          </a:p>
          <a:p>
            <a:pPr lvl="1"/>
            <a:r>
              <a:rPr lang="en-US" dirty="0"/>
              <a:t>The use of a model that learns from data to increase the predictive ability of an algorithm.</a:t>
            </a:r>
          </a:p>
          <a:p>
            <a:pPr lvl="1"/>
            <a:r>
              <a:rPr lang="en-US" dirty="0"/>
              <a:t>Data by itself is not machine learning, since no learning can occur without assimilation of the data towards prediction.</a:t>
            </a:r>
          </a:p>
          <a:p>
            <a:pPr lvl="1"/>
            <a:r>
              <a:rPr lang="en-US" dirty="0"/>
              <a:t>Data that cannot increase predictive capabilities of an algorithm is not machine learning—no learning occurs in this situation.</a:t>
            </a:r>
          </a:p>
          <a:p>
            <a:endParaRPr lang="en-US" dirty="0"/>
          </a:p>
          <a:p>
            <a:pPr lvl="2"/>
            <a:endParaRPr lang="en-US" dirty="0"/>
          </a:p>
          <a:p>
            <a:endParaRPr lang="en-US" dirty="0"/>
          </a:p>
        </p:txBody>
      </p:sp>
    </p:spTree>
    <p:extLst>
      <p:ext uri="{BB962C8B-B14F-4D97-AF65-F5344CB8AC3E}">
        <p14:creationId xmlns:p14="http://schemas.microsoft.com/office/powerpoint/2010/main" val="3227970962"/>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classifier example with k-nearest neighbors and optimize based on number of neighbors.</a:t>
            </a:r>
          </a:p>
          <a:p>
            <a:pPr lvl="2"/>
            <a:r>
              <a:rPr lang="en-US" dirty="0"/>
              <a:t>Use the .score() return value as your accuracy metric.</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4293830"/>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10000"/>
                  </a:schemeClr>
                </a:solidFill>
              </a:rPr>
              <a:t>STOPPED HERE</a:t>
            </a:r>
          </a:p>
        </p:txBody>
      </p:sp>
    </p:spTree>
    <p:extLst>
      <p:ext uri="{BB962C8B-B14F-4D97-AF65-F5344CB8AC3E}">
        <p14:creationId xmlns:p14="http://schemas.microsoft.com/office/powerpoint/2010/main" val="48087785"/>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Builds a series of if-statements to classify test points.</a:t>
            </a:r>
          </a:p>
          <a:p>
            <a:pPr lvl="1"/>
            <a:r>
              <a:rPr lang="en-US" dirty="0"/>
              <a:t>Boundaries around classifications are built based on the data.</a:t>
            </a:r>
          </a:p>
          <a:p>
            <a:pPr lvl="1"/>
            <a:r>
              <a:rPr lang="en-US" dirty="0"/>
              <a:t>The number of if statement groups, or boundaries created, is known as the depth.</a:t>
            </a:r>
          </a:p>
          <a:p>
            <a:pPr lvl="2"/>
            <a:endParaRPr lang="en-US" dirty="0"/>
          </a:p>
          <a:p>
            <a:endParaRPr lang="en-US" dirty="0"/>
          </a:p>
        </p:txBody>
      </p:sp>
    </p:spTree>
    <p:extLst>
      <p:ext uri="{BB962C8B-B14F-4D97-AF65-F5344CB8AC3E}">
        <p14:creationId xmlns:p14="http://schemas.microsoft.com/office/powerpoint/2010/main" val="31895842"/>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See file “./Session 7 – Python/Instructional Material/Class Examples/Scikit-Learn/decision_tree_graph.html“ for a representation of how the decision tree classifies from data.  </a:t>
            </a:r>
          </a:p>
          <a:p>
            <a:pPr lvl="2"/>
            <a:r>
              <a:rPr lang="en-US" dirty="0"/>
              <a:t>Generated from iris data set</a:t>
            </a:r>
          </a:p>
          <a:p>
            <a:pPr lvl="2"/>
            <a:r>
              <a:rPr lang="en-US" dirty="0"/>
              <a:t>Code can be found in class example code under the decision tree section</a:t>
            </a:r>
          </a:p>
          <a:p>
            <a:endParaRPr lang="en-US" dirty="0"/>
          </a:p>
        </p:txBody>
      </p:sp>
    </p:spTree>
    <p:extLst>
      <p:ext uri="{BB962C8B-B14F-4D97-AF65-F5344CB8AC3E}">
        <p14:creationId xmlns:p14="http://schemas.microsoft.com/office/powerpoint/2010/main" val="2487683877"/>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pic>
        <p:nvPicPr>
          <p:cNvPr id="6" name="Picture 5">
            <a:extLst>
              <a:ext uri="{FF2B5EF4-FFF2-40B4-BE49-F238E27FC236}">
                <a16:creationId xmlns:a16="http://schemas.microsoft.com/office/drawing/2014/main" id="{85C8CB2D-7626-4E37-A8D8-04A626F258DC}"/>
              </a:ext>
            </a:extLst>
          </p:cNvPr>
          <p:cNvPicPr>
            <a:picLocks noChangeAspect="1"/>
          </p:cNvPicPr>
          <p:nvPr/>
        </p:nvPicPr>
        <p:blipFill>
          <a:blip r:embed="rId6"/>
          <a:stretch>
            <a:fillRect/>
          </a:stretch>
        </p:blipFill>
        <p:spPr>
          <a:xfrm>
            <a:off x="1693569" y="2286000"/>
            <a:ext cx="5756861" cy="4383492"/>
          </a:xfrm>
          <a:prstGeom prst="rect">
            <a:avLst/>
          </a:prstGeom>
        </p:spPr>
      </p:pic>
    </p:spTree>
    <p:extLst>
      <p:ext uri="{BB962C8B-B14F-4D97-AF65-F5344CB8AC3E}">
        <p14:creationId xmlns:p14="http://schemas.microsoft.com/office/powerpoint/2010/main" val="3675808278"/>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First line is the decision criteria for the children notes of the node the condition appears in.</a:t>
            </a:r>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2524269785"/>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Gini – A measure of the impurity of the node.  0 means all predictions are the same class, 1 means an infinite number of samples are classified in an infinite number of labels.</a:t>
            </a:r>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4277046856"/>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038600" cy="4525963"/>
              </a:xfrm>
            </p:spPr>
            <p:txBody>
              <a:bodyPr>
                <a:normAutofit fontScale="92500" lnSpcReduction="20000"/>
              </a:bodyPr>
              <a:lstStyle/>
              <a:p>
                <a:r>
                  <a:rPr lang="en-US" dirty="0"/>
                  <a:t>Decision Tree</a:t>
                </a:r>
              </a:p>
              <a:p>
                <a:pPr lvl="1"/>
                <a:r>
                  <a:rPr lang="en-US" dirty="0"/>
                  <a:t>Attributes</a:t>
                </a:r>
              </a:p>
              <a:p>
                <a:pPr lvl="2"/>
                <a:r>
                  <a:rPr lang="en-US" dirty="0"/>
                  <a:t>Gini</a:t>
                </a:r>
              </a:p>
              <a:p>
                <a:pPr lvl="3"/>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𝑖</m:t>
                        </m:r>
                      </m:sub>
                    </m:sSub>
                  </m:oMath>
                </a14:m>
                <a:r>
                  <a:rPr lang="en-US" dirty="0"/>
                  <a:t> = 1 -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e>
                            </m:d>
                          </m:e>
                          <m:sup>
                            <m:r>
                              <a:rPr lang="en-US" b="0" i="1" smtClean="0">
                                <a:latin typeface="Cambria Math" panose="02040503050406030204" pitchFamily="18" charset="0"/>
                              </a:rPr>
                              <m:t>2</m:t>
                            </m:r>
                          </m:sup>
                        </m:sSup>
                      </m:e>
                    </m:nary>
                  </m:oMath>
                </a14:m>
                <a:endParaRPr lang="en-US" dirty="0"/>
              </a:p>
              <a:p>
                <a:pPr lvl="3"/>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oMath>
                </a14:m>
                <a:r>
                  <a:rPr lang="en-US" dirty="0"/>
                  <a:t> is the ratio of the predicted class to all samples of the kth class for the </a:t>
                </a:r>
                <a:r>
                  <a:rPr lang="en-US" dirty="0" err="1"/>
                  <a:t>ith</a:t>
                </a:r>
                <a:r>
                  <a:rPr lang="en-US" dirty="0"/>
                  <a:t> node.</a:t>
                </a:r>
              </a:p>
              <a:p>
                <a:pPr lvl="3"/>
                <a:r>
                  <a:rPr lang="en-US" dirty="0"/>
                  <a:t>Closer to zero means most of the predicted labels are one class.</a:t>
                </a:r>
              </a:p>
              <a:p>
                <a:pPr lvl="3"/>
                <a:r>
                  <a:rPr lang="en-US" dirty="0"/>
                  <a:t>Closer to one means the predicted labels are across more classes.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038600" cy="4525963"/>
              </a:xfrm>
              <a:blipFill>
                <a:blip r:embed="rId6"/>
                <a:stretch>
                  <a:fillRect l="-3017" t="-350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7"/>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250545200"/>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Gini</a:t>
            </a:r>
          </a:p>
          <a:p>
            <a:pPr lvl="3"/>
            <a:r>
              <a:rPr lang="en-US" dirty="0"/>
              <a:t>The </a:t>
            </a:r>
            <a:r>
              <a:rPr lang="en-US" dirty="0" err="1"/>
              <a:t>gini</a:t>
            </a:r>
            <a:r>
              <a:rPr lang="en-US" dirty="0"/>
              <a:t> score is used in a cost function to determine which feature is used to create the decision boundary/condition for each node.</a:t>
            </a:r>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1616107052"/>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lnSpcReduction="10000"/>
          </a:bodyPr>
          <a:lstStyle/>
          <a:p>
            <a:r>
              <a:rPr lang="en-US" dirty="0"/>
              <a:t>Decision Tree</a:t>
            </a:r>
          </a:p>
          <a:p>
            <a:pPr lvl="1"/>
            <a:r>
              <a:rPr lang="en-US" dirty="0"/>
              <a:t>Attributes</a:t>
            </a:r>
          </a:p>
          <a:p>
            <a:pPr lvl="2"/>
            <a:r>
              <a:rPr lang="en-US" dirty="0"/>
              <a:t>Samples – The number of training sets used to predict the current node.</a:t>
            </a:r>
          </a:p>
          <a:p>
            <a:pPr lvl="2"/>
            <a:r>
              <a:rPr lang="en-US" dirty="0"/>
              <a:t>Value – The predicted classes with the given samples.  This is in the order of the dataset label names.</a:t>
            </a:r>
          </a:p>
          <a:p>
            <a:pPr lvl="2"/>
            <a:endParaRPr lang="en-US" dirty="0"/>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354927051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Trainers</a:t>
            </a:r>
          </a:p>
          <a:p>
            <a:pPr lvl="1"/>
            <a:r>
              <a:rPr lang="en-US" dirty="0"/>
              <a:t>The mathematical equation, set of equations, and/or algorithm that is used to build a model.</a:t>
            </a:r>
          </a:p>
          <a:p>
            <a:pPr lvl="1"/>
            <a:r>
              <a:rPr lang="en-US" dirty="0"/>
              <a:t>Examples:</a:t>
            </a:r>
          </a:p>
          <a:p>
            <a:pPr lvl="2"/>
            <a:r>
              <a:rPr lang="en-US" dirty="0"/>
              <a:t>Classifiers</a:t>
            </a:r>
          </a:p>
          <a:p>
            <a:pPr lvl="2"/>
            <a:r>
              <a:rPr lang="en-US" dirty="0"/>
              <a:t>Regressors</a:t>
            </a:r>
          </a:p>
          <a:p>
            <a:endParaRPr lang="en-US" dirty="0"/>
          </a:p>
          <a:p>
            <a:pPr lvl="2"/>
            <a:endParaRPr lang="en-US" dirty="0"/>
          </a:p>
          <a:p>
            <a:endParaRPr lang="en-US" dirty="0"/>
          </a:p>
        </p:txBody>
      </p:sp>
    </p:spTree>
    <p:extLst>
      <p:ext uri="{BB962C8B-B14F-4D97-AF65-F5344CB8AC3E}">
        <p14:creationId xmlns:p14="http://schemas.microsoft.com/office/powerpoint/2010/main" val="789975062"/>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Class – The predicted label of this  node.</a:t>
            </a:r>
          </a:p>
          <a:p>
            <a:pPr lvl="2"/>
            <a:endParaRPr lang="en-US" dirty="0"/>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3199984842"/>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Decision Tree</a:t>
            </a:r>
          </a:p>
          <a:p>
            <a:pPr lvl="1"/>
            <a:r>
              <a:rPr lang="en-US" dirty="0"/>
              <a:t>Tends to overfit the data.</a:t>
            </a:r>
          </a:p>
          <a:p>
            <a:pPr lvl="1"/>
            <a:r>
              <a:rPr lang="en-US" dirty="0"/>
              <a:t>Can control this (regularize) by modifying the following parameters:</a:t>
            </a:r>
          </a:p>
          <a:p>
            <a:pPr lvl="2"/>
            <a:r>
              <a:rPr lang="en-US" dirty="0" err="1"/>
              <a:t>max_depth</a:t>
            </a:r>
            <a:endParaRPr lang="en-US" dirty="0"/>
          </a:p>
          <a:p>
            <a:pPr lvl="2"/>
            <a:r>
              <a:rPr lang="en-US" dirty="0" err="1"/>
              <a:t>max_leaf_nodes</a:t>
            </a:r>
            <a:endParaRPr lang="en-US" dirty="0"/>
          </a:p>
          <a:p>
            <a:pPr lvl="2"/>
            <a:r>
              <a:rPr lang="en-US" dirty="0" err="1"/>
              <a:t>max_features</a:t>
            </a:r>
            <a:endParaRPr lang="en-US" dirty="0"/>
          </a:p>
          <a:p>
            <a:pPr lvl="2"/>
            <a:r>
              <a:rPr lang="en-US" dirty="0" err="1"/>
              <a:t>min_samples_split</a:t>
            </a:r>
            <a:endParaRPr lang="en-US" dirty="0"/>
          </a:p>
          <a:p>
            <a:pPr lvl="2"/>
            <a:r>
              <a:rPr lang="en-US" dirty="0" err="1"/>
              <a:t>min_samples_leaf</a:t>
            </a:r>
            <a:endParaRPr lang="en-US" dirty="0"/>
          </a:p>
          <a:p>
            <a:pPr lvl="2"/>
            <a:r>
              <a:rPr lang="en-US" dirty="0" err="1"/>
              <a:t>min_weight_fraction_leaf</a:t>
            </a:r>
            <a:endParaRPr lang="en-US" dirty="0"/>
          </a:p>
          <a:p>
            <a:pPr lvl="2"/>
            <a:endParaRPr lang="en-US" dirty="0"/>
          </a:p>
          <a:p>
            <a:endParaRPr lang="en-US" dirty="0"/>
          </a:p>
        </p:txBody>
      </p:sp>
    </p:spTree>
    <p:extLst>
      <p:ext uri="{BB962C8B-B14F-4D97-AF65-F5344CB8AC3E}">
        <p14:creationId xmlns:p14="http://schemas.microsoft.com/office/powerpoint/2010/main" val="2699818807"/>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Decision Tree</a:t>
            </a:r>
          </a:p>
          <a:p>
            <a:pPr lvl="1"/>
            <a:r>
              <a:rPr lang="en-US" dirty="0"/>
              <a:t>Sensitive to data</a:t>
            </a:r>
          </a:p>
          <a:p>
            <a:pPr lvl="2"/>
            <a:r>
              <a:rPr lang="en-US" dirty="0"/>
              <a:t>Removing/adding one data point can drastically change the decision boundaries.</a:t>
            </a:r>
          </a:p>
          <a:p>
            <a:pPr lvl="2"/>
            <a:endParaRPr lang="en-US" dirty="0"/>
          </a:p>
          <a:p>
            <a:endParaRPr lang="en-US" dirty="0"/>
          </a:p>
        </p:txBody>
      </p:sp>
    </p:spTree>
    <p:extLst>
      <p:ext uri="{BB962C8B-B14F-4D97-AF65-F5344CB8AC3E}">
        <p14:creationId xmlns:p14="http://schemas.microsoft.com/office/powerpoint/2010/main" val="4205509414"/>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Decision Tree</a:t>
            </a:r>
          </a:p>
          <a:p>
            <a:pPr lvl="1"/>
            <a:r>
              <a:rPr lang="en-US" dirty="0"/>
              <a:t>Sensitive to data orientation</a:t>
            </a:r>
          </a:p>
          <a:p>
            <a:pPr lvl="2"/>
            <a:r>
              <a:rPr lang="en-US" dirty="0"/>
              <a:t>This applies more for regression.</a:t>
            </a:r>
          </a:p>
          <a:p>
            <a:pPr lvl="2"/>
            <a:r>
              <a:rPr lang="en-US" dirty="0"/>
              <a:t>Boundaries for decision trees are orthogonal (i.e. they are vertical or lateral, but not angled).</a:t>
            </a:r>
          </a:p>
          <a:p>
            <a:pPr lvl="2"/>
            <a:r>
              <a:rPr lang="en-US" dirty="0"/>
              <a:t>Rotating the data points on a graph can drastically change the decision boundaries.</a:t>
            </a:r>
          </a:p>
          <a:p>
            <a:pPr lvl="2"/>
            <a:endParaRPr lang="en-US" dirty="0"/>
          </a:p>
          <a:p>
            <a:endParaRPr lang="en-US" dirty="0"/>
          </a:p>
        </p:txBody>
      </p:sp>
    </p:spTree>
    <p:extLst>
      <p:ext uri="{BB962C8B-B14F-4D97-AF65-F5344CB8AC3E}">
        <p14:creationId xmlns:p14="http://schemas.microsoft.com/office/powerpoint/2010/main" val="847856922"/>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834983-4C71-4F77-A1C5-6967841E8465}"/>
              </a:ext>
            </a:extLst>
          </p:cNvPr>
          <p:cNvSpPr/>
          <p:nvPr/>
        </p:nvSpPr>
        <p:spPr>
          <a:xfrm>
            <a:off x="-76200" y="-76200"/>
            <a:ext cx="9372600" cy="7010400"/>
          </a:xfrm>
          <a:prstGeom prst="rect">
            <a:avLst/>
          </a:prstGeom>
          <a:solidFill>
            <a:schemeClr val="bg1">
              <a:lumMod val="10000"/>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decision tree classifier example.  Play with the depth to build accuracy, using at least 1-6 depths.  Does accuracy continue to increase with depth? Why or why not?</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11907857"/>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Works similar to other linear regressors, using a linear equation to generate decision boundaries/predict the label of the data point.</a:t>
            </a:r>
          </a:p>
          <a:p>
            <a:pPr lvl="1"/>
            <a:r>
              <a:rPr lang="en-US" dirty="0"/>
              <a:t>Uses regularization parameter c</a:t>
            </a:r>
          </a:p>
          <a:p>
            <a:pPr lvl="1"/>
            <a:r>
              <a:rPr lang="en-US" dirty="0"/>
              <a:t>Logistic regression defaults to using L2 regularization, but L1 can be chosen.</a:t>
            </a:r>
          </a:p>
          <a:p>
            <a:endParaRPr lang="en-US" dirty="0"/>
          </a:p>
        </p:txBody>
      </p:sp>
    </p:spTree>
    <p:extLst>
      <p:ext uri="{BB962C8B-B14F-4D97-AF65-F5344CB8AC3E}">
        <p14:creationId xmlns:p14="http://schemas.microsoft.com/office/powerpoint/2010/main" val="578164379"/>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High c value</a:t>
            </a:r>
          </a:p>
          <a:p>
            <a:pPr lvl="2"/>
            <a:r>
              <a:rPr lang="en-US" dirty="0"/>
              <a:t>Less regularization</a:t>
            </a:r>
          </a:p>
          <a:p>
            <a:pPr lvl="2"/>
            <a:r>
              <a:rPr lang="en-US" dirty="0"/>
              <a:t>Model tries to fit training set more closely</a:t>
            </a:r>
          </a:p>
          <a:p>
            <a:pPr lvl="2"/>
            <a:r>
              <a:rPr lang="en-US" dirty="0"/>
              <a:t>Each feature is stressed in the weighting</a:t>
            </a:r>
          </a:p>
          <a:p>
            <a:pPr lvl="2"/>
            <a:endParaRPr lang="en-US" dirty="0"/>
          </a:p>
          <a:p>
            <a:endParaRPr lang="en-US" dirty="0"/>
          </a:p>
        </p:txBody>
      </p:sp>
    </p:spTree>
    <p:extLst>
      <p:ext uri="{BB962C8B-B14F-4D97-AF65-F5344CB8AC3E}">
        <p14:creationId xmlns:p14="http://schemas.microsoft.com/office/powerpoint/2010/main" val="3029351376"/>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Low c value</a:t>
            </a:r>
          </a:p>
          <a:p>
            <a:pPr lvl="2"/>
            <a:r>
              <a:rPr lang="en-US" dirty="0"/>
              <a:t>More regularization</a:t>
            </a:r>
          </a:p>
          <a:p>
            <a:pPr lvl="2"/>
            <a:r>
              <a:rPr lang="en-US" dirty="0"/>
              <a:t>Each weight is brought closer to zero, which minimizes the importance of each individual feature on the overall label prediction.</a:t>
            </a:r>
          </a:p>
          <a:p>
            <a:pPr lvl="2"/>
            <a:r>
              <a:rPr lang="en-US" dirty="0"/>
              <a:t>Model stresses generalization, and adjusts to hit the majority of points more than each one</a:t>
            </a:r>
          </a:p>
          <a:p>
            <a:pPr lvl="3"/>
            <a:r>
              <a:rPr lang="en-US" dirty="0"/>
              <a:t>Too much regularization can cause the model to miss points that are close to both categories.</a:t>
            </a:r>
          </a:p>
          <a:p>
            <a:pPr lvl="2"/>
            <a:endParaRPr lang="en-US" dirty="0"/>
          </a:p>
          <a:p>
            <a:endParaRPr lang="en-US" dirty="0"/>
          </a:p>
        </p:txBody>
      </p:sp>
    </p:spTree>
    <p:extLst>
      <p:ext uri="{BB962C8B-B14F-4D97-AF65-F5344CB8AC3E}">
        <p14:creationId xmlns:p14="http://schemas.microsoft.com/office/powerpoint/2010/main" val="2903615527"/>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8861B-EF8D-4437-B5A7-BBDD28EE16EC}"/>
              </a:ext>
            </a:extLst>
          </p:cNvPr>
          <p:cNvSpPr/>
          <p:nvPr/>
        </p:nvSpPr>
        <p:spPr>
          <a:xfrm>
            <a:off x="0" y="0"/>
            <a:ext cx="9144000" cy="6858000"/>
          </a:xfrm>
          <a:prstGeom prst="rect">
            <a:avLst/>
          </a:prstGeom>
          <a:solidFill>
            <a:schemeClr val="bg1">
              <a:lumMod val="1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Optimize c for logistic regression.</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432284004"/>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Linear models use a cost function to determine weight of each feature.</a:t>
            </a:r>
          </a:p>
          <a:p>
            <a:pPr lvl="1"/>
            <a:r>
              <a:rPr lang="en-US" dirty="0"/>
              <a:t>A general cost function may look something like the following:</a:t>
            </a:r>
          </a:p>
          <a:p>
            <a:pPr lvl="2"/>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a:t>*</a:t>
            </a:r>
            <a:r>
              <a:rPr lang="en-US" dirty="0" err="1"/>
              <a:t>Y</a:t>
            </a:r>
            <a:r>
              <a:rPr lang="en-US" baseline="-25000" dirty="0" err="1"/>
              <a:t>n</a:t>
            </a:r>
            <a:r>
              <a:rPr lang="en-US" dirty="0"/>
              <a:t>)</a:t>
            </a:r>
            <a:r>
              <a:rPr lang="en-US" baseline="30000" dirty="0"/>
              <a:t>2</a:t>
            </a:r>
            <a:r>
              <a:rPr lang="en-US" dirty="0"/>
              <a:t>]</a:t>
            </a:r>
          </a:p>
          <a:p>
            <a:pPr lvl="3"/>
            <a:r>
              <a:rPr lang="en-US" dirty="0"/>
              <a:t>Ŷ = predicted label</a:t>
            </a:r>
          </a:p>
          <a:p>
            <a:pPr lvl="3"/>
            <a:r>
              <a:rPr lang="en-US" dirty="0"/>
              <a:t>Y = actual label</a:t>
            </a:r>
          </a:p>
          <a:p>
            <a:pPr lvl="3"/>
            <a:r>
              <a:rPr lang="en-US" dirty="0"/>
              <a:t>n = number of samples</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272289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Classifier</a:t>
            </a:r>
          </a:p>
          <a:p>
            <a:pPr lvl="1"/>
            <a:r>
              <a:rPr lang="en-US" dirty="0"/>
              <a:t>The trainers used to build models to predict outcomes for classification problems.</a:t>
            </a:r>
          </a:p>
          <a:p>
            <a:pPr lvl="1"/>
            <a:r>
              <a:rPr lang="en-US" dirty="0"/>
              <a:t>For problems where we are trying to categorize something.</a:t>
            </a:r>
          </a:p>
          <a:p>
            <a:pPr lvl="2"/>
            <a:r>
              <a:rPr lang="en-US" dirty="0"/>
              <a:t>i.e. trying to determine what kind of fruit something is.</a:t>
            </a:r>
          </a:p>
          <a:p>
            <a:pPr lvl="2"/>
            <a:r>
              <a:rPr lang="en-US" dirty="0"/>
              <a:t>Trying to determine what kind of animal is in a picture.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3096496910"/>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Regularization</a:t>
            </a:r>
          </a:p>
          <a:p>
            <a:pPr lvl="1"/>
            <a:r>
              <a:rPr lang="en-US" dirty="0"/>
              <a:t>This cost function is used to calculate the weight</a:t>
            </a:r>
          </a:p>
          <a:p>
            <a:pPr lvl="2"/>
            <a:r>
              <a:rPr lang="en-US" dirty="0"/>
              <a:t>Our machine learning model will use specific parameters, along with adjusting the weights of each feature, to minimize the cost function.</a:t>
            </a:r>
          </a:p>
          <a:p>
            <a:pPr lvl="3"/>
            <a:r>
              <a:rPr lang="en-US" dirty="0"/>
              <a:t>Learning rate</a:t>
            </a:r>
          </a:p>
          <a:p>
            <a:pPr lvl="3"/>
            <a:r>
              <a:rPr lang="en-US" dirty="0"/>
              <a:t>Predicted outcomes/labels</a:t>
            </a:r>
          </a:p>
          <a:p>
            <a:pPr lvl="3"/>
            <a:r>
              <a:rPr lang="en-US" dirty="0"/>
              <a:t>Actual outcomes/labels</a:t>
            </a:r>
          </a:p>
          <a:p>
            <a:pPr lvl="2"/>
            <a:r>
              <a:rPr lang="en-US" dirty="0"/>
              <a:t>Once the cost function is minimized, the feature weights have been determined and our model is trained.</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12683374"/>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Regularization adds an additional r penalty to the cost function, driving the weights closer to 0.</a:t>
            </a:r>
          </a:p>
          <a:p>
            <a:pPr lvl="2"/>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err="1"/>
              <a:t>-Y</a:t>
            </a:r>
            <a:r>
              <a:rPr lang="en-US" baseline="-25000" dirty="0" err="1"/>
              <a:t>n</a:t>
            </a:r>
            <a:r>
              <a:rPr lang="en-US" dirty="0"/>
              <a:t>)</a:t>
            </a:r>
            <a:r>
              <a:rPr lang="en-US" baseline="30000" dirty="0"/>
              <a:t>2</a:t>
            </a:r>
            <a:r>
              <a:rPr lang="en-US" dirty="0"/>
              <a:t>] + r</a:t>
            </a:r>
          </a:p>
          <a:p>
            <a:pPr lvl="3"/>
            <a:r>
              <a:rPr lang="en-US" dirty="0"/>
              <a:t>Ŷ = predicted label</a:t>
            </a:r>
          </a:p>
          <a:p>
            <a:pPr lvl="3"/>
            <a:r>
              <a:rPr lang="en-US" dirty="0"/>
              <a:t>Y = actual label</a:t>
            </a:r>
          </a:p>
          <a:p>
            <a:pPr lvl="3"/>
            <a:r>
              <a:rPr lang="en-US" dirty="0"/>
              <a:t>n = number of samples</a:t>
            </a:r>
          </a:p>
          <a:p>
            <a:pPr lvl="3"/>
            <a:r>
              <a:rPr lang="en-US" dirty="0"/>
              <a:t>r = regularization penalty to cost function</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4137730363"/>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Regularization</a:t>
                </a:r>
              </a:p>
              <a:p>
                <a:pPr lvl="1"/>
                <a:r>
                  <a:rPr lang="en-US" dirty="0"/>
                  <a:t>Alternative notation</a:t>
                </a:r>
              </a:p>
              <a:p>
                <a:pPr lvl="2"/>
                <a:r>
                  <a:rPr lang="en-US" dirty="0"/>
                  <a:t>J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m:rPr>
                                        <m:nor/>
                                      </m:rPr>
                                      <a:rPr lang="en-US" dirty="0"/>
                                      <m:t>Ŷ</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oMath>
                </a14:m>
                <a:r>
                  <a:rPr lang="en-US" dirty="0"/>
                  <a:t> + r</a:t>
                </a:r>
              </a:p>
              <a:p>
                <a:pPr lvl="3"/>
                <a:r>
                  <a:rPr lang="en-US" dirty="0"/>
                  <a:t>J = Cost Function</a:t>
                </a:r>
              </a:p>
              <a:p>
                <a:pPr lvl="3"/>
                <a:r>
                  <a:rPr lang="en-US" dirty="0"/>
                  <a:t>Ŷ = predicted label</a:t>
                </a:r>
              </a:p>
              <a:p>
                <a:pPr lvl="3"/>
                <a:r>
                  <a:rPr lang="en-US" dirty="0"/>
                  <a:t>Y = actual label</a:t>
                </a:r>
              </a:p>
              <a:p>
                <a:pPr lvl="3"/>
                <a:r>
                  <a:rPr lang="en-US" dirty="0"/>
                  <a:t>n = number of samples</a:t>
                </a:r>
              </a:p>
              <a:p>
                <a:pPr lvl="3"/>
                <a:r>
                  <a:rPr lang="en-US" dirty="0"/>
                  <a:t>r = regularization penalty to cost function</a:t>
                </a:r>
              </a:p>
              <a:p>
                <a:pPr lvl="2"/>
                <a:endParaRPr lang="en-US" dirty="0"/>
              </a:p>
              <a:p>
                <a:endParaRPr lang="en-US" dirty="0"/>
              </a:p>
              <a:p>
                <a:pPr lvl="1"/>
                <a:endParaRPr lang="en-US" dirty="0"/>
              </a:p>
              <a:p>
                <a:pPr lvl="2"/>
                <a:endParaRPr lang="en-US" dirty="0"/>
              </a:p>
              <a:p>
                <a:pPr lvl="2"/>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904966842"/>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Regularization</a:t>
                </a:r>
              </a:p>
              <a:p>
                <a:pPr lvl="1"/>
                <a:r>
                  <a:rPr lang="en-US" dirty="0"/>
                  <a:t>L1 Regularization</a:t>
                </a:r>
              </a:p>
              <a:p>
                <a:pPr lvl="2"/>
                <a:r>
                  <a:rPr lang="en-US" dirty="0"/>
                  <a:t>r = a</a:t>
                </a:r>
                <a14:m>
                  <m:oMath xmlns:m="http://schemas.openxmlformats.org/officeDocument/2006/math">
                    <m:r>
                      <a:rPr lang="en-US" b="0" i="0" dirty="0" smtClean="0">
                        <a:latin typeface="Cambria Math" panose="02040503050406030204" pitchFamily="18" charset="0"/>
                      </a:rPr>
                      <m:t>∗</m:t>
                    </m:r>
                    <m:nary>
                      <m:naryPr>
                        <m:chr m:val="∑"/>
                        <m:subHide m:val="on"/>
                        <m:supHide m:val="on"/>
                        <m:ctrlPr>
                          <a:rPr lang="en-US" i="1" dirty="0" smtClean="0">
                            <a:latin typeface="Cambria Math" panose="02040503050406030204" pitchFamily="18" charset="0"/>
                          </a:rPr>
                        </m:ctrlPr>
                      </m:naryPr>
                      <m:sub/>
                      <m:sup/>
                      <m:e>
                        <m:d>
                          <m:dPr>
                            <m:begChr m:val="|"/>
                            <m:endChr m:val="|"/>
                            <m:ctrlPr>
                              <a:rPr lang="en-US" i="1" dirty="0" smtClean="0">
                                <a:latin typeface="Cambria Math" panose="02040503050406030204" pitchFamily="18" charset="0"/>
                              </a:rPr>
                            </m:ctrlPr>
                          </m:dPr>
                          <m:e>
                            <m:r>
                              <a:rPr lang="en-US" b="0" i="1" dirty="0" smtClean="0">
                                <a:latin typeface="Cambria Math" panose="02040503050406030204" pitchFamily="18" charset="0"/>
                              </a:rPr>
                              <m:t>𝑤</m:t>
                            </m:r>
                          </m:e>
                        </m:d>
                      </m:e>
                    </m:nary>
                  </m:oMath>
                </a14:m>
                <a:endParaRPr lang="en-US" dirty="0"/>
              </a:p>
              <a:p>
                <a:pPr lvl="3"/>
                <a:r>
                  <a:rPr lang="en-US" dirty="0"/>
                  <a:t>a is a hyperparameter used to adjust how fast the weights change (in the case of logistic regression, this is the c parameter)</a:t>
                </a:r>
              </a:p>
              <a:p>
                <a:pPr lvl="3"/>
                <a:r>
                  <a:rPr lang="en-US" dirty="0"/>
                  <a:t>w is the weight of a feature</a:t>
                </a:r>
              </a:p>
              <a:p>
                <a:pPr lvl="2"/>
                <a:r>
                  <a:rPr lang="en-US" dirty="0"/>
                  <a:t>Can cause the weights for features to go to 0</a:t>
                </a:r>
              </a:p>
              <a:p>
                <a:pPr lvl="2"/>
                <a:endParaRPr lang="en-US" dirty="0"/>
              </a:p>
              <a:p>
                <a:pPr lvl="2"/>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4168999125"/>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dirty="0"/>
                  <a:t>Regularization</a:t>
                </a:r>
              </a:p>
              <a:p>
                <a:pPr lvl="1"/>
                <a:r>
                  <a:rPr lang="en-US" dirty="0"/>
                  <a:t>L2 Regularization:</a:t>
                </a:r>
              </a:p>
              <a:p>
                <a:pPr lvl="2"/>
                <a:r>
                  <a:rPr lang="en-US" dirty="0"/>
                  <a:t>r = a</a:t>
                </a:r>
                <a14:m>
                  <m:oMath xmlns:m="http://schemas.openxmlformats.org/officeDocument/2006/math">
                    <m:r>
                      <a:rPr lang="en-US" b="0" i="0"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nary>
                      <m:naryPr>
                        <m:chr m:val="∑"/>
                        <m:subHide m:val="on"/>
                        <m:supHide m:val="on"/>
                        <m:ctrlPr>
                          <a:rPr lang="en-US" i="1" dirty="0" smtClean="0">
                            <a:latin typeface="Cambria Math" panose="02040503050406030204" pitchFamily="18" charset="0"/>
                          </a:rPr>
                        </m:ctrlPr>
                      </m:naryPr>
                      <m:sub/>
                      <m:sup/>
                      <m:e>
                        <m:r>
                          <a:rPr lang="en-US" b="0" i="1" dirty="0" smtClean="0">
                            <a:latin typeface="Cambria Math" panose="02040503050406030204" pitchFamily="18" charset="0"/>
                          </a:rPr>
                          <m:t>𝑤</m:t>
                        </m:r>
                      </m:e>
                    </m:nary>
                  </m:oMath>
                </a14:m>
                <a:r>
                  <a:rPr lang="en-US" baseline="30000" dirty="0"/>
                  <a:t>2</a:t>
                </a:r>
              </a:p>
              <a:p>
                <a:pPr lvl="3"/>
                <a:r>
                  <a:rPr lang="en-US" dirty="0"/>
                  <a:t>a is a hyperparameter used to adjust how fast the weights change (in the case of logistic regression, this is the c parameter)</a:t>
                </a:r>
              </a:p>
              <a:p>
                <a:pPr lvl="3"/>
                <a:r>
                  <a:rPr lang="en-US" dirty="0"/>
                  <a:t>w is the weight of a feature</a:t>
                </a:r>
                <a:endParaRPr lang="en-US" baseline="30000" dirty="0"/>
              </a:p>
              <a:p>
                <a:pPr lvl="2"/>
                <a:r>
                  <a:rPr lang="en-US" dirty="0"/>
                  <a:t>Weights for features cannot go to zero, but can get as close as needed</a:t>
                </a:r>
              </a:p>
              <a:p>
                <a:pPr lvl="1"/>
                <a:endParaRPr lang="en-US" dirty="0"/>
              </a:p>
              <a:p>
                <a:pPr lvl="2"/>
                <a:endParaRPr lang="en-US" dirty="0"/>
              </a:p>
              <a:p>
                <a:pPr lvl="2"/>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2909455553"/>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The general effect of regularization is to flatten a curve between all the data points.</a:t>
            </a:r>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730438719"/>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Support Vector Machine (SVM) Classifiers</a:t>
            </a:r>
          </a:p>
          <a:p>
            <a:pPr lvl="1"/>
            <a:r>
              <a:rPr lang="en-US" dirty="0"/>
              <a:t>Linear</a:t>
            </a:r>
          </a:p>
          <a:p>
            <a:pPr lvl="1"/>
            <a:r>
              <a:rPr lang="en-US" dirty="0"/>
              <a:t>Kernelized</a:t>
            </a:r>
          </a:p>
          <a:p>
            <a:pPr lvl="1"/>
            <a:r>
              <a:rPr lang="en-US"/>
              <a:t>Nonlinear SVM</a:t>
            </a:r>
            <a:endParaRPr lang="en-US" dirty="0"/>
          </a:p>
          <a:p>
            <a:pPr lvl="2"/>
            <a:r>
              <a:rPr lang="en-US" dirty="0"/>
              <a:t>Use feature engineering to generate more features</a:t>
            </a:r>
          </a:p>
          <a:p>
            <a:pPr lvl="2"/>
            <a:endParaRPr lang="en-US" dirty="0"/>
          </a:p>
          <a:p>
            <a:endParaRPr lang="en-US" dirty="0"/>
          </a:p>
        </p:txBody>
      </p:sp>
    </p:spTree>
    <p:extLst>
      <p:ext uri="{BB962C8B-B14F-4D97-AF65-F5344CB8AC3E}">
        <p14:creationId xmlns:p14="http://schemas.microsoft.com/office/powerpoint/2010/main" val="3528512833"/>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Linear SVM</a:t>
            </a:r>
          </a:p>
          <a:p>
            <a:pPr lvl="1"/>
            <a:r>
              <a:rPr lang="en-US" dirty="0"/>
              <a:t>Attempts to create decision boundaries that maximize the space between the two closest samples.</a:t>
            </a:r>
          </a:p>
          <a:p>
            <a:pPr lvl="1"/>
            <a:endParaRPr lang="en-US" dirty="0"/>
          </a:p>
          <a:p>
            <a:pPr lvl="2"/>
            <a:endParaRPr lang="en-US" dirty="0"/>
          </a:p>
          <a:p>
            <a:endParaRPr lang="en-US" dirty="0"/>
          </a:p>
        </p:txBody>
      </p:sp>
    </p:spTree>
    <p:extLst>
      <p:ext uri="{BB962C8B-B14F-4D97-AF65-F5344CB8AC3E}">
        <p14:creationId xmlns:p14="http://schemas.microsoft.com/office/powerpoint/2010/main" val="3971906196"/>
      </p:ext>
    </p:extLst>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Kernelized SVM</a:t>
            </a:r>
          </a:p>
          <a:p>
            <a:pPr lvl="1"/>
            <a:endParaRPr lang="en-US" dirty="0"/>
          </a:p>
          <a:p>
            <a:endParaRPr lang="en-US" dirty="0"/>
          </a:p>
        </p:txBody>
      </p:sp>
    </p:spTree>
    <p:extLst>
      <p:ext uri="{BB962C8B-B14F-4D97-AF65-F5344CB8AC3E}">
        <p14:creationId xmlns:p14="http://schemas.microsoft.com/office/powerpoint/2010/main" val="3886706820"/>
      </p:ext>
    </p:extLst>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Transforms this (see reference 1):</a:t>
            </a:r>
          </a:p>
          <a:p>
            <a:pPr marL="914400" lvl="2" indent="0">
              <a:buNone/>
            </a:pPr>
            <a:endParaRPr lang="en-US" dirty="0"/>
          </a:p>
          <a:p>
            <a:pPr lvl="2"/>
            <a:endParaRPr lang="en-US" dirty="0"/>
          </a:p>
          <a:p>
            <a:endParaRPr lang="en-US" dirty="0"/>
          </a:p>
        </p:txBody>
      </p:sp>
      <p:pic>
        <p:nvPicPr>
          <p:cNvPr id="5" name="Picture 4">
            <a:extLst>
              <a:ext uri="{FF2B5EF4-FFF2-40B4-BE49-F238E27FC236}">
                <a16:creationId xmlns:a16="http://schemas.microsoft.com/office/drawing/2014/main" id="{0E65974A-2A2C-42A1-B46E-5C9A8A76F242}"/>
              </a:ext>
            </a:extLst>
          </p:cNvPr>
          <p:cNvPicPr>
            <a:picLocks noChangeAspect="1"/>
          </p:cNvPicPr>
          <p:nvPr/>
        </p:nvPicPr>
        <p:blipFill>
          <a:blip r:embed="rId6"/>
          <a:stretch>
            <a:fillRect/>
          </a:stretch>
        </p:blipFill>
        <p:spPr>
          <a:xfrm>
            <a:off x="1720453" y="2819400"/>
            <a:ext cx="5703093" cy="3849196"/>
          </a:xfrm>
          <a:prstGeom prst="rect">
            <a:avLst/>
          </a:prstGeom>
        </p:spPr>
      </p:pic>
    </p:spTree>
    <p:extLst>
      <p:ext uri="{BB962C8B-B14F-4D97-AF65-F5344CB8AC3E}">
        <p14:creationId xmlns:p14="http://schemas.microsoft.com/office/powerpoint/2010/main" val="334898091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Regressor</a:t>
            </a:r>
          </a:p>
          <a:p>
            <a:pPr lvl="1"/>
            <a:r>
              <a:rPr lang="en-US" dirty="0"/>
              <a:t>The trainers used to build models that predict outcomes for regression problems.</a:t>
            </a:r>
          </a:p>
          <a:p>
            <a:pPr lvl="1"/>
            <a:r>
              <a:rPr lang="en-US" dirty="0"/>
              <a:t>Problems were we are predicting a quantity within a range of values.</a:t>
            </a:r>
          </a:p>
          <a:p>
            <a:pPr lvl="2"/>
            <a:r>
              <a:rPr lang="en-US" dirty="0"/>
              <a:t>i.e. Predicting the median household income in the future.</a:t>
            </a:r>
          </a:p>
          <a:p>
            <a:pPr lvl="2"/>
            <a:r>
              <a:rPr lang="en-US" dirty="0"/>
              <a:t>How much thrust  a new engine model will have.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528904592"/>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To this (see reference 1):</a:t>
            </a:r>
          </a:p>
          <a:p>
            <a:pPr marL="914400" lvl="2" indent="0">
              <a:buNone/>
            </a:pPr>
            <a:endParaRPr lang="en-US" dirty="0"/>
          </a:p>
          <a:p>
            <a:pPr lvl="2"/>
            <a:endParaRPr lang="en-US" dirty="0"/>
          </a:p>
          <a:p>
            <a:endParaRPr lang="en-US" dirty="0"/>
          </a:p>
        </p:txBody>
      </p:sp>
      <p:pic>
        <p:nvPicPr>
          <p:cNvPr id="6" name="Picture 5">
            <a:extLst>
              <a:ext uri="{FF2B5EF4-FFF2-40B4-BE49-F238E27FC236}">
                <a16:creationId xmlns:a16="http://schemas.microsoft.com/office/drawing/2014/main" id="{7842DFF7-2744-40EA-AF91-EFA6332CCB60}"/>
              </a:ext>
            </a:extLst>
          </p:cNvPr>
          <p:cNvPicPr>
            <a:picLocks noChangeAspect="1"/>
          </p:cNvPicPr>
          <p:nvPr/>
        </p:nvPicPr>
        <p:blipFill>
          <a:blip r:embed="rId6"/>
          <a:stretch>
            <a:fillRect/>
          </a:stretch>
        </p:blipFill>
        <p:spPr>
          <a:xfrm>
            <a:off x="1792650" y="2819400"/>
            <a:ext cx="5558699" cy="3763962"/>
          </a:xfrm>
          <a:prstGeom prst="rect">
            <a:avLst/>
          </a:prstGeom>
        </p:spPr>
      </p:pic>
    </p:spTree>
    <p:extLst>
      <p:ext uri="{BB962C8B-B14F-4D97-AF65-F5344CB8AC3E}">
        <p14:creationId xmlns:p14="http://schemas.microsoft.com/office/powerpoint/2010/main" val="3212847762"/>
      </p:ext>
    </p:extLst>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Tries to predict as close to a value as possible.</a:t>
            </a:r>
          </a:p>
          <a:p>
            <a:pPr lvl="1"/>
            <a:r>
              <a:rPr lang="en-US" dirty="0"/>
              <a:t>Creates a linear equation to predict outcomes:</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a:t>
            </a:r>
          </a:p>
          <a:p>
            <a:pPr lvl="3"/>
            <a:r>
              <a:rPr lang="en-US" dirty="0" err="1"/>
              <a:t>Y</a:t>
            </a:r>
            <a:r>
              <a:rPr lang="en-US" baseline="-25000" dirty="0" err="1"/>
              <a:t>predict</a:t>
            </a:r>
            <a:r>
              <a:rPr lang="en-US" dirty="0"/>
              <a:t> = predicted value for given sample</a:t>
            </a:r>
          </a:p>
          <a:p>
            <a:pPr lvl="3"/>
            <a:r>
              <a:rPr lang="en-US" dirty="0"/>
              <a:t>w = weights</a:t>
            </a:r>
          </a:p>
          <a:p>
            <a:pPr lvl="3"/>
            <a:r>
              <a:rPr lang="en-US" dirty="0"/>
              <a:t>f = feature value</a:t>
            </a:r>
          </a:p>
          <a:p>
            <a:pPr lvl="3"/>
            <a:r>
              <a:rPr lang="en-US" dirty="0"/>
              <a:t>b = intercept of linear line</a:t>
            </a:r>
          </a:p>
          <a:p>
            <a:pPr lvl="3"/>
            <a:r>
              <a:rPr lang="en-US" dirty="0"/>
              <a:t>n = number of features</a:t>
            </a:r>
          </a:p>
          <a:p>
            <a:pPr lvl="2"/>
            <a:r>
              <a:rPr lang="en-US" dirty="0" err="1"/>
              <a:t>A.k.a</a:t>
            </a:r>
            <a:r>
              <a:rPr lang="en-US" dirty="0"/>
              <a:t> the prediction function.</a:t>
            </a:r>
          </a:p>
          <a:p>
            <a:pPr lvl="2"/>
            <a:endParaRPr lang="en-US" dirty="0"/>
          </a:p>
          <a:p>
            <a:endParaRPr lang="en-US" dirty="0"/>
          </a:p>
        </p:txBody>
      </p:sp>
    </p:spTree>
    <p:extLst>
      <p:ext uri="{BB962C8B-B14F-4D97-AF65-F5344CB8AC3E}">
        <p14:creationId xmlns:p14="http://schemas.microsoft.com/office/powerpoint/2010/main" val="1469044682"/>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The models we train adjust the values of </a:t>
            </a:r>
            <a:r>
              <a:rPr lang="en-US" dirty="0" err="1"/>
              <a:t>w</a:t>
            </a:r>
            <a:r>
              <a:rPr lang="en-US" baseline="-25000" dirty="0" err="1"/>
              <a:t>x</a:t>
            </a:r>
            <a:r>
              <a:rPr lang="en-US" dirty="0"/>
              <a:t> and b.</a:t>
            </a:r>
          </a:p>
          <a:p>
            <a:pPr lvl="1"/>
            <a:r>
              <a:rPr lang="en-US" dirty="0"/>
              <a:t>For functions with regularization, an additional term is added for model to optimize when generating prediction function</a:t>
            </a:r>
          </a:p>
          <a:p>
            <a:pPr lvl="1"/>
            <a:r>
              <a:rPr lang="en-US" dirty="0"/>
              <a:t>Examples:</a:t>
            </a:r>
          </a:p>
          <a:p>
            <a:pPr lvl="2"/>
            <a:r>
              <a:rPr lang="en-US" dirty="0"/>
              <a:t>Trying to predict median household income of an area.</a:t>
            </a:r>
          </a:p>
          <a:p>
            <a:pPr lvl="2"/>
            <a:r>
              <a:rPr lang="en-US" dirty="0"/>
              <a:t>Trying to predict the value a stock will rise to.</a:t>
            </a:r>
          </a:p>
          <a:p>
            <a:pPr lvl="2"/>
            <a:endParaRPr lang="en-US" dirty="0"/>
          </a:p>
          <a:p>
            <a:endParaRPr lang="en-US" dirty="0"/>
          </a:p>
        </p:txBody>
      </p:sp>
    </p:spTree>
    <p:extLst>
      <p:ext uri="{BB962C8B-B14F-4D97-AF65-F5344CB8AC3E}">
        <p14:creationId xmlns:p14="http://schemas.microsoft.com/office/powerpoint/2010/main" val="3393903202"/>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K-Nearest Neighbors Regression</a:t>
            </a:r>
          </a:p>
          <a:p>
            <a:pPr lvl="1"/>
            <a:r>
              <a:rPr lang="en-US" dirty="0"/>
              <a:t>Similar to the classifier, the regressor picks the value that is closest to the most similar neighbor.</a:t>
            </a:r>
          </a:p>
          <a:p>
            <a:pPr lvl="1"/>
            <a:r>
              <a:rPr lang="en-US" dirty="0"/>
              <a:t>Multiple neighbors are averaged together.</a:t>
            </a:r>
          </a:p>
          <a:p>
            <a:pPr lvl="2"/>
            <a:endParaRPr lang="en-US" dirty="0"/>
          </a:p>
          <a:p>
            <a:endParaRPr lang="en-US" dirty="0"/>
          </a:p>
        </p:txBody>
      </p:sp>
    </p:spTree>
    <p:extLst>
      <p:ext uri="{BB962C8B-B14F-4D97-AF65-F5344CB8AC3E}">
        <p14:creationId xmlns:p14="http://schemas.microsoft.com/office/powerpoint/2010/main" val="3048577779"/>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Linear Regression (Ordinary Least Squares)</a:t>
            </a:r>
          </a:p>
          <a:p>
            <a:pPr lvl="1"/>
            <a:r>
              <a:rPr lang="en-US" dirty="0"/>
              <a:t>Attempts to minimize the mean squared error between the prediction and the target values.</a:t>
            </a:r>
          </a:p>
          <a:p>
            <a:pPr lvl="1"/>
            <a:r>
              <a:rPr lang="en-US" dirty="0"/>
              <a:t>The error of this trainer is calculated by adding the squared differences between the predicted value with the actual target value.</a:t>
            </a:r>
          </a:p>
          <a:p>
            <a:pPr lvl="1"/>
            <a:r>
              <a:rPr lang="en-US" dirty="0"/>
              <a:t>No regularization parameters to adjust the accuracy of this trainer</a:t>
            </a:r>
          </a:p>
          <a:p>
            <a:endParaRPr lang="en-US" dirty="0"/>
          </a:p>
        </p:txBody>
      </p:sp>
    </p:spTree>
    <p:extLst>
      <p:ext uri="{BB962C8B-B14F-4D97-AF65-F5344CB8AC3E}">
        <p14:creationId xmlns:p14="http://schemas.microsoft.com/office/powerpoint/2010/main" val="2836403428"/>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Linear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6144303"/>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Uses OLS to fit the data, with the additional constraint of attempting to minimize the magnitude of the weight coefficients for each feature without eliminating the feature.</a:t>
            </a:r>
          </a:p>
          <a:p>
            <a:pPr lvl="2"/>
            <a:endParaRPr lang="en-US" dirty="0"/>
          </a:p>
          <a:p>
            <a:endParaRPr lang="en-US" dirty="0"/>
          </a:p>
        </p:txBody>
      </p:sp>
    </p:spTree>
    <p:extLst>
      <p:ext uri="{BB962C8B-B14F-4D97-AF65-F5344CB8AC3E}">
        <p14:creationId xmlns:p14="http://schemas.microsoft.com/office/powerpoint/2010/main" val="474133971"/>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Each weight should be as close to zero as possible.</a:t>
            </a:r>
          </a:p>
          <a:p>
            <a:pPr lvl="1"/>
            <a:r>
              <a:rPr lang="en-US" dirty="0"/>
              <a:t>Each feature will have as little affect on the prediction as possible.</a:t>
            </a:r>
          </a:p>
          <a:p>
            <a:pPr lvl="1"/>
            <a:r>
              <a:rPr lang="en-US" dirty="0"/>
              <a:t>Note that the feature weights will not be exactly zero using this trainer, so each feature still affects the prediction.</a:t>
            </a:r>
          </a:p>
          <a:p>
            <a:pPr lvl="2"/>
            <a:endParaRPr lang="en-US" dirty="0"/>
          </a:p>
          <a:p>
            <a:endParaRPr lang="en-US" dirty="0"/>
          </a:p>
        </p:txBody>
      </p:sp>
    </p:spTree>
    <p:extLst>
      <p:ext uri="{BB962C8B-B14F-4D97-AF65-F5344CB8AC3E}">
        <p14:creationId xmlns:p14="http://schemas.microsoft.com/office/powerpoint/2010/main" val="3620252848"/>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Attempting to minimize the weight magnitudes is a form of regularization.</a:t>
            </a:r>
          </a:p>
          <a:p>
            <a:pPr lvl="2"/>
            <a:r>
              <a:rPr lang="en-US" dirty="0"/>
              <a:t>Regularization is used to attempt to prevent overfitting.</a:t>
            </a:r>
          </a:p>
          <a:p>
            <a:pPr lvl="1"/>
            <a:r>
              <a:rPr lang="en-US" dirty="0"/>
              <a:t>This trainer uses L2 regularization</a:t>
            </a:r>
          </a:p>
          <a:p>
            <a:pPr lvl="2"/>
            <a:r>
              <a:rPr lang="en-US" dirty="0"/>
              <a:t>The sum of the square of the weight coefficient for each feature is used as a penalty term in determining model accuracy.</a:t>
            </a:r>
          </a:p>
          <a:p>
            <a:pPr lvl="2"/>
            <a:endParaRPr lang="en-US" dirty="0"/>
          </a:p>
          <a:p>
            <a:endParaRPr lang="en-US" dirty="0"/>
          </a:p>
        </p:txBody>
      </p:sp>
    </p:spTree>
    <p:extLst>
      <p:ext uri="{BB962C8B-B14F-4D97-AF65-F5344CB8AC3E}">
        <p14:creationId xmlns:p14="http://schemas.microsoft.com/office/powerpoint/2010/main" val="1031170893"/>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For this Scikit-Learn trainer, the alpha term is used for regularization.</a:t>
            </a:r>
          </a:p>
          <a:p>
            <a:pPr lvl="1"/>
            <a:r>
              <a:rPr lang="en-US" dirty="0"/>
              <a:t>Increasing alpha moves each feature’s weight more towards zero.</a:t>
            </a:r>
          </a:p>
          <a:p>
            <a:pPr lvl="2"/>
            <a:r>
              <a:rPr lang="en-US" dirty="0"/>
              <a:t>This may help make the model more generalized, which will help overfitting.</a:t>
            </a:r>
          </a:p>
          <a:p>
            <a:pPr lvl="2"/>
            <a:r>
              <a:rPr lang="en-US" dirty="0"/>
              <a:t>This will decrease training set performance.</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404160019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fontScale="92500"/>
          </a:bodyPr>
          <a:lstStyle/>
          <a:p>
            <a:r>
              <a:rPr lang="en-US" dirty="0"/>
              <a:t>Regressor</a:t>
            </a:r>
          </a:p>
          <a:p>
            <a:pPr lvl="1"/>
            <a:r>
              <a:rPr lang="en-US" dirty="0"/>
              <a:t>In general, regressors predict by creating a function.</a:t>
            </a:r>
          </a:p>
          <a:p>
            <a:pPr lvl="1"/>
            <a:r>
              <a:rPr lang="en-US" dirty="0"/>
              <a:t>For linear regressors, the function is similar to the following:</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 + r</a:t>
            </a:r>
          </a:p>
          <a:p>
            <a:pPr lvl="3"/>
            <a:r>
              <a:rPr lang="en-US" dirty="0" err="1"/>
              <a:t>Y</a:t>
            </a:r>
            <a:r>
              <a:rPr lang="en-US" baseline="-25000" dirty="0" err="1"/>
              <a:t>predict</a:t>
            </a:r>
            <a:r>
              <a:rPr lang="en-US" dirty="0"/>
              <a:t> = predicted value for a given sample</a:t>
            </a:r>
          </a:p>
          <a:p>
            <a:pPr lvl="3"/>
            <a:r>
              <a:rPr lang="en-US" dirty="0"/>
              <a:t>w = weights</a:t>
            </a:r>
          </a:p>
          <a:p>
            <a:pPr lvl="3"/>
            <a:r>
              <a:rPr lang="en-US" dirty="0"/>
              <a:t>f = feature value</a:t>
            </a:r>
          </a:p>
          <a:p>
            <a:pPr lvl="3"/>
            <a:r>
              <a:rPr lang="en-US" dirty="0"/>
              <a:t>n = number of features</a:t>
            </a:r>
          </a:p>
          <a:p>
            <a:pPr lvl="3"/>
            <a:r>
              <a:rPr lang="en-US" dirty="0"/>
              <a:t>b = intercept of linear line</a:t>
            </a:r>
          </a:p>
          <a:p>
            <a:pPr lvl="3"/>
            <a:r>
              <a:rPr lang="en-US" dirty="0"/>
              <a:t>r = regularization parameter</a:t>
            </a:r>
          </a:p>
          <a:p>
            <a:pPr lvl="1"/>
            <a:endParaRPr lang="en-US" dirty="0"/>
          </a:p>
          <a:p>
            <a:pPr lvl="2"/>
            <a:endParaRPr lang="en-US" dirty="0"/>
          </a:p>
          <a:p>
            <a:endParaRPr lang="en-US" dirty="0"/>
          </a:p>
        </p:txBody>
      </p:sp>
    </p:spTree>
    <p:extLst>
      <p:ext uri="{BB962C8B-B14F-4D97-AF65-F5344CB8AC3E}">
        <p14:creationId xmlns:p14="http://schemas.microsoft.com/office/powerpoint/2010/main" val="4224757609"/>
      </p:ext>
    </p:extLst>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Increasing alpha more and more will not necessarily make the model more predictive.</a:t>
            </a:r>
          </a:p>
          <a:p>
            <a:pPr lvl="1"/>
            <a:r>
              <a:rPr lang="en-US" dirty="0"/>
              <a:t>Alpha will need tuned for an optimal model.</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52183678"/>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Ridge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030170644"/>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Run the example with ridge regression, attempting to optimize the test prediction data set by adjusting alpha.</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651109508"/>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Similar to ridge regression, uses a modified OLS algorithm that attempts to make each weight close to zero.</a:t>
            </a:r>
          </a:p>
          <a:p>
            <a:pPr lvl="1"/>
            <a:r>
              <a:rPr lang="en-US" dirty="0"/>
              <a:t>In this trainer, a weight value can be zero, so that a feature will not affect the prediction.</a:t>
            </a:r>
          </a:p>
          <a:p>
            <a:pPr lvl="1"/>
            <a:r>
              <a:rPr lang="en-US" dirty="0"/>
              <a:t>This trainer uses L1 regularization.</a:t>
            </a:r>
          </a:p>
          <a:p>
            <a:pPr lvl="2"/>
            <a:r>
              <a:rPr lang="en-US" dirty="0"/>
              <a:t>The sum of the weight coefficient for each feature is used as a penalty term in determining model accuracy.</a:t>
            </a:r>
          </a:p>
          <a:p>
            <a:pPr lvl="1"/>
            <a:endParaRPr lang="en-US" dirty="0"/>
          </a:p>
          <a:p>
            <a:pPr lvl="2"/>
            <a:endParaRPr lang="en-US" dirty="0"/>
          </a:p>
          <a:p>
            <a:endParaRPr lang="en-US" dirty="0"/>
          </a:p>
        </p:txBody>
      </p:sp>
    </p:spTree>
    <p:extLst>
      <p:ext uri="{BB962C8B-B14F-4D97-AF65-F5344CB8AC3E}">
        <p14:creationId xmlns:p14="http://schemas.microsoft.com/office/powerpoint/2010/main" val="2833183138"/>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For this Scikit-Learn trainer, the alpha term is also used for regularization.</a:t>
            </a:r>
          </a:p>
          <a:p>
            <a:pPr lvl="1"/>
            <a:endParaRPr lang="en-US" dirty="0"/>
          </a:p>
          <a:p>
            <a:pPr lvl="2"/>
            <a:endParaRPr lang="en-US" dirty="0"/>
          </a:p>
          <a:p>
            <a:endParaRPr lang="en-US" dirty="0"/>
          </a:p>
        </p:txBody>
      </p:sp>
    </p:spTree>
    <p:extLst>
      <p:ext uri="{BB962C8B-B14F-4D97-AF65-F5344CB8AC3E}">
        <p14:creationId xmlns:p14="http://schemas.microsoft.com/office/powerpoint/2010/main" val="2503353380"/>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LASSO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318670462"/>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Generate models for the </a:t>
            </a:r>
            <a:r>
              <a:rPr lang="en-US" dirty="0" err="1"/>
              <a:t>boston</a:t>
            </a:r>
            <a:r>
              <a:rPr lang="en-US" dirty="0"/>
              <a:t> housing data using linear, ridge, and LASSO regressors.  For models that use regularization, attempt to optimize the predictions (can use previous example code).</a:t>
            </a:r>
          </a:p>
          <a:p>
            <a:pPr lvl="1"/>
            <a:r>
              <a:rPr lang="en-US" dirty="0"/>
              <a:t>Which model is the most accurate with respect to test data predictions?  Are there benefits to the models that are less accurate?</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7821716"/>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1"/>
            <a:r>
              <a:rPr lang="en-US" dirty="0"/>
              <a:t>Works similar to classifier, except mean squared error is used in cost function to determine boundaries.</a:t>
            </a:r>
          </a:p>
          <a:p>
            <a:pPr lvl="1"/>
            <a:r>
              <a:rPr lang="en-US" dirty="0"/>
              <a:t>Each node has a predicted value that is the average of all values within its decision boundary.</a:t>
            </a:r>
          </a:p>
          <a:p>
            <a:pPr lvl="2"/>
            <a:endParaRPr lang="en-US" dirty="0"/>
          </a:p>
          <a:p>
            <a:endParaRPr lang="en-US" dirty="0"/>
          </a:p>
        </p:txBody>
      </p:sp>
    </p:spTree>
    <p:extLst>
      <p:ext uri="{BB962C8B-B14F-4D97-AF65-F5344CB8AC3E}">
        <p14:creationId xmlns:p14="http://schemas.microsoft.com/office/powerpoint/2010/main" val="1924952010"/>
      </p:ext>
    </p:extLst>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1"/>
            <a:r>
              <a:rPr lang="en-US" dirty="0"/>
              <a:t>The same pros and cons exist as the classifier variant of the decision tree.</a:t>
            </a:r>
          </a:p>
          <a:p>
            <a:pPr lvl="2"/>
            <a:endParaRPr lang="en-US" dirty="0"/>
          </a:p>
          <a:p>
            <a:endParaRPr lang="en-US" dirty="0"/>
          </a:p>
        </p:txBody>
      </p:sp>
    </p:spTree>
    <p:extLst>
      <p:ext uri="{BB962C8B-B14F-4D97-AF65-F5344CB8AC3E}">
        <p14:creationId xmlns:p14="http://schemas.microsoft.com/office/powerpoint/2010/main" val="4206803124"/>
      </p:ext>
    </p:extLst>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lstStyle/>
          <a:p>
            <a:r>
              <a:rPr lang="en-US" dirty="0"/>
              <a:t>Overview</a:t>
            </a:r>
          </a:p>
          <a:p>
            <a:pPr lvl="1"/>
            <a:r>
              <a:rPr lang="en-US" dirty="0"/>
              <a:t>Train Test Split</a:t>
            </a:r>
          </a:p>
          <a:p>
            <a:pPr lvl="1"/>
            <a:r>
              <a:rPr lang="en-US" dirty="0"/>
              <a:t>Cross Validation</a:t>
            </a:r>
          </a:p>
          <a:p>
            <a:pPr lvl="1"/>
            <a:r>
              <a:rPr lang="en-US" dirty="0"/>
              <a:t>Scaling Data</a:t>
            </a:r>
          </a:p>
          <a:p>
            <a:pPr lvl="1"/>
            <a:r>
              <a:rPr lang="en-US" dirty="0"/>
              <a:t>Converting Categories to Numbers</a:t>
            </a:r>
          </a:p>
        </p:txBody>
      </p:sp>
    </p:spTree>
    <p:extLst>
      <p:ext uri="{BB962C8B-B14F-4D97-AF65-F5344CB8AC3E}">
        <p14:creationId xmlns:p14="http://schemas.microsoft.com/office/powerpoint/2010/main" val="405392163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Model</a:t>
            </a:r>
          </a:p>
          <a:p>
            <a:pPr lvl="1"/>
            <a:r>
              <a:rPr lang="en-US" dirty="0"/>
              <a:t>The construct that is/will be trained and filled with data.</a:t>
            </a:r>
          </a:p>
          <a:p>
            <a:pPr lvl="1"/>
            <a:r>
              <a:rPr lang="en-US" dirty="0"/>
              <a:t>This is what will tell us what the “answer” is.</a:t>
            </a:r>
          </a:p>
          <a:p>
            <a:endParaRPr lang="en-US" dirty="0"/>
          </a:p>
          <a:p>
            <a:pPr lvl="2"/>
            <a:endParaRPr lang="en-US" dirty="0"/>
          </a:p>
          <a:p>
            <a:endParaRPr lang="en-US" dirty="0"/>
          </a:p>
        </p:txBody>
      </p:sp>
    </p:spTree>
    <p:extLst>
      <p:ext uri="{BB962C8B-B14F-4D97-AF65-F5344CB8AC3E}">
        <p14:creationId xmlns:p14="http://schemas.microsoft.com/office/powerpoint/2010/main" val="4212275978"/>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normAutofit fontScale="92500" lnSpcReduction="10000"/>
          </a:bodyPr>
          <a:lstStyle/>
          <a:p>
            <a:r>
              <a:rPr lang="en-US" dirty="0"/>
              <a:t>Converting Categories to Numbers</a:t>
            </a:r>
          </a:p>
          <a:p>
            <a:pPr lvl="1"/>
            <a:r>
              <a:rPr lang="en-US" dirty="0"/>
              <a:t>Trainers understand numbers better than text.  If there are a set number of text categories, converting them to numbers will help.</a:t>
            </a:r>
          </a:p>
          <a:p>
            <a:pPr lvl="1"/>
            <a:r>
              <a:rPr lang="en-US" dirty="0"/>
              <a:t>If you have 5 categories, replacing them with numbers will make the model better.</a:t>
            </a:r>
          </a:p>
          <a:p>
            <a:pPr lvl="2"/>
            <a:r>
              <a:rPr lang="en-US" dirty="0"/>
              <a:t>‘Lake’ </a:t>
            </a:r>
            <a:r>
              <a:rPr lang="en-US" dirty="0">
                <a:sym typeface="Wingdings" panose="05000000000000000000" pitchFamily="2" charset="2"/>
              </a:rPr>
              <a:t> 0</a:t>
            </a:r>
            <a:endParaRPr lang="en-US" dirty="0"/>
          </a:p>
          <a:p>
            <a:pPr lvl="2"/>
            <a:r>
              <a:rPr lang="en-US" dirty="0"/>
              <a:t>‘River’ </a:t>
            </a:r>
            <a:r>
              <a:rPr lang="en-US" dirty="0">
                <a:sym typeface="Wingdings" panose="05000000000000000000" pitchFamily="2" charset="2"/>
              </a:rPr>
              <a:t> 1</a:t>
            </a:r>
            <a:endParaRPr lang="en-US" dirty="0"/>
          </a:p>
          <a:p>
            <a:pPr lvl="2"/>
            <a:r>
              <a:rPr lang="en-US" dirty="0"/>
              <a:t>‘Stream’ </a:t>
            </a:r>
            <a:r>
              <a:rPr lang="en-US" dirty="0">
                <a:sym typeface="Wingdings" panose="05000000000000000000" pitchFamily="2" charset="2"/>
              </a:rPr>
              <a:t> 2</a:t>
            </a:r>
            <a:endParaRPr lang="en-US" dirty="0"/>
          </a:p>
          <a:p>
            <a:pPr lvl="2"/>
            <a:r>
              <a:rPr lang="en-US" dirty="0"/>
              <a:t>‘Ocean’ </a:t>
            </a:r>
            <a:r>
              <a:rPr lang="en-US" dirty="0">
                <a:sym typeface="Wingdings" panose="05000000000000000000" pitchFamily="2" charset="2"/>
              </a:rPr>
              <a:t> 3</a:t>
            </a:r>
            <a:endParaRPr lang="en-US" dirty="0"/>
          </a:p>
          <a:p>
            <a:pPr lvl="2"/>
            <a:r>
              <a:rPr lang="en-US" dirty="0"/>
              <a:t>‘Pond’ </a:t>
            </a:r>
            <a:r>
              <a:rPr lang="en-US" dirty="0">
                <a:sym typeface="Wingdings" panose="05000000000000000000" pitchFamily="2" charset="2"/>
              </a:rPr>
              <a:t> 4</a:t>
            </a:r>
            <a:endParaRPr lang="en-US" dirty="0"/>
          </a:p>
        </p:txBody>
      </p:sp>
    </p:spTree>
    <p:extLst>
      <p:ext uri="{BB962C8B-B14F-4D97-AF65-F5344CB8AC3E}">
        <p14:creationId xmlns:p14="http://schemas.microsoft.com/office/powerpoint/2010/main" val="2880319982"/>
      </p:ext>
    </p:extLst>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lstStyle/>
          <a:p>
            <a:r>
              <a:rPr lang="en-US" dirty="0"/>
              <a:t>Converting Categories to Numbers</a:t>
            </a:r>
          </a:p>
          <a:p>
            <a:pPr lvl="1"/>
            <a:r>
              <a:rPr lang="en-US" dirty="0"/>
              <a:t>Trainers usually assume that numbers closer together are closer related.  If this is not the case, then creating a new column with the category as the feature name will increase the models predictive ability.</a:t>
            </a:r>
          </a:p>
          <a:p>
            <a:pPr lvl="1"/>
            <a:endParaRPr lang="en-US" dirty="0"/>
          </a:p>
        </p:txBody>
      </p:sp>
    </p:spTree>
    <p:extLst>
      <p:ext uri="{BB962C8B-B14F-4D97-AF65-F5344CB8AC3E}">
        <p14:creationId xmlns:p14="http://schemas.microsoft.com/office/powerpoint/2010/main" val="184835074"/>
      </p:ext>
    </p:extLst>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normAutofit fontScale="92500" lnSpcReduction="10000"/>
          </a:bodyPr>
          <a:lstStyle/>
          <a:p>
            <a:r>
              <a:rPr lang="en-US" dirty="0"/>
              <a:t>Converting Categories to Numbers</a:t>
            </a:r>
          </a:p>
          <a:p>
            <a:pPr lvl="1"/>
            <a:r>
              <a:rPr lang="en-US" dirty="0"/>
              <a:t>i.e. In the previous example, a lake and a pond are more closely related than a lake and a river, but the river is numerically closer to the lake.</a:t>
            </a:r>
          </a:p>
          <a:p>
            <a:pPr lvl="1"/>
            <a:r>
              <a:rPr lang="en-US" dirty="0"/>
              <a:t>Would be better to create a new column for each category, and use either 0 or 1 to tell whether the feature applies to the sample or not.</a:t>
            </a:r>
          </a:p>
          <a:p>
            <a:pPr lvl="1"/>
            <a:r>
              <a:rPr lang="en-US" dirty="0"/>
              <a:t>This is called one-hot encoding.</a:t>
            </a:r>
          </a:p>
          <a:p>
            <a:pPr lvl="1"/>
            <a:r>
              <a:rPr lang="en-US" dirty="0"/>
              <a:t>Can use </a:t>
            </a:r>
            <a:r>
              <a:rPr lang="en-US" dirty="0" err="1">
                <a:latin typeface="Consolas" panose="020B0609020204030204" pitchFamily="49" charset="0"/>
              </a:rPr>
              <a:t>sklearn.preprocessing.LabelBinarizer</a:t>
            </a:r>
            <a:r>
              <a:rPr lang="en-US" dirty="0"/>
              <a:t> class to automatically do this.</a:t>
            </a:r>
          </a:p>
          <a:p>
            <a:pPr lvl="1"/>
            <a:endParaRPr lang="en-US" dirty="0"/>
          </a:p>
        </p:txBody>
      </p:sp>
    </p:spTree>
    <p:extLst>
      <p:ext uri="{BB962C8B-B14F-4D97-AF65-F5344CB8AC3E}">
        <p14:creationId xmlns:p14="http://schemas.microsoft.com/office/powerpoint/2010/main" val="2846518599"/>
      </p:ext>
    </p:extLst>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Why accuracy isn’t enough</a:t>
            </a:r>
          </a:p>
          <a:p>
            <a:pPr lvl="1"/>
            <a:r>
              <a:rPr lang="en-US" dirty="0"/>
              <a:t>Precision = TP/(TP+FP)</a:t>
            </a:r>
          </a:p>
          <a:p>
            <a:pPr lvl="1"/>
            <a:r>
              <a:rPr lang="en-US" dirty="0"/>
              <a:t>Recall (True Positive Rate, Sensitivity)</a:t>
            </a:r>
          </a:p>
          <a:p>
            <a:pPr lvl="1"/>
            <a:r>
              <a:rPr lang="en-US" dirty="0"/>
              <a:t>False Positive Rate</a:t>
            </a:r>
          </a:p>
          <a:p>
            <a:pPr lvl="1"/>
            <a:r>
              <a:rPr lang="en-US" dirty="0"/>
              <a:t>Specificity (True Negative Rate)</a:t>
            </a:r>
          </a:p>
          <a:p>
            <a:pPr lvl="1"/>
            <a:r>
              <a:rPr lang="en-US" dirty="0"/>
              <a:t>Confusion Matrix</a:t>
            </a:r>
          </a:p>
          <a:p>
            <a:pPr lvl="1"/>
            <a:r>
              <a:rPr lang="en-US" dirty="0"/>
              <a:t>Accuracy</a:t>
            </a:r>
          </a:p>
          <a:p>
            <a:pPr lvl="2"/>
            <a:endParaRPr lang="en-US" dirty="0"/>
          </a:p>
        </p:txBody>
      </p:sp>
    </p:spTree>
    <p:extLst>
      <p:ext uri="{BB962C8B-B14F-4D97-AF65-F5344CB8AC3E}">
        <p14:creationId xmlns:p14="http://schemas.microsoft.com/office/powerpoint/2010/main" val="3169363239"/>
      </p:ext>
    </p:extLst>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Precision Recall Curves</a:t>
            </a:r>
          </a:p>
          <a:p>
            <a:pPr lvl="2"/>
            <a:r>
              <a:rPr lang="en-US" dirty="0" err="1"/>
              <a:t>precision_recall_curve</a:t>
            </a:r>
            <a:r>
              <a:rPr lang="en-US" dirty="0"/>
              <a:t>()</a:t>
            </a:r>
          </a:p>
          <a:p>
            <a:pPr lvl="1"/>
            <a:r>
              <a:rPr lang="en-US" dirty="0"/>
              <a:t>Receiver Operating Characteristics (ROC) Curve</a:t>
            </a:r>
          </a:p>
          <a:p>
            <a:pPr lvl="2"/>
            <a:r>
              <a:rPr lang="en-US" dirty="0" err="1"/>
              <a:t>roc_curve</a:t>
            </a:r>
            <a:r>
              <a:rPr lang="en-US" dirty="0"/>
              <a:t>()</a:t>
            </a:r>
          </a:p>
          <a:p>
            <a:pPr lvl="1"/>
            <a:r>
              <a:rPr lang="en-US" dirty="0"/>
              <a:t>Area Under the Curve (AUC)</a:t>
            </a:r>
          </a:p>
          <a:p>
            <a:pPr lvl="2"/>
            <a:r>
              <a:rPr lang="en-US" dirty="0" err="1"/>
              <a:t>roc_auc_score</a:t>
            </a:r>
            <a:r>
              <a:rPr lang="en-US" dirty="0"/>
              <a:t>() </a:t>
            </a:r>
          </a:p>
          <a:p>
            <a:pPr lvl="1"/>
            <a:r>
              <a:rPr lang="en-US" dirty="0"/>
              <a:t>Mean Squared Error</a:t>
            </a:r>
          </a:p>
          <a:p>
            <a:pPr lvl="2"/>
            <a:r>
              <a:rPr lang="en-US" dirty="0" err="1"/>
              <a:t>mse</a:t>
            </a:r>
            <a:endParaRPr lang="en-US" dirty="0"/>
          </a:p>
          <a:p>
            <a:pPr lvl="2"/>
            <a:endParaRPr lang="en-US" dirty="0"/>
          </a:p>
          <a:p>
            <a:pPr marL="914400" lvl="2" indent="0">
              <a:buNone/>
            </a:pPr>
            <a:endParaRPr lang="en-US" dirty="0"/>
          </a:p>
        </p:txBody>
      </p:sp>
    </p:spTree>
    <p:extLst>
      <p:ext uri="{BB962C8B-B14F-4D97-AF65-F5344CB8AC3E}">
        <p14:creationId xmlns:p14="http://schemas.microsoft.com/office/powerpoint/2010/main" val="1637459971"/>
      </p:ext>
    </p:extLst>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Why accuracy alone isn’t enough</a:t>
            </a:r>
          </a:p>
          <a:p>
            <a:pPr lvl="1"/>
            <a:r>
              <a:rPr lang="en-US" dirty="0"/>
              <a:t>Skewed datasets</a:t>
            </a:r>
          </a:p>
          <a:p>
            <a:pPr lvl="2"/>
            <a:r>
              <a:rPr lang="en-US" dirty="0"/>
              <a:t>If the dataset contains many more targets of one classification vs another, it is very easy to get high accuracy by just guessing the most likely class.</a:t>
            </a:r>
          </a:p>
        </p:txBody>
      </p:sp>
    </p:spTree>
    <p:extLst>
      <p:ext uri="{BB962C8B-B14F-4D97-AF65-F5344CB8AC3E}">
        <p14:creationId xmlns:p14="http://schemas.microsoft.com/office/powerpoint/2010/main" val="1739588826"/>
      </p:ext>
    </p:extLst>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Why accuracy alone isn’t enough</a:t>
            </a:r>
          </a:p>
          <a:p>
            <a:pPr lvl="1"/>
            <a:r>
              <a:rPr lang="en-US" dirty="0"/>
              <a:t>High importance of not getting false positives or false negatives</a:t>
            </a:r>
          </a:p>
          <a:p>
            <a:pPr lvl="2"/>
            <a:r>
              <a:rPr lang="en-US" dirty="0"/>
              <a:t>Predicting a false negative for something like cancer recognition is much less preferred than predicting a false positive.</a:t>
            </a:r>
          </a:p>
          <a:p>
            <a:pPr lvl="3"/>
            <a:r>
              <a:rPr lang="en-US" dirty="0"/>
              <a:t>i.e. we would rather have the model incorrectly predict a benign tumor is malignant vs predict a malignant tumor benign.</a:t>
            </a:r>
          </a:p>
        </p:txBody>
      </p:sp>
    </p:spTree>
    <p:extLst>
      <p:ext uri="{BB962C8B-B14F-4D97-AF65-F5344CB8AC3E}">
        <p14:creationId xmlns:p14="http://schemas.microsoft.com/office/powerpoint/2010/main" val="4198823531"/>
      </p:ext>
    </p:extLst>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Except for mean squared error, all of these methods apply to classification trainers and models.</a:t>
            </a:r>
          </a:p>
          <a:p>
            <a:pPr lvl="2"/>
            <a:endParaRPr lang="en-US" dirty="0"/>
          </a:p>
        </p:txBody>
      </p:sp>
    </p:spTree>
    <p:extLst>
      <p:ext uri="{BB962C8B-B14F-4D97-AF65-F5344CB8AC3E}">
        <p14:creationId xmlns:p14="http://schemas.microsoft.com/office/powerpoint/2010/main" val="3349679697"/>
      </p:ext>
    </p:extLst>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Precision</a:t>
            </a:r>
          </a:p>
          <a:p>
            <a:pPr lvl="1"/>
            <a:r>
              <a:rPr lang="en-US" dirty="0"/>
              <a:t>TP/(TP+FP)</a:t>
            </a:r>
          </a:p>
          <a:p>
            <a:pPr lvl="1"/>
            <a:r>
              <a:rPr lang="en-US" dirty="0"/>
              <a:t>Can achieve 100% if a single prediction is made and it is correct. </a:t>
            </a:r>
          </a:p>
          <a:p>
            <a:pPr lvl="2"/>
            <a:r>
              <a:rPr lang="en-US" dirty="0"/>
              <a:t>Must look at other metrics.</a:t>
            </a:r>
          </a:p>
          <a:p>
            <a:pPr lvl="2"/>
            <a:endParaRPr lang="en-US" dirty="0"/>
          </a:p>
        </p:txBody>
      </p:sp>
    </p:spTree>
    <p:extLst>
      <p:ext uri="{BB962C8B-B14F-4D97-AF65-F5344CB8AC3E}">
        <p14:creationId xmlns:p14="http://schemas.microsoft.com/office/powerpoint/2010/main" val="4078467942"/>
      </p:ext>
    </p:extLst>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Recall </a:t>
            </a:r>
          </a:p>
          <a:p>
            <a:pPr lvl="1"/>
            <a:r>
              <a:rPr lang="en-US" dirty="0"/>
              <a:t>TP/(TP+FN)</a:t>
            </a:r>
          </a:p>
          <a:p>
            <a:pPr lvl="1"/>
            <a:r>
              <a:rPr lang="en-US" dirty="0"/>
              <a:t>A.k.a. True Positive Rate</a:t>
            </a:r>
          </a:p>
          <a:p>
            <a:pPr lvl="1"/>
            <a:r>
              <a:rPr lang="en-US" dirty="0"/>
              <a:t>A.k.a. Sensitivity</a:t>
            </a:r>
          </a:p>
          <a:p>
            <a:pPr lvl="2"/>
            <a:endParaRPr lang="en-US" dirty="0"/>
          </a:p>
        </p:txBody>
      </p:sp>
    </p:spTree>
    <p:extLst>
      <p:ext uri="{BB962C8B-B14F-4D97-AF65-F5344CB8AC3E}">
        <p14:creationId xmlns:p14="http://schemas.microsoft.com/office/powerpoint/2010/main" val="319859161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8539</TotalTime>
  <Words>5076</Words>
  <Application>Microsoft Office PowerPoint</Application>
  <PresentationFormat>On-screen Show (4:3)</PresentationFormat>
  <Paragraphs>780</Paragraphs>
  <Slides>131</Slides>
  <Notes>25</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131</vt:i4>
      </vt:variant>
    </vt:vector>
  </HeadingPairs>
  <TitlesOfParts>
    <vt:vector size="138" baseType="lpstr">
      <vt:lpstr>Arial</vt:lpstr>
      <vt:lpstr>Calibri</vt:lpstr>
      <vt:lpstr>Cambria Math</vt:lpstr>
      <vt:lpstr>Consolas</vt:lpstr>
      <vt:lpstr>Office Theme</vt:lpstr>
      <vt:lpstr>1_Office Theme</vt:lpstr>
      <vt:lpstr>Bitmap Image</vt:lpstr>
      <vt:lpstr>Session 7 – Python</vt:lpstr>
      <vt:lpstr>Overview</vt:lpstr>
      <vt:lpstr>Overview</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General Model Types</vt:lpstr>
      <vt:lpstr>General Model Types</vt:lpstr>
      <vt:lpstr>General Model Types</vt:lpstr>
      <vt:lpstr>General Model Types</vt:lpstr>
      <vt:lpstr>General Workflow</vt:lpstr>
      <vt:lpstr>General Workflow</vt:lpstr>
      <vt:lpstr>General Workflow</vt:lpstr>
      <vt:lpstr>General Workflow</vt:lpstr>
      <vt:lpstr>General Workflow</vt:lpstr>
      <vt:lpstr>General Workflow</vt:lpstr>
      <vt:lpstr>General Workflow</vt:lpstr>
      <vt:lpstr>General Workflow</vt:lpstr>
      <vt:lpstr>Linear Models</vt:lpstr>
      <vt:lpstr>Linear Models</vt:lpstr>
      <vt:lpstr>Linear Models</vt:lpstr>
      <vt:lpstr>Linear Models - Classifiers</vt:lpstr>
      <vt:lpstr>Linear Models - Classifiers</vt:lpstr>
      <vt:lpstr>Linear Models - Classifiers</vt:lpstr>
      <vt:lpstr>Linear Models - Classifiers</vt:lpstr>
      <vt:lpstr>STOPPED HERE</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Dataset Preparation</vt:lpstr>
      <vt:lpstr>Dataset Preparation</vt:lpstr>
      <vt:lpstr>Dataset Preparation</vt:lpstr>
      <vt:lpstr>Dataset Preparation</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Ensemble Methods</vt:lpstr>
      <vt:lpstr>Ensemble Methods</vt:lpstr>
      <vt:lpstr>Ensemble Methods</vt:lpstr>
      <vt:lpstr>Ensemble Methods</vt:lpstr>
      <vt:lpstr>Ensemble Methods</vt:lpstr>
      <vt:lpstr>Ensemble Methods</vt:lpstr>
      <vt:lpstr>Ensemble Methods</vt:lpstr>
      <vt:lpstr>Ensemble Methods</vt:lpstr>
      <vt:lpstr>Tuning</vt:lpstr>
      <vt:lpstr>Tuning</vt:lpstr>
      <vt:lpstr>Tuning</vt:lpstr>
      <vt:lpstr>Tuning</vt:lpstr>
      <vt:lpstr>Tuning</vt:lpstr>
      <vt:lpstr>Tuning</vt:lpstr>
      <vt:lpstr>Tuning</vt:lpstr>
      <vt:lpstr>Tuning</vt:lpstr>
      <vt:lpstr>Bibliography</vt:lpstr>
      <vt:lpstr>Additional Resources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464</cp:revision>
  <dcterms:created xsi:type="dcterms:W3CDTF">2018-01-12T01:50:51Z</dcterms:created>
  <dcterms:modified xsi:type="dcterms:W3CDTF">2022-01-05T03:36:10Z</dcterms:modified>
</cp:coreProperties>
</file>