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7"/>
  </p:notesMasterIdLst>
  <p:sldIdLst>
    <p:sldId id="256" r:id="rId3"/>
    <p:sldId id="257" r:id="rId4"/>
    <p:sldId id="262" r:id="rId5"/>
    <p:sldId id="264" r:id="rId6"/>
    <p:sldId id="289" r:id="rId7"/>
    <p:sldId id="259" r:id="rId8"/>
    <p:sldId id="271" r:id="rId9"/>
    <p:sldId id="272" r:id="rId10"/>
    <p:sldId id="263" r:id="rId11"/>
    <p:sldId id="390" r:id="rId12"/>
    <p:sldId id="389" r:id="rId13"/>
    <p:sldId id="381" r:id="rId14"/>
    <p:sldId id="273" r:id="rId15"/>
    <p:sldId id="277" r:id="rId16"/>
    <p:sldId id="382" r:id="rId17"/>
    <p:sldId id="275" r:id="rId18"/>
    <p:sldId id="285" r:id="rId19"/>
    <p:sldId id="287" r:id="rId20"/>
    <p:sldId id="383" r:id="rId21"/>
    <p:sldId id="274" r:id="rId22"/>
    <p:sldId id="300" r:id="rId23"/>
    <p:sldId id="278" r:id="rId24"/>
    <p:sldId id="279" r:id="rId25"/>
    <p:sldId id="384" r:id="rId26"/>
    <p:sldId id="385" r:id="rId27"/>
    <p:sldId id="386" r:id="rId28"/>
    <p:sldId id="261" r:id="rId29"/>
    <p:sldId id="265" r:id="rId30"/>
    <p:sldId id="288" r:id="rId31"/>
    <p:sldId id="292" r:id="rId32"/>
    <p:sldId id="293" r:id="rId33"/>
    <p:sldId id="291" r:id="rId34"/>
    <p:sldId id="286" r:id="rId35"/>
    <p:sldId id="294" r:id="rId36"/>
    <p:sldId id="306" r:id="rId37"/>
    <p:sldId id="276" r:id="rId38"/>
    <p:sldId id="305" r:id="rId39"/>
    <p:sldId id="307" r:id="rId40"/>
    <p:sldId id="301" r:id="rId41"/>
    <p:sldId id="302" r:id="rId42"/>
    <p:sldId id="284" r:id="rId43"/>
    <p:sldId id="296" r:id="rId44"/>
    <p:sldId id="297" r:id="rId45"/>
    <p:sldId id="298" r:id="rId46"/>
    <p:sldId id="299" r:id="rId47"/>
    <p:sldId id="266" r:id="rId48"/>
    <p:sldId id="304" r:id="rId49"/>
    <p:sldId id="303" r:id="rId50"/>
    <p:sldId id="388" r:id="rId51"/>
    <p:sldId id="308" r:id="rId52"/>
    <p:sldId id="313" r:id="rId53"/>
    <p:sldId id="309" r:id="rId54"/>
    <p:sldId id="310" r:id="rId55"/>
    <p:sldId id="311" r:id="rId56"/>
    <p:sldId id="312" r:id="rId57"/>
    <p:sldId id="314" r:id="rId58"/>
    <p:sldId id="317" r:id="rId59"/>
    <p:sldId id="318" r:id="rId60"/>
    <p:sldId id="267" r:id="rId61"/>
    <p:sldId id="380" r:id="rId62"/>
    <p:sldId id="338" r:id="rId63"/>
    <p:sldId id="339" r:id="rId64"/>
    <p:sldId id="337" r:id="rId65"/>
    <p:sldId id="329" r:id="rId66"/>
    <p:sldId id="331" r:id="rId67"/>
    <p:sldId id="332" r:id="rId68"/>
    <p:sldId id="319" r:id="rId69"/>
    <p:sldId id="333" r:id="rId70"/>
    <p:sldId id="334" r:id="rId71"/>
    <p:sldId id="328" r:id="rId72"/>
    <p:sldId id="321" r:id="rId73"/>
    <p:sldId id="340" r:id="rId74"/>
    <p:sldId id="336" r:id="rId75"/>
    <p:sldId id="335" r:id="rId76"/>
    <p:sldId id="322" r:id="rId77"/>
    <p:sldId id="342" r:id="rId78"/>
    <p:sldId id="343" r:id="rId79"/>
    <p:sldId id="268" r:id="rId80"/>
    <p:sldId id="363" r:id="rId81"/>
    <p:sldId id="323" r:id="rId82"/>
    <p:sldId id="327" r:id="rId83"/>
    <p:sldId id="324" r:id="rId84"/>
    <p:sldId id="325" r:id="rId85"/>
    <p:sldId id="326" r:id="rId86"/>
    <p:sldId id="269" r:id="rId87"/>
    <p:sldId id="345" r:id="rId88"/>
    <p:sldId id="355" r:id="rId89"/>
    <p:sldId id="356" r:id="rId90"/>
    <p:sldId id="358" r:id="rId91"/>
    <p:sldId id="359" r:id="rId92"/>
    <p:sldId id="347" r:id="rId93"/>
    <p:sldId id="351" r:id="rId94"/>
    <p:sldId id="352" r:id="rId95"/>
    <p:sldId id="369" r:id="rId96"/>
    <p:sldId id="365" r:id="rId97"/>
    <p:sldId id="366" r:id="rId98"/>
    <p:sldId id="367" r:id="rId99"/>
    <p:sldId id="376" r:id="rId100"/>
    <p:sldId id="372" r:id="rId101"/>
    <p:sldId id="371" r:id="rId102"/>
    <p:sldId id="370" r:id="rId103"/>
    <p:sldId id="377" r:id="rId104"/>
    <p:sldId id="378" r:id="rId105"/>
    <p:sldId id="364" r:id="rId106"/>
    <p:sldId id="353" r:id="rId107"/>
    <p:sldId id="357" r:id="rId108"/>
    <p:sldId id="354" r:id="rId109"/>
    <p:sldId id="348" r:id="rId110"/>
    <p:sldId id="360" r:id="rId111"/>
    <p:sldId id="362" r:id="rId112"/>
    <p:sldId id="361" r:id="rId113"/>
    <p:sldId id="349" r:id="rId114"/>
    <p:sldId id="373" r:id="rId115"/>
    <p:sldId id="368" r:id="rId116"/>
    <p:sldId id="374" r:id="rId117"/>
    <p:sldId id="379" r:id="rId118"/>
    <p:sldId id="270" r:id="rId119"/>
    <p:sldId id="260" r:id="rId120"/>
    <p:sldId id="280" r:id="rId121"/>
    <p:sldId id="281" r:id="rId122"/>
    <p:sldId id="341" r:id="rId123"/>
    <p:sldId id="282" r:id="rId124"/>
    <p:sldId id="283" r:id="rId125"/>
    <p:sldId id="375"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99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81BD1-FF1E-4F6A-AAED-72C05092D6E5}" type="datetimeFigureOut">
              <a:rPr lang="en-US" smtClean="0"/>
              <a:t>10/24/2019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D067D-BE7D-4F61-A946-A6236DFC2A95}" type="slidenum">
              <a:rPr lang="en-US" smtClean="0"/>
              <a:t>‹#›</a:t>
            </a:fld>
            <a:endParaRPr lang="en-US"/>
          </a:p>
        </p:txBody>
      </p:sp>
    </p:spTree>
    <p:extLst>
      <p:ext uri="{BB962C8B-B14F-4D97-AF65-F5344CB8AC3E}">
        <p14:creationId xmlns:p14="http://schemas.microsoft.com/office/powerpoint/2010/main" val="830987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to keep in the back of your mind for now.</a:t>
            </a:r>
          </a:p>
          <a:p>
            <a:r>
              <a:rPr lang="en-US" dirty="0"/>
              <a:t>Will help more when we get into other programming languages, like SQL</a:t>
            </a:r>
          </a:p>
        </p:txBody>
      </p:sp>
      <p:sp>
        <p:nvSpPr>
          <p:cNvPr id="4" name="Slide Number Placeholder 3"/>
          <p:cNvSpPr>
            <a:spLocks noGrp="1"/>
          </p:cNvSpPr>
          <p:nvPr>
            <p:ph type="sldNum" sz="quarter" idx="5"/>
          </p:nvPr>
        </p:nvSpPr>
        <p:spPr/>
        <p:txBody>
          <a:bodyPr/>
          <a:lstStyle/>
          <a:p>
            <a:fld id="{B8AD067D-BE7D-4F61-A946-A6236DFC2A95}" type="slidenum">
              <a:rPr lang="en-US" smtClean="0"/>
              <a:t>5</a:t>
            </a:fld>
            <a:endParaRPr lang="en-US"/>
          </a:p>
        </p:txBody>
      </p:sp>
    </p:spTree>
    <p:extLst>
      <p:ext uri="{BB962C8B-B14F-4D97-AF65-F5344CB8AC3E}">
        <p14:creationId xmlns:p14="http://schemas.microsoft.com/office/powerpoint/2010/main" val="36112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Called float because it is a floating point.  Example: output x=32984328947213.21934782391472193874239847293184</a:t>
            </a:r>
          </a:p>
        </p:txBody>
      </p:sp>
      <p:sp>
        <p:nvSpPr>
          <p:cNvPr id="4" name="Slide Number Placeholder 3"/>
          <p:cNvSpPr>
            <a:spLocks noGrp="1"/>
          </p:cNvSpPr>
          <p:nvPr>
            <p:ph type="sldNum" sz="quarter" idx="5"/>
          </p:nvPr>
        </p:nvSpPr>
        <p:spPr/>
        <p:txBody>
          <a:bodyPr/>
          <a:lstStyle/>
          <a:p>
            <a:fld id="{B8AD067D-BE7D-4F61-A946-A6236DFC2A95}" type="slidenum">
              <a:rPr lang="en-US" smtClean="0"/>
              <a:t>6</a:t>
            </a:fld>
            <a:endParaRPr lang="en-US"/>
          </a:p>
        </p:txBody>
      </p:sp>
    </p:spTree>
    <p:extLst>
      <p:ext uri="{BB962C8B-B14F-4D97-AF65-F5344CB8AC3E}">
        <p14:creationId xmlns:p14="http://schemas.microsoft.com/office/powerpoint/2010/main" val="102272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store values.  Variables let us not worry about memory management.  Variables can change.</a:t>
            </a:r>
          </a:p>
        </p:txBody>
      </p:sp>
      <p:sp>
        <p:nvSpPr>
          <p:cNvPr id="4" name="Slide Number Placeholder 3"/>
          <p:cNvSpPr>
            <a:spLocks noGrp="1"/>
          </p:cNvSpPr>
          <p:nvPr>
            <p:ph type="sldNum" sz="quarter" idx="5"/>
          </p:nvPr>
        </p:nvSpPr>
        <p:spPr/>
        <p:txBody>
          <a:bodyPr/>
          <a:lstStyle/>
          <a:p>
            <a:fld id="{B8AD067D-BE7D-4F61-A946-A6236DFC2A95}" type="slidenum">
              <a:rPr lang="en-US" smtClean="0"/>
              <a:t>7</a:t>
            </a:fld>
            <a:endParaRPr lang="en-US"/>
          </a:p>
        </p:txBody>
      </p:sp>
    </p:spTree>
    <p:extLst>
      <p:ext uri="{BB962C8B-B14F-4D97-AF65-F5344CB8AC3E}">
        <p14:creationId xmlns:p14="http://schemas.microsoft.com/office/powerpoint/2010/main" val="374407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types must match for equality to return true</a:t>
            </a:r>
          </a:p>
        </p:txBody>
      </p:sp>
      <p:sp>
        <p:nvSpPr>
          <p:cNvPr id="4" name="Slide Number Placeholder 3"/>
          <p:cNvSpPr>
            <a:spLocks noGrp="1"/>
          </p:cNvSpPr>
          <p:nvPr>
            <p:ph type="sldNum" sz="quarter" idx="5"/>
          </p:nvPr>
        </p:nvSpPr>
        <p:spPr/>
        <p:txBody>
          <a:bodyPr/>
          <a:lstStyle/>
          <a:p>
            <a:fld id="{B8AD067D-BE7D-4F61-A946-A6236DFC2A95}" type="slidenum">
              <a:rPr lang="en-US" smtClean="0"/>
              <a:t>14</a:t>
            </a:fld>
            <a:endParaRPr lang="en-US"/>
          </a:p>
        </p:txBody>
      </p:sp>
    </p:spTree>
    <p:extLst>
      <p:ext uri="{BB962C8B-B14F-4D97-AF65-F5344CB8AC3E}">
        <p14:creationId xmlns:p14="http://schemas.microsoft.com/office/powerpoint/2010/main" val="7995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10/24/2019</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doc.qt.io/qt-5/qlineedit.html" TargetMode="External"/><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hyperlink" Target="http://doc.qt.io/qt-5/qwidget.html#move-1"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doc.qt.io/qt-5/qpixmap.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overflow.com/questions/327311/how-are-pythons-built-in-dictionaries-implemented"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pyqt.sourceforge.net/Docs/PyQt5/signals_slots.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zetcode.com/gui/pyqt5/" TargetMode="External"/><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hyperlink" Target="http://doc.qt.io/qt-5/index.html" TargetMode="External"/><Relationship Id="rId5" Type="http://schemas.openxmlformats.org/officeDocument/2006/relationships/hyperlink" Target="http://pyqt.sourceforge.net/Docs/PyQt5/" TargetMode="External"/><Relationship Id="rId4" Type="http://schemas.openxmlformats.org/officeDocument/2006/relationships/hyperlink" Target="https://pythonspot.com/pyqt5/" TargetMode="External"/></Relationships>
</file>

<file path=ppt/slides/_rels/slide1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list</a:t>
            </a:r>
          </a:p>
          <a:p>
            <a:pPr lvl="2"/>
            <a:r>
              <a:rPr lang="en-US" dirty="0"/>
              <a:t>Holds multiple values that can change</a:t>
            </a:r>
          </a:p>
          <a:p>
            <a:pPr lvl="2"/>
            <a:r>
              <a:rPr lang="en-US" dirty="0"/>
              <a:t>Set and access elements with []</a:t>
            </a:r>
          </a:p>
          <a:p>
            <a:pPr lvl="2"/>
            <a:r>
              <a:rPr lang="en-US" dirty="0"/>
              <a:t>Reference-type collection</a:t>
            </a:r>
          </a:p>
          <a:p>
            <a:pPr lvl="2"/>
            <a:r>
              <a:rPr lang="en-US" dirty="0"/>
              <a:t>Can mix value data types</a:t>
            </a:r>
          </a:p>
        </p:txBody>
      </p:sp>
    </p:spTree>
    <p:extLst>
      <p:ext uri="{BB962C8B-B14F-4D97-AF65-F5344CB8AC3E}">
        <p14:creationId xmlns:p14="http://schemas.microsoft.com/office/powerpoint/2010/main" val="13706517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a:t>Necessary Imports:</a:t>
            </a:r>
          </a:p>
          <a:p>
            <a:pPr lvl="3"/>
            <a:r>
              <a:rPr lang="en-US" dirty="0"/>
              <a:t>PyQt5.QWidgets.QLineEdit</a:t>
            </a:r>
          </a:p>
          <a:p>
            <a:pPr lvl="3"/>
            <a:endParaRPr lang="en-US" dirty="0"/>
          </a:p>
          <a:p>
            <a:pPr lvl="3"/>
            <a:endParaRPr lang="en-US" dirty="0"/>
          </a:p>
          <a:p>
            <a:pPr lvl="2"/>
            <a:endParaRPr lang="en-US" dirty="0"/>
          </a:p>
          <a:p>
            <a:pPr lvl="3"/>
            <a:endParaRPr lang="en-US" dirty="0"/>
          </a:p>
        </p:txBody>
      </p:sp>
    </p:spTree>
    <p:extLst>
      <p:ext uri="{BB962C8B-B14F-4D97-AF65-F5344CB8AC3E}">
        <p14:creationId xmlns:p14="http://schemas.microsoft.com/office/powerpoint/2010/main" val="28461716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3"/>
            <a:r>
              <a:rPr lang="en-US" dirty="0"/>
              <a:t>Example code TextWindowQLineEdit.py</a:t>
            </a:r>
          </a:p>
          <a:p>
            <a:pPr lvl="2"/>
            <a:endParaRPr lang="en-US" dirty="0"/>
          </a:p>
          <a:p>
            <a:pPr lvl="3"/>
            <a:endParaRPr lang="en-US" dirty="0"/>
          </a:p>
        </p:txBody>
      </p:sp>
    </p:spTree>
    <p:extLst>
      <p:ext uri="{BB962C8B-B14F-4D97-AF65-F5344CB8AC3E}">
        <p14:creationId xmlns:p14="http://schemas.microsoft.com/office/powerpoint/2010/main" val="16198459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Quick note on documentation</a:t>
            </a:r>
          </a:p>
          <a:p>
            <a:pPr lvl="2"/>
            <a:r>
              <a:rPr lang="en-US" dirty="0"/>
              <a:t>Don’t forget to check parent docs for all functions</a:t>
            </a:r>
          </a:p>
          <a:p>
            <a:pPr lvl="2"/>
            <a:r>
              <a:rPr lang="en-US" dirty="0"/>
              <a:t>Example: </a:t>
            </a:r>
            <a:r>
              <a:rPr lang="en-US" dirty="0" err="1"/>
              <a:t>QLineEdit.move</a:t>
            </a:r>
            <a:endParaRPr lang="en-US" dirty="0"/>
          </a:p>
          <a:p>
            <a:pPr lvl="3"/>
            <a:r>
              <a:rPr lang="en-US" dirty="0"/>
              <a:t>Function does not exist on </a:t>
            </a:r>
            <a:r>
              <a:rPr lang="en-US" dirty="0" err="1"/>
              <a:t>QLineEdit</a:t>
            </a:r>
            <a:r>
              <a:rPr lang="en-US" dirty="0"/>
              <a:t> page</a:t>
            </a:r>
          </a:p>
          <a:p>
            <a:pPr lvl="4"/>
            <a:r>
              <a:rPr lang="en-US" dirty="0">
                <a:hlinkClick r:id="rId3"/>
              </a:rPr>
              <a:t>http://doc.qt.io/qt-5/qlineedit.html</a:t>
            </a:r>
            <a:r>
              <a:rPr lang="en-US" dirty="0"/>
              <a:t> </a:t>
            </a:r>
          </a:p>
          <a:p>
            <a:pPr lvl="3"/>
            <a:r>
              <a:rPr lang="en-US" dirty="0"/>
              <a:t>Exists on </a:t>
            </a:r>
            <a:r>
              <a:rPr lang="en-US" dirty="0" err="1"/>
              <a:t>QWidget</a:t>
            </a:r>
            <a:r>
              <a:rPr lang="en-US" dirty="0"/>
              <a:t> page, the parent of </a:t>
            </a:r>
            <a:r>
              <a:rPr lang="en-US" dirty="0" err="1"/>
              <a:t>QLineEdit</a:t>
            </a:r>
            <a:endParaRPr lang="en-US" dirty="0"/>
          </a:p>
          <a:p>
            <a:pPr lvl="4"/>
            <a:r>
              <a:rPr lang="en-US" dirty="0">
                <a:hlinkClick r:id="rId4"/>
              </a:rPr>
              <a:t>http://doc.qt.io/qt-5/qwidget.html#move-1</a:t>
            </a:r>
            <a:endParaRPr lang="en-US" dirty="0"/>
          </a:p>
          <a:p>
            <a:pPr lvl="2"/>
            <a:r>
              <a:rPr lang="en-US" dirty="0"/>
              <a:t>TLDR: Check chain of inheritance for missing members</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4162444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How do I know the chain of inheritance?</a:t>
            </a:r>
          </a:p>
          <a:p>
            <a:pPr lvl="2"/>
            <a:r>
              <a:rPr lang="en-US" dirty="0"/>
              <a:t>Check Docs</a:t>
            </a:r>
          </a:p>
          <a:p>
            <a:pPr lvl="2"/>
            <a:r>
              <a:rPr lang="en-US" dirty="0"/>
              <a:t>Can tell from imports</a:t>
            </a:r>
          </a:p>
          <a:p>
            <a:pPr lvl="3"/>
            <a:r>
              <a:rPr lang="en-US" dirty="0"/>
              <a:t>Example:</a:t>
            </a:r>
          </a:p>
          <a:p>
            <a:pPr lvl="4"/>
            <a:r>
              <a:rPr lang="en-US" dirty="0" err="1"/>
              <a:t>QLabel</a:t>
            </a:r>
            <a:r>
              <a:rPr lang="en-US" dirty="0"/>
              <a:t> and </a:t>
            </a:r>
            <a:r>
              <a:rPr lang="en-US" dirty="0" err="1"/>
              <a:t>QLineEdit</a:t>
            </a:r>
            <a:r>
              <a:rPr lang="en-US" dirty="0"/>
              <a:t> are children </a:t>
            </a:r>
            <a:r>
              <a:rPr lang="en-US"/>
              <a:t>of PyQt5.QWidgets</a:t>
            </a:r>
            <a:endParaRPr lang="en-US" dirty="0"/>
          </a:p>
          <a:p>
            <a:pPr lvl="3"/>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5648"/>
            <a:ext cx="5610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4220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Can show images via pixel maps</a:t>
            </a:r>
          </a:p>
          <a:p>
            <a:pPr lvl="3"/>
            <a:r>
              <a:rPr lang="en-US" dirty="0"/>
              <a:t>Create </a:t>
            </a:r>
            <a:r>
              <a:rPr lang="en-US" dirty="0" err="1"/>
              <a:t>QLabel</a:t>
            </a:r>
            <a:endParaRPr lang="en-US" dirty="0"/>
          </a:p>
          <a:p>
            <a:pPr lvl="3"/>
            <a:r>
              <a:rPr lang="en-US" dirty="0"/>
              <a:t>Create </a:t>
            </a:r>
            <a:r>
              <a:rPr lang="en-US" dirty="0" err="1"/>
              <a:t>QPixmap</a:t>
            </a:r>
            <a:r>
              <a:rPr lang="en-US" dirty="0"/>
              <a:t> of image</a:t>
            </a:r>
          </a:p>
          <a:p>
            <a:pPr lvl="3"/>
            <a:r>
              <a:rPr lang="en-US" dirty="0"/>
              <a:t>Set the </a:t>
            </a:r>
            <a:r>
              <a:rPr lang="en-US" dirty="0" err="1"/>
              <a:t>Pixmap</a:t>
            </a:r>
            <a:r>
              <a:rPr lang="en-US" dirty="0"/>
              <a:t> property of the </a:t>
            </a:r>
            <a:r>
              <a:rPr lang="en-US" dirty="0" err="1"/>
              <a:t>QLabel</a:t>
            </a:r>
            <a:endParaRPr lang="en-US" dirty="0"/>
          </a:p>
          <a:p>
            <a:pPr lvl="3"/>
            <a:r>
              <a:rPr lang="en-US" dirty="0"/>
              <a:t>See ImageWindow.py for example</a:t>
            </a:r>
          </a:p>
          <a:p>
            <a:pPr lvl="2"/>
            <a:endParaRPr lang="en-US" dirty="0"/>
          </a:p>
          <a:p>
            <a:pPr lvl="3"/>
            <a:endParaRPr lang="en-US" dirty="0"/>
          </a:p>
        </p:txBody>
      </p:sp>
    </p:spTree>
    <p:extLst>
      <p:ext uri="{BB962C8B-B14F-4D97-AF65-F5344CB8AC3E}">
        <p14:creationId xmlns:p14="http://schemas.microsoft.com/office/powerpoint/2010/main" val="21646100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Necessary Imports:</a:t>
            </a:r>
          </a:p>
          <a:p>
            <a:pPr lvl="3"/>
            <a:r>
              <a:rPr lang="en-US" dirty="0"/>
              <a:t>PyQt5.QtWidgets.QLabel</a:t>
            </a:r>
          </a:p>
          <a:p>
            <a:pPr lvl="3"/>
            <a:r>
              <a:rPr lang="en-US" dirty="0"/>
              <a:t>PyQt5.QtGui.QIcon</a:t>
            </a:r>
          </a:p>
          <a:p>
            <a:pPr lvl="3"/>
            <a:r>
              <a:rPr lang="en-US" dirty="0"/>
              <a:t>PyQt5.QtGui.QPixmap</a:t>
            </a:r>
          </a:p>
          <a:p>
            <a:pPr lvl="3"/>
            <a:endParaRPr lang="en-US" dirty="0"/>
          </a:p>
          <a:p>
            <a:pPr lvl="3"/>
            <a:endParaRPr lang="en-US" dirty="0"/>
          </a:p>
          <a:p>
            <a:pPr lvl="3"/>
            <a:endParaRPr lang="en-US" dirty="0"/>
          </a:p>
        </p:txBody>
      </p:sp>
    </p:spTree>
    <p:extLst>
      <p:ext uri="{BB962C8B-B14F-4D97-AF65-F5344CB8AC3E}">
        <p14:creationId xmlns:p14="http://schemas.microsoft.com/office/powerpoint/2010/main" val="4873756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QLabel</a:t>
            </a:r>
            <a:endParaRPr lang="en-US" dirty="0"/>
          </a:p>
          <a:p>
            <a:pPr lvl="3"/>
            <a:r>
              <a:rPr lang="en-US" dirty="0"/>
              <a:t>Class provider for images  or text:</a:t>
            </a:r>
          </a:p>
          <a:p>
            <a:pPr lvl="4"/>
            <a:r>
              <a:rPr lang="en-US" dirty="0"/>
              <a:t>Plain text</a:t>
            </a:r>
          </a:p>
          <a:p>
            <a:pPr lvl="4"/>
            <a:r>
              <a:rPr lang="en-US" dirty="0"/>
              <a:t>Rich text</a:t>
            </a:r>
          </a:p>
          <a:p>
            <a:pPr lvl="4"/>
            <a:r>
              <a:rPr lang="en-US" dirty="0" err="1"/>
              <a:t>Pixmap</a:t>
            </a:r>
            <a:endParaRPr lang="en-US" dirty="0"/>
          </a:p>
          <a:p>
            <a:pPr lvl="4"/>
            <a:r>
              <a:rPr lang="en-US" dirty="0"/>
              <a:t>Movie</a:t>
            </a:r>
          </a:p>
          <a:p>
            <a:pPr lvl="4"/>
            <a:r>
              <a:rPr lang="en-US" dirty="0"/>
              <a:t>Number</a:t>
            </a:r>
          </a:p>
          <a:p>
            <a:pPr lvl="4"/>
            <a:r>
              <a:rPr lang="en-US" dirty="0"/>
              <a:t>Nothing</a:t>
            </a:r>
          </a:p>
          <a:p>
            <a:pPr lvl="3"/>
            <a:r>
              <a:rPr lang="en-US" dirty="0"/>
              <a:t>Cannot be used for direct interaction</a:t>
            </a:r>
          </a:p>
          <a:p>
            <a:pPr lvl="3"/>
            <a:endParaRPr lang="en-US" dirty="0"/>
          </a:p>
        </p:txBody>
      </p:sp>
    </p:spTree>
    <p:extLst>
      <p:ext uri="{BB962C8B-B14F-4D97-AF65-F5344CB8AC3E}">
        <p14:creationId xmlns:p14="http://schemas.microsoft.com/office/powerpoint/2010/main" val="35395003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QPixmap</a:t>
            </a:r>
            <a:endParaRPr lang="en-US" dirty="0"/>
          </a:p>
          <a:p>
            <a:pPr lvl="3"/>
            <a:r>
              <a:rPr lang="en-US" dirty="0"/>
              <a:t>Used to show images on screen</a:t>
            </a:r>
          </a:p>
          <a:p>
            <a:pPr lvl="3"/>
            <a:r>
              <a:rPr lang="en-US" dirty="0"/>
              <a:t>Other objects used for pixel manipulation and other functionality</a:t>
            </a:r>
          </a:p>
          <a:p>
            <a:pPr lvl="3"/>
            <a:r>
              <a:rPr lang="en-US" dirty="0"/>
              <a:t>See </a:t>
            </a:r>
            <a:r>
              <a:rPr lang="en-US" dirty="0">
                <a:solidFill>
                  <a:schemeClr val="tx2">
                    <a:lumMod val="20000"/>
                    <a:lumOff val="80000"/>
                  </a:schemeClr>
                </a:solidFill>
                <a:hlinkClick r:id="rId3"/>
              </a:rPr>
              <a:t>https://doc.qt.io/qt-5/qpixmap.html</a:t>
            </a:r>
            <a:r>
              <a:rPr lang="en-US" dirty="0">
                <a:solidFill>
                  <a:schemeClr val="tx2">
                    <a:lumMod val="20000"/>
                    <a:lumOff val="80000"/>
                  </a:schemeClr>
                </a:solidFill>
              </a:rPr>
              <a:t> </a:t>
            </a:r>
            <a:r>
              <a:rPr lang="en-US" dirty="0"/>
              <a:t>for more</a:t>
            </a:r>
          </a:p>
          <a:p>
            <a:pPr lvl="2"/>
            <a:endParaRPr lang="en-US" dirty="0"/>
          </a:p>
          <a:p>
            <a:pPr lvl="3"/>
            <a:endParaRPr lang="en-US" dirty="0"/>
          </a:p>
        </p:txBody>
      </p:sp>
    </p:spTree>
    <p:extLst>
      <p:ext uri="{BB962C8B-B14F-4D97-AF65-F5344CB8AC3E}">
        <p14:creationId xmlns:p14="http://schemas.microsoft.com/office/powerpoint/2010/main" val="27110937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Necessary Imports</a:t>
            </a:r>
          </a:p>
          <a:p>
            <a:pPr lvl="3"/>
            <a:r>
              <a:rPr lang="en-US" dirty="0"/>
              <a:t>PyQt5.QtWidgets.QPushButton</a:t>
            </a:r>
          </a:p>
          <a:p>
            <a:pPr lvl="3"/>
            <a:r>
              <a:rPr lang="en-US" dirty="0"/>
              <a:t>PyQt5.QtWidgets.QVBoxLayout</a:t>
            </a:r>
          </a:p>
          <a:p>
            <a:pPr lvl="2"/>
            <a:endParaRPr lang="en-US" dirty="0"/>
          </a:p>
        </p:txBody>
      </p:sp>
    </p:spTree>
    <p:extLst>
      <p:ext uri="{BB962C8B-B14F-4D97-AF65-F5344CB8AC3E}">
        <p14:creationId xmlns:p14="http://schemas.microsoft.com/office/powerpoint/2010/main" val="25562500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Create the button</a:t>
            </a:r>
          </a:p>
          <a:p>
            <a:pPr lvl="3"/>
            <a:r>
              <a:rPr lang="en-US" dirty="0" err="1"/>
              <a:t>self.button</a:t>
            </a:r>
            <a:r>
              <a:rPr lang="en-US" dirty="0"/>
              <a:t> = </a:t>
            </a:r>
            <a:r>
              <a:rPr lang="en-US" dirty="0" err="1"/>
              <a:t>QPushButton</a:t>
            </a:r>
            <a:r>
              <a:rPr lang="en-US" dirty="0"/>
              <a:t>(&lt;</a:t>
            </a:r>
            <a:r>
              <a:rPr lang="en-US" dirty="0" err="1"/>
              <a:t>button_text</a:t>
            </a:r>
            <a:r>
              <a:rPr lang="en-US" dirty="0"/>
              <a:t>&gt;, self)</a:t>
            </a:r>
          </a:p>
          <a:p>
            <a:pPr lvl="2"/>
            <a:r>
              <a:rPr lang="en-US" dirty="0"/>
              <a:t>Create optional items</a:t>
            </a:r>
          </a:p>
          <a:p>
            <a:pPr lvl="3"/>
            <a:r>
              <a:rPr lang="en-US" dirty="0"/>
              <a:t>Tool tip: </a:t>
            </a:r>
            <a:r>
              <a:rPr lang="en-US" dirty="0" err="1"/>
              <a:t>self.button.setToolTip</a:t>
            </a:r>
            <a:r>
              <a:rPr lang="en-US" dirty="0"/>
              <a:t>(&lt;</a:t>
            </a:r>
            <a:r>
              <a:rPr lang="en-US" dirty="0" err="1"/>
              <a:t>tool_tip_text</a:t>
            </a:r>
            <a:r>
              <a:rPr lang="en-US" dirty="0"/>
              <a:t>&gt;)</a:t>
            </a:r>
          </a:p>
          <a:p>
            <a:pPr lvl="2"/>
            <a:r>
              <a:rPr lang="en-US" dirty="0"/>
              <a:t>Create event handler for button click</a:t>
            </a:r>
          </a:p>
          <a:p>
            <a:pPr lvl="3"/>
            <a:r>
              <a:rPr lang="en-US" dirty="0"/>
              <a:t>Can be any method</a:t>
            </a:r>
          </a:p>
          <a:p>
            <a:pPr lvl="2"/>
            <a:r>
              <a:rPr lang="en-US" dirty="0"/>
              <a:t>Link event handler (a.k.a. slot) to the connect signal</a:t>
            </a:r>
          </a:p>
          <a:p>
            <a:pPr lvl="3"/>
            <a:r>
              <a:rPr lang="en-US" dirty="0" err="1"/>
              <a:t>self.button.clicked.connect</a:t>
            </a:r>
            <a:r>
              <a:rPr lang="en-US" dirty="0"/>
              <a:t>(self.&lt;</a:t>
            </a:r>
            <a:r>
              <a:rPr lang="en-US" dirty="0" err="1"/>
              <a:t>method_name</a:t>
            </a:r>
            <a:r>
              <a:rPr lang="en-US" dirty="0"/>
              <a:t>&gt;)</a:t>
            </a:r>
          </a:p>
          <a:p>
            <a:pPr lvl="2"/>
            <a:endParaRPr lang="en-US" dirty="0"/>
          </a:p>
        </p:txBody>
      </p:sp>
    </p:spTree>
    <p:extLst>
      <p:ext uri="{BB962C8B-B14F-4D97-AF65-F5344CB8AC3E}">
        <p14:creationId xmlns:p14="http://schemas.microsoft.com/office/powerpoint/2010/main" val="307867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dictionary</a:t>
            </a:r>
          </a:p>
          <a:p>
            <a:pPr lvl="2"/>
            <a:r>
              <a:rPr lang="en-US" dirty="0"/>
              <a:t>Hash table, </a:t>
            </a:r>
            <a:r>
              <a:rPr lang="en-US" dirty="0" err="1"/>
              <a:t>name:value</a:t>
            </a:r>
            <a:r>
              <a:rPr lang="en-US" dirty="0"/>
              <a:t> pair</a:t>
            </a:r>
          </a:p>
          <a:p>
            <a:pPr lvl="2"/>
            <a:r>
              <a:rPr lang="en-US" dirty="0"/>
              <a:t>Set with {}</a:t>
            </a:r>
          </a:p>
          <a:p>
            <a:pPr lvl="2"/>
            <a:r>
              <a:rPr lang="en-US" dirty="0"/>
              <a:t>Access elements with []</a:t>
            </a:r>
          </a:p>
          <a:p>
            <a:pPr lvl="2"/>
            <a:r>
              <a:rPr lang="en-US" dirty="0"/>
              <a:t>Very fast at loading values</a:t>
            </a:r>
          </a:p>
          <a:p>
            <a:pPr lvl="2"/>
            <a:r>
              <a:rPr lang="en-US" dirty="0"/>
              <a:t>Further reading: </a:t>
            </a:r>
            <a:r>
              <a:rPr lang="en-US" dirty="0">
                <a:hlinkClick r:id="rId3"/>
              </a:rPr>
              <a:t>https://stackoverflow.com/questions/327311/how-are-pythons-built-in-dictionaries-implemented</a:t>
            </a:r>
            <a:r>
              <a:rPr lang="en-US" dirty="0"/>
              <a:t> </a:t>
            </a:r>
          </a:p>
        </p:txBody>
      </p:sp>
    </p:spTree>
    <p:extLst>
      <p:ext uri="{BB962C8B-B14F-4D97-AF65-F5344CB8AC3E}">
        <p14:creationId xmlns:p14="http://schemas.microsoft.com/office/powerpoint/2010/main" val="21735426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Fix layout automatically with </a:t>
            </a:r>
            <a:r>
              <a:rPr lang="en-US" dirty="0" err="1"/>
              <a:t>QBoxLayout</a:t>
            </a:r>
            <a:endParaRPr lang="en-US" dirty="0"/>
          </a:p>
          <a:p>
            <a:pPr lvl="3"/>
            <a:r>
              <a:rPr lang="en-US" dirty="0"/>
              <a:t>Default position is top left</a:t>
            </a:r>
          </a:p>
          <a:p>
            <a:pPr lvl="3"/>
            <a:r>
              <a:rPr lang="en-US" dirty="0" err="1"/>
              <a:t>QVLayout</a:t>
            </a:r>
            <a:r>
              <a:rPr lang="en-US" dirty="0"/>
              <a:t> will auto-align button object(s) vertically</a:t>
            </a:r>
          </a:p>
          <a:p>
            <a:pPr lvl="4"/>
            <a:r>
              <a:rPr lang="en-US" dirty="0"/>
              <a:t>layout = </a:t>
            </a:r>
            <a:r>
              <a:rPr lang="en-US" dirty="0" err="1"/>
              <a:t>QVBoxLayout</a:t>
            </a:r>
            <a:r>
              <a:rPr lang="en-US" dirty="0"/>
              <a:t>(self)</a:t>
            </a:r>
          </a:p>
          <a:p>
            <a:pPr lvl="4"/>
            <a:r>
              <a:rPr lang="en-US" dirty="0" err="1"/>
              <a:t>layout.addWidget</a:t>
            </a:r>
            <a:r>
              <a:rPr lang="en-US" dirty="0"/>
              <a:t>(self.&lt;</a:t>
            </a:r>
            <a:r>
              <a:rPr lang="en-US" dirty="0" err="1"/>
              <a:t>button_ojbect</a:t>
            </a:r>
            <a:r>
              <a:rPr lang="en-US" dirty="0"/>
              <a:t>&gt;)</a:t>
            </a:r>
          </a:p>
          <a:p>
            <a:pPr lvl="2"/>
            <a:endParaRPr lang="en-US" dirty="0"/>
          </a:p>
        </p:txBody>
      </p:sp>
    </p:spTree>
    <p:extLst>
      <p:ext uri="{BB962C8B-B14F-4D97-AF65-F5344CB8AC3E}">
        <p14:creationId xmlns:p14="http://schemas.microsoft.com/office/powerpoint/2010/main" val="32708808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77500" lnSpcReduction="20000"/>
          </a:bodyPr>
          <a:lstStyle/>
          <a:p>
            <a:r>
              <a:rPr lang="en-US" dirty="0"/>
              <a:t>GUI’s</a:t>
            </a:r>
          </a:p>
          <a:p>
            <a:pPr lvl="1"/>
            <a:r>
              <a:rPr lang="en-US" dirty="0"/>
              <a:t>Signals and Slots</a:t>
            </a:r>
          </a:p>
          <a:p>
            <a:pPr lvl="2"/>
            <a:r>
              <a:rPr lang="en-US" dirty="0"/>
              <a:t>Signal calls a method (acts as event caller)</a:t>
            </a:r>
          </a:p>
          <a:p>
            <a:pPr lvl="3"/>
            <a:r>
              <a:rPr lang="en-US" dirty="0"/>
              <a:t>Use like an object: sig = </a:t>
            </a:r>
            <a:r>
              <a:rPr lang="en-US" dirty="0" err="1"/>
              <a:t>pyqtSignal</a:t>
            </a:r>
            <a:r>
              <a:rPr lang="en-US" dirty="0"/>
              <a:t>()</a:t>
            </a:r>
          </a:p>
          <a:p>
            <a:pPr lvl="3"/>
            <a:r>
              <a:rPr lang="en-US" dirty="0"/>
              <a:t>Wire to an action and emit:</a:t>
            </a:r>
          </a:p>
          <a:p>
            <a:pPr lvl="4"/>
            <a:r>
              <a:rPr lang="en-US" dirty="0" err="1"/>
              <a:t>self.sig.connect</a:t>
            </a:r>
            <a:r>
              <a:rPr lang="en-US" dirty="0"/>
              <a:t>(self.&lt;method&gt;)</a:t>
            </a:r>
          </a:p>
          <a:p>
            <a:pPr lvl="4"/>
            <a:r>
              <a:rPr lang="en-US" dirty="0" err="1"/>
              <a:t>Self.sig.emit</a:t>
            </a:r>
            <a:r>
              <a:rPr lang="en-US"/>
              <a:t>()</a:t>
            </a:r>
            <a:endParaRPr lang="en-US" dirty="0"/>
          </a:p>
          <a:p>
            <a:pPr lvl="2"/>
            <a:r>
              <a:rPr lang="en-US" dirty="0"/>
              <a:t>Slot handles the signal (acts as event action)</a:t>
            </a:r>
          </a:p>
          <a:p>
            <a:pPr lvl="3"/>
            <a:r>
              <a:rPr lang="en-US" dirty="0"/>
              <a:t>Define slot method with @</a:t>
            </a:r>
            <a:r>
              <a:rPr lang="en-US" dirty="0" err="1"/>
              <a:t>pyqtSlot</a:t>
            </a:r>
            <a:r>
              <a:rPr lang="en-US" dirty="0"/>
              <a:t>() decorator</a:t>
            </a:r>
          </a:p>
          <a:p>
            <a:pPr lvl="4"/>
            <a:r>
              <a:rPr lang="en-US" dirty="0"/>
              <a:t>@</a:t>
            </a:r>
            <a:r>
              <a:rPr lang="en-US" dirty="0" err="1"/>
              <a:t>pyqtSlot</a:t>
            </a:r>
            <a:r>
              <a:rPr lang="en-US" dirty="0"/>
              <a:t>()</a:t>
            </a:r>
          </a:p>
          <a:p>
            <a:pPr lvl="4"/>
            <a:r>
              <a:rPr lang="en-US" dirty="0" err="1"/>
              <a:t>def</a:t>
            </a:r>
            <a:r>
              <a:rPr lang="en-US" dirty="0"/>
              <a:t> slot():</a:t>
            </a:r>
          </a:p>
          <a:p>
            <a:pPr lvl="5"/>
            <a:r>
              <a:rPr lang="en-US" dirty="0" err="1"/>
              <a:t>Do_stuff</a:t>
            </a:r>
            <a:endParaRPr lang="en-US" dirty="0"/>
          </a:p>
          <a:p>
            <a:pPr lvl="2"/>
            <a:r>
              <a:rPr lang="en-US" dirty="0"/>
              <a:t>For our code, the signal and slot are automatically created and don’t need specifically created</a:t>
            </a:r>
          </a:p>
          <a:p>
            <a:pPr lvl="2"/>
            <a:r>
              <a:rPr lang="en-US" dirty="0"/>
              <a:t>See </a:t>
            </a:r>
            <a:r>
              <a:rPr lang="en-US" dirty="0">
                <a:hlinkClick r:id="rId3"/>
              </a:rPr>
              <a:t>http://pyqt.sourceforge.net/Docs/PyQt5/signals_slots.html</a:t>
            </a:r>
            <a:r>
              <a:rPr lang="en-US" dirty="0"/>
              <a:t> for more</a:t>
            </a:r>
          </a:p>
          <a:p>
            <a:pPr lvl="2"/>
            <a:endParaRPr lang="en-US" dirty="0"/>
          </a:p>
        </p:txBody>
      </p:sp>
    </p:spTree>
    <p:extLst>
      <p:ext uri="{BB962C8B-B14F-4D97-AF65-F5344CB8AC3E}">
        <p14:creationId xmlns:p14="http://schemas.microsoft.com/office/powerpoint/2010/main" val="10885847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QCheckBox</a:t>
            </a:r>
            <a:endParaRPr lang="en-US" dirty="0"/>
          </a:p>
          <a:p>
            <a:pPr lvl="3"/>
            <a:r>
              <a:rPr lang="en-US" dirty="0"/>
              <a:t>Check box</a:t>
            </a:r>
          </a:p>
          <a:p>
            <a:pPr lvl="2"/>
            <a:r>
              <a:rPr lang="en-US" dirty="0" err="1"/>
              <a:t>QSlider</a:t>
            </a:r>
            <a:endParaRPr lang="en-US" dirty="0"/>
          </a:p>
          <a:p>
            <a:pPr lvl="3"/>
            <a:r>
              <a:rPr lang="en-US" dirty="0"/>
              <a:t>Slide bar with handle</a:t>
            </a:r>
          </a:p>
          <a:p>
            <a:pPr lvl="2"/>
            <a:r>
              <a:rPr lang="en-US" dirty="0" err="1"/>
              <a:t>QProgressBar</a:t>
            </a:r>
            <a:endParaRPr lang="en-US" dirty="0"/>
          </a:p>
          <a:p>
            <a:pPr lvl="3"/>
            <a:r>
              <a:rPr lang="en-US" dirty="0"/>
              <a:t>Bar that fills in to show progress</a:t>
            </a:r>
          </a:p>
          <a:p>
            <a:pPr lvl="2"/>
            <a:r>
              <a:rPr lang="en-US" dirty="0" err="1"/>
              <a:t>QCalendarWidget</a:t>
            </a:r>
            <a:endParaRPr lang="en-US" dirty="0"/>
          </a:p>
          <a:p>
            <a:pPr lvl="3"/>
            <a:r>
              <a:rPr lang="en-US" dirty="0"/>
              <a:t>Monthly calendar</a:t>
            </a:r>
          </a:p>
        </p:txBody>
      </p:sp>
    </p:spTree>
    <p:extLst>
      <p:ext uri="{BB962C8B-B14F-4D97-AF65-F5344CB8AC3E}">
        <p14:creationId xmlns:p14="http://schemas.microsoft.com/office/powerpoint/2010/main" val="2741195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QLineEdit</a:t>
            </a:r>
            <a:endParaRPr lang="en-US" dirty="0"/>
          </a:p>
          <a:p>
            <a:pPr lvl="3"/>
            <a:r>
              <a:rPr lang="en-US" dirty="0"/>
              <a:t>Box that allows the entering and editing of text</a:t>
            </a:r>
          </a:p>
          <a:p>
            <a:pPr lvl="3"/>
            <a:r>
              <a:rPr lang="en-US" dirty="0"/>
              <a:t>Copy and paste operations allowed</a:t>
            </a:r>
          </a:p>
          <a:p>
            <a:pPr lvl="2"/>
            <a:r>
              <a:rPr lang="en-US" dirty="0" err="1"/>
              <a:t>QSplitter</a:t>
            </a:r>
            <a:endParaRPr lang="en-US" dirty="0"/>
          </a:p>
          <a:p>
            <a:pPr lvl="3"/>
            <a:r>
              <a:rPr lang="en-US" dirty="0"/>
              <a:t>GUI control of child widgets</a:t>
            </a:r>
          </a:p>
          <a:p>
            <a:pPr lvl="2"/>
            <a:r>
              <a:rPr lang="en-US" dirty="0" err="1"/>
              <a:t>QComboBox</a:t>
            </a:r>
            <a:endParaRPr lang="en-US" dirty="0"/>
          </a:p>
          <a:p>
            <a:pPr lvl="3"/>
            <a:r>
              <a:rPr lang="en-US" dirty="0"/>
              <a:t>Menu that drops down, with options a user can select</a:t>
            </a:r>
          </a:p>
          <a:p>
            <a:pPr lvl="2"/>
            <a:endParaRPr lang="en-US" dirty="0"/>
          </a:p>
        </p:txBody>
      </p:sp>
    </p:spTree>
    <p:extLst>
      <p:ext uri="{BB962C8B-B14F-4D97-AF65-F5344CB8AC3E}">
        <p14:creationId xmlns:p14="http://schemas.microsoft.com/office/powerpoint/2010/main" val="3937588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Further Learning</a:t>
            </a:r>
          </a:p>
          <a:p>
            <a:pPr lvl="2"/>
            <a:r>
              <a:rPr lang="en-US" dirty="0">
                <a:hlinkClick r:id="rId3"/>
              </a:rPr>
              <a:t>http://zetcode.com/gui/pyqt5/</a:t>
            </a:r>
            <a:endParaRPr lang="en-US" dirty="0"/>
          </a:p>
          <a:p>
            <a:pPr lvl="2"/>
            <a:r>
              <a:rPr lang="en-US" dirty="0">
                <a:hlinkClick r:id="rId4"/>
              </a:rPr>
              <a:t>https://pythonspot.com/pyqt5/</a:t>
            </a:r>
            <a:endParaRPr lang="en-US" dirty="0"/>
          </a:p>
          <a:p>
            <a:pPr lvl="1"/>
            <a:r>
              <a:rPr lang="en-US" dirty="0"/>
              <a:t>API References</a:t>
            </a:r>
          </a:p>
          <a:p>
            <a:pPr lvl="2"/>
            <a:r>
              <a:rPr lang="en-US" dirty="0">
                <a:hlinkClick r:id="rId5"/>
              </a:rPr>
              <a:t>http://pyqt.sourceforge.net/Docs/PyQt5/</a:t>
            </a:r>
            <a:endParaRPr lang="en-US" dirty="0"/>
          </a:p>
          <a:p>
            <a:pPr lvl="2"/>
            <a:r>
              <a:rPr lang="en-US" dirty="0">
                <a:hlinkClick r:id="rId6"/>
              </a:rPr>
              <a:t>http://doc.qt.io/qt-5/index.html</a:t>
            </a:r>
            <a:endParaRPr lang="en-US" dirty="0"/>
          </a:p>
          <a:p>
            <a:pPr lvl="2"/>
            <a:endParaRPr lang="en-US" dirty="0"/>
          </a:p>
        </p:txBody>
      </p:sp>
    </p:spTree>
    <p:extLst>
      <p:ext uri="{BB962C8B-B14F-4D97-AF65-F5344CB8AC3E}">
        <p14:creationId xmlns:p14="http://schemas.microsoft.com/office/powerpoint/2010/main" val="27465433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In-Class Project – War Card Game</a:t>
            </a:r>
          </a:p>
          <a:p>
            <a:pPr lvl="2"/>
            <a:r>
              <a:rPr lang="en-US" dirty="0"/>
              <a:t>UML Class Layout</a:t>
            </a:r>
          </a:p>
          <a:p>
            <a:pPr lvl="2"/>
            <a:r>
              <a:rPr lang="en-US" dirty="0"/>
              <a:t>Design Layout</a:t>
            </a:r>
          </a:p>
          <a:p>
            <a:pPr lvl="3"/>
            <a:r>
              <a:rPr lang="en-US" dirty="0"/>
              <a:t>Paint</a:t>
            </a:r>
          </a:p>
          <a:p>
            <a:pPr lvl="3"/>
            <a:r>
              <a:rPr lang="en-US" dirty="0"/>
              <a:t>Graphic Design Software</a:t>
            </a:r>
          </a:p>
          <a:p>
            <a:pPr lvl="2"/>
            <a:r>
              <a:rPr lang="en-US"/>
              <a:t>Code Design</a:t>
            </a:r>
            <a:endParaRPr lang="en-US" dirty="0"/>
          </a:p>
          <a:p>
            <a:pPr lvl="2"/>
            <a:endParaRPr lang="en-US" dirty="0"/>
          </a:p>
        </p:txBody>
      </p:sp>
    </p:spTree>
    <p:extLst>
      <p:ext uri="{BB962C8B-B14F-4D97-AF65-F5344CB8AC3E}">
        <p14:creationId xmlns:p14="http://schemas.microsoft.com/office/powerpoint/2010/main" val="8506407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lnSpcReduction="10000"/>
          </a:bodyPr>
          <a:lstStyle/>
          <a:p>
            <a:r>
              <a:rPr lang="en-US" dirty="0"/>
              <a:t>GUI’s – War Card Game</a:t>
            </a:r>
          </a:p>
          <a:p>
            <a:pPr lvl="1"/>
            <a:r>
              <a:rPr lang="en-US" dirty="0"/>
              <a:t>Code Review</a:t>
            </a:r>
          </a:p>
          <a:p>
            <a:pPr lvl="2"/>
            <a:r>
              <a:rPr lang="en-US" dirty="0" err="1"/>
              <a:t>QLabel</a:t>
            </a:r>
            <a:endParaRPr lang="en-US" dirty="0"/>
          </a:p>
          <a:p>
            <a:pPr lvl="3"/>
            <a:r>
              <a:rPr lang="en-US" dirty="0" err="1"/>
              <a:t>QPixmap</a:t>
            </a:r>
            <a:r>
              <a:rPr lang="en-US" dirty="0"/>
              <a:t> Image</a:t>
            </a:r>
          </a:p>
          <a:p>
            <a:pPr lvl="3"/>
            <a:r>
              <a:rPr lang="en-US" dirty="0"/>
              <a:t>Text</a:t>
            </a:r>
          </a:p>
          <a:p>
            <a:pPr lvl="2"/>
            <a:r>
              <a:rPr lang="en-US" dirty="0" err="1"/>
              <a:t>QPushButton</a:t>
            </a:r>
            <a:endParaRPr lang="en-US" dirty="0"/>
          </a:p>
          <a:p>
            <a:pPr lvl="3"/>
            <a:r>
              <a:rPr lang="en-US" dirty="0"/>
              <a:t>Button</a:t>
            </a:r>
          </a:p>
          <a:p>
            <a:pPr lvl="2"/>
            <a:r>
              <a:rPr lang="en-US" dirty="0" err="1"/>
              <a:t>QLineEdit</a:t>
            </a:r>
            <a:endParaRPr lang="en-US" dirty="0"/>
          </a:p>
          <a:p>
            <a:pPr lvl="3"/>
            <a:r>
              <a:rPr lang="en-US" dirty="0"/>
              <a:t>Input box for text</a:t>
            </a:r>
          </a:p>
          <a:p>
            <a:pPr lvl="2"/>
            <a:r>
              <a:rPr lang="en-US" dirty="0" err="1"/>
              <a:t>QComboBox</a:t>
            </a:r>
            <a:endParaRPr lang="en-US" dirty="0"/>
          </a:p>
          <a:p>
            <a:pPr lvl="3"/>
            <a:r>
              <a:rPr lang="en-US" dirty="0"/>
              <a:t>Dropdown list of selectable items</a:t>
            </a:r>
          </a:p>
          <a:p>
            <a:pPr lvl="3"/>
            <a:endParaRPr lang="en-US" dirty="0"/>
          </a:p>
          <a:p>
            <a:pPr lvl="2"/>
            <a:endParaRPr lang="en-US" dirty="0"/>
          </a:p>
        </p:txBody>
      </p:sp>
    </p:spTree>
    <p:extLst>
      <p:ext uri="{BB962C8B-B14F-4D97-AF65-F5344CB8AC3E}">
        <p14:creationId xmlns:p14="http://schemas.microsoft.com/office/powerpoint/2010/main" val="27930805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Creating Executables</a:t>
            </a:r>
          </a:p>
        </p:txBody>
      </p:sp>
    </p:spTree>
    <p:extLst>
      <p:ext uri="{BB962C8B-B14F-4D97-AF65-F5344CB8AC3E}">
        <p14:creationId xmlns:p14="http://schemas.microsoft.com/office/powerpoint/2010/main" val="14758996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5" name="Rectangle 4"/>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Pythonic</a:t>
            </a:r>
            <a:r>
              <a:rPr lang="en-US" dirty="0"/>
              <a:t> Way</a:t>
            </a:r>
          </a:p>
        </p:txBody>
      </p:sp>
      <p:sp>
        <p:nvSpPr>
          <p:cNvPr id="3" name="Content Placeholder 2"/>
          <p:cNvSpPr>
            <a:spLocks noGrp="1"/>
          </p:cNvSpPr>
          <p:nvPr>
            <p:ph idx="1"/>
          </p:nvPr>
        </p:nvSpPr>
        <p:spPr/>
        <p:txBody>
          <a:bodyPr>
            <a:normAutofit lnSpcReduction="10000"/>
          </a:bodyPr>
          <a:lstStyle/>
          <a:p>
            <a:r>
              <a:rPr lang="en-US" dirty="0"/>
              <a:t>Readability</a:t>
            </a:r>
          </a:p>
          <a:p>
            <a:pPr lvl="1"/>
            <a:r>
              <a:rPr lang="en-US" dirty="0"/>
              <a:t>Tabs vs {}</a:t>
            </a:r>
          </a:p>
          <a:p>
            <a:pPr lvl="1"/>
            <a:r>
              <a:rPr lang="en-US" dirty="0"/>
              <a:t>Explicit Code vs Implicit</a:t>
            </a:r>
          </a:p>
          <a:p>
            <a:pPr lvl="2"/>
            <a:r>
              <a:rPr lang="en-US" dirty="0"/>
              <a:t>*</a:t>
            </a:r>
            <a:r>
              <a:rPr lang="en-US" dirty="0" err="1"/>
              <a:t>args</a:t>
            </a:r>
            <a:r>
              <a:rPr lang="en-US" dirty="0"/>
              <a:t>/**</a:t>
            </a:r>
            <a:r>
              <a:rPr lang="en-US" dirty="0" err="1"/>
              <a:t>kwargs</a:t>
            </a:r>
            <a:r>
              <a:rPr lang="en-US" dirty="0"/>
              <a:t> vs list of each parameter</a:t>
            </a:r>
          </a:p>
          <a:p>
            <a:pPr lvl="1"/>
            <a:r>
              <a:rPr lang="en-US" dirty="0"/>
              <a:t>Built-in mechanism for documentation “”” “””</a:t>
            </a:r>
          </a:p>
          <a:p>
            <a:pPr marL="914400" lvl="2" indent="0">
              <a:buNone/>
            </a:pPr>
            <a:endParaRPr lang="en-US" dirty="0"/>
          </a:p>
          <a:p>
            <a:r>
              <a:rPr lang="en-US" dirty="0"/>
              <a:t>List Comprehensions</a:t>
            </a:r>
          </a:p>
          <a:p>
            <a:r>
              <a:rPr lang="en-US" dirty="0"/>
              <a:t>Setting Up Loops</a:t>
            </a:r>
          </a:p>
          <a:p>
            <a:r>
              <a:rPr lang="en-US" dirty="0"/>
              <a:t>Mathematical Basis</a:t>
            </a:r>
          </a:p>
        </p:txBody>
      </p:sp>
    </p:spTree>
    <p:extLst>
      <p:ext uri="{BB962C8B-B14F-4D97-AF65-F5344CB8AC3E}">
        <p14:creationId xmlns:p14="http://schemas.microsoft.com/office/powerpoint/2010/main" val="4077261226"/>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647C-8981-49CA-B3BF-074D40D51AAB}"/>
              </a:ext>
            </a:extLst>
          </p:cNvPr>
          <p:cNvSpPr>
            <a:spLocks noGrp="1"/>
          </p:cNvSpPr>
          <p:nvPr>
            <p:ph type="title"/>
          </p:nvPr>
        </p:nvSpPr>
        <p:spPr/>
        <p:txBody>
          <a:bodyPr/>
          <a:lstStyle/>
          <a:p>
            <a:r>
              <a:rPr lang="en-US" dirty="0">
                <a:solidFill>
                  <a:schemeClr val="bg1"/>
                </a:solidFill>
              </a:rPr>
              <a:t>Review of Basics</a:t>
            </a:r>
          </a:p>
        </p:txBody>
      </p:sp>
      <p:sp>
        <p:nvSpPr>
          <p:cNvPr id="3" name="Content Placeholder 2">
            <a:extLst>
              <a:ext uri="{FF2B5EF4-FFF2-40B4-BE49-F238E27FC236}">
                <a16:creationId xmlns:a16="http://schemas.microsoft.com/office/drawing/2014/main" id="{AE52C564-D527-43FE-8B08-F21489123DA7}"/>
              </a:ext>
            </a:extLst>
          </p:cNvPr>
          <p:cNvSpPr>
            <a:spLocks noGrp="1"/>
          </p:cNvSpPr>
          <p:nvPr>
            <p:ph idx="1"/>
          </p:nvPr>
        </p:nvSpPr>
        <p:spPr/>
        <p:txBody>
          <a:bodyPr/>
          <a:lstStyle/>
          <a:p>
            <a:r>
              <a:rPr lang="en-US" dirty="0">
                <a:solidFill>
                  <a:schemeClr val="bg1"/>
                </a:solidFill>
              </a:rPr>
              <a:t>Class Exercise:</a:t>
            </a:r>
          </a:p>
          <a:p>
            <a:pPr lvl="1"/>
            <a:r>
              <a:rPr lang="en-US" dirty="0">
                <a:solidFill>
                  <a:schemeClr val="bg1"/>
                </a:solidFill>
              </a:rPr>
              <a:t>Create a list of at least 5 foods</a:t>
            </a:r>
          </a:p>
          <a:p>
            <a:pPr lvl="1"/>
            <a:r>
              <a:rPr lang="en-US" dirty="0">
                <a:solidFill>
                  <a:schemeClr val="bg1"/>
                </a:solidFill>
              </a:rPr>
              <a:t>Create an array of constant values (like days in the year, approximate value of pi, </a:t>
            </a:r>
            <a:r>
              <a:rPr lang="en-US" dirty="0" err="1">
                <a:solidFill>
                  <a:schemeClr val="bg1"/>
                </a:solidFill>
              </a:rPr>
              <a:t>etc</a:t>
            </a:r>
            <a:r>
              <a:rPr lang="en-US" dirty="0">
                <a:solidFill>
                  <a:schemeClr val="bg1"/>
                </a:solidFill>
              </a:rPr>
              <a:t>)</a:t>
            </a:r>
          </a:p>
          <a:p>
            <a:pPr lvl="1"/>
            <a:r>
              <a:rPr lang="en-US" dirty="0">
                <a:solidFill>
                  <a:schemeClr val="bg1"/>
                </a:solidFill>
              </a:rPr>
              <a:t>Create a dictionary of state abbreviations and names</a:t>
            </a:r>
          </a:p>
        </p:txBody>
      </p:sp>
    </p:spTree>
    <p:extLst>
      <p:ext uri="{BB962C8B-B14F-4D97-AF65-F5344CB8AC3E}">
        <p14:creationId xmlns:p14="http://schemas.microsoft.com/office/powerpoint/2010/main" val="136974360"/>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38251553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Rectangle 3"/>
          <p:cNvSpPr/>
          <p:nvPr/>
        </p:nvSpPr>
        <p:spPr>
          <a:xfrm>
            <a:off x="-76200" y="-76200"/>
            <a:ext cx="9296400" cy="7010400"/>
          </a:xfrm>
          <a:prstGeom prst="rect">
            <a:avLst/>
          </a:prstGeom>
          <a:solidFill>
            <a:schemeClr val="bg1">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t>PyODBC</a:t>
            </a:r>
            <a:endParaRPr lang="en-US" dirty="0"/>
          </a:p>
        </p:txBody>
      </p:sp>
      <p:sp>
        <p:nvSpPr>
          <p:cNvPr id="3" name="Content Placeholder 2"/>
          <p:cNvSpPr>
            <a:spLocks noGrp="1"/>
          </p:cNvSpPr>
          <p:nvPr>
            <p:ph idx="1"/>
          </p:nvPr>
        </p:nvSpPr>
        <p:spPr/>
        <p:txBody>
          <a:bodyPr/>
          <a:lstStyle/>
          <a:p>
            <a:r>
              <a:rPr lang="en-US" dirty="0" err="1"/>
              <a:t>PyODBC</a:t>
            </a:r>
            <a:r>
              <a:rPr lang="en-US" dirty="0"/>
              <a:t> Data Base Connector</a:t>
            </a:r>
          </a:p>
          <a:p>
            <a:endParaRPr lang="en-US" dirty="0"/>
          </a:p>
        </p:txBody>
      </p:sp>
    </p:spTree>
    <p:extLst>
      <p:ext uri="{BB962C8B-B14F-4D97-AF65-F5344CB8AC3E}">
        <p14:creationId xmlns:p14="http://schemas.microsoft.com/office/powerpoint/2010/main" val="16507387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Basic Linear Model</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85000"/>
                  </a:schemeClr>
                </a:solidFill>
              </a:rPr>
              <a:t>Review of Basics</a:t>
            </a:r>
          </a:p>
        </p:txBody>
      </p:sp>
      <p:sp>
        <p:nvSpPr>
          <p:cNvPr id="3" name="Content Placeholder 2"/>
          <p:cNvSpPr>
            <a:spLocks noGrp="1"/>
          </p:cNvSpPr>
          <p:nvPr>
            <p:ph idx="1"/>
          </p:nvPr>
        </p:nvSpPr>
        <p:spPr/>
        <p:txBody>
          <a:bodyPr/>
          <a:lstStyle/>
          <a:p>
            <a:r>
              <a:rPr lang="en-US" dirty="0">
                <a:solidFill>
                  <a:schemeClr val="bg2">
                    <a:lumMod val="85000"/>
                  </a:schemeClr>
                </a:solidFill>
              </a:rPr>
              <a:t>Conditionals</a:t>
            </a:r>
          </a:p>
          <a:p>
            <a:pPr lvl="1"/>
            <a:r>
              <a:rPr lang="en-US" dirty="0">
                <a:solidFill>
                  <a:schemeClr val="bg2">
                    <a:lumMod val="85000"/>
                  </a:schemeClr>
                </a:solidFill>
              </a:rPr>
              <a:t>if</a:t>
            </a:r>
          </a:p>
          <a:p>
            <a:pPr lvl="1"/>
            <a:r>
              <a:rPr lang="en-US" dirty="0">
                <a:solidFill>
                  <a:schemeClr val="bg2">
                    <a:lumMod val="85000"/>
                  </a:schemeClr>
                </a:solidFill>
              </a:rPr>
              <a:t>if-else</a:t>
            </a:r>
          </a:p>
          <a:p>
            <a:pPr lvl="1"/>
            <a:r>
              <a:rPr lang="en-US" dirty="0">
                <a:solidFill>
                  <a:schemeClr val="bg2">
                    <a:lumMod val="85000"/>
                  </a:schemeClr>
                </a:solidFill>
              </a:rPr>
              <a:t>if-</a:t>
            </a:r>
            <a:r>
              <a:rPr lang="en-US" dirty="0" err="1">
                <a:solidFill>
                  <a:schemeClr val="bg2">
                    <a:lumMod val="85000"/>
                  </a:schemeClr>
                </a:solidFill>
              </a:rPr>
              <a:t>elif</a:t>
            </a:r>
            <a:endParaRPr lang="en-US" dirty="0">
              <a:solidFill>
                <a:schemeClr val="bg2">
                  <a:lumMod val="85000"/>
                </a:schemeClr>
              </a:solidFill>
            </a:endParaRPr>
          </a:p>
          <a:p>
            <a:pPr lvl="1"/>
            <a:r>
              <a:rPr lang="en-US" dirty="0">
                <a:solidFill>
                  <a:schemeClr val="bg2">
                    <a:lumMod val="85000"/>
                  </a:schemeClr>
                </a:solidFill>
              </a:rPr>
              <a:t>if-</a:t>
            </a:r>
            <a:r>
              <a:rPr lang="en-US" dirty="0" err="1">
                <a:solidFill>
                  <a:schemeClr val="bg2">
                    <a:lumMod val="85000"/>
                  </a:schemeClr>
                </a:solidFill>
              </a:rPr>
              <a:t>elif</a:t>
            </a:r>
            <a:r>
              <a:rPr lang="en-US" dirty="0">
                <a:solidFill>
                  <a:schemeClr val="bg2">
                    <a:lumMod val="85000"/>
                  </a:schemeClr>
                </a:solidFill>
              </a:rPr>
              <a:t>-else</a:t>
            </a:r>
          </a:p>
          <a:p>
            <a:pPr lvl="1"/>
            <a:r>
              <a:rPr lang="en-US" dirty="0">
                <a:solidFill>
                  <a:schemeClr val="bg2">
                    <a:lumMod val="85000"/>
                  </a:schemeClr>
                </a:solidFill>
              </a:rPr>
              <a:t>switch</a:t>
            </a:r>
          </a:p>
          <a:p>
            <a:pPr lvl="2"/>
            <a:r>
              <a:rPr lang="en-US" dirty="0">
                <a:solidFill>
                  <a:schemeClr val="bg2">
                    <a:lumMod val="85000"/>
                  </a:schemeClr>
                </a:solidFill>
              </a:rPr>
              <a:t>Not implemented, must use dictionaries in a function</a:t>
            </a:r>
          </a:p>
          <a:p>
            <a:pPr lvl="1"/>
            <a:endParaRPr lang="en-US" dirty="0">
              <a:solidFill>
                <a:schemeClr val="bg2">
                  <a:lumMod val="85000"/>
                </a:schemeClr>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738"/>
          <a:stretch/>
        </p:blipFill>
        <p:spPr bwMode="auto">
          <a:xfrm>
            <a:off x="3581400" y="1628775"/>
            <a:ext cx="19621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286000"/>
            <a:ext cx="19621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r="6364"/>
          <a:stretch/>
        </p:blipFill>
        <p:spPr bwMode="auto">
          <a:xfrm>
            <a:off x="3581400" y="3238500"/>
            <a:ext cx="19621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5543550" y="4351930"/>
            <a:ext cx="154305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86600" y="3994898"/>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332252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a:t>
            </a:r>
          </a:p>
          <a:p>
            <a:pPr lvl="1"/>
            <a:r>
              <a:rPr lang="en-US" dirty="0"/>
              <a:t>Logical operators examples</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442252"/>
            <a:ext cx="3200400"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7183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Conditionals Class Exercise</a:t>
            </a:r>
          </a:p>
          <a:p>
            <a:pPr lvl="1"/>
            <a:r>
              <a:rPr lang="en-US" dirty="0"/>
              <a:t>Write code to compare a number with a string that contains a number.  For instance, ’10’ &gt; 5 should be True.</a:t>
            </a:r>
          </a:p>
          <a:p>
            <a:pPr lvl="1"/>
            <a:endParaRPr lang="en-US" dirty="0"/>
          </a:p>
        </p:txBody>
      </p:sp>
    </p:spTree>
    <p:extLst>
      <p:ext uri="{BB962C8B-B14F-4D97-AF65-F5344CB8AC3E}">
        <p14:creationId xmlns:p14="http://schemas.microsoft.com/office/powerpoint/2010/main" val="12882743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for</a:t>
            </a:r>
          </a:p>
          <a:p>
            <a:pPr lvl="2"/>
            <a:r>
              <a:rPr lang="en-US" dirty="0"/>
              <a:t>Loops through each element in a collection</a:t>
            </a:r>
          </a:p>
          <a:p>
            <a:pPr lvl="2"/>
            <a:r>
              <a:rPr lang="en-US" dirty="0"/>
              <a:t>Use range() to get a quick list of elements</a:t>
            </a:r>
          </a:p>
        </p:txBody>
      </p:sp>
      <p:pic>
        <p:nvPicPr>
          <p:cNvPr id="5" name="Picture 4">
            <a:extLst>
              <a:ext uri="{FF2B5EF4-FFF2-40B4-BE49-F238E27FC236}">
                <a16:creationId xmlns:a16="http://schemas.microsoft.com/office/drawing/2014/main" id="{85736BDD-8D51-46D7-BA8B-C2BD1C2DB5A0}"/>
              </a:ext>
            </a:extLst>
          </p:cNvPr>
          <p:cNvPicPr>
            <a:picLocks noChangeAspect="1"/>
          </p:cNvPicPr>
          <p:nvPr/>
        </p:nvPicPr>
        <p:blipFill>
          <a:blip r:embed="rId3"/>
          <a:stretch>
            <a:fillRect/>
          </a:stretch>
        </p:blipFill>
        <p:spPr>
          <a:xfrm>
            <a:off x="304800" y="3746414"/>
            <a:ext cx="3814762" cy="2836948"/>
          </a:xfrm>
          <a:prstGeom prst="rect">
            <a:avLst/>
          </a:prstGeom>
        </p:spPr>
      </p:pic>
      <p:pic>
        <p:nvPicPr>
          <p:cNvPr id="6" name="Picture 5">
            <a:extLst>
              <a:ext uri="{FF2B5EF4-FFF2-40B4-BE49-F238E27FC236}">
                <a16:creationId xmlns:a16="http://schemas.microsoft.com/office/drawing/2014/main" id="{3C1193A6-5856-4D6D-9E6D-7F4B3E831C48}"/>
              </a:ext>
            </a:extLst>
          </p:cNvPr>
          <p:cNvPicPr>
            <a:picLocks noChangeAspect="1"/>
          </p:cNvPicPr>
          <p:nvPr/>
        </p:nvPicPr>
        <p:blipFill>
          <a:blip r:embed="rId4"/>
          <a:stretch>
            <a:fillRect/>
          </a:stretch>
        </p:blipFill>
        <p:spPr>
          <a:xfrm>
            <a:off x="5023020" y="3746414"/>
            <a:ext cx="3733800" cy="2834560"/>
          </a:xfrm>
          <a:prstGeom prst="rect">
            <a:avLst/>
          </a:prstGeom>
        </p:spPr>
      </p:pic>
    </p:spTree>
    <p:extLst>
      <p:ext uri="{BB962C8B-B14F-4D97-AF65-F5344CB8AC3E}">
        <p14:creationId xmlns:p14="http://schemas.microsoft.com/office/powerpoint/2010/main" val="400818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Loops</a:t>
            </a:r>
          </a:p>
          <a:p>
            <a:pPr lvl="1"/>
            <a:r>
              <a:rPr lang="en-US" dirty="0"/>
              <a:t>while</a:t>
            </a:r>
          </a:p>
          <a:p>
            <a:pPr lvl="2"/>
            <a:r>
              <a:rPr lang="en-US" dirty="0"/>
              <a:t>See next slide</a:t>
            </a:r>
          </a:p>
        </p:txBody>
      </p:sp>
    </p:spTree>
    <p:extLst>
      <p:ext uri="{BB962C8B-B14F-4D97-AF65-F5344CB8AC3E}">
        <p14:creationId xmlns:p14="http://schemas.microsoft.com/office/powerpoint/2010/main" val="99267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4" name="Picture 3">
            <a:extLst>
              <a:ext uri="{FF2B5EF4-FFF2-40B4-BE49-F238E27FC236}">
                <a16:creationId xmlns:a16="http://schemas.microsoft.com/office/drawing/2014/main" id="{C4276691-C999-4627-AD50-BBB9E1F81B7D}"/>
              </a:ext>
            </a:extLst>
          </p:cNvPr>
          <p:cNvPicPr>
            <a:picLocks noChangeAspect="1"/>
          </p:cNvPicPr>
          <p:nvPr/>
        </p:nvPicPr>
        <p:blipFill>
          <a:blip r:embed="rId3"/>
          <a:stretch>
            <a:fillRect/>
          </a:stretch>
        </p:blipFill>
        <p:spPr>
          <a:xfrm>
            <a:off x="1926431" y="2133600"/>
            <a:ext cx="5291137" cy="3535405"/>
          </a:xfrm>
          <a:prstGeom prst="rect">
            <a:avLst/>
          </a:prstGeom>
        </p:spPr>
      </p:pic>
    </p:spTree>
    <p:extLst>
      <p:ext uri="{BB962C8B-B14F-4D97-AF65-F5344CB8AC3E}">
        <p14:creationId xmlns:p14="http://schemas.microsoft.com/office/powerpoint/2010/main" val="39032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72771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20000"/>
          </a:bodyPr>
          <a:lstStyle/>
          <a:p>
            <a:r>
              <a:rPr lang="en-US" dirty="0"/>
              <a:t>Review of Basics</a:t>
            </a:r>
          </a:p>
          <a:p>
            <a:r>
              <a:rPr lang="en-US" dirty="0"/>
              <a:t>Extending Python</a:t>
            </a:r>
          </a:p>
          <a:p>
            <a:r>
              <a:rPr lang="en-US" dirty="0"/>
              <a:t>The </a:t>
            </a:r>
            <a:r>
              <a:rPr lang="en-US" dirty="0" err="1"/>
              <a:t>Pythonic</a:t>
            </a:r>
            <a:r>
              <a:rPr lang="en-US" dirty="0"/>
              <a:t> Way</a:t>
            </a:r>
          </a:p>
          <a:p>
            <a:r>
              <a:rPr lang="en-US" dirty="0"/>
              <a:t>Pandas Data Wrangling</a:t>
            </a:r>
          </a:p>
          <a:p>
            <a:r>
              <a:rPr lang="en-US" dirty="0" err="1"/>
              <a:t>PyODBC</a:t>
            </a:r>
            <a:r>
              <a:rPr lang="en-US" dirty="0"/>
              <a:t> Data Base Connector</a:t>
            </a:r>
          </a:p>
          <a:p>
            <a:r>
              <a:rPr lang="en-US" dirty="0" err="1"/>
              <a:t>MatPlotLib</a:t>
            </a:r>
            <a:r>
              <a:rPr lang="en-US" dirty="0"/>
              <a:t> Visuals</a:t>
            </a:r>
          </a:p>
          <a:p>
            <a:r>
              <a:rPr lang="en-US" dirty="0" err="1"/>
              <a:t>Scikit</a:t>
            </a:r>
            <a:r>
              <a:rPr lang="en-US" dirty="0"/>
              <a:t>-Learn Machine Learning</a:t>
            </a:r>
          </a:p>
          <a:p>
            <a:r>
              <a:rPr lang="en-US" dirty="0"/>
              <a:t>Automating Python Scripts in Windows</a:t>
            </a:r>
          </a:p>
          <a:p>
            <a:r>
              <a:rPr lang="en-US" dirty="0"/>
              <a:t>Putting It All Together</a:t>
            </a:r>
          </a:p>
          <a:p>
            <a:endParaRPr lang="en-US" dirty="0"/>
          </a:p>
        </p:txBody>
      </p:sp>
    </p:spTree>
    <p:extLst>
      <p:ext uri="{BB962C8B-B14F-4D97-AF65-F5344CB8AC3E}">
        <p14:creationId xmlns:p14="http://schemas.microsoft.com/office/powerpoint/2010/main" val="710136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Defining the function:</a:t>
            </a:r>
          </a:p>
          <a:p>
            <a:pPr lvl="2"/>
            <a:r>
              <a:rPr lang="en-US" dirty="0"/>
              <a:t>def &lt;</a:t>
            </a:r>
            <a:r>
              <a:rPr lang="en-US" dirty="0" err="1"/>
              <a:t>function_name</a:t>
            </a:r>
            <a:r>
              <a:rPr lang="en-US" dirty="0"/>
              <a:t>&gt;(</a:t>
            </a:r>
            <a:r>
              <a:rPr lang="en-US" dirty="0" err="1"/>
              <a:t>parameter_list</a:t>
            </a:r>
            <a:r>
              <a:rPr lang="en-US" dirty="0"/>
              <a:t>):</a:t>
            </a:r>
          </a:p>
          <a:p>
            <a:pPr marL="457200" lvl="1" indent="0">
              <a:buNone/>
            </a:pPr>
            <a:r>
              <a:rPr lang="en-US" dirty="0"/>
              <a:t>	   	</a:t>
            </a:r>
            <a:r>
              <a:rPr lang="en-US" sz="2400" dirty="0"/>
              <a:t>&lt;body of function&gt;</a:t>
            </a:r>
          </a:p>
          <a:p>
            <a:pPr marL="457200" lvl="1" indent="0">
              <a:buNone/>
            </a:pPr>
            <a:r>
              <a:rPr lang="en-US" sz="2400" dirty="0"/>
              <a:t>	   	return &lt;</a:t>
            </a:r>
            <a:r>
              <a:rPr lang="en-US" sz="2400" dirty="0" err="1"/>
              <a:t>optional_return_val</a:t>
            </a:r>
            <a:r>
              <a:rPr lang="en-US" sz="2400" dirty="0"/>
              <a:t>&gt;</a:t>
            </a:r>
            <a:endParaRPr lang="en-US" dirty="0"/>
          </a:p>
          <a:p>
            <a:pPr lvl="1"/>
            <a:r>
              <a:rPr lang="en-US" dirty="0"/>
              <a:t>Calling the function:</a:t>
            </a:r>
          </a:p>
          <a:p>
            <a:pPr lvl="2"/>
            <a:r>
              <a:rPr lang="en-US" dirty="0"/>
              <a:t>&lt;</a:t>
            </a:r>
            <a:r>
              <a:rPr lang="en-US" dirty="0" err="1"/>
              <a:t>function_name</a:t>
            </a:r>
            <a:r>
              <a:rPr lang="en-US" dirty="0"/>
              <a:t>&gt;(&lt;</a:t>
            </a:r>
            <a:r>
              <a:rPr lang="en-US" dirty="0" err="1"/>
              <a:t>argument_list</a:t>
            </a:r>
            <a:r>
              <a:rPr lang="en-US" dirty="0"/>
              <a:t>&gt;)</a:t>
            </a:r>
          </a:p>
        </p:txBody>
      </p:sp>
    </p:spTree>
    <p:extLst>
      <p:ext uri="{BB962C8B-B14F-4D97-AF65-F5344CB8AC3E}">
        <p14:creationId xmlns:p14="http://schemas.microsoft.com/office/powerpoint/2010/main" val="41208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a:p>
            <a:pPr lvl="1"/>
            <a:r>
              <a:rPr lang="en-US" dirty="0"/>
              <a:t>Void Functions</a:t>
            </a:r>
          </a:p>
          <a:p>
            <a:pPr lvl="2"/>
            <a:r>
              <a:rPr lang="en-US" dirty="0"/>
              <a:t>Omit the “return” at the end</a:t>
            </a:r>
          </a:p>
          <a:p>
            <a:pPr lvl="2"/>
            <a:r>
              <a:rPr lang="en-US" dirty="0"/>
              <a:t>Include the “return”, but don’t put anything to return</a:t>
            </a:r>
          </a:p>
          <a:p>
            <a:pPr lvl="3"/>
            <a:r>
              <a:rPr lang="en-US" dirty="0"/>
              <a:t>Both methods do the same thing</a:t>
            </a:r>
          </a:p>
          <a:p>
            <a:pPr lvl="3"/>
            <a:r>
              <a:rPr lang="en-US" dirty="0"/>
              <a:t>Setting a variable equal to the functions produces the same type and value output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765705"/>
            <a:ext cx="2420329" cy="181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66443"/>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2288136" y="406922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3400" y="3781702"/>
            <a:ext cx="1447800" cy="646331"/>
          </a:xfrm>
          <a:prstGeom prst="rect">
            <a:avLst/>
          </a:prstGeom>
          <a:noFill/>
          <a:ln>
            <a:solidFill>
              <a:schemeClr val="bg2"/>
            </a:solidFill>
          </a:ln>
        </p:spPr>
        <p:txBody>
          <a:bodyPr wrap="square" rtlCol="0">
            <a:spAutoFit/>
          </a:bodyPr>
          <a:lstStyle/>
          <a:p>
            <a:r>
              <a:rPr lang="en-US" dirty="0"/>
              <a:t>Why did we do this?</a:t>
            </a:r>
          </a:p>
        </p:txBody>
      </p:sp>
    </p:spTree>
    <p:extLst>
      <p:ext uri="{BB962C8B-B14F-4D97-AF65-F5344CB8AC3E}">
        <p14:creationId xmlns:p14="http://schemas.microsoft.com/office/powerpoint/2010/main" val="12508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480686"/>
            <a:ext cx="305752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3404736"/>
            <a:ext cx="5143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6553200" y="4119111"/>
            <a:ext cx="10668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55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a:pPr>
            <a:r>
              <a:rPr lang="en-US" dirty="0"/>
              <a:t>Create a function that will return a number</a:t>
            </a:r>
          </a:p>
          <a:p>
            <a:pPr marL="971550" lvl="1" indent="-514350">
              <a:buFont typeface="+mj-lt"/>
              <a:buAutoNum type="arabicParenR"/>
            </a:pPr>
            <a:r>
              <a:rPr lang="en-US" dirty="0"/>
              <a:t>Create a function with two inputs</a:t>
            </a:r>
          </a:p>
          <a:p>
            <a:pPr marL="971550" lvl="1" indent="-514350">
              <a:buFont typeface="+mj-lt"/>
              <a:buAutoNum type="arabicParenR"/>
            </a:pPr>
            <a:r>
              <a:rPr lang="en-US" dirty="0"/>
              <a:t>Create a function with two string inputs, that returns the two strings combined together separated by a space.</a:t>
            </a:r>
          </a:p>
          <a:p>
            <a:pPr marL="1371600" lvl="2" indent="-514350">
              <a:buFont typeface="+mj-lt"/>
              <a:buAutoNum type="arabicParenR"/>
            </a:pPr>
            <a:r>
              <a:rPr lang="en-US" dirty="0"/>
              <a:t>I.e. </a:t>
            </a:r>
            <a:r>
              <a:rPr lang="en-US" dirty="0" err="1"/>
              <a:t>func</a:t>
            </a:r>
            <a:r>
              <a:rPr lang="en-US" dirty="0"/>
              <a:t>(“string_1”,”string_2”) == “string_1 string_2”</a:t>
            </a:r>
          </a:p>
        </p:txBody>
      </p:sp>
    </p:spTree>
    <p:extLst>
      <p:ext uri="{BB962C8B-B14F-4D97-AF65-F5344CB8AC3E}">
        <p14:creationId xmlns:p14="http://schemas.microsoft.com/office/powerpoint/2010/main" val="392526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Functions Class Exercises</a:t>
            </a:r>
          </a:p>
          <a:p>
            <a:pPr marL="971550" lvl="1" indent="-514350">
              <a:buFont typeface="+mj-lt"/>
              <a:buAutoNum type="arabicParenR" startAt="4"/>
            </a:pPr>
            <a:r>
              <a:rPr lang="en-US" dirty="0"/>
              <a:t>Create a function with an input of a list of integers.  The output is the same list, with each value squared.  The function must contain a loop or a list comprehension. </a:t>
            </a:r>
          </a:p>
        </p:txBody>
      </p:sp>
    </p:spTree>
    <p:extLst>
      <p:ext uri="{BB962C8B-B14F-4D97-AF65-F5344CB8AC3E}">
        <p14:creationId xmlns:p14="http://schemas.microsoft.com/office/powerpoint/2010/main" val="103156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F76-894F-4720-BE10-F9A60A388F7D}"/>
              </a:ext>
            </a:extLst>
          </p:cNvPr>
          <p:cNvSpPr>
            <a:spLocks noGrp="1"/>
          </p:cNvSpPr>
          <p:nvPr>
            <p:ph type="title"/>
          </p:nvPr>
        </p:nvSpPr>
        <p:spPr/>
        <p:txBody>
          <a:bodyPr/>
          <a:lstStyle/>
          <a:p>
            <a:r>
              <a:rPr lang="en-US" dirty="0"/>
              <a:t>Mini Project</a:t>
            </a:r>
          </a:p>
        </p:txBody>
      </p:sp>
      <p:sp>
        <p:nvSpPr>
          <p:cNvPr id="3" name="Content Placeholder 2">
            <a:extLst>
              <a:ext uri="{FF2B5EF4-FFF2-40B4-BE49-F238E27FC236}">
                <a16:creationId xmlns:a16="http://schemas.microsoft.com/office/drawing/2014/main" id="{0C1F1D40-CDB0-4697-B6D3-CDD26AEC8870}"/>
              </a:ext>
            </a:extLst>
          </p:cNvPr>
          <p:cNvSpPr>
            <a:spLocks noGrp="1"/>
          </p:cNvSpPr>
          <p:nvPr>
            <p:ph idx="1"/>
          </p:nvPr>
        </p:nvSpPr>
        <p:spPr/>
        <p:txBody>
          <a:bodyPr/>
          <a:lstStyle/>
          <a:p>
            <a:r>
              <a:rPr lang="en-US" dirty="0"/>
              <a:t>Given a list of part numbers to search and a list of part numbers to find, both in files, find how many</a:t>
            </a:r>
          </a:p>
        </p:txBody>
      </p:sp>
    </p:spTree>
    <p:extLst>
      <p:ext uri="{BB962C8B-B14F-4D97-AF65-F5344CB8AC3E}">
        <p14:creationId xmlns:p14="http://schemas.microsoft.com/office/powerpoint/2010/main" val="376600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85000" lnSpcReduction="20000"/>
          </a:bodyPr>
          <a:lstStyle/>
          <a:p>
            <a:r>
              <a:rPr lang="en-US" dirty="0"/>
              <a:t>More Types</a:t>
            </a:r>
          </a:p>
          <a:p>
            <a:r>
              <a:rPr lang="en-US" dirty="0"/>
              <a:t>Furthering the Collective</a:t>
            </a:r>
          </a:p>
          <a:p>
            <a:r>
              <a:rPr lang="en-US" dirty="0"/>
              <a:t>Improved Logic and Error Handling</a:t>
            </a:r>
          </a:p>
          <a:p>
            <a:r>
              <a:rPr lang="en-US" dirty="0"/>
              <a:t>List Comprehensions</a:t>
            </a:r>
          </a:p>
          <a:p>
            <a:r>
              <a:rPr lang="en-US" dirty="0"/>
              <a:t>Lambda Expressions</a:t>
            </a:r>
          </a:p>
          <a:p>
            <a:r>
              <a:rPr lang="en-US" dirty="0"/>
              <a:t>Working with Files</a:t>
            </a:r>
          </a:p>
          <a:p>
            <a:r>
              <a:rPr lang="en-US" dirty="0"/>
              <a:t>Classes in Python</a:t>
            </a:r>
          </a:p>
          <a:p>
            <a:r>
              <a:rPr lang="en-US" dirty="0"/>
              <a:t>Keyword Arguments</a:t>
            </a:r>
          </a:p>
          <a:p>
            <a:r>
              <a:rPr lang="en-US" dirty="0"/>
              <a:t>GUI’s</a:t>
            </a:r>
          </a:p>
          <a:p>
            <a:r>
              <a:rPr lang="en-US" dirty="0"/>
              <a:t>Creating Executables</a:t>
            </a:r>
          </a:p>
        </p:txBody>
      </p:sp>
    </p:spTree>
    <p:extLst>
      <p:ext uri="{BB962C8B-B14F-4D97-AF65-F5344CB8AC3E}">
        <p14:creationId xmlns:p14="http://schemas.microsoft.com/office/powerpoint/2010/main" val="3082894559"/>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More types</a:t>
            </a:r>
          </a:p>
          <a:p>
            <a:pPr lvl="1"/>
            <a:r>
              <a:rPr lang="en-US" dirty="0"/>
              <a:t>Complex Numbers</a:t>
            </a:r>
          </a:p>
          <a:p>
            <a:pPr lvl="2"/>
            <a:r>
              <a:rPr lang="en-US" dirty="0"/>
              <a:t>complex(</a:t>
            </a:r>
            <a:r>
              <a:rPr lang="en-US" dirty="0" err="1"/>
              <a:t>real,complex</a:t>
            </a:r>
            <a:r>
              <a:rPr lang="en-US" dirty="0"/>
              <a:t>)</a:t>
            </a:r>
          </a:p>
          <a:p>
            <a:pPr lvl="3"/>
            <a:r>
              <a:rPr lang="en-US" dirty="0"/>
              <a:t>z=complex(3,4)</a:t>
            </a:r>
          </a:p>
          <a:p>
            <a:pPr lvl="2"/>
            <a:r>
              <a:rPr lang="en-US" dirty="0"/>
              <a:t>j as complex variable name</a:t>
            </a:r>
          </a:p>
          <a:p>
            <a:pPr lvl="3"/>
            <a:r>
              <a:rPr lang="en-US" dirty="0"/>
              <a:t>Z=3+4j = complex(3,4)</a:t>
            </a:r>
          </a:p>
          <a:p>
            <a:pPr lvl="2"/>
            <a:r>
              <a:rPr lang="en-US" dirty="0"/>
              <a:t>conjugate()</a:t>
            </a:r>
          </a:p>
          <a:p>
            <a:pPr lvl="3"/>
            <a:r>
              <a:rPr lang="en-US" dirty="0"/>
              <a:t>Complex conjugate</a:t>
            </a:r>
          </a:p>
          <a:p>
            <a:pPr lvl="3"/>
            <a:r>
              <a:rPr lang="en-US" dirty="0" err="1"/>
              <a:t>z.conjugate</a:t>
            </a:r>
            <a:r>
              <a:rPr lang="en-US" dirty="0"/>
              <a:t>() = 3-4j</a:t>
            </a:r>
          </a:p>
          <a:p>
            <a:pPr lvl="1"/>
            <a:endParaRPr lang="en-US" dirty="0"/>
          </a:p>
        </p:txBody>
      </p:sp>
    </p:spTree>
    <p:extLst>
      <p:ext uri="{BB962C8B-B14F-4D97-AF65-F5344CB8AC3E}">
        <p14:creationId xmlns:p14="http://schemas.microsoft.com/office/powerpoint/2010/main" val="174864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92500" lnSpcReduction="10000"/>
          </a:bodyPr>
          <a:lstStyle/>
          <a:p>
            <a:r>
              <a:rPr lang="en-US" dirty="0"/>
              <a:t>Furthering the Collective</a:t>
            </a:r>
          </a:p>
          <a:p>
            <a:pPr lvl="1"/>
            <a:r>
              <a:rPr lang="en-US" dirty="0"/>
              <a:t># Methods and Properties of collections</a:t>
            </a:r>
          </a:p>
          <a:p>
            <a:pPr lvl="2"/>
            <a:r>
              <a:rPr lang="en-US" dirty="0"/>
              <a:t>List</a:t>
            </a:r>
          </a:p>
          <a:p>
            <a:pPr lvl="2"/>
            <a:r>
              <a:rPr lang="en-US" dirty="0"/>
              <a:t>Dictionaries</a:t>
            </a:r>
          </a:p>
          <a:p>
            <a:pPr lvl="2"/>
            <a:r>
              <a:rPr lang="en-US" dirty="0"/>
              <a:t>Sets</a:t>
            </a:r>
          </a:p>
          <a:p>
            <a:pPr lvl="2"/>
            <a:endParaRPr lang="en-US" dirty="0"/>
          </a:p>
          <a:p>
            <a:pPr lvl="1"/>
            <a:r>
              <a:rPr lang="en-US" dirty="0"/>
              <a:t># Slice notation</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190986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lnSpcReduction="10000"/>
          </a:bodyPr>
          <a:lstStyle/>
          <a:p>
            <a:r>
              <a:rPr lang="en-US" dirty="0"/>
              <a:t>Environments</a:t>
            </a:r>
          </a:p>
          <a:p>
            <a:r>
              <a:rPr lang="en-US" dirty="0"/>
              <a:t>Basic Properties</a:t>
            </a:r>
          </a:p>
          <a:p>
            <a:r>
              <a:rPr lang="en-US" dirty="0"/>
              <a:t>Variables</a:t>
            </a:r>
          </a:p>
          <a:p>
            <a:r>
              <a:rPr lang="en-US" dirty="0"/>
              <a:t>Comments</a:t>
            </a:r>
          </a:p>
          <a:p>
            <a:r>
              <a:rPr lang="en-US" dirty="0"/>
              <a:t>Collections</a:t>
            </a:r>
          </a:p>
          <a:p>
            <a:r>
              <a:rPr lang="en-US" dirty="0"/>
              <a:t>Conditionals</a:t>
            </a:r>
          </a:p>
          <a:p>
            <a:r>
              <a:rPr lang="en-US" dirty="0"/>
              <a:t>Loops</a:t>
            </a:r>
          </a:p>
          <a:p>
            <a:r>
              <a:rPr lang="en-US" dirty="0"/>
              <a:t>Functions</a:t>
            </a:r>
          </a:p>
        </p:txBody>
      </p:sp>
    </p:spTree>
    <p:extLst>
      <p:ext uri="{BB962C8B-B14F-4D97-AF65-F5344CB8AC3E}">
        <p14:creationId xmlns:p14="http://schemas.microsoft.com/office/powerpoint/2010/main" val="110300212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 tuples, and dictionaries</a:t>
            </a:r>
          </a:p>
          <a:p>
            <a:pPr lvl="2"/>
            <a:r>
              <a:rPr lang="en-US" dirty="0"/>
              <a:t>min(x)</a:t>
            </a:r>
          </a:p>
          <a:p>
            <a:pPr lvl="3"/>
            <a:r>
              <a:rPr lang="en-US" dirty="0"/>
              <a:t>Get the element that has the minimum value in x</a:t>
            </a:r>
          </a:p>
          <a:p>
            <a:pPr lvl="2"/>
            <a:r>
              <a:rPr lang="en-US" dirty="0"/>
              <a:t>max(x)</a:t>
            </a:r>
          </a:p>
          <a:p>
            <a:pPr lvl="3"/>
            <a:r>
              <a:rPr lang="en-US" dirty="0"/>
              <a:t>Get element that has the maximum value in x</a:t>
            </a:r>
          </a:p>
          <a:p>
            <a:pPr lvl="2"/>
            <a:r>
              <a:rPr lang="en-US" dirty="0" err="1"/>
              <a:t>len</a:t>
            </a:r>
            <a:r>
              <a:rPr lang="en-US" dirty="0"/>
              <a:t>(x)</a:t>
            </a:r>
          </a:p>
          <a:p>
            <a:pPr lvl="3"/>
            <a:r>
              <a:rPr lang="en-US" dirty="0"/>
              <a:t>Number of elements in x</a:t>
            </a:r>
          </a:p>
          <a:p>
            <a:pPr lvl="3"/>
            <a:r>
              <a:rPr lang="en-US" dirty="0"/>
              <a:t>Can also get the number of characters in a string</a:t>
            </a:r>
          </a:p>
        </p:txBody>
      </p:sp>
    </p:spTree>
    <p:extLst>
      <p:ext uri="{BB962C8B-B14F-4D97-AF65-F5344CB8AC3E}">
        <p14:creationId xmlns:p14="http://schemas.microsoft.com/office/powerpoint/2010/main" val="690859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a:t>
            </a:r>
          </a:p>
          <a:p>
            <a:pPr lvl="2"/>
            <a:r>
              <a:rPr lang="en-US" dirty="0" err="1"/>
              <a:t>example_list.pop</a:t>
            </a:r>
            <a:r>
              <a:rPr lang="en-US" dirty="0"/>
              <a:t>()</a:t>
            </a:r>
          </a:p>
          <a:p>
            <a:pPr lvl="3"/>
            <a:r>
              <a:rPr lang="en-US" dirty="0"/>
              <a:t>Remove and output the last element in the list</a:t>
            </a:r>
          </a:p>
          <a:p>
            <a:pPr lvl="2"/>
            <a:r>
              <a:rPr lang="en-US" dirty="0" err="1"/>
              <a:t>example_list.append</a:t>
            </a:r>
            <a:r>
              <a:rPr lang="en-US" dirty="0"/>
              <a:t>(</a:t>
            </a:r>
            <a:r>
              <a:rPr lang="en-US" dirty="0" err="1"/>
              <a:t>val</a:t>
            </a:r>
            <a:r>
              <a:rPr lang="en-US" dirty="0"/>
              <a:t>)</a:t>
            </a:r>
          </a:p>
          <a:p>
            <a:pPr lvl="3"/>
            <a:r>
              <a:rPr lang="en-US" dirty="0"/>
              <a:t>Add </a:t>
            </a:r>
            <a:r>
              <a:rPr lang="en-US" dirty="0" err="1"/>
              <a:t>val</a:t>
            </a:r>
            <a:r>
              <a:rPr lang="en-US" dirty="0"/>
              <a:t> as a new element to the end of </a:t>
            </a:r>
            <a:r>
              <a:rPr lang="en-US" dirty="0" err="1"/>
              <a:t>example_list</a:t>
            </a:r>
            <a:endParaRPr lang="en-US" dirty="0"/>
          </a:p>
          <a:p>
            <a:pPr lvl="2"/>
            <a:r>
              <a:rPr lang="en-US" dirty="0" err="1"/>
              <a:t>example_list.reverse</a:t>
            </a:r>
            <a:r>
              <a:rPr lang="en-US" dirty="0"/>
              <a:t>()</a:t>
            </a:r>
          </a:p>
          <a:p>
            <a:pPr lvl="3"/>
            <a:r>
              <a:rPr lang="en-US" dirty="0"/>
              <a:t>Invert the relative location of each element in example list</a:t>
            </a:r>
          </a:p>
          <a:p>
            <a:pPr lvl="1"/>
            <a:r>
              <a:rPr lang="en-US" dirty="0"/>
              <a:t>See more in the docs</a:t>
            </a:r>
          </a:p>
          <a:p>
            <a:pPr lvl="2"/>
            <a:r>
              <a:rPr lang="en-US" dirty="0"/>
              <a:t>https://docs.python.org/3/library/stdtypes.html</a:t>
            </a:r>
          </a:p>
        </p:txBody>
      </p:sp>
    </p:spTree>
    <p:extLst>
      <p:ext uri="{BB962C8B-B14F-4D97-AF65-F5344CB8AC3E}">
        <p14:creationId xmlns:p14="http://schemas.microsoft.com/office/powerpoint/2010/main" val="4221414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Slice notation to access elements</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3075047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Set with {}</a:t>
            </a:r>
          </a:p>
          <a:p>
            <a:pPr lvl="2"/>
            <a:r>
              <a:rPr lang="en-US" dirty="0"/>
              <a:t>Creates distinct unordered pair</a:t>
            </a:r>
          </a:p>
          <a:p>
            <a:pPr lvl="3"/>
            <a:r>
              <a:rPr lang="en-US" dirty="0"/>
              <a:t>No indexing available</a:t>
            </a:r>
          </a:p>
          <a:p>
            <a:pPr lvl="2"/>
            <a:r>
              <a:rPr lang="en-US" dirty="0"/>
              <a:t>Removes any duplicates input into the set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50292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95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Can convert to list to use elements</a:t>
            </a:r>
          </a:p>
          <a:p>
            <a:pPr lvl="2"/>
            <a:r>
              <a:rPr lang="en-US" dirty="0"/>
              <a:t>Notice change in order from the first list once the set is converted back to a list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99" y="3990716"/>
            <a:ext cx="3852153" cy="104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425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Error handling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3276600"/>
            <a:ext cx="580317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26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Syntax</a:t>
            </a:r>
          </a:p>
          <a:p>
            <a:pPr lvl="3"/>
            <a:r>
              <a:rPr lang="en-US" dirty="0"/>
              <a:t>try:</a:t>
            </a:r>
          </a:p>
          <a:p>
            <a:pPr lvl="4"/>
            <a:r>
              <a:rPr lang="en-US" dirty="0"/>
              <a:t>&lt;code statements to try&gt;</a:t>
            </a:r>
          </a:p>
          <a:p>
            <a:pPr lvl="3"/>
            <a:r>
              <a:rPr lang="en-US" dirty="0"/>
              <a:t>except &lt;error_type_1&gt;:</a:t>
            </a:r>
          </a:p>
          <a:p>
            <a:pPr lvl="4"/>
            <a:r>
              <a:rPr lang="en-US" dirty="0"/>
              <a:t>&lt;code when error type occurs&gt;</a:t>
            </a:r>
          </a:p>
          <a:p>
            <a:pPr lvl="3"/>
            <a:r>
              <a:rPr lang="en-US" dirty="0"/>
              <a:t>except &lt;error_type_2&gt; as err:</a:t>
            </a:r>
          </a:p>
          <a:p>
            <a:pPr lvl="4"/>
            <a:r>
              <a:rPr lang="en-US" dirty="0"/>
              <a:t>&lt;code when error type occurs, aliased as “Err”&gt;</a:t>
            </a:r>
          </a:p>
          <a:p>
            <a:pPr lvl="3"/>
            <a:r>
              <a:rPr lang="en-US" dirty="0"/>
              <a:t>except:</a:t>
            </a:r>
          </a:p>
          <a:p>
            <a:pPr lvl="4"/>
            <a:r>
              <a:rPr lang="en-US" dirty="0"/>
              <a:t>&lt;code that catches all other errors&gt;</a:t>
            </a:r>
          </a:p>
        </p:txBody>
      </p:sp>
    </p:spTree>
    <p:extLst>
      <p:ext uri="{BB962C8B-B14F-4D97-AF65-F5344CB8AC3E}">
        <p14:creationId xmlns:p14="http://schemas.microsoft.com/office/powerpoint/2010/main" val="1210843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all errors without specifying an exception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14800"/>
            <a:ext cx="455771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823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specific types of errors by defining the exception</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470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Exception Types</a:t>
            </a:r>
          </a:p>
          <a:p>
            <a:pPr lvl="2"/>
            <a:r>
              <a:rPr lang="en-US" dirty="0"/>
              <a:t>https://docs.python.org/3/library/exceptions.html</a:t>
            </a:r>
          </a:p>
          <a:p>
            <a:pPr lvl="2"/>
            <a:r>
              <a:rPr lang="en-US" dirty="0" err="1"/>
              <a:t>NameError</a:t>
            </a:r>
            <a:r>
              <a:rPr lang="en-US" dirty="0"/>
              <a:t> – Undefined variable</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8" y="41910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2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77500" lnSpcReduction="20000"/>
          </a:bodyPr>
          <a:lstStyle/>
          <a:p>
            <a:r>
              <a:rPr lang="en-US" dirty="0"/>
              <a:t>Environments</a:t>
            </a:r>
          </a:p>
          <a:p>
            <a:pPr lvl="1"/>
            <a:r>
              <a:rPr lang="en-US" dirty="0"/>
              <a:t>IDLE</a:t>
            </a:r>
          </a:p>
          <a:p>
            <a:pPr lvl="2"/>
            <a:r>
              <a:rPr lang="en-US" dirty="0"/>
              <a:t>Included with Python, written in Python</a:t>
            </a:r>
          </a:p>
          <a:p>
            <a:pPr lvl="2"/>
            <a:r>
              <a:rPr lang="en-US" dirty="0"/>
              <a:t>Integrated Development and Learning Environment</a:t>
            </a:r>
          </a:p>
          <a:p>
            <a:pPr lvl="1"/>
            <a:r>
              <a:rPr lang="en-US" dirty="0"/>
              <a:t>Anaconda</a:t>
            </a:r>
          </a:p>
          <a:p>
            <a:pPr lvl="2"/>
            <a:r>
              <a:rPr lang="en-US" dirty="0" err="1"/>
              <a:t>Spyder</a:t>
            </a:r>
            <a:r>
              <a:rPr lang="en-US" dirty="0"/>
              <a:t> GUI</a:t>
            </a:r>
          </a:p>
          <a:p>
            <a:pPr lvl="2"/>
            <a:r>
              <a:rPr lang="en-US" dirty="0"/>
              <a:t>Iron Python console</a:t>
            </a:r>
          </a:p>
          <a:p>
            <a:pPr lvl="2"/>
            <a:r>
              <a:rPr lang="en-US" dirty="0"/>
              <a:t>IDLE console</a:t>
            </a:r>
          </a:p>
          <a:p>
            <a:pPr lvl="2"/>
            <a:r>
              <a:rPr lang="en-US" dirty="0"/>
              <a:t>Includes many packages</a:t>
            </a:r>
          </a:p>
          <a:p>
            <a:pPr lvl="1"/>
            <a:r>
              <a:rPr lang="en-US" dirty="0"/>
              <a:t>Plugins for Visual Studio</a:t>
            </a:r>
          </a:p>
          <a:p>
            <a:pPr lvl="1"/>
            <a:r>
              <a:rPr lang="en-US" dirty="0" err="1"/>
              <a:t>PyCharm</a:t>
            </a:r>
            <a:endParaRPr lang="en-US" dirty="0"/>
          </a:p>
          <a:p>
            <a:pPr lvl="1"/>
            <a:r>
              <a:rPr lang="en-US" dirty="0" err="1"/>
              <a:t>Jupyter</a:t>
            </a:r>
            <a:endParaRPr lang="en-US" dirty="0"/>
          </a:p>
          <a:p>
            <a:pPr lvl="2"/>
            <a:r>
              <a:rPr lang="en-US" dirty="0"/>
              <a:t>Server based – can run online</a:t>
            </a:r>
          </a:p>
          <a:p>
            <a:pPr lvl="2"/>
            <a:r>
              <a:rPr lang="en-US" dirty="0"/>
              <a:t>Coursera runs this</a:t>
            </a:r>
          </a:p>
          <a:p>
            <a:pPr lvl="1"/>
            <a:endParaRPr lang="en-US" dirty="0"/>
          </a:p>
        </p:txBody>
      </p:sp>
    </p:spTree>
    <p:extLst>
      <p:ext uri="{BB962C8B-B14F-4D97-AF65-F5344CB8AC3E}">
        <p14:creationId xmlns:p14="http://schemas.microsoft.com/office/powerpoint/2010/main" val="3204692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Improved Logic and Error Handling</a:t>
            </a:r>
          </a:p>
          <a:p>
            <a:pPr lvl="1"/>
            <a:r>
              <a:rPr lang="en-US" dirty="0"/>
              <a:t>Naming Errors</a:t>
            </a:r>
          </a:p>
          <a:p>
            <a:pPr lvl="2"/>
            <a:r>
              <a:rPr lang="en-US" dirty="0"/>
              <a:t>raise </a:t>
            </a:r>
            <a:r>
              <a:rPr lang="en-US" dirty="0" err="1"/>
              <a:t>NameError</a:t>
            </a:r>
            <a:r>
              <a:rPr lang="en-US" dirty="0"/>
              <a:t>(&lt;</a:t>
            </a:r>
            <a:r>
              <a:rPr lang="en-US" dirty="0" err="1"/>
              <a:t>error_name</a:t>
            </a:r>
            <a:r>
              <a:rPr lang="en-US" dirty="0"/>
              <a: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562310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27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A better loop</a:t>
            </a:r>
          </a:p>
          <a:p>
            <a:pPr lvl="1"/>
            <a:r>
              <a:rPr lang="en-US" dirty="0"/>
              <a:t>Combine with conditionals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508" y="3629965"/>
            <a:ext cx="5607908" cy="286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135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Example – Get specific values in a dictionary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24" y="3276600"/>
            <a:ext cx="602428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285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Example – get median of a list of lists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2006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Nested list comprehensions</a:t>
            </a:r>
          </a:p>
          <a:p>
            <a:pPr lvl="2"/>
            <a:r>
              <a:rPr lang="en-US" dirty="0"/>
              <a:t>Example – get even numbers between 10 and 30</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68908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52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List Comprehensions</a:t>
            </a:r>
          </a:p>
          <a:p>
            <a:pPr lvl="1"/>
            <a:r>
              <a:rPr lang="en-US" dirty="0"/>
              <a:t>Can nest list comprehensions</a:t>
            </a:r>
          </a:p>
          <a:p>
            <a:pPr lvl="2"/>
            <a:r>
              <a:rPr lang="en-US" dirty="0"/>
              <a:t>Example – get medians of sets of values, and medians of the unique set of the same values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3152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996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Anonymous functions</a:t>
            </a:r>
          </a:p>
          <a:p>
            <a:pPr lvl="1"/>
            <a:r>
              <a:rPr lang="en-US" dirty="0" err="1"/>
              <a:t>a.k.a</a:t>
            </a:r>
            <a:r>
              <a:rPr lang="en-US" dirty="0"/>
              <a:t> inline function</a:t>
            </a:r>
          </a:p>
          <a:p>
            <a:pPr lvl="1"/>
            <a:r>
              <a:rPr lang="en-US" dirty="0"/>
              <a:t>Very useful in Pandas</a:t>
            </a:r>
          </a:p>
        </p:txBody>
      </p:sp>
    </p:spTree>
    <p:extLst>
      <p:ext uri="{BB962C8B-B14F-4D97-AF65-F5344CB8AC3E}">
        <p14:creationId xmlns:p14="http://schemas.microsoft.com/office/powerpoint/2010/main" val="4205067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lambda &lt;</a:t>
            </a:r>
            <a:r>
              <a:rPr lang="en-US" dirty="0" err="1"/>
              <a:t>dummy_var</a:t>
            </a:r>
            <a:r>
              <a:rPr lang="en-US" dirty="0"/>
              <a:t>&gt;: &lt;statement using dummy </a:t>
            </a:r>
            <a:r>
              <a:rPr lang="en-US" dirty="0" err="1"/>
              <a:t>var</a:t>
            </a:r>
            <a:r>
              <a:rPr lang="en-US" dirty="0"/>
              <a:t>&gt;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24573"/>
            <a:ext cx="435022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63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Lambda Expressions</a:t>
            </a:r>
          </a:p>
          <a:p>
            <a:pPr lvl="1"/>
            <a:r>
              <a:rPr lang="en-US" dirty="0"/>
              <a:t>Embedded function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53170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88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Working with Files</a:t>
            </a:r>
          </a:p>
          <a:p>
            <a:pPr lvl="1"/>
            <a:r>
              <a:rPr lang="en-US" dirty="0"/>
              <a:t>open()</a:t>
            </a:r>
          </a:p>
          <a:p>
            <a:pPr lvl="1"/>
            <a:endParaRPr lang="en-US" dirty="0"/>
          </a:p>
        </p:txBody>
      </p:sp>
    </p:spTree>
    <p:extLst>
      <p:ext uri="{BB962C8B-B14F-4D97-AF65-F5344CB8AC3E}">
        <p14:creationId xmlns:p14="http://schemas.microsoft.com/office/powerpoint/2010/main" val="420528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lstStyle/>
          <a:p>
            <a:r>
              <a:rPr lang="en-US" dirty="0"/>
              <a:t>Basic Properties of Python</a:t>
            </a:r>
          </a:p>
          <a:p>
            <a:pPr lvl="1"/>
            <a:r>
              <a:rPr lang="en-US" dirty="0"/>
              <a:t>Compiled or Interpreted: Interpreted</a:t>
            </a:r>
          </a:p>
          <a:p>
            <a:pPr lvl="2"/>
            <a:r>
              <a:rPr lang="en-US" dirty="0"/>
              <a:t>Can also be compiled</a:t>
            </a:r>
          </a:p>
          <a:p>
            <a:pPr lvl="1"/>
            <a:r>
              <a:rPr lang="en-US" dirty="0"/>
              <a:t>Typing discipline: </a:t>
            </a:r>
          </a:p>
          <a:p>
            <a:pPr lvl="2"/>
            <a:r>
              <a:rPr lang="en-US" dirty="0"/>
              <a:t>Duck-typed</a:t>
            </a:r>
          </a:p>
          <a:p>
            <a:pPr lvl="2"/>
            <a:r>
              <a:rPr lang="en-US" dirty="0"/>
              <a:t>Dynamic</a:t>
            </a:r>
          </a:p>
          <a:p>
            <a:pPr lvl="1"/>
            <a:r>
              <a:rPr lang="en-US" dirty="0"/>
              <a:t>Declarative or Imperative: Imperative Language</a:t>
            </a:r>
          </a:p>
        </p:txBody>
      </p:sp>
    </p:spTree>
    <p:extLst>
      <p:ext uri="{BB962C8B-B14F-4D97-AF65-F5344CB8AC3E}">
        <p14:creationId xmlns:p14="http://schemas.microsoft.com/office/powerpoint/2010/main" val="661061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Define:</a:t>
            </a:r>
          </a:p>
          <a:p>
            <a:pPr lvl="1"/>
            <a:r>
              <a:rPr lang="en-US" dirty="0"/>
              <a:t>List Comprehensions</a:t>
            </a:r>
          </a:p>
          <a:p>
            <a:pPr lvl="1"/>
            <a:r>
              <a:rPr lang="en-US" dirty="0"/>
              <a:t>Sets</a:t>
            </a:r>
          </a:p>
          <a:p>
            <a:pPr lvl="1"/>
            <a:r>
              <a:rPr lang="en-US" dirty="0"/>
              <a:t>Slice notation</a:t>
            </a:r>
          </a:p>
          <a:p>
            <a:pPr lvl="1"/>
            <a:r>
              <a:rPr lang="en-US" dirty="0"/>
              <a:t>Lambda expressions</a:t>
            </a:r>
          </a:p>
          <a:p>
            <a:r>
              <a:rPr lang="en-US" dirty="0"/>
              <a:t>List some error handling constructs in Python</a:t>
            </a:r>
          </a:p>
          <a:p>
            <a:endParaRPr lang="en-US" dirty="0"/>
          </a:p>
          <a:p>
            <a:endParaRPr lang="en-US" dirty="0"/>
          </a:p>
        </p:txBody>
      </p:sp>
    </p:spTree>
    <p:extLst>
      <p:ext uri="{BB962C8B-B14F-4D97-AF65-F5344CB8AC3E}">
        <p14:creationId xmlns:p14="http://schemas.microsoft.com/office/powerpoint/2010/main" val="3841056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Objects</a:t>
            </a:r>
          </a:p>
          <a:p>
            <a:pPr lvl="1"/>
            <a:r>
              <a:rPr lang="en-US" dirty="0"/>
              <a:t>Quick definition</a:t>
            </a:r>
          </a:p>
          <a:p>
            <a:pPr lvl="1"/>
            <a:r>
              <a:rPr lang="en-US" dirty="0"/>
              <a:t>What 3 basic items define an object</a:t>
            </a:r>
          </a:p>
          <a:p>
            <a:pPr lvl="1"/>
            <a:r>
              <a:rPr lang="en-US" dirty="0"/>
              <a:t>Are classes needed to program?</a:t>
            </a:r>
          </a:p>
          <a:p>
            <a:pPr lvl="1"/>
            <a:r>
              <a:rPr lang="en-US" dirty="0"/>
              <a:t>Are classes needed to program well?</a:t>
            </a:r>
          </a:p>
          <a:p>
            <a:pPr lvl="1"/>
            <a:r>
              <a:rPr lang="en-US" dirty="0"/>
              <a:t>What are some things classes good for</a:t>
            </a:r>
          </a:p>
          <a:p>
            <a:endParaRPr lang="en-US" dirty="0"/>
          </a:p>
          <a:p>
            <a:endParaRPr lang="en-US" dirty="0"/>
          </a:p>
        </p:txBody>
      </p:sp>
    </p:spTree>
    <p:extLst>
      <p:ext uri="{BB962C8B-B14F-4D97-AF65-F5344CB8AC3E}">
        <p14:creationId xmlns:p14="http://schemas.microsoft.com/office/powerpoint/2010/main" val="1710306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List Comprehensions</a:t>
            </a:r>
          </a:p>
          <a:p>
            <a:pPr lvl="1"/>
            <a:r>
              <a:rPr lang="en-US" dirty="0"/>
              <a:t>Combination of a for loop and possible conditional statements in one statement</a:t>
            </a:r>
          </a:p>
          <a:p>
            <a:r>
              <a:rPr lang="en-US" dirty="0"/>
              <a:t>Sets</a:t>
            </a:r>
          </a:p>
          <a:p>
            <a:pPr lvl="1"/>
            <a:r>
              <a:rPr lang="en-US" dirty="0"/>
              <a:t>Unique, unordered set of values</a:t>
            </a:r>
          </a:p>
          <a:p>
            <a:pPr lvl="1"/>
            <a:r>
              <a:rPr lang="en-US" dirty="0"/>
              <a:t>Convertible to list if order/editing is needed</a:t>
            </a:r>
          </a:p>
          <a:p>
            <a:endParaRPr lang="en-US" dirty="0"/>
          </a:p>
        </p:txBody>
      </p:sp>
    </p:spTree>
    <p:extLst>
      <p:ext uri="{BB962C8B-B14F-4D97-AF65-F5344CB8AC3E}">
        <p14:creationId xmlns:p14="http://schemas.microsoft.com/office/powerpoint/2010/main" val="35780090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Slice notation</a:t>
            </a:r>
          </a:p>
          <a:p>
            <a:pPr lvl="1"/>
            <a:r>
              <a:rPr lang="en-US" dirty="0"/>
              <a:t>Allows quick access to sections of collections</a:t>
            </a:r>
          </a:p>
          <a:p>
            <a:r>
              <a:rPr lang="en-US" dirty="0"/>
              <a:t>Lambda expressions</a:t>
            </a:r>
          </a:p>
          <a:p>
            <a:pPr lvl="1"/>
            <a:r>
              <a:rPr lang="en-US" dirty="0"/>
              <a:t>In-line, anonymous functions </a:t>
            </a:r>
            <a:r>
              <a:rPr lang="en-US" dirty="0" err="1"/>
              <a:t>aliasable</a:t>
            </a:r>
            <a:r>
              <a:rPr lang="en-US" dirty="0"/>
              <a:t> to a variable name</a:t>
            </a:r>
          </a:p>
          <a:p>
            <a:pPr lvl="1"/>
            <a:r>
              <a:rPr lang="en-US" dirty="0"/>
              <a:t>Usable in standard functions</a:t>
            </a:r>
          </a:p>
          <a:p>
            <a:pPr lvl="2"/>
            <a:r>
              <a:rPr lang="en-US" dirty="0"/>
              <a:t>Requires additional argument list</a:t>
            </a:r>
          </a:p>
          <a:p>
            <a:endParaRPr lang="en-US" dirty="0"/>
          </a:p>
          <a:p>
            <a:endParaRPr lang="en-US" dirty="0"/>
          </a:p>
        </p:txBody>
      </p:sp>
    </p:spTree>
    <p:extLst>
      <p:ext uri="{BB962C8B-B14F-4D97-AF65-F5344CB8AC3E}">
        <p14:creationId xmlns:p14="http://schemas.microsoft.com/office/powerpoint/2010/main" val="1493410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Try-Except Statement</a:t>
            </a:r>
          </a:p>
          <a:p>
            <a:pPr lvl="2"/>
            <a:r>
              <a:rPr lang="en-US" dirty="0"/>
              <a:t>Allows attempted code execution</a:t>
            </a:r>
          </a:p>
          <a:p>
            <a:pPr lvl="2"/>
            <a:r>
              <a:rPr lang="en-US" dirty="0"/>
              <a:t>Code in try section will run</a:t>
            </a:r>
          </a:p>
          <a:p>
            <a:pPr lvl="2"/>
            <a:r>
              <a:rPr lang="en-US" dirty="0"/>
              <a:t>If failure occurs, execution immediately breaks to Except section</a:t>
            </a:r>
          </a:p>
          <a:p>
            <a:pPr lvl="1"/>
            <a:endParaRPr lang="en-US" dirty="0"/>
          </a:p>
          <a:p>
            <a:endParaRPr lang="en-US" dirty="0"/>
          </a:p>
          <a:p>
            <a:endParaRPr lang="en-US" dirty="0"/>
          </a:p>
        </p:txBody>
      </p:sp>
    </p:spTree>
    <p:extLst>
      <p:ext uri="{BB962C8B-B14F-4D97-AF65-F5344CB8AC3E}">
        <p14:creationId xmlns:p14="http://schemas.microsoft.com/office/powerpoint/2010/main" val="31520620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Exceptions</a:t>
            </a:r>
          </a:p>
          <a:p>
            <a:pPr lvl="2"/>
            <a:r>
              <a:rPr lang="en-US" dirty="0"/>
              <a:t>Can create an Except section for each type of exception</a:t>
            </a:r>
          </a:p>
          <a:p>
            <a:pPr lvl="1"/>
            <a:r>
              <a:rPr lang="en-US" dirty="0"/>
              <a:t>Raise	</a:t>
            </a:r>
          </a:p>
          <a:p>
            <a:pPr lvl="2"/>
            <a:r>
              <a:rPr lang="en-US" dirty="0"/>
              <a:t>Raises an exception with a custom name</a:t>
            </a:r>
          </a:p>
          <a:p>
            <a:pPr lvl="1"/>
            <a:endParaRPr lang="en-US" dirty="0"/>
          </a:p>
          <a:p>
            <a:endParaRPr lang="en-US" dirty="0"/>
          </a:p>
          <a:p>
            <a:endParaRPr lang="en-US" dirty="0"/>
          </a:p>
        </p:txBody>
      </p:sp>
    </p:spTree>
    <p:extLst>
      <p:ext uri="{BB962C8B-B14F-4D97-AF65-F5344CB8AC3E}">
        <p14:creationId xmlns:p14="http://schemas.microsoft.com/office/powerpoint/2010/main" val="2754965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fontScale="92500" lnSpcReduction="10000"/>
          </a:bodyPr>
          <a:lstStyle/>
          <a:p>
            <a:r>
              <a:rPr lang="en-US" dirty="0"/>
              <a:t>Objects</a:t>
            </a:r>
          </a:p>
          <a:p>
            <a:pPr lvl="1"/>
            <a:r>
              <a:rPr lang="en-US" dirty="0"/>
              <a:t>Quick definition</a:t>
            </a:r>
          </a:p>
          <a:p>
            <a:pPr lvl="2"/>
            <a:r>
              <a:rPr lang="en-US" dirty="0"/>
              <a:t>Organizational construct that contains related properties, methods, and hierarchy/inheritance</a:t>
            </a:r>
          </a:p>
          <a:p>
            <a:pPr lvl="2"/>
            <a:r>
              <a:rPr lang="en-US" dirty="0"/>
              <a:t>Ability to control access and reuse (access modifiers)</a:t>
            </a:r>
          </a:p>
          <a:p>
            <a:pPr lvl="2"/>
            <a:r>
              <a:rPr lang="en-US" dirty="0"/>
              <a:t>Allows the creation of user-defined datatypes</a:t>
            </a:r>
          </a:p>
          <a:p>
            <a:pPr lvl="2"/>
            <a:r>
              <a:rPr lang="en-US" dirty="0"/>
              <a:t>Reference types are created from classes</a:t>
            </a:r>
          </a:p>
          <a:p>
            <a:pPr lvl="1"/>
            <a:r>
              <a:rPr lang="en-US" dirty="0"/>
              <a:t>What 3 basic items define an object</a:t>
            </a:r>
          </a:p>
          <a:p>
            <a:pPr lvl="2"/>
            <a:r>
              <a:rPr lang="en-US" dirty="0"/>
              <a:t>Identity</a:t>
            </a:r>
          </a:p>
          <a:p>
            <a:pPr lvl="2"/>
            <a:r>
              <a:rPr lang="en-US" dirty="0"/>
              <a:t>State</a:t>
            </a:r>
          </a:p>
          <a:p>
            <a:pPr lvl="2"/>
            <a:r>
              <a:rPr lang="en-US" dirty="0"/>
              <a:t>Behavior</a:t>
            </a:r>
          </a:p>
          <a:p>
            <a:endParaRPr lang="en-US" dirty="0"/>
          </a:p>
        </p:txBody>
      </p:sp>
    </p:spTree>
    <p:extLst>
      <p:ext uri="{BB962C8B-B14F-4D97-AF65-F5344CB8AC3E}">
        <p14:creationId xmlns:p14="http://schemas.microsoft.com/office/powerpoint/2010/main" val="153443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Are classes needed to program?</a:t>
            </a:r>
          </a:p>
          <a:p>
            <a:pPr lvl="2"/>
            <a:r>
              <a:rPr lang="en-US" dirty="0"/>
              <a:t>No</a:t>
            </a:r>
          </a:p>
          <a:p>
            <a:pPr lvl="1"/>
            <a:r>
              <a:rPr lang="en-US" dirty="0"/>
              <a:t>Are classes needed to program well?</a:t>
            </a:r>
          </a:p>
          <a:p>
            <a:pPr lvl="2"/>
            <a:r>
              <a:rPr lang="en-US" dirty="0"/>
              <a:t>No</a:t>
            </a:r>
          </a:p>
          <a:p>
            <a:endParaRPr lang="en-US" dirty="0"/>
          </a:p>
          <a:p>
            <a:endParaRPr lang="en-US" dirty="0"/>
          </a:p>
        </p:txBody>
      </p:sp>
    </p:spTree>
    <p:extLst>
      <p:ext uri="{BB962C8B-B14F-4D97-AF65-F5344CB8AC3E}">
        <p14:creationId xmlns:p14="http://schemas.microsoft.com/office/powerpoint/2010/main" val="231325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What are some things classes good for</a:t>
            </a:r>
          </a:p>
          <a:p>
            <a:pPr lvl="2"/>
            <a:r>
              <a:rPr lang="en-US" dirty="0"/>
              <a:t>Organization</a:t>
            </a:r>
          </a:p>
          <a:p>
            <a:pPr lvl="2"/>
            <a:r>
              <a:rPr lang="en-US" dirty="0"/>
              <a:t>Access control</a:t>
            </a:r>
          </a:p>
          <a:p>
            <a:pPr lvl="2"/>
            <a:r>
              <a:rPr lang="en-US" dirty="0"/>
              <a:t>Code reuse </a:t>
            </a:r>
          </a:p>
          <a:p>
            <a:pPr lvl="2"/>
            <a:r>
              <a:rPr lang="en-US" dirty="0"/>
              <a:t>Breaking up code into easily testable, easily understandable sections</a:t>
            </a:r>
          </a:p>
          <a:p>
            <a:pPr lvl="3"/>
            <a:r>
              <a:rPr lang="en-US" dirty="0"/>
              <a:t>Easy maintenance</a:t>
            </a:r>
          </a:p>
          <a:p>
            <a:pPr lvl="2"/>
            <a:endParaRPr lang="en-US" dirty="0"/>
          </a:p>
          <a:p>
            <a:endParaRPr lang="en-US" dirty="0"/>
          </a:p>
          <a:p>
            <a:endParaRPr lang="en-US" dirty="0"/>
          </a:p>
        </p:txBody>
      </p:sp>
    </p:spTree>
    <p:extLst>
      <p:ext uri="{BB962C8B-B14F-4D97-AF65-F5344CB8AC3E}">
        <p14:creationId xmlns:p14="http://schemas.microsoft.com/office/powerpoint/2010/main" val="3336046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solidFill>
                  <a:srgbClr val="FFC000"/>
                </a:solidFill>
              </a:rPr>
              <a:t>Note: This quick review is the general case of classes.  Python has some idiosyncrasies that will be discussed later</a:t>
            </a:r>
          </a:p>
        </p:txBody>
      </p:sp>
    </p:spTree>
    <p:extLst>
      <p:ext uri="{BB962C8B-B14F-4D97-AF65-F5344CB8AC3E}">
        <p14:creationId xmlns:p14="http://schemas.microsoft.com/office/powerpoint/2010/main" val="420506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fontScale="92500" lnSpcReduction="20000"/>
          </a:bodyPr>
          <a:lstStyle/>
          <a:p>
            <a:r>
              <a:rPr lang="en-US" dirty="0"/>
              <a:t>Primitive Variables</a:t>
            </a:r>
          </a:p>
          <a:p>
            <a:pPr lvl="1"/>
            <a:r>
              <a:rPr lang="en-US" dirty="0"/>
              <a:t>Define variables by setting the values</a:t>
            </a:r>
          </a:p>
          <a:p>
            <a:pPr lvl="1"/>
            <a:r>
              <a:rPr lang="en-US" dirty="0"/>
              <a:t>Integers</a:t>
            </a:r>
          </a:p>
          <a:p>
            <a:pPr lvl="2"/>
            <a:r>
              <a:rPr lang="en-US" dirty="0" err="1"/>
              <a:t>Int_val</a:t>
            </a:r>
            <a:r>
              <a:rPr lang="en-US" dirty="0"/>
              <a:t> = 5</a:t>
            </a:r>
          </a:p>
          <a:p>
            <a:pPr lvl="1"/>
            <a:r>
              <a:rPr lang="en-US" dirty="0"/>
              <a:t>Float</a:t>
            </a:r>
          </a:p>
          <a:p>
            <a:pPr lvl="2"/>
            <a:r>
              <a:rPr lang="en-US" dirty="0" err="1"/>
              <a:t>Float_val</a:t>
            </a:r>
            <a:r>
              <a:rPr lang="en-US" dirty="0"/>
              <a:t> = 2.5</a:t>
            </a:r>
          </a:p>
          <a:p>
            <a:pPr lvl="1"/>
            <a:r>
              <a:rPr lang="en-US" dirty="0"/>
              <a:t>Strings</a:t>
            </a:r>
          </a:p>
          <a:p>
            <a:pPr lvl="2"/>
            <a:r>
              <a:rPr lang="en-US" dirty="0" err="1"/>
              <a:t>String_val</a:t>
            </a:r>
            <a:r>
              <a:rPr lang="en-US" dirty="0"/>
              <a:t> = “this is a string, </a:t>
            </a:r>
            <a:r>
              <a:rPr lang="en-US" dirty="0" err="1"/>
              <a:t>brah</a:t>
            </a:r>
            <a:r>
              <a:rPr lang="en-US" dirty="0"/>
              <a:t>” </a:t>
            </a:r>
          </a:p>
          <a:p>
            <a:pPr lvl="2"/>
            <a:r>
              <a:rPr lang="en-US" dirty="0" err="1"/>
              <a:t>string_val</a:t>
            </a:r>
            <a:r>
              <a:rPr lang="en-US" dirty="0"/>
              <a:t> = ‘this is also a string, </a:t>
            </a:r>
            <a:r>
              <a:rPr lang="en-US" dirty="0" err="1"/>
              <a:t>brah</a:t>
            </a:r>
            <a:r>
              <a:rPr lang="en-US" dirty="0"/>
              <a:t>’</a:t>
            </a:r>
          </a:p>
          <a:p>
            <a:pPr lvl="1"/>
            <a:r>
              <a:rPr lang="en-US" dirty="0"/>
              <a:t>Booleans</a:t>
            </a:r>
          </a:p>
          <a:p>
            <a:pPr lvl="2"/>
            <a:r>
              <a:rPr lang="en-US" dirty="0" err="1"/>
              <a:t>bool_true_val</a:t>
            </a:r>
            <a:r>
              <a:rPr lang="en-US" dirty="0"/>
              <a:t> = True</a:t>
            </a:r>
          </a:p>
          <a:p>
            <a:pPr lvl="2"/>
            <a:r>
              <a:rPr lang="en-US" dirty="0" err="1"/>
              <a:t>bool_false_val</a:t>
            </a:r>
            <a:r>
              <a:rPr lang="en-US" dirty="0"/>
              <a:t> = False</a:t>
            </a:r>
          </a:p>
          <a:p>
            <a:pPr lvl="1"/>
            <a:endParaRPr lang="en-US" dirty="0"/>
          </a:p>
        </p:txBody>
      </p:sp>
    </p:spTree>
    <p:extLst>
      <p:ext uri="{BB962C8B-B14F-4D97-AF65-F5344CB8AC3E}">
        <p14:creationId xmlns:p14="http://schemas.microsoft.com/office/powerpoint/2010/main" val="3126795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a:t>ID </a:t>
            </a:r>
            <a:r>
              <a:rPr lang="en-US" dirty="0"/>
              <a:t>– Constructor, variable name, memory location(s)</a:t>
            </a:r>
          </a:p>
          <a:p>
            <a:pPr lvl="2"/>
            <a:r>
              <a:rPr lang="en-US" dirty="0"/>
              <a:t>State – Properties/Fields</a:t>
            </a:r>
          </a:p>
          <a:p>
            <a:pPr lvl="2"/>
            <a:r>
              <a:rPr lang="en-US" dirty="0"/>
              <a:t>Behavior - Methods</a:t>
            </a:r>
          </a:p>
        </p:txBody>
      </p:sp>
    </p:spTree>
    <p:extLst>
      <p:ext uri="{BB962C8B-B14F-4D97-AF65-F5344CB8AC3E}">
        <p14:creationId xmlns:p14="http://schemas.microsoft.com/office/powerpoint/2010/main" val="25176494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Static – One class only</a:t>
            </a:r>
          </a:p>
          <a:p>
            <a:pPr lvl="3"/>
            <a:r>
              <a:rPr lang="en-US" dirty="0"/>
              <a:t>Example – ‘random’ class in Python</a:t>
            </a:r>
          </a:p>
          <a:p>
            <a:pPr lvl="2"/>
            <a:r>
              <a:rPr lang="en-US" dirty="0"/>
              <a:t>Dynamic/Instance – Objects created for each instance</a:t>
            </a:r>
          </a:p>
          <a:p>
            <a:pPr lvl="3"/>
            <a:r>
              <a:rPr lang="en-US" dirty="0"/>
              <a:t>Any primitive variable (string, </a:t>
            </a:r>
            <a:r>
              <a:rPr lang="en-US" dirty="0" err="1"/>
              <a:t>int</a:t>
            </a:r>
            <a:r>
              <a:rPr lang="en-US" dirty="0"/>
              <a:t>, </a:t>
            </a:r>
            <a:r>
              <a:rPr lang="en-US" dirty="0" err="1"/>
              <a:t>etc</a:t>
            </a:r>
            <a:r>
              <a:rPr lang="en-US" dirty="0"/>
              <a:t>)</a:t>
            </a:r>
          </a:p>
          <a:p>
            <a:pPr lvl="3"/>
            <a:r>
              <a:rPr lang="en-US" dirty="0"/>
              <a:t>Dictionaries</a:t>
            </a:r>
          </a:p>
          <a:p>
            <a:pPr lvl="3"/>
            <a:r>
              <a:rPr lang="en-US" dirty="0"/>
              <a:t>Lists</a:t>
            </a:r>
          </a:p>
        </p:txBody>
      </p:sp>
    </p:spTree>
    <p:extLst>
      <p:ext uri="{BB962C8B-B14F-4D97-AF65-F5344CB8AC3E}">
        <p14:creationId xmlns:p14="http://schemas.microsoft.com/office/powerpoint/2010/main" val="3179517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Access</a:t>
            </a:r>
          </a:p>
          <a:p>
            <a:pPr lvl="3"/>
            <a:r>
              <a:rPr lang="en-US" dirty="0"/>
              <a:t>Can set members’ access levels</a:t>
            </a:r>
          </a:p>
          <a:p>
            <a:pPr lvl="4"/>
            <a:r>
              <a:rPr lang="en-US" dirty="0"/>
              <a:t>public</a:t>
            </a:r>
          </a:p>
          <a:p>
            <a:pPr lvl="4"/>
            <a:r>
              <a:rPr lang="en-US" dirty="0"/>
              <a:t>private</a:t>
            </a:r>
          </a:p>
          <a:p>
            <a:pPr lvl="4"/>
            <a:r>
              <a:rPr lang="en-US" dirty="0"/>
              <a:t>protected</a:t>
            </a:r>
          </a:p>
          <a:p>
            <a:pPr lvl="4"/>
            <a:r>
              <a:rPr lang="en-US" dirty="0"/>
              <a:t>internal</a:t>
            </a:r>
          </a:p>
          <a:p>
            <a:pPr lvl="3"/>
            <a:r>
              <a:rPr lang="en-US" dirty="0"/>
              <a:t>Note: This is not enforced in Python—all members are public</a:t>
            </a:r>
          </a:p>
        </p:txBody>
      </p:sp>
    </p:spTree>
    <p:extLst>
      <p:ext uri="{BB962C8B-B14F-4D97-AF65-F5344CB8AC3E}">
        <p14:creationId xmlns:p14="http://schemas.microsoft.com/office/powerpoint/2010/main" val="3894783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Static Properties</a:t>
            </a:r>
          </a:p>
          <a:p>
            <a:pPr lvl="2"/>
            <a:r>
              <a:rPr lang="en-US" dirty="0"/>
              <a:t>Callable without creating an object from the class</a:t>
            </a:r>
          </a:p>
          <a:p>
            <a:pPr lvl="2"/>
            <a:r>
              <a:rPr lang="en-US" dirty="0"/>
              <a:t>Defined before the constructor</a:t>
            </a:r>
          </a:p>
          <a:p>
            <a:pPr lvl="3"/>
            <a:r>
              <a:rPr lang="en-US" dirty="0"/>
              <a:t>Similar to how properties defined in C#</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282" y="5867400"/>
            <a:ext cx="1962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791" y="3962400"/>
            <a:ext cx="46767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6207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Defined anywhere in a function/constructor</a:t>
            </a:r>
          </a:p>
          <a:p>
            <a:pPr lvl="2"/>
            <a:r>
              <a:rPr lang="en-US" dirty="0"/>
              <a:t>Use the “self” keyword to differentiate from static properties</a:t>
            </a:r>
          </a:p>
        </p:txBody>
      </p:sp>
    </p:spTree>
    <p:extLst>
      <p:ext uri="{BB962C8B-B14F-4D97-AF65-F5344CB8AC3E}">
        <p14:creationId xmlns:p14="http://schemas.microsoft.com/office/powerpoint/2010/main" val="993128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52768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33899"/>
            <a:ext cx="18669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638800" y="4748212"/>
            <a:ext cx="1219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854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Notice scope difference in previous example</a:t>
            </a:r>
          </a:p>
          <a:p>
            <a:pPr lvl="2"/>
            <a:r>
              <a:rPr lang="en-US" dirty="0"/>
              <a:t>“self” keyword indicates object property</a:t>
            </a:r>
          </a:p>
          <a:p>
            <a:pPr lvl="3"/>
            <a:r>
              <a:rPr lang="en-US" dirty="0"/>
              <a:t>Not a local variable of _</a:t>
            </a:r>
            <a:r>
              <a:rPr lang="en-US" dirty="0" err="1"/>
              <a:t>SetSeedCount</a:t>
            </a:r>
            <a:r>
              <a:rPr lang="en-US" dirty="0"/>
              <a:t>(self)</a:t>
            </a:r>
          </a:p>
          <a:p>
            <a:pPr lvl="2"/>
            <a:r>
              <a:rPr lang="en-US" dirty="0"/>
              <a:t>Attempting to access </a:t>
            </a:r>
            <a:r>
              <a:rPr lang="en-US" dirty="0" err="1"/>
              <a:t>SeedCount</a:t>
            </a:r>
            <a:r>
              <a:rPr lang="en-US" dirty="0"/>
              <a:t> without “self” gives error</a:t>
            </a:r>
          </a:p>
          <a:p>
            <a:pPr lvl="3"/>
            <a:r>
              <a:rPr lang="en-US" dirty="0"/>
              <a:t>Why is this?</a:t>
            </a:r>
          </a:p>
        </p:txBody>
      </p:sp>
    </p:spTree>
    <p:extLst>
      <p:ext uri="{BB962C8B-B14F-4D97-AF65-F5344CB8AC3E}">
        <p14:creationId xmlns:p14="http://schemas.microsoft.com/office/powerpoint/2010/main" val="15070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Constructor</a:t>
            </a:r>
          </a:p>
          <a:p>
            <a:pPr lvl="2"/>
            <a:r>
              <a:rPr lang="en-US" dirty="0"/>
              <a:t>Initialization method</a:t>
            </a:r>
          </a:p>
          <a:p>
            <a:pPr lvl="2"/>
            <a:r>
              <a:rPr lang="en-US" dirty="0"/>
              <a:t>Always has “self” as a parameter</a:t>
            </a:r>
          </a:p>
          <a:p>
            <a:pPr lvl="2"/>
            <a:r>
              <a:rPr lang="en-US" dirty="0"/>
              <a:t>Always “</a:t>
            </a:r>
            <a:r>
              <a:rPr lang="en-US" dirty="0" err="1"/>
              <a:t>def</a:t>
            </a:r>
            <a:r>
              <a:rPr lang="en-US" dirty="0"/>
              <a:t> __</a:t>
            </a:r>
            <a:r>
              <a:rPr lang="en-US" dirty="0" err="1"/>
              <a:t>init</a:t>
            </a:r>
            <a:r>
              <a:rPr lang="en-US" dirty="0"/>
              <a:t>__(self,&lt;</a:t>
            </a:r>
            <a:r>
              <a:rPr lang="en-US" dirty="0" err="1"/>
              <a:t>list_of_parameters</a:t>
            </a:r>
            <a:r>
              <a:rPr lang="en-US" dirty="0"/>
              <a:t>&gt;)”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114800"/>
            <a:ext cx="50673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715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All functions other than constructor in the class</a:t>
            </a:r>
          </a:p>
          <a:p>
            <a:pPr lvl="2"/>
            <a:r>
              <a:rPr lang="en-US" dirty="0"/>
              <a:t>Static methods have decorator precursor @</a:t>
            </a:r>
            <a:r>
              <a:rPr lang="en-US" dirty="0" err="1"/>
              <a:t>staticmethod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4267200"/>
            <a:ext cx="50101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113" y="5749496"/>
            <a:ext cx="20097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390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Instance methods defined as a normal function</a:t>
            </a:r>
          </a:p>
          <a:p>
            <a:pPr lvl="3"/>
            <a:r>
              <a:rPr lang="en-US" dirty="0"/>
              <a:t>Always has “self” as a parameter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75" y="38100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350" y="5791200"/>
            <a:ext cx="20383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93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Variables</a:t>
            </a:r>
          </a:p>
          <a:p>
            <a:pPr lvl="1"/>
            <a:r>
              <a:rPr lang="en-US" dirty="0"/>
              <a:t>Getting the type</a:t>
            </a:r>
          </a:p>
          <a:p>
            <a:pPr lvl="2"/>
            <a:r>
              <a:rPr lang="en-US" dirty="0"/>
              <a:t>type() function</a:t>
            </a:r>
          </a:p>
          <a:p>
            <a:pPr lvl="1"/>
            <a:r>
              <a:rPr lang="en-US" dirty="0"/>
              <a:t>Conversions</a:t>
            </a:r>
          </a:p>
          <a:p>
            <a:pPr lvl="2"/>
            <a:r>
              <a:rPr lang="en-US" dirty="0"/>
              <a:t>type name, followed by value to convert in parenthesis</a:t>
            </a:r>
          </a:p>
          <a:p>
            <a:pPr lvl="2"/>
            <a:r>
              <a:rPr lang="en-US" dirty="0"/>
              <a:t>float(</a:t>
            </a:r>
            <a:r>
              <a:rPr lang="en-US" dirty="0" err="1"/>
              <a:t>int_val</a:t>
            </a:r>
            <a:r>
              <a:rPr lang="en-US" dirty="0"/>
              <a:t>)</a:t>
            </a:r>
          </a:p>
          <a:p>
            <a:pPr lvl="2"/>
            <a:r>
              <a:rPr lang="en-US" dirty="0" err="1"/>
              <a:t>str</a:t>
            </a:r>
            <a:r>
              <a:rPr lang="en-US" dirty="0"/>
              <a:t>(</a:t>
            </a:r>
            <a:r>
              <a:rPr lang="en-US" dirty="0" err="1"/>
              <a:t>double_val</a:t>
            </a:r>
            <a:r>
              <a:rPr lang="en-US" dirty="0"/>
              <a:t>)</a:t>
            </a:r>
          </a:p>
          <a:p>
            <a:pPr lvl="1"/>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86000"/>
            <a:ext cx="12763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05400"/>
            <a:ext cx="19240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538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Methods</a:t>
            </a:r>
          </a:p>
          <a:p>
            <a:pPr lvl="2"/>
            <a:r>
              <a:rPr lang="en-US" dirty="0"/>
              <a:t>Static Method Example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5029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669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Ability for one class to use properties and methods of its parent class</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2038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super() used to call parent methods/get parent properties in the child object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0967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Access Control in Python</a:t>
            </a:r>
          </a:p>
          <a:p>
            <a:pPr lvl="2"/>
            <a:r>
              <a:rPr lang="en-US" dirty="0"/>
              <a:t>Honor system</a:t>
            </a:r>
          </a:p>
          <a:p>
            <a:pPr lvl="3"/>
            <a:r>
              <a:rPr lang="en-US" dirty="0"/>
              <a:t>Private fields, properties, and methods start with an underscore</a:t>
            </a:r>
          </a:p>
          <a:p>
            <a:pPr lvl="3"/>
            <a:r>
              <a:rPr lang="en-US" dirty="0"/>
              <a:t>“_</a:t>
            </a:r>
            <a:r>
              <a:rPr lang="en-US" dirty="0" err="1"/>
              <a:t>internal_var</a:t>
            </a:r>
            <a:r>
              <a:rPr lang="en-US" dirty="0"/>
              <a:t>”</a:t>
            </a:r>
          </a:p>
          <a:p>
            <a:pPr lvl="3"/>
            <a:r>
              <a:rPr lang="en-US" dirty="0"/>
              <a:t>“</a:t>
            </a:r>
            <a:r>
              <a:rPr lang="en-US" dirty="0" err="1"/>
              <a:t>def</a:t>
            </a:r>
            <a:r>
              <a:rPr lang="en-US" dirty="0"/>
              <a:t> _</a:t>
            </a:r>
            <a:r>
              <a:rPr lang="en-US" dirty="0" err="1"/>
              <a:t>internal_method</a:t>
            </a:r>
            <a:r>
              <a:rPr lang="en-US" dirty="0"/>
              <a:t>():”</a:t>
            </a:r>
          </a:p>
        </p:txBody>
      </p:sp>
    </p:spTree>
    <p:extLst>
      <p:ext uri="{BB962C8B-B14F-4D97-AF65-F5344CB8AC3E}">
        <p14:creationId xmlns:p14="http://schemas.microsoft.com/office/powerpoint/2010/main" val="1235078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Access Control in Python</a:t>
            </a:r>
          </a:p>
          <a:p>
            <a:pPr lvl="2"/>
            <a:r>
              <a:rPr lang="en-US" dirty="0"/>
              <a:t>Notice lack of prevention of using “private” methods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72" y="32766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359" y="5334000"/>
            <a:ext cx="2066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915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Abstract Classes</a:t>
            </a:r>
          </a:p>
          <a:p>
            <a:pPr lvl="2"/>
            <a:r>
              <a:rPr lang="en-US" dirty="0"/>
              <a:t>Cannot create types from this class</a:t>
            </a:r>
          </a:p>
          <a:p>
            <a:pPr lvl="2"/>
            <a:r>
              <a:rPr lang="en-US" dirty="0"/>
              <a:t>A class intended only to be inherited from</a:t>
            </a:r>
          </a:p>
          <a:p>
            <a:pPr lvl="2"/>
            <a:r>
              <a:rPr lang="en-US" dirty="0"/>
              <a:t>Will go over more in C# due to ease of understanding code</a:t>
            </a:r>
          </a:p>
        </p:txBody>
      </p:sp>
    </p:spTree>
    <p:extLst>
      <p:ext uri="{BB962C8B-B14F-4D97-AF65-F5344CB8AC3E}">
        <p14:creationId xmlns:p14="http://schemas.microsoft.com/office/powerpoint/2010/main" val="15895312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Example Day</a:t>
            </a:r>
          </a:p>
          <a:p>
            <a:pPr lvl="1"/>
            <a:r>
              <a:rPr lang="en-US" dirty="0"/>
              <a:t>Code Design</a:t>
            </a:r>
          </a:p>
          <a:p>
            <a:pPr lvl="2"/>
            <a:r>
              <a:rPr lang="en-US" dirty="0"/>
              <a:t>Unified Modeling Language (UML)</a:t>
            </a:r>
          </a:p>
          <a:p>
            <a:pPr lvl="3"/>
            <a:r>
              <a:rPr lang="en-US" dirty="0"/>
              <a:t>Block diagrams of members of classes</a:t>
            </a:r>
          </a:p>
          <a:p>
            <a:pPr lvl="3"/>
            <a:r>
              <a:rPr lang="en-US" dirty="0"/>
              <a:t>Methods</a:t>
            </a:r>
          </a:p>
          <a:p>
            <a:pPr lvl="3"/>
            <a:r>
              <a:rPr lang="en-US" dirty="0"/>
              <a:t>Properties</a:t>
            </a:r>
          </a:p>
          <a:p>
            <a:pPr lvl="3"/>
            <a:r>
              <a:rPr lang="en-US" dirty="0"/>
              <a:t>Fields</a:t>
            </a:r>
          </a:p>
        </p:txBody>
      </p:sp>
    </p:spTree>
    <p:extLst>
      <p:ext uri="{BB962C8B-B14F-4D97-AF65-F5344CB8AC3E}">
        <p14:creationId xmlns:p14="http://schemas.microsoft.com/office/powerpoint/2010/main" val="4086049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Classes in Python</a:t>
            </a:r>
          </a:p>
          <a:p>
            <a:pPr lvl="1"/>
            <a:r>
              <a:rPr lang="en-US" dirty="0"/>
              <a:t>Examples Premade</a:t>
            </a:r>
          </a:p>
          <a:p>
            <a:pPr lvl="2"/>
            <a:r>
              <a:rPr lang="en-US" dirty="0"/>
              <a:t>Helper class</a:t>
            </a:r>
          </a:p>
          <a:p>
            <a:pPr lvl="1"/>
            <a:r>
              <a:rPr lang="en-US" dirty="0"/>
              <a:t>Helper Class for Math</a:t>
            </a:r>
          </a:p>
          <a:p>
            <a:pPr lvl="2"/>
            <a:r>
              <a:rPr lang="en-US" dirty="0"/>
              <a:t>Examples Created In Class</a:t>
            </a:r>
          </a:p>
          <a:p>
            <a:pPr lvl="2"/>
            <a:r>
              <a:rPr lang="en-US" dirty="0"/>
              <a:t>Animal → Mammal → Cat</a:t>
            </a:r>
          </a:p>
          <a:p>
            <a:pPr lvl="2"/>
            <a:r>
              <a:rPr lang="en-US" dirty="0"/>
              <a:t>Food → Meat → Steak</a:t>
            </a:r>
          </a:p>
        </p:txBody>
      </p:sp>
    </p:spTree>
    <p:extLst>
      <p:ext uri="{BB962C8B-B14F-4D97-AF65-F5344CB8AC3E}">
        <p14:creationId xmlns:p14="http://schemas.microsoft.com/office/powerpoint/2010/main" val="3888126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Defines order of how arguments are passed to functions/methods</a:t>
            </a:r>
          </a:p>
          <a:p>
            <a:pPr lvl="1"/>
            <a:r>
              <a:rPr lang="en-US" dirty="0"/>
              <a:t>Just like passing values in command line languages like PowerShell and bash</a:t>
            </a:r>
          </a:p>
          <a:p>
            <a:pPr lvl="1"/>
            <a:endParaRPr lang="en-US" dirty="0"/>
          </a:p>
        </p:txBody>
      </p:sp>
    </p:spTree>
    <p:extLst>
      <p:ext uri="{BB962C8B-B14F-4D97-AF65-F5344CB8AC3E}">
        <p14:creationId xmlns:p14="http://schemas.microsoft.com/office/powerpoint/2010/main" val="14758996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Positional Argument</a:t>
            </a:r>
          </a:p>
          <a:p>
            <a:pPr lvl="2"/>
            <a:r>
              <a:rPr lang="en-US" dirty="0"/>
              <a:t>Arguments passed in the order of the parameters</a:t>
            </a:r>
          </a:p>
          <a:p>
            <a:pPr lvl="2"/>
            <a:r>
              <a:rPr lang="en-US" dirty="0"/>
              <a:t>If order is not maintained, errors will occur</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815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8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Comments</a:t>
            </a:r>
          </a:p>
          <a:p>
            <a:pPr lvl="1"/>
            <a:r>
              <a:rPr lang="en-US" dirty="0"/>
              <a:t>#</a:t>
            </a:r>
          </a:p>
          <a:p>
            <a:pPr lvl="2"/>
            <a:r>
              <a:rPr lang="en-US" dirty="0"/>
              <a:t>Single-line comment</a:t>
            </a:r>
          </a:p>
          <a:p>
            <a:pPr lvl="1"/>
            <a:r>
              <a:rPr lang="en-US" dirty="0"/>
              <a:t>“”” “”” or ‘’’ ‘’’</a:t>
            </a:r>
          </a:p>
          <a:p>
            <a:pPr lvl="2"/>
            <a:r>
              <a:rPr lang="en-US" dirty="0"/>
              <a:t>Designed for documentation sections</a:t>
            </a:r>
          </a:p>
          <a:p>
            <a:pPr lvl="2"/>
            <a:r>
              <a:rPr lang="en-US" dirty="0"/>
              <a:t>Can work as a block-style comment for testing</a:t>
            </a:r>
          </a:p>
          <a:p>
            <a:pPr lvl="1"/>
            <a:endParaRPr lang="en-US" dirty="0"/>
          </a:p>
        </p:txBody>
      </p:sp>
    </p:spTree>
    <p:extLst>
      <p:ext uri="{BB962C8B-B14F-4D97-AF65-F5344CB8AC3E}">
        <p14:creationId xmlns:p14="http://schemas.microsoft.com/office/powerpoint/2010/main" val="306912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2"/>
            <a:r>
              <a:rPr lang="en-US" dirty="0"/>
              <a:t>Argument preceded by an identifier</a:t>
            </a:r>
          </a:p>
          <a:p>
            <a:pPr lvl="2"/>
            <a:r>
              <a:rPr lang="en-US" dirty="0"/>
              <a:t>Must be used with default parameters</a:t>
            </a:r>
          </a:p>
          <a:p>
            <a:pPr lvl="2"/>
            <a:r>
              <a:rPr lang="en-US" dirty="0"/>
              <a:t>Order does not need to match parameter order</a:t>
            </a:r>
          </a:p>
          <a:p>
            <a:pPr lvl="1"/>
            <a:endParaRPr lang="en-US" dirty="0"/>
          </a:p>
        </p:txBody>
      </p:sp>
    </p:spTree>
    <p:extLst>
      <p:ext uri="{BB962C8B-B14F-4D97-AF65-F5344CB8AC3E}">
        <p14:creationId xmlns:p14="http://schemas.microsoft.com/office/powerpoint/2010/main" val="7451526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1"/>
            <a:endParaRPr lang="en-US" dirty="0"/>
          </a:p>
          <a:p>
            <a:pPr lvl="1"/>
            <a:endParaRPr lang="en-US" dirty="0"/>
          </a:p>
          <a:p>
            <a:pPr lvl="1"/>
            <a:endParaRPr lang="en-US" dirty="0"/>
          </a:p>
          <a:p>
            <a:pPr lvl="1"/>
            <a:endParaRPr lang="en-US" dirty="0"/>
          </a:p>
          <a:p>
            <a:pPr lvl="2"/>
            <a:r>
              <a:rPr lang="en-US" dirty="0"/>
              <a:t>Notice the argument order of the function call</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6010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776662"/>
            <a:ext cx="4572000" cy="414338"/>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445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Positional and Keyword Arguments</a:t>
            </a:r>
          </a:p>
          <a:p>
            <a:pPr lvl="1"/>
            <a:r>
              <a:rPr lang="en-US" dirty="0"/>
              <a:t>Can combine both</a:t>
            </a:r>
          </a:p>
          <a:p>
            <a:pPr lvl="1"/>
            <a:r>
              <a:rPr lang="en-US" dirty="0"/>
              <a:t>Positional parameters must occur first</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5934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0986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Arbitrary Argument Lists</a:t>
            </a:r>
          </a:p>
          <a:p>
            <a:pPr lvl="1"/>
            <a:r>
              <a:rPr lang="en-US" dirty="0"/>
              <a:t>List of arguments without formal parameters in methods/functions</a:t>
            </a:r>
          </a:p>
          <a:p>
            <a:pPr lvl="1"/>
            <a:r>
              <a:rPr lang="en-US" dirty="0"/>
              <a:t>Denoted by parameter “*&lt;</a:t>
            </a:r>
            <a:r>
              <a:rPr lang="en-US" dirty="0" err="1"/>
              <a:t>param_name</a:t>
            </a:r>
            <a:r>
              <a:rPr lang="en-US" dirty="0"/>
              <a:t>&gt;” </a:t>
            </a:r>
          </a:p>
          <a:p>
            <a:pPr lvl="1"/>
            <a:r>
              <a:rPr lang="en-US" dirty="0"/>
              <a:t>Typically denoted by “*</a:t>
            </a:r>
            <a:r>
              <a:rPr lang="en-US" dirty="0" err="1"/>
              <a:t>args</a:t>
            </a:r>
            <a:r>
              <a:rPr lang="en-US" dirty="0"/>
              <a:t>”</a:t>
            </a:r>
          </a:p>
          <a:p>
            <a:pPr lvl="2"/>
            <a:r>
              <a:rPr lang="en-US" dirty="0"/>
              <a:t>Can use any name, such as “*</a:t>
            </a:r>
            <a:r>
              <a:rPr lang="en-US" dirty="0" err="1"/>
              <a:t>list_of_stuff</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21431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9317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lstStyle/>
          <a:p>
            <a:r>
              <a:rPr lang="en-US" dirty="0"/>
              <a:t>Keyword Dictionaries</a:t>
            </a:r>
          </a:p>
          <a:p>
            <a:pPr lvl="1"/>
            <a:r>
              <a:rPr lang="en-US" dirty="0"/>
              <a:t>Similar to arbitrary arguments, but parameters are a dictionary</a:t>
            </a:r>
          </a:p>
          <a:p>
            <a:pPr lvl="2"/>
            <a:r>
              <a:rPr lang="en-US" dirty="0"/>
              <a:t>Uses syntax “**&lt;</a:t>
            </a:r>
            <a:r>
              <a:rPr lang="en-US" dirty="0" err="1"/>
              <a:t>dict_name</a:t>
            </a:r>
            <a:r>
              <a:rPr lang="en-US" dirty="0"/>
              <a:t>&gt;”</a:t>
            </a:r>
          </a:p>
          <a:p>
            <a:pPr lvl="2"/>
            <a:r>
              <a:rPr lang="en-US" dirty="0"/>
              <a:t>Typically, named “**</a:t>
            </a:r>
            <a:r>
              <a:rPr lang="en-US" dirty="0" err="1"/>
              <a:t>kwargs</a:t>
            </a:r>
            <a:r>
              <a:rPr lang="en-US" dirty="0"/>
              <a:t>” or “**keywords”</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90" y="4191000"/>
            <a:ext cx="52006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065" y="6019800"/>
            <a:ext cx="40005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77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fontScale="85000" lnSpcReduction="20000"/>
          </a:bodyPr>
          <a:lstStyle/>
          <a:p>
            <a:r>
              <a:rPr lang="en-US" dirty="0"/>
              <a:t>GUI’s</a:t>
            </a:r>
          </a:p>
          <a:p>
            <a:pPr lvl="1"/>
            <a:r>
              <a:rPr lang="en-US" dirty="0" err="1"/>
              <a:t>PyQt</a:t>
            </a:r>
            <a:endParaRPr lang="en-US" dirty="0"/>
          </a:p>
          <a:p>
            <a:pPr lvl="2"/>
            <a:r>
              <a:rPr lang="en-US" dirty="0"/>
              <a:t>Popular C++ GUI ported to Python</a:t>
            </a:r>
          </a:p>
          <a:p>
            <a:pPr lvl="1"/>
            <a:r>
              <a:rPr lang="en-US" dirty="0" err="1"/>
              <a:t>TKInter</a:t>
            </a:r>
            <a:endParaRPr lang="en-US" dirty="0"/>
          </a:p>
          <a:p>
            <a:pPr lvl="1"/>
            <a:r>
              <a:rPr lang="en-US" dirty="0"/>
              <a:t>Gnome</a:t>
            </a:r>
          </a:p>
          <a:p>
            <a:pPr lvl="2"/>
            <a:r>
              <a:rPr lang="en-US" dirty="0"/>
              <a:t>Based on Gnome Linux desktop environment</a:t>
            </a:r>
          </a:p>
          <a:p>
            <a:pPr lvl="1"/>
            <a:r>
              <a:rPr lang="en-US" dirty="0" err="1"/>
              <a:t>PyGTK</a:t>
            </a:r>
            <a:endParaRPr lang="en-US" dirty="0"/>
          </a:p>
          <a:p>
            <a:pPr lvl="2"/>
            <a:r>
              <a:rPr lang="en-US" dirty="0"/>
              <a:t>Based on GTK Linux desktop environment</a:t>
            </a:r>
          </a:p>
          <a:p>
            <a:pPr lvl="1"/>
            <a:r>
              <a:rPr lang="en-US" dirty="0" err="1"/>
              <a:t>IronPython</a:t>
            </a:r>
            <a:endParaRPr lang="en-US" dirty="0"/>
          </a:p>
          <a:p>
            <a:pPr lvl="2"/>
            <a:r>
              <a:rPr lang="en-US" dirty="0"/>
              <a:t>Based on MS .NET platform</a:t>
            </a:r>
          </a:p>
          <a:p>
            <a:pPr lvl="2"/>
            <a:r>
              <a:rPr lang="en-US" dirty="0"/>
              <a:t>Can import DLL’s from other languages</a:t>
            </a:r>
          </a:p>
          <a:p>
            <a:pPr lvl="1"/>
            <a:r>
              <a:rPr lang="en-US" dirty="0" err="1"/>
              <a:t>WxPython</a:t>
            </a:r>
            <a:endParaRPr lang="en-US" dirty="0"/>
          </a:p>
        </p:txBody>
      </p:sp>
      <p:cxnSp>
        <p:nvCxnSpPr>
          <p:cNvPr id="5" name="Straight Arrow Connector 4"/>
          <p:cNvCxnSpPr/>
          <p:nvPr/>
        </p:nvCxnSpPr>
        <p:spPr>
          <a:xfrm flipH="1">
            <a:off x="2133600" y="2188147"/>
            <a:ext cx="2133600" cy="0"/>
          </a:xfrm>
          <a:prstGeom prst="straightConnector1">
            <a:avLst/>
          </a:prstGeom>
          <a:ln w="28575">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1997647"/>
            <a:ext cx="2209800" cy="381000"/>
          </a:xfrm>
          <a:prstGeom prst="rect">
            <a:avLst/>
          </a:prstGeom>
          <a:noFill/>
          <a:ln>
            <a:solidFill>
              <a:schemeClr val="tx2">
                <a:lumMod val="20000"/>
                <a:lumOff val="80000"/>
              </a:schemeClr>
            </a:solidFill>
          </a:ln>
        </p:spPr>
        <p:txBody>
          <a:bodyPr wrap="square" rtlCol="0">
            <a:spAutoFit/>
          </a:bodyPr>
          <a:lstStyle/>
          <a:p>
            <a:r>
              <a:rPr lang="en-US" dirty="0">
                <a:solidFill>
                  <a:schemeClr val="tx2">
                    <a:lumMod val="20000"/>
                    <a:lumOff val="80000"/>
                  </a:schemeClr>
                </a:solidFill>
              </a:rPr>
              <a:t>We will focus on </a:t>
            </a:r>
            <a:r>
              <a:rPr lang="en-US" dirty="0" err="1">
                <a:solidFill>
                  <a:schemeClr val="tx2">
                    <a:lumMod val="20000"/>
                    <a:lumOff val="80000"/>
                  </a:schemeClr>
                </a:solidFill>
              </a:rPr>
              <a:t>PyQt</a:t>
            </a:r>
            <a:endParaRPr lang="en-US" dirty="0">
              <a:solidFill>
                <a:schemeClr val="tx2">
                  <a:lumMod val="20000"/>
                  <a:lumOff val="80000"/>
                </a:schemeClr>
              </a:solidFill>
            </a:endParaRPr>
          </a:p>
        </p:txBody>
      </p:sp>
    </p:spTree>
    <p:extLst>
      <p:ext uri="{BB962C8B-B14F-4D97-AF65-F5344CB8AC3E}">
        <p14:creationId xmlns:p14="http://schemas.microsoft.com/office/powerpoint/2010/main" val="14758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Terminology</a:t>
            </a:r>
          </a:p>
          <a:p>
            <a:pPr lvl="2"/>
            <a:r>
              <a:rPr lang="en-US" dirty="0"/>
              <a:t>Window</a:t>
            </a:r>
          </a:p>
          <a:p>
            <a:pPr lvl="3"/>
            <a:r>
              <a:rPr lang="en-US" dirty="0"/>
              <a:t>A graphical interface with controls</a:t>
            </a:r>
          </a:p>
          <a:p>
            <a:pPr lvl="2"/>
            <a:r>
              <a:rPr lang="en-US" dirty="0"/>
              <a:t>Widgets (</a:t>
            </a:r>
            <a:r>
              <a:rPr lang="en-US" dirty="0" err="1"/>
              <a:t>a.k.a</a:t>
            </a:r>
            <a:r>
              <a:rPr lang="en-US" dirty="0"/>
              <a:t> Controls in C#)</a:t>
            </a:r>
          </a:p>
          <a:p>
            <a:pPr lvl="3"/>
            <a:r>
              <a:rPr lang="en-US" dirty="0"/>
              <a:t>Inputs and outputs</a:t>
            </a:r>
          </a:p>
          <a:p>
            <a:pPr lvl="4"/>
            <a:r>
              <a:rPr lang="en-US" dirty="0"/>
              <a:t>Text box</a:t>
            </a:r>
          </a:p>
          <a:p>
            <a:pPr lvl="4"/>
            <a:r>
              <a:rPr lang="en-US" dirty="0"/>
              <a:t>Input Box</a:t>
            </a:r>
          </a:p>
          <a:p>
            <a:pPr lvl="4"/>
            <a:r>
              <a:rPr lang="en-US" dirty="0"/>
              <a:t>Button</a:t>
            </a:r>
          </a:p>
        </p:txBody>
      </p:sp>
    </p:spTree>
    <p:extLst>
      <p:ext uri="{BB962C8B-B14F-4D97-AF65-F5344CB8AC3E}">
        <p14:creationId xmlns:p14="http://schemas.microsoft.com/office/powerpoint/2010/main" val="1713337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lnSpcReduction="10000"/>
          </a:bodyPr>
          <a:lstStyle/>
          <a:p>
            <a:r>
              <a:rPr lang="en-US" dirty="0"/>
              <a:t>GUI’s</a:t>
            </a:r>
          </a:p>
          <a:p>
            <a:pPr lvl="1"/>
            <a:r>
              <a:rPr lang="en-US" dirty="0"/>
              <a:t>Basics of Program</a:t>
            </a:r>
          </a:p>
          <a:p>
            <a:pPr lvl="2"/>
            <a:r>
              <a:rPr lang="en-US" dirty="0"/>
              <a:t>Class that inherits from base window class</a:t>
            </a:r>
          </a:p>
          <a:p>
            <a:pPr lvl="2"/>
            <a:r>
              <a:rPr lang="en-US" dirty="0"/>
              <a:t>Initialization from base class</a:t>
            </a:r>
          </a:p>
          <a:p>
            <a:pPr lvl="2"/>
            <a:r>
              <a:rPr lang="en-US" dirty="0"/>
              <a:t>Use of show() method on class to make window appear</a:t>
            </a:r>
          </a:p>
          <a:p>
            <a:pPr lvl="2"/>
            <a:r>
              <a:rPr lang="en-US" dirty="0"/>
              <a:t>Create </a:t>
            </a:r>
            <a:r>
              <a:rPr lang="en-US" dirty="0" err="1"/>
              <a:t>QApplication</a:t>
            </a:r>
            <a:r>
              <a:rPr lang="en-US" dirty="0"/>
              <a:t> app</a:t>
            </a:r>
          </a:p>
          <a:p>
            <a:pPr lvl="2"/>
            <a:r>
              <a:rPr lang="en-US" dirty="0"/>
              <a:t>Instantiate object of Window</a:t>
            </a:r>
          </a:p>
          <a:p>
            <a:pPr lvl="2"/>
            <a:r>
              <a:rPr lang="en-US" dirty="0"/>
              <a:t>Exit code execution using </a:t>
            </a:r>
            <a:r>
              <a:rPr lang="en-US" dirty="0" err="1"/>
              <a:t>app.exec</a:t>
            </a:r>
            <a:r>
              <a:rPr lang="en-US" dirty="0"/>
              <a:t>_() or app.exe() (Python version &gt;= 3</a:t>
            </a:r>
            <a:r>
              <a:rPr lang="en-US"/>
              <a:t>.x)</a:t>
            </a:r>
            <a:endParaRPr lang="en-US" dirty="0"/>
          </a:p>
          <a:p>
            <a:pPr lvl="1"/>
            <a:r>
              <a:rPr lang="en-US" dirty="0"/>
              <a:t>See BasicWindow.py for basic example</a:t>
            </a:r>
          </a:p>
          <a:p>
            <a:pPr lvl="2"/>
            <a:endParaRPr lang="en-US" dirty="0"/>
          </a:p>
        </p:txBody>
      </p:sp>
    </p:spTree>
    <p:extLst>
      <p:ext uri="{BB962C8B-B14F-4D97-AF65-F5344CB8AC3E}">
        <p14:creationId xmlns:p14="http://schemas.microsoft.com/office/powerpoint/2010/main" val="16010431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a:t>Necessary Imports</a:t>
            </a:r>
          </a:p>
          <a:p>
            <a:pPr lvl="3"/>
            <a:r>
              <a:rPr lang="en-US" dirty="0"/>
              <a:t>PyQt5.QtWidgets.QWidget</a:t>
            </a:r>
          </a:p>
          <a:p>
            <a:pPr lvl="3"/>
            <a:r>
              <a:rPr lang="en-US" dirty="0"/>
              <a:t>PyQt5.QtWidgets.QApplication</a:t>
            </a:r>
          </a:p>
          <a:p>
            <a:pPr lvl="2"/>
            <a:endParaRPr lang="en-US" dirty="0"/>
          </a:p>
        </p:txBody>
      </p:sp>
    </p:spTree>
    <p:extLst>
      <p:ext uri="{BB962C8B-B14F-4D97-AF65-F5344CB8AC3E}">
        <p14:creationId xmlns:p14="http://schemas.microsoft.com/office/powerpoint/2010/main" val="4034685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err="1"/>
              <a:t>QWidget</a:t>
            </a:r>
            <a:endParaRPr lang="en-US" dirty="0"/>
          </a:p>
          <a:p>
            <a:pPr lvl="3"/>
            <a:r>
              <a:rPr lang="en-US" dirty="0"/>
              <a:t>Base class to inherit Window classes from</a:t>
            </a:r>
          </a:p>
          <a:p>
            <a:pPr lvl="2"/>
            <a:r>
              <a:rPr lang="en-US" dirty="0" err="1"/>
              <a:t>QApplication</a:t>
            </a:r>
            <a:r>
              <a:rPr lang="en-US" dirty="0"/>
              <a:t>()</a:t>
            </a:r>
          </a:p>
          <a:p>
            <a:pPr lvl="3"/>
            <a:r>
              <a:rPr lang="en-US" dirty="0"/>
              <a:t>Manages GUI application control flow and settings</a:t>
            </a:r>
          </a:p>
          <a:p>
            <a:pPr lvl="3"/>
            <a:r>
              <a:rPr lang="en-US" dirty="0"/>
              <a:t>Initializes necessary objects behind the scenes</a:t>
            </a:r>
          </a:p>
          <a:p>
            <a:pPr lvl="3"/>
            <a:r>
              <a:rPr lang="en-US" dirty="0"/>
              <a:t>There can be only 1 per GUI application</a:t>
            </a:r>
          </a:p>
          <a:p>
            <a:pPr lvl="4"/>
            <a:r>
              <a:rPr lang="en-US" dirty="0"/>
              <a:t>Can have as many windows as possible</a:t>
            </a:r>
          </a:p>
          <a:p>
            <a:pPr lvl="3"/>
            <a:r>
              <a:rPr lang="en-US" dirty="0"/>
              <a:t>Must pass </a:t>
            </a:r>
            <a:r>
              <a:rPr lang="en-US" dirty="0" err="1"/>
              <a:t>sys.argv</a:t>
            </a:r>
            <a:r>
              <a:rPr lang="en-US" dirty="0"/>
              <a:t>, still determining why</a:t>
            </a:r>
          </a:p>
          <a:p>
            <a:pPr lvl="2"/>
            <a:endParaRPr lang="en-US" dirty="0"/>
          </a:p>
        </p:txBody>
      </p:sp>
    </p:spTree>
    <p:extLst>
      <p:ext uri="{BB962C8B-B14F-4D97-AF65-F5344CB8AC3E}">
        <p14:creationId xmlns:p14="http://schemas.microsoft.com/office/powerpoint/2010/main" val="396260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Basics</a:t>
            </a:r>
          </a:p>
        </p:txBody>
      </p:sp>
      <p:sp>
        <p:nvSpPr>
          <p:cNvPr id="3" name="Content Placeholder 2"/>
          <p:cNvSpPr>
            <a:spLocks noGrp="1"/>
          </p:cNvSpPr>
          <p:nvPr>
            <p:ph idx="1"/>
          </p:nvPr>
        </p:nvSpPr>
        <p:spPr/>
        <p:txBody>
          <a:bodyPr>
            <a:normAutofit/>
          </a:bodyPr>
          <a:lstStyle/>
          <a:p>
            <a:r>
              <a:rPr lang="en-US" dirty="0"/>
              <a:t>Collections</a:t>
            </a:r>
          </a:p>
          <a:p>
            <a:pPr lvl="1"/>
            <a:r>
              <a:rPr lang="en-US" dirty="0"/>
              <a:t>tuple</a:t>
            </a:r>
          </a:p>
          <a:p>
            <a:pPr lvl="2"/>
            <a:r>
              <a:rPr lang="en-US" dirty="0"/>
              <a:t>Tuple is mathematical set of numbers</a:t>
            </a:r>
          </a:p>
          <a:p>
            <a:pPr lvl="2"/>
            <a:r>
              <a:rPr lang="en-US" dirty="0"/>
              <a:t>Set and access elements with ()</a:t>
            </a:r>
          </a:p>
          <a:p>
            <a:pPr lvl="2"/>
            <a:r>
              <a:rPr lang="en-US" dirty="0"/>
              <a:t>Analogous to array, value-type collection</a:t>
            </a:r>
          </a:p>
          <a:p>
            <a:pPr lvl="2"/>
            <a:r>
              <a:rPr lang="en-US" dirty="0"/>
              <a:t>Can mix value data types</a:t>
            </a:r>
          </a:p>
        </p:txBody>
      </p:sp>
    </p:spTree>
    <p:extLst>
      <p:ext uri="{BB962C8B-B14F-4D97-AF65-F5344CB8AC3E}">
        <p14:creationId xmlns:p14="http://schemas.microsoft.com/office/powerpoint/2010/main" val="18567167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Initial Curiosities/</a:t>
            </a:r>
            <a:r>
              <a:rPr lang="en-US" dirty="0" err="1"/>
              <a:t>Gotchas</a:t>
            </a:r>
            <a:endParaRPr lang="en-US" dirty="0"/>
          </a:p>
          <a:p>
            <a:pPr lvl="2"/>
            <a:r>
              <a:rPr lang="en-US" dirty="0"/>
              <a:t>The system will return ‘-1’ after a successful run</a:t>
            </a:r>
          </a:p>
          <a:p>
            <a:pPr lvl="2"/>
            <a:r>
              <a:rPr lang="en-US" dirty="0"/>
              <a:t>After each successful run, the kernel must be restarted</a:t>
            </a:r>
          </a:p>
          <a:p>
            <a:pPr lvl="2"/>
            <a:endParaRPr lang="en-US" dirty="0"/>
          </a:p>
        </p:txBody>
      </p:sp>
    </p:spTree>
    <p:extLst>
      <p:ext uri="{BB962C8B-B14F-4D97-AF65-F5344CB8AC3E}">
        <p14:creationId xmlns:p14="http://schemas.microsoft.com/office/powerpoint/2010/main" val="33431743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a:t>
            </a:r>
          </a:p>
          <a:p>
            <a:pPr lvl="2"/>
            <a:r>
              <a:rPr lang="en-US" dirty="0"/>
              <a:t>Inherit from base QT window ‘</a:t>
            </a:r>
            <a:r>
              <a:rPr lang="en-US" dirty="0" err="1"/>
              <a:t>Qwidget</a:t>
            </a:r>
            <a:r>
              <a:rPr lang="en-US" dirty="0"/>
              <a:t>’</a:t>
            </a:r>
          </a:p>
          <a:p>
            <a:pPr lvl="2"/>
            <a:r>
              <a:rPr lang="en-US" dirty="0"/>
              <a:t>Defaults </a:t>
            </a:r>
          </a:p>
        </p:txBody>
      </p:sp>
    </p:spTree>
    <p:extLst>
      <p:ext uri="{BB962C8B-B14F-4D97-AF65-F5344CB8AC3E}">
        <p14:creationId xmlns:p14="http://schemas.microsoft.com/office/powerpoint/2010/main" val="29704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Properties</a:t>
            </a:r>
          </a:p>
          <a:p>
            <a:pPr lvl="2"/>
            <a:r>
              <a:rPr lang="en-US" dirty="0"/>
              <a:t>Size</a:t>
            </a:r>
          </a:p>
          <a:p>
            <a:pPr lvl="3"/>
            <a:r>
              <a:rPr lang="en-US" dirty="0"/>
              <a:t>Defaults to center of screen at a default size</a:t>
            </a:r>
          </a:p>
          <a:p>
            <a:pPr lvl="3"/>
            <a:r>
              <a:rPr lang="en-US" dirty="0"/>
              <a:t>Can change with ‘</a:t>
            </a:r>
            <a:r>
              <a:rPr lang="en-US" dirty="0" err="1"/>
              <a:t>self.setGeometry</a:t>
            </a:r>
            <a:r>
              <a:rPr lang="en-US" dirty="0"/>
              <a:t>(&lt;left&gt;, &lt;top&gt;, &lt;width&gt;, &lt;height&gt;)’ method</a:t>
            </a:r>
          </a:p>
          <a:p>
            <a:pPr lvl="2"/>
            <a:r>
              <a:rPr lang="en-US" dirty="0"/>
              <a:t>Title</a:t>
            </a:r>
          </a:p>
          <a:p>
            <a:pPr lvl="3"/>
            <a:r>
              <a:rPr lang="en-US" dirty="0"/>
              <a:t>Default title is ‘</a:t>
            </a:r>
            <a:r>
              <a:rPr lang="en-US" dirty="0" err="1"/>
              <a:t>pythonw</a:t>
            </a:r>
            <a:r>
              <a:rPr lang="en-US" dirty="0"/>
              <a:t>’</a:t>
            </a:r>
          </a:p>
          <a:p>
            <a:pPr lvl="3"/>
            <a:r>
              <a:rPr lang="en-US" dirty="0"/>
              <a:t>Can change with ‘</a:t>
            </a:r>
            <a:r>
              <a:rPr lang="en-US" dirty="0" err="1"/>
              <a:t>self.setWindowTitle</a:t>
            </a:r>
            <a:r>
              <a:rPr lang="en-US" dirty="0"/>
              <a:t>(&lt;title&gt;)’ property</a:t>
            </a:r>
          </a:p>
          <a:p>
            <a:pPr lvl="3"/>
            <a:endParaRPr lang="en-US" dirty="0"/>
          </a:p>
        </p:txBody>
      </p:sp>
    </p:spTree>
    <p:extLst>
      <p:ext uri="{BB962C8B-B14F-4D97-AF65-F5344CB8AC3E}">
        <p14:creationId xmlns:p14="http://schemas.microsoft.com/office/powerpoint/2010/main" val="1601499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a:t>
            </a:r>
          </a:p>
          <a:p>
            <a:pPr lvl="2"/>
            <a:r>
              <a:rPr lang="en-US" dirty="0"/>
              <a:t>Two types:</a:t>
            </a:r>
          </a:p>
          <a:p>
            <a:pPr lvl="3"/>
            <a:r>
              <a:rPr lang="en-US" dirty="0" err="1"/>
              <a:t>QLabel</a:t>
            </a:r>
            <a:endParaRPr lang="en-US" dirty="0"/>
          </a:p>
          <a:p>
            <a:pPr lvl="3"/>
            <a:r>
              <a:rPr lang="en-US" dirty="0"/>
              <a:t>Textbox</a:t>
            </a:r>
          </a:p>
          <a:p>
            <a:pPr lvl="2"/>
            <a:endParaRPr lang="en-US" dirty="0"/>
          </a:p>
          <a:p>
            <a:pPr lvl="3"/>
            <a:endParaRPr lang="en-US" dirty="0"/>
          </a:p>
        </p:txBody>
      </p:sp>
    </p:spTree>
    <p:extLst>
      <p:ext uri="{BB962C8B-B14F-4D97-AF65-F5344CB8AC3E}">
        <p14:creationId xmlns:p14="http://schemas.microsoft.com/office/powerpoint/2010/main" val="30918862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Can show text via text and </a:t>
            </a:r>
            <a:r>
              <a:rPr lang="en-US" dirty="0" err="1"/>
              <a:t>QLabel</a:t>
            </a:r>
            <a:endParaRPr lang="en-US" dirty="0"/>
          </a:p>
          <a:p>
            <a:pPr lvl="3"/>
            <a:r>
              <a:rPr lang="en-US" dirty="0"/>
              <a:t>Create </a:t>
            </a:r>
            <a:r>
              <a:rPr lang="en-US" dirty="0" err="1"/>
              <a:t>QLabel</a:t>
            </a:r>
            <a:endParaRPr lang="en-US" dirty="0"/>
          </a:p>
          <a:p>
            <a:pPr lvl="3"/>
            <a:r>
              <a:rPr lang="en-US" dirty="0"/>
              <a:t>Set text</a:t>
            </a:r>
          </a:p>
          <a:p>
            <a:pPr lvl="3"/>
            <a:r>
              <a:rPr lang="en-US" dirty="0"/>
              <a:t>Format using </a:t>
            </a:r>
            <a:r>
              <a:rPr lang="en-US" dirty="0" err="1"/>
              <a:t>setStyleSheet</a:t>
            </a:r>
            <a:endParaRPr lang="en-US" dirty="0"/>
          </a:p>
          <a:p>
            <a:pPr lvl="3"/>
            <a:r>
              <a:rPr lang="en-US" dirty="0"/>
              <a:t>See TextWindow.py for example</a:t>
            </a:r>
          </a:p>
          <a:p>
            <a:pPr lvl="2"/>
            <a:endParaRPr lang="en-US" dirty="0"/>
          </a:p>
          <a:p>
            <a:pPr lvl="3"/>
            <a:endParaRPr lang="en-US" dirty="0"/>
          </a:p>
        </p:txBody>
      </p:sp>
    </p:spTree>
    <p:extLst>
      <p:ext uri="{BB962C8B-B14F-4D97-AF65-F5344CB8AC3E}">
        <p14:creationId xmlns:p14="http://schemas.microsoft.com/office/powerpoint/2010/main" val="2576021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Necessary Imports</a:t>
            </a:r>
          </a:p>
          <a:p>
            <a:pPr lvl="3"/>
            <a:r>
              <a:rPr lang="en-US" dirty="0"/>
              <a:t>PyQt5.QtWidgets.QLabel</a:t>
            </a:r>
          </a:p>
          <a:p>
            <a:pPr lvl="2"/>
            <a:endParaRPr lang="en-US" dirty="0"/>
          </a:p>
          <a:p>
            <a:pPr lvl="3"/>
            <a:endParaRPr lang="en-US" dirty="0"/>
          </a:p>
        </p:txBody>
      </p:sp>
    </p:spTree>
    <p:extLst>
      <p:ext uri="{BB962C8B-B14F-4D97-AF65-F5344CB8AC3E}">
        <p14:creationId xmlns:p14="http://schemas.microsoft.com/office/powerpoint/2010/main" val="3373087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a:xfrm>
            <a:off x="457200" y="1600200"/>
            <a:ext cx="4114800" cy="4525963"/>
          </a:xfrm>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Box Model, like web languages</a:t>
            </a:r>
          </a:p>
          <a:p>
            <a:pPr lvl="2"/>
            <a:endParaRPr lang="en-US" dirty="0"/>
          </a:p>
          <a:p>
            <a:pPr lvl="3"/>
            <a:endParaRPr lang="en-US" dirty="0"/>
          </a:p>
        </p:txBody>
      </p:sp>
      <p:pic>
        <p:nvPicPr>
          <p:cNvPr id="1026" name="Picture 2" descr="H:\Intro to Practical Programming 1\Pictures\stylesheet-box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3810000" cy="3371850"/>
          </a:xfrm>
          <a:prstGeom prst="rect">
            <a:avLst/>
          </a:prstGeom>
          <a:solidFill>
            <a:srgbClr val="FFFFFF"/>
          </a:solidFill>
        </p:spPr>
      </p:pic>
    </p:spTree>
    <p:extLst>
      <p:ext uri="{BB962C8B-B14F-4D97-AF65-F5344CB8AC3E}">
        <p14:creationId xmlns:p14="http://schemas.microsoft.com/office/powerpoint/2010/main" val="31698191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&lt;</a:t>
            </a:r>
            <a:r>
              <a:rPr lang="en-US" dirty="0" err="1"/>
              <a:t>QLabel_Var</a:t>
            </a:r>
            <a:r>
              <a:rPr lang="en-US" dirty="0"/>
              <a:t>&gt;.move(left, top)</a:t>
            </a:r>
          </a:p>
          <a:p>
            <a:pPr lvl="4"/>
            <a:r>
              <a:rPr lang="en-US" dirty="0"/>
              <a:t>Move the location of the text to the (left, top) position</a:t>
            </a:r>
          </a:p>
          <a:p>
            <a:pPr lvl="5"/>
            <a:r>
              <a:rPr lang="en-US" dirty="0"/>
              <a:t>The left coordinate is measured from the left side, to the right</a:t>
            </a:r>
          </a:p>
          <a:p>
            <a:pPr lvl="5"/>
            <a:r>
              <a:rPr lang="en-US" dirty="0"/>
              <a:t>The top coordinate is measured from the top towards the bottom</a:t>
            </a:r>
          </a:p>
          <a:p>
            <a:pPr lvl="3"/>
            <a:r>
              <a:rPr lang="en-US" dirty="0"/>
              <a:t>&lt;</a:t>
            </a:r>
            <a:r>
              <a:rPr lang="en-US" dirty="0" err="1"/>
              <a:t>QLabel_Var</a:t>
            </a:r>
            <a:r>
              <a:rPr lang="en-US" dirty="0"/>
              <a:t>&gt;.</a:t>
            </a:r>
            <a:r>
              <a:rPr lang="en-US" dirty="0" err="1"/>
              <a:t>setStyleSheet</a:t>
            </a:r>
            <a:r>
              <a:rPr lang="en-US" dirty="0"/>
              <a:t>(&lt;</a:t>
            </a:r>
            <a:r>
              <a:rPr lang="en-US" dirty="0" err="1"/>
              <a:t>style_string</a:t>
            </a:r>
            <a:r>
              <a:rPr lang="en-US" dirty="0"/>
              <a:t>&gt;)</a:t>
            </a:r>
          </a:p>
          <a:p>
            <a:pPr lvl="4"/>
            <a:r>
              <a:rPr lang="en-US" dirty="0"/>
              <a:t>Sets the style in a CSS-like layout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1601168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Example code TextWindowQLabel.py</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21308955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Python</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err="1"/>
              <a:t>QLineEdit</a:t>
            </a:r>
            <a:r>
              <a:rPr lang="en-US" dirty="0"/>
              <a:t> in </a:t>
            </a:r>
            <a:r>
              <a:rPr lang="en-US" dirty="0" err="1"/>
              <a:t>PyQt</a:t>
            </a:r>
            <a:endParaRPr lang="en-US" dirty="0"/>
          </a:p>
          <a:p>
            <a:pPr lvl="2"/>
            <a:r>
              <a:rPr lang="en-US" dirty="0"/>
              <a:t>Create </a:t>
            </a:r>
            <a:r>
              <a:rPr lang="en-US" dirty="0" err="1"/>
              <a:t>QLineEdit</a:t>
            </a:r>
            <a:r>
              <a:rPr lang="en-US" dirty="0"/>
              <a:t> object</a:t>
            </a:r>
          </a:p>
          <a:p>
            <a:pPr lvl="2"/>
            <a:r>
              <a:rPr lang="en-US" dirty="0"/>
              <a:t>Set the text using the “</a:t>
            </a:r>
            <a:r>
              <a:rPr lang="en-US" dirty="0" err="1"/>
              <a:t>setText</a:t>
            </a:r>
            <a:r>
              <a:rPr lang="en-US" dirty="0"/>
              <a:t>()” method</a:t>
            </a:r>
          </a:p>
          <a:p>
            <a:pPr lvl="2"/>
            <a:r>
              <a:rPr lang="en-US" dirty="0"/>
              <a:t>Show the </a:t>
            </a:r>
            <a:r>
              <a:rPr lang="en-US" dirty="0" err="1"/>
              <a:t>QLineEdit</a:t>
            </a:r>
            <a:r>
              <a:rPr lang="en-US" dirty="0"/>
              <a:t> object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790365443"/>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167</TotalTime>
  <Words>3725</Words>
  <Application>Microsoft Office PowerPoint</Application>
  <PresentationFormat>On-screen Show (4:3)</PresentationFormat>
  <Paragraphs>827</Paragraphs>
  <Slides>124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124</vt:i4>
      </vt:variant>
    </vt:vector>
  </HeadingPairs>
  <TitlesOfParts>
    <vt:vector size="128" baseType="lpstr">
      <vt:lpstr>Arial</vt:lpstr>
      <vt:lpstr>Calibri</vt:lpstr>
      <vt:lpstr>Office Theme</vt:lpstr>
      <vt:lpstr>1_Office Theme</vt:lpstr>
      <vt:lpstr>Session 7 - Python</vt:lpstr>
      <vt:lpstr>Overview</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Review of Basics</vt:lpstr>
      <vt:lpstr>Mini Project</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Quiz</vt:lpstr>
      <vt:lpstr>Quiz</vt:lpstr>
      <vt:lpstr>Quiz Answers</vt:lpstr>
      <vt:lpstr>Quiz Answers</vt:lpstr>
      <vt:lpstr>Quiz Answers</vt:lpstr>
      <vt:lpstr>Quiz Answers</vt:lpstr>
      <vt:lpstr>Quiz</vt:lpstr>
      <vt:lpstr>Quiz</vt:lpstr>
      <vt:lpstr>Quiz</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Extending Python</vt:lpstr>
      <vt:lpstr>The Pythonic Way</vt:lpstr>
      <vt:lpstr>Pandas Data Wrangling</vt:lpstr>
      <vt:lpstr>PyODBC</vt:lpstr>
      <vt:lpstr>PyODBC</vt:lpstr>
      <vt:lpstr>MatPlotLib Visuals</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229</cp:revision>
  <dcterms:created xsi:type="dcterms:W3CDTF">2018-01-12T01:50:51Z</dcterms:created>
  <dcterms:modified xsi:type="dcterms:W3CDTF">2019-10-25T02:47:10Z</dcterms:modified>
</cp:coreProperties>
</file>