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80" r:id="rId4"/>
    <p:sldId id="378" r:id="rId5"/>
    <p:sldId id="385" r:id="rId6"/>
    <p:sldId id="376" r:id="rId7"/>
    <p:sldId id="379" r:id="rId8"/>
    <p:sldId id="377" r:id="rId9"/>
    <p:sldId id="384" r:id="rId10"/>
    <p:sldId id="380" r:id="rId11"/>
    <p:sldId id="386" r:id="rId12"/>
    <p:sldId id="381" r:id="rId13"/>
    <p:sldId id="382" r:id="rId14"/>
    <p:sldId id="383" r:id="rId15"/>
    <p:sldId id="37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735"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11/26/2021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11/26/2021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11/26/2021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11/26/2021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470025"/>
          </a:xfrm>
        </p:spPr>
        <p:txBody>
          <a:bodyPr/>
          <a:lstStyle/>
          <a:p>
            <a:r>
              <a:rPr lang="en-US" dirty="0"/>
              <a:t>Session 7 – Python Pandas Data Wrangling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8311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a:t>
            </a:r>
          </a:p>
        </p:txBody>
      </p:sp>
      <p:sp>
        <p:nvSpPr>
          <p:cNvPr id="3" name="Content Placeholder 2"/>
          <p:cNvSpPr>
            <a:spLocks noGrp="1"/>
          </p:cNvSpPr>
          <p:nvPr>
            <p:ph idx="1"/>
          </p:nvPr>
        </p:nvSpPr>
        <p:spPr/>
        <p:txBody>
          <a:bodyPr/>
          <a:lstStyle/>
          <a:p>
            <a:r>
              <a:rPr lang="en-US" dirty="0"/>
              <a:t>Group data with a common identifier together</a:t>
            </a:r>
          </a:p>
          <a:p>
            <a:pPr lvl="1"/>
            <a:r>
              <a:rPr lang="en-US" dirty="0"/>
              <a:t>Like SQL</a:t>
            </a:r>
          </a:p>
          <a:p>
            <a:r>
              <a:rPr lang="en-US" dirty="0"/>
              <a:t>Must also use aggregate functions to get meaningful data</a:t>
            </a:r>
          </a:p>
          <a:p>
            <a:pPr lvl="1"/>
            <a:r>
              <a:rPr lang="en-US" dirty="0"/>
              <a:t>Otherwise just get a </a:t>
            </a:r>
            <a:r>
              <a:rPr lang="en-US" dirty="0" err="1"/>
              <a:t>groupby</a:t>
            </a:r>
            <a:r>
              <a:rPr lang="en-US" dirty="0"/>
              <a:t> object</a:t>
            </a:r>
          </a:p>
          <a:p>
            <a:pPr lvl="1"/>
            <a:r>
              <a:rPr lang="en-US" dirty="0"/>
              <a:t>i.e. </a:t>
            </a:r>
            <a:r>
              <a:rPr lang="en-US" dirty="0" err="1"/>
              <a:t>dataframe.groupby</a:t>
            </a:r>
            <a:r>
              <a:rPr lang="en-US" dirty="0"/>
              <a:t>(&lt;column&gt;).count()</a:t>
            </a:r>
          </a:p>
          <a:p>
            <a:endParaRPr lang="en-US" dirty="0"/>
          </a:p>
          <a:p>
            <a:endParaRPr lang="en-US" dirty="0"/>
          </a:p>
        </p:txBody>
      </p:sp>
    </p:spTree>
    <p:extLst>
      <p:ext uri="{BB962C8B-B14F-4D97-AF65-F5344CB8AC3E}">
        <p14:creationId xmlns:p14="http://schemas.microsoft.com/office/powerpoint/2010/main" val="3753481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sp>
        <p:nvSpPr>
          <p:cNvPr id="3" name="Content Placeholder 2"/>
          <p:cNvSpPr>
            <a:spLocks noGrp="1"/>
          </p:cNvSpPr>
          <p:nvPr>
            <p:ph idx="1"/>
          </p:nvPr>
        </p:nvSpPr>
        <p:spPr/>
        <p:txBody>
          <a:bodyPr/>
          <a:lstStyle/>
          <a:p>
            <a:r>
              <a:rPr lang="en-US" dirty="0"/>
              <a:t>Unique identifier for each row</a:t>
            </a:r>
          </a:p>
          <a:p>
            <a:r>
              <a:rPr lang="en-US" dirty="0"/>
              <a:t>Can set index to whatever column we want with &lt;df&gt;.</a:t>
            </a:r>
            <a:r>
              <a:rPr lang="en-US" dirty="0" err="1"/>
              <a:t>set_index</a:t>
            </a:r>
            <a:r>
              <a:rPr lang="en-US" dirty="0"/>
              <a:t>()</a:t>
            </a:r>
          </a:p>
          <a:p>
            <a:r>
              <a:rPr lang="en-US" dirty="0"/>
              <a:t>Can reset index to whatever column we want with reindex()</a:t>
            </a:r>
          </a:p>
          <a:p>
            <a:endParaRPr lang="en-US" dirty="0"/>
          </a:p>
        </p:txBody>
      </p:sp>
    </p:spTree>
    <p:extLst>
      <p:ext uri="{BB962C8B-B14F-4D97-AF65-F5344CB8AC3E}">
        <p14:creationId xmlns:p14="http://schemas.microsoft.com/office/powerpoint/2010/main" val="377252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(Joins)</a:t>
            </a:r>
          </a:p>
        </p:txBody>
      </p:sp>
      <p:sp>
        <p:nvSpPr>
          <p:cNvPr id="3" name="Content Placeholder 2"/>
          <p:cNvSpPr>
            <a:spLocks noGrp="1"/>
          </p:cNvSpPr>
          <p:nvPr>
            <p:ph idx="1"/>
          </p:nvPr>
        </p:nvSpPr>
        <p:spPr/>
        <p:txBody>
          <a:bodyPr/>
          <a:lstStyle/>
          <a:p>
            <a:r>
              <a:rPr lang="en-US" dirty="0"/>
              <a:t>Like SQL joins</a:t>
            </a:r>
          </a:p>
          <a:p>
            <a:r>
              <a:rPr lang="en-US" dirty="0"/>
              <a:t>Specify two </a:t>
            </a:r>
            <a:r>
              <a:rPr lang="en-US" dirty="0" err="1"/>
              <a:t>DataFrames</a:t>
            </a:r>
            <a:r>
              <a:rPr lang="en-US" dirty="0"/>
              <a:t> to merge</a:t>
            </a:r>
          </a:p>
          <a:p>
            <a:r>
              <a:rPr lang="en-US" dirty="0"/>
              <a:t>Specify the common parameter</a:t>
            </a:r>
          </a:p>
          <a:p>
            <a:r>
              <a:rPr lang="en-US" dirty="0"/>
              <a:t>Specify the type of join (left, right, </a:t>
            </a:r>
            <a:r>
              <a:rPr lang="en-US" dirty="0" err="1"/>
              <a:t>etc</a:t>
            </a:r>
            <a:r>
              <a:rPr lang="en-US" dirty="0"/>
              <a:t>)</a:t>
            </a:r>
          </a:p>
          <a:p>
            <a:endParaRPr lang="en-US" dirty="0"/>
          </a:p>
        </p:txBody>
      </p:sp>
      <p:sp>
        <p:nvSpPr>
          <p:cNvPr id="4" name="TextBox 3">
            <a:extLst>
              <a:ext uri="{FF2B5EF4-FFF2-40B4-BE49-F238E27FC236}">
                <a16:creationId xmlns:a16="http://schemas.microsoft.com/office/drawing/2014/main" id="{4C486F52-A430-417D-AA45-9525470C2D85}"/>
              </a:ext>
            </a:extLst>
          </p:cNvPr>
          <p:cNvSpPr txBox="1"/>
          <p:nvPr/>
        </p:nvSpPr>
        <p:spPr>
          <a:xfrm>
            <a:off x="228600" y="5029200"/>
            <a:ext cx="1524000" cy="923330"/>
          </a:xfrm>
          <a:prstGeom prst="rect">
            <a:avLst/>
          </a:prstGeom>
          <a:solidFill>
            <a:schemeClr val="accent4">
              <a:lumMod val="75000"/>
            </a:schemeClr>
          </a:solidFill>
        </p:spPr>
        <p:txBody>
          <a:bodyPr wrap="square" rtlCol="0">
            <a:spAutoFit/>
          </a:bodyPr>
          <a:lstStyle/>
          <a:p>
            <a:pPr algn="ctr"/>
            <a:endParaRPr lang="en-US" b="1" dirty="0">
              <a:solidFill>
                <a:schemeClr val="bg1">
                  <a:lumMod val="10000"/>
                </a:schemeClr>
              </a:solidFill>
            </a:endParaRPr>
          </a:p>
          <a:p>
            <a:pPr algn="ctr"/>
            <a:r>
              <a:rPr lang="en-US" b="1" dirty="0" err="1">
                <a:solidFill>
                  <a:schemeClr val="bg1">
                    <a:lumMod val="10000"/>
                  </a:schemeClr>
                </a:solidFill>
              </a:rPr>
              <a:t>DataFrame</a:t>
            </a:r>
            <a:r>
              <a:rPr lang="en-US" b="1" dirty="0">
                <a:solidFill>
                  <a:schemeClr val="bg1">
                    <a:lumMod val="10000"/>
                  </a:schemeClr>
                </a:solidFill>
              </a:rPr>
              <a:t> 1</a:t>
            </a:r>
          </a:p>
          <a:p>
            <a:pPr algn="ctr"/>
            <a:endParaRPr lang="en-US" b="1" dirty="0">
              <a:solidFill>
                <a:schemeClr val="bg1">
                  <a:lumMod val="10000"/>
                </a:schemeClr>
              </a:solidFill>
            </a:endParaRPr>
          </a:p>
        </p:txBody>
      </p:sp>
      <p:sp>
        <p:nvSpPr>
          <p:cNvPr id="5" name="TextBox 4">
            <a:extLst>
              <a:ext uri="{FF2B5EF4-FFF2-40B4-BE49-F238E27FC236}">
                <a16:creationId xmlns:a16="http://schemas.microsoft.com/office/drawing/2014/main" id="{F43FFE83-21AB-427C-B5E9-06AB4B94EE84}"/>
              </a:ext>
            </a:extLst>
          </p:cNvPr>
          <p:cNvSpPr txBox="1"/>
          <p:nvPr/>
        </p:nvSpPr>
        <p:spPr>
          <a:xfrm>
            <a:off x="3048000" y="5029200"/>
            <a:ext cx="1524000" cy="923330"/>
          </a:xfrm>
          <a:prstGeom prst="rect">
            <a:avLst/>
          </a:prstGeom>
          <a:solidFill>
            <a:schemeClr val="accent4">
              <a:lumMod val="75000"/>
            </a:schemeClr>
          </a:solidFill>
        </p:spPr>
        <p:txBody>
          <a:bodyPr wrap="square" rtlCol="0">
            <a:spAutoFit/>
          </a:bodyPr>
          <a:lstStyle/>
          <a:p>
            <a:pPr algn="ctr"/>
            <a:endParaRPr lang="en-US" b="1" dirty="0">
              <a:solidFill>
                <a:schemeClr val="bg1">
                  <a:lumMod val="10000"/>
                </a:schemeClr>
              </a:solidFill>
            </a:endParaRPr>
          </a:p>
          <a:p>
            <a:pPr algn="ctr"/>
            <a:r>
              <a:rPr lang="en-US" b="1" dirty="0" err="1">
                <a:solidFill>
                  <a:schemeClr val="bg1">
                    <a:lumMod val="10000"/>
                  </a:schemeClr>
                </a:solidFill>
              </a:rPr>
              <a:t>DataFrame</a:t>
            </a:r>
            <a:r>
              <a:rPr lang="en-US" b="1" dirty="0">
                <a:solidFill>
                  <a:schemeClr val="bg1">
                    <a:lumMod val="10000"/>
                  </a:schemeClr>
                </a:solidFill>
              </a:rPr>
              <a:t> 2</a:t>
            </a:r>
          </a:p>
          <a:p>
            <a:pPr algn="ctr"/>
            <a:endParaRPr lang="en-US" b="1" dirty="0">
              <a:solidFill>
                <a:schemeClr val="bg1">
                  <a:lumMod val="10000"/>
                </a:schemeClr>
              </a:solidFill>
            </a:endParaRPr>
          </a:p>
        </p:txBody>
      </p:sp>
      <p:sp>
        <p:nvSpPr>
          <p:cNvPr id="6" name="TextBox 5">
            <a:extLst>
              <a:ext uri="{FF2B5EF4-FFF2-40B4-BE49-F238E27FC236}">
                <a16:creationId xmlns:a16="http://schemas.microsoft.com/office/drawing/2014/main" id="{BD846338-8F08-4997-A7B8-2738F834CA8D}"/>
              </a:ext>
            </a:extLst>
          </p:cNvPr>
          <p:cNvSpPr txBox="1"/>
          <p:nvPr/>
        </p:nvSpPr>
        <p:spPr>
          <a:xfrm>
            <a:off x="5905500" y="5029200"/>
            <a:ext cx="2857500" cy="923330"/>
          </a:xfrm>
          <a:prstGeom prst="rect">
            <a:avLst/>
          </a:prstGeom>
          <a:solidFill>
            <a:schemeClr val="accent4">
              <a:lumMod val="75000"/>
            </a:schemeClr>
          </a:solidFill>
        </p:spPr>
        <p:txBody>
          <a:bodyPr wrap="square" rtlCol="0">
            <a:spAutoFit/>
          </a:bodyPr>
          <a:lstStyle/>
          <a:p>
            <a:pPr algn="ctr"/>
            <a:endParaRPr lang="en-US" b="1" dirty="0">
              <a:solidFill>
                <a:schemeClr val="bg1">
                  <a:lumMod val="10000"/>
                </a:schemeClr>
              </a:solidFill>
            </a:endParaRPr>
          </a:p>
          <a:p>
            <a:pPr algn="ctr"/>
            <a:r>
              <a:rPr lang="en-US" b="1" dirty="0" err="1">
                <a:solidFill>
                  <a:schemeClr val="bg1">
                    <a:lumMod val="10000"/>
                  </a:schemeClr>
                </a:solidFill>
              </a:rPr>
              <a:t>DataFrame</a:t>
            </a:r>
            <a:r>
              <a:rPr lang="en-US" b="1" dirty="0">
                <a:solidFill>
                  <a:schemeClr val="bg1">
                    <a:lumMod val="10000"/>
                  </a:schemeClr>
                </a:solidFill>
              </a:rPr>
              <a:t> 1  </a:t>
            </a:r>
            <a:r>
              <a:rPr lang="en-US" b="1" dirty="0" err="1">
                <a:solidFill>
                  <a:schemeClr val="bg1">
                    <a:lumMod val="10000"/>
                  </a:schemeClr>
                </a:solidFill>
              </a:rPr>
              <a:t>DataFrame</a:t>
            </a:r>
            <a:r>
              <a:rPr lang="en-US" b="1" dirty="0">
                <a:solidFill>
                  <a:schemeClr val="bg1">
                    <a:lumMod val="10000"/>
                  </a:schemeClr>
                </a:solidFill>
              </a:rPr>
              <a:t> 2</a:t>
            </a:r>
          </a:p>
          <a:p>
            <a:pPr algn="ctr"/>
            <a:endParaRPr lang="en-US" b="1" dirty="0">
              <a:solidFill>
                <a:schemeClr val="bg1">
                  <a:lumMod val="10000"/>
                </a:schemeClr>
              </a:solidFill>
            </a:endParaRPr>
          </a:p>
        </p:txBody>
      </p:sp>
      <p:cxnSp>
        <p:nvCxnSpPr>
          <p:cNvPr id="8" name="Straight Arrow Connector 7">
            <a:extLst>
              <a:ext uri="{FF2B5EF4-FFF2-40B4-BE49-F238E27FC236}">
                <a16:creationId xmlns:a16="http://schemas.microsoft.com/office/drawing/2014/main" id="{91A1A96A-66D5-4471-A217-8B623EE5E57B}"/>
              </a:ext>
            </a:extLst>
          </p:cNvPr>
          <p:cNvCxnSpPr>
            <a:cxnSpLocks/>
          </p:cNvCxnSpPr>
          <p:nvPr/>
        </p:nvCxnSpPr>
        <p:spPr>
          <a:xfrm>
            <a:off x="1905000" y="5490865"/>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6D066A6-3882-439B-ADB7-CFCCBF55A5E4}"/>
              </a:ext>
            </a:extLst>
          </p:cNvPr>
          <p:cNvSpPr txBox="1"/>
          <p:nvPr/>
        </p:nvSpPr>
        <p:spPr>
          <a:xfrm>
            <a:off x="1981200" y="5181600"/>
            <a:ext cx="796757" cy="369332"/>
          </a:xfrm>
          <a:prstGeom prst="rect">
            <a:avLst/>
          </a:prstGeom>
          <a:noFill/>
        </p:spPr>
        <p:txBody>
          <a:bodyPr wrap="square" rtlCol="0">
            <a:spAutoFit/>
          </a:bodyPr>
          <a:lstStyle/>
          <a:p>
            <a:r>
              <a:rPr lang="en-US" dirty="0"/>
              <a:t>Merge</a:t>
            </a:r>
          </a:p>
        </p:txBody>
      </p:sp>
      <p:sp>
        <p:nvSpPr>
          <p:cNvPr id="10" name="Arrow: Right 9">
            <a:extLst>
              <a:ext uri="{FF2B5EF4-FFF2-40B4-BE49-F238E27FC236}">
                <a16:creationId xmlns:a16="http://schemas.microsoft.com/office/drawing/2014/main" id="{CFECA999-4169-4CAB-98AC-AB9D26C608FE}"/>
              </a:ext>
            </a:extLst>
          </p:cNvPr>
          <p:cNvSpPr/>
          <p:nvPr/>
        </p:nvSpPr>
        <p:spPr>
          <a:xfrm>
            <a:off x="4724400" y="5257800"/>
            <a:ext cx="990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AE69FE8-4474-4DF1-B067-CD1EACAC8CD1}"/>
              </a:ext>
            </a:extLst>
          </p:cNvPr>
          <p:cNvCxnSpPr>
            <a:stCxn id="6" idx="0"/>
            <a:endCxn id="6" idx="2"/>
          </p:cNvCxnSpPr>
          <p:nvPr/>
        </p:nvCxnSpPr>
        <p:spPr>
          <a:xfrm>
            <a:off x="7334250" y="5029200"/>
            <a:ext cx="0" cy="923330"/>
          </a:xfrm>
          <a:prstGeom prst="lin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222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Concatenation (Unions)</a:t>
            </a:r>
          </a:p>
        </p:txBody>
      </p:sp>
      <p:sp>
        <p:nvSpPr>
          <p:cNvPr id="3" name="Content Placeholder 2"/>
          <p:cNvSpPr>
            <a:spLocks noGrp="1"/>
          </p:cNvSpPr>
          <p:nvPr>
            <p:ph idx="1"/>
          </p:nvPr>
        </p:nvSpPr>
        <p:spPr/>
        <p:txBody>
          <a:bodyPr/>
          <a:lstStyle/>
          <a:p>
            <a:r>
              <a:rPr lang="en-US" dirty="0"/>
              <a:t>Like SQL union</a:t>
            </a:r>
          </a:p>
          <a:p>
            <a:r>
              <a:rPr lang="en-US" dirty="0"/>
              <a:t>Puts one </a:t>
            </a:r>
            <a:r>
              <a:rPr lang="en-US" dirty="0" err="1"/>
              <a:t>DataFrame</a:t>
            </a:r>
            <a:r>
              <a:rPr lang="en-US" dirty="0"/>
              <a:t> on top of the other</a:t>
            </a:r>
          </a:p>
          <a:p>
            <a:endParaRPr lang="en-US" dirty="0"/>
          </a:p>
        </p:txBody>
      </p:sp>
      <p:sp>
        <p:nvSpPr>
          <p:cNvPr id="5" name="TextBox 4">
            <a:extLst>
              <a:ext uri="{FF2B5EF4-FFF2-40B4-BE49-F238E27FC236}">
                <a16:creationId xmlns:a16="http://schemas.microsoft.com/office/drawing/2014/main" id="{F9A36A58-E3FD-4BAC-82D3-560EF1B175FE}"/>
              </a:ext>
            </a:extLst>
          </p:cNvPr>
          <p:cNvSpPr txBox="1"/>
          <p:nvPr/>
        </p:nvSpPr>
        <p:spPr>
          <a:xfrm>
            <a:off x="533400" y="3962400"/>
            <a:ext cx="1524000" cy="923330"/>
          </a:xfrm>
          <a:prstGeom prst="rect">
            <a:avLst/>
          </a:prstGeom>
          <a:solidFill>
            <a:schemeClr val="accent4">
              <a:lumMod val="75000"/>
            </a:schemeClr>
          </a:solidFill>
        </p:spPr>
        <p:txBody>
          <a:bodyPr wrap="square" rtlCol="0">
            <a:spAutoFit/>
          </a:bodyPr>
          <a:lstStyle/>
          <a:p>
            <a:pPr algn="ctr"/>
            <a:endParaRPr lang="en-US" b="1" dirty="0">
              <a:solidFill>
                <a:schemeClr val="bg1">
                  <a:lumMod val="10000"/>
                </a:schemeClr>
              </a:solidFill>
            </a:endParaRPr>
          </a:p>
          <a:p>
            <a:pPr algn="ctr"/>
            <a:r>
              <a:rPr lang="en-US" b="1" dirty="0" err="1">
                <a:solidFill>
                  <a:schemeClr val="bg1">
                    <a:lumMod val="10000"/>
                  </a:schemeClr>
                </a:solidFill>
              </a:rPr>
              <a:t>DataFrame</a:t>
            </a:r>
            <a:r>
              <a:rPr lang="en-US" b="1" dirty="0">
                <a:solidFill>
                  <a:schemeClr val="bg1">
                    <a:lumMod val="10000"/>
                  </a:schemeClr>
                </a:solidFill>
              </a:rPr>
              <a:t> 1</a:t>
            </a:r>
          </a:p>
          <a:p>
            <a:pPr algn="ctr"/>
            <a:endParaRPr lang="en-US" b="1" dirty="0">
              <a:solidFill>
                <a:schemeClr val="bg1">
                  <a:lumMod val="10000"/>
                </a:schemeClr>
              </a:solidFill>
            </a:endParaRPr>
          </a:p>
        </p:txBody>
      </p:sp>
      <p:sp>
        <p:nvSpPr>
          <p:cNvPr id="6" name="TextBox 5">
            <a:extLst>
              <a:ext uri="{FF2B5EF4-FFF2-40B4-BE49-F238E27FC236}">
                <a16:creationId xmlns:a16="http://schemas.microsoft.com/office/drawing/2014/main" id="{D090ABAA-F5E7-40BB-99F2-C764BB19ED14}"/>
              </a:ext>
            </a:extLst>
          </p:cNvPr>
          <p:cNvSpPr txBox="1"/>
          <p:nvPr/>
        </p:nvSpPr>
        <p:spPr>
          <a:xfrm>
            <a:off x="3352800" y="3962400"/>
            <a:ext cx="1524000" cy="923330"/>
          </a:xfrm>
          <a:prstGeom prst="rect">
            <a:avLst/>
          </a:prstGeom>
          <a:solidFill>
            <a:schemeClr val="accent4">
              <a:lumMod val="75000"/>
            </a:schemeClr>
          </a:solidFill>
        </p:spPr>
        <p:txBody>
          <a:bodyPr wrap="square" rtlCol="0">
            <a:spAutoFit/>
          </a:bodyPr>
          <a:lstStyle/>
          <a:p>
            <a:pPr algn="ctr"/>
            <a:endParaRPr lang="en-US" b="1" dirty="0">
              <a:solidFill>
                <a:schemeClr val="bg1">
                  <a:lumMod val="10000"/>
                </a:schemeClr>
              </a:solidFill>
            </a:endParaRPr>
          </a:p>
          <a:p>
            <a:pPr algn="ctr"/>
            <a:r>
              <a:rPr lang="en-US" b="1" dirty="0" err="1">
                <a:solidFill>
                  <a:schemeClr val="bg1">
                    <a:lumMod val="10000"/>
                  </a:schemeClr>
                </a:solidFill>
              </a:rPr>
              <a:t>DataFrame</a:t>
            </a:r>
            <a:r>
              <a:rPr lang="en-US" b="1" dirty="0">
                <a:solidFill>
                  <a:schemeClr val="bg1">
                    <a:lumMod val="10000"/>
                  </a:schemeClr>
                </a:solidFill>
              </a:rPr>
              <a:t> 2</a:t>
            </a:r>
          </a:p>
          <a:p>
            <a:pPr algn="ctr"/>
            <a:endParaRPr lang="en-US" b="1" dirty="0">
              <a:solidFill>
                <a:schemeClr val="bg1">
                  <a:lumMod val="10000"/>
                </a:schemeClr>
              </a:solidFill>
            </a:endParaRPr>
          </a:p>
        </p:txBody>
      </p:sp>
      <p:sp>
        <p:nvSpPr>
          <p:cNvPr id="7" name="TextBox 6">
            <a:extLst>
              <a:ext uri="{FF2B5EF4-FFF2-40B4-BE49-F238E27FC236}">
                <a16:creationId xmlns:a16="http://schemas.microsoft.com/office/drawing/2014/main" id="{5506DB2C-0132-485E-9990-F79DD1A3CA08}"/>
              </a:ext>
            </a:extLst>
          </p:cNvPr>
          <p:cNvSpPr txBox="1"/>
          <p:nvPr/>
        </p:nvSpPr>
        <p:spPr>
          <a:xfrm>
            <a:off x="6172200" y="3540290"/>
            <a:ext cx="1524000" cy="1754326"/>
          </a:xfrm>
          <a:prstGeom prst="rect">
            <a:avLst/>
          </a:prstGeom>
          <a:solidFill>
            <a:schemeClr val="accent4">
              <a:lumMod val="75000"/>
            </a:schemeClr>
          </a:solidFill>
        </p:spPr>
        <p:txBody>
          <a:bodyPr wrap="square" rtlCol="0">
            <a:spAutoFit/>
          </a:bodyPr>
          <a:lstStyle/>
          <a:p>
            <a:pPr algn="ctr"/>
            <a:endParaRPr lang="en-US" b="1" dirty="0">
              <a:solidFill>
                <a:schemeClr val="bg1">
                  <a:lumMod val="10000"/>
                </a:schemeClr>
              </a:solidFill>
            </a:endParaRPr>
          </a:p>
          <a:p>
            <a:pPr algn="ctr"/>
            <a:r>
              <a:rPr lang="en-US" b="1" dirty="0" err="1">
                <a:solidFill>
                  <a:schemeClr val="bg1">
                    <a:lumMod val="10000"/>
                  </a:schemeClr>
                </a:solidFill>
              </a:rPr>
              <a:t>DataFrame</a:t>
            </a:r>
            <a:r>
              <a:rPr lang="en-US" b="1" dirty="0">
                <a:solidFill>
                  <a:schemeClr val="bg1">
                    <a:lumMod val="10000"/>
                  </a:schemeClr>
                </a:solidFill>
              </a:rPr>
              <a:t> 1</a:t>
            </a:r>
          </a:p>
          <a:p>
            <a:pPr algn="ctr"/>
            <a:endParaRPr lang="en-US" b="1" dirty="0">
              <a:solidFill>
                <a:schemeClr val="bg1">
                  <a:lumMod val="10000"/>
                </a:schemeClr>
              </a:solidFill>
            </a:endParaRPr>
          </a:p>
          <a:p>
            <a:pPr algn="ctr"/>
            <a:endParaRPr lang="en-US" b="1" dirty="0">
              <a:solidFill>
                <a:schemeClr val="bg1">
                  <a:lumMod val="10000"/>
                </a:schemeClr>
              </a:solidFill>
            </a:endParaRPr>
          </a:p>
          <a:p>
            <a:pPr algn="ctr"/>
            <a:r>
              <a:rPr lang="en-US" b="1" dirty="0" err="1">
                <a:solidFill>
                  <a:schemeClr val="bg1">
                    <a:lumMod val="10000"/>
                  </a:schemeClr>
                </a:solidFill>
              </a:rPr>
              <a:t>DataFrame</a:t>
            </a:r>
            <a:r>
              <a:rPr lang="en-US" b="1" dirty="0">
                <a:solidFill>
                  <a:schemeClr val="bg1">
                    <a:lumMod val="10000"/>
                  </a:schemeClr>
                </a:solidFill>
              </a:rPr>
              <a:t> 2</a:t>
            </a:r>
          </a:p>
          <a:p>
            <a:pPr algn="ctr"/>
            <a:endParaRPr lang="en-US" b="1" dirty="0">
              <a:solidFill>
                <a:schemeClr val="bg1">
                  <a:lumMod val="10000"/>
                </a:schemeClr>
              </a:solidFill>
            </a:endParaRPr>
          </a:p>
        </p:txBody>
      </p:sp>
      <p:cxnSp>
        <p:nvCxnSpPr>
          <p:cNvPr id="9" name="Straight Connector 8">
            <a:extLst>
              <a:ext uri="{FF2B5EF4-FFF2-40B4-BE49-F238E27FC236}">
                <a16:creationId xmlns:a16="http://schemas.microsoft.com/office/drawing/2014/main" id="{024CCDF6-D491-4D82-A04E-8C34A845BEE8}"/>
              </a:ext>
            </a:extLst>
          </p:cNvPr>
          <p:cNvCxnSpPr>
            <a:stCxn id="7" idx="1"/>
            <a:endCxn id="7" idx="3"/>
          </p:cNvCxnSpPr>
          <p:nvPr/>
        </p:nvCxnSpPr>
        <p:spPr>
          <a:xfrm>
            <a:off x="6172200" y="4417453"/>
            <a:ext cx="1524000" cy="0"/>
          </a:xfrm>
          <a:prstGeom prst="line">
            <a:avLst/>
          </a:prstGeom>
          <a:ln>
            <a:solidFill>
              <a:schemeClr val="bg1">
                <a:lumMod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FEE8CC1-708D-4D10-8891-51706484E693}"/>
              </a:ext>
            </a:extLst>
          </p:cNvPr>
          <p:cNvCxnSpPr/>
          <p:nvPr/>
        </p:nvCxnSpPr>
        <p:spPr>
          <a:xfrm>
            <a:off x="2209800" y="4424065"/>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C237562-3FE8-4816-8C0C-C670DB600358}"/>
              </a:ext>
            </a:extLst>
          </p:cNvPr>
          <p:cNvSpPr txBox="1"/>
          <p:nvPr/>
        </p:nvSpPr>
        <p:spPr>
          <a:xfrm>
            <a:off x="2286000" y="4114800"/>
            <a:ext cx="750526" cy="369332"/>
          </a:xfrm>
          <a:prstGeom prst="rect">
            <a:avLst/>
          </a:prstGeom>
          <a:noFill/>
        </p:spPr>
        <p:txBody>
          <a:bodyPr wrap="none" rtlCol="0">
            <a:spAutoFit/>
          </a:bodyPr>
          <a:lstStyle/>
          <a:p>
            <a:r>
              <a:rPr lang="en-US" dirty="0"/>
              <a:t>Union</a:t>
            </a:r>
          </a:p>
        </p:txBody>
      </p:sp>
      <p:sp>
        <p:nvSpPr>
          <p:cNvPr id="14" name="Arrow: Right 13">
            <a:extLst>
              <a:ext uri="{FF2B5EF4-FFF2-40B4-BE49-F238E27FC236}">
                <a16:creationId xmlns:a16="http://schemas.microsoft.com/office/drawing/2014/main" id="{9B3F5DED-3351-4744-9B3E-D7E2AA27DC5B}"/>
              </a:ext>
            </a:extLst>
          </p:cNvPr>
          <p:cNvSpPr/>
          <p:nvPr/>
        </p:nvSpPr>
        <p:spPr>
          <a:xfrm>
            <a:off x="5029200" y="4191000"/>
            <a:ext cx="990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0860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2018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645036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Pandas Data Wrangling</a:t>
            </a:r>
          </a:p>
        </p:txBody>
      </p:sp>
      <p:sp>
        <p:nvSpPr>
          <p:cNvPr id="3" name="Content Placeholder 2"/>
          <p:cNvSpPr>
            <a:spLocks noGrp="1"/>
          </p:cNvSpPr>
          <p:nvPr>
            <p:ph idx="1"/>
          </p:nvPr>
        </p:nvSpPr>
        <p:spPr/>
        <p:txBody>
          <a:bodyPr>
            <a:normAutofit lnSpcReduction="10000"/>
          </a:bodyPr>
          <a:lstStyle/>
          <a:p>
            <a:r>
              <a:rPr lang="en-US" dirty="0"/>
              <a:t>Overview</a:t>
            </a:r>
          </a:p>
          <a:p>
            <a:pPr lvl="1"/>
            <a:r>
              <a:rPr lang="en-US" dirty="0"/>
              <a:t>Introduction</a:t>
            </a:r>
          </a:p>
          <a:p>
            <a:pPr lvl="1"/>
            <a:r>
              <a:rPr lang="en-US" dirty="0"/>
              <a:t>Series</a:t>
            </a:r>
          </a:p>
          <a:p>
            <a:pPr lvl="1"/>
            <a:r>
              <a:rPr lang="en-US" dirty="0" err="1"/>
              <a:t>DataFrames</a:t>
            </a:r>
            <a:endParaRPr lang="en-US" dirty="0"/>
          </a:p>
          <a:p>
            <a:pPr lvl="1"/>
            <a:r>
              <a:rPr lang="en-US" dirty="0"/>
              <a:t>Filtering</a:t>
            </a:r>
          </a:p>
          <a:p>
            <a:pPr lvl="1"/>
            <a:r>
              <a:rPr lang="en-US" dirty="0"/>
              <a:t>Grouping</a:t>
            </a:r>
          </a:p>
          <a:p>
            <a:pPr lvl="1"/>
            <a:r>
              <a:rPr lang="en-US" dirty="0"/>
              <a:t>Indexing</a:t>
            </a:r>
          </a:p>
          <a:p>
            <a:pPr lvl="1"/>
            <a:r>
              <a:rPr lang="en-US" dirty="0"/>
              <a:t>Merges (Join)</a:t>
            </a:r>
          </a:p>
          <a:p>
            <a:pPr lvl="1"/>
            <a:r>
              <a:rPr lang="en-US" dirty="0"/>
              <a:t>Concatenation (Union)</a:t>
            </a:r>
          </a:p>
          <a:p>
            <a:endParaRPr lang="en-US" dirty="0"/>
          </a:p>
        </p:txBody>
      </p:sp>
    </p:spTree>
    <p:extLst>
      <p:ext uri="{BB962C8B-B14F-4D97-AF65-F5344CB8AC3E}">
        <p14:creationId xmlns:p14="http://schemas.microsoft.com/office/powerpoint/2010/main" val="136486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Pandas</a:t>
            </a:r>
          </a:p>
          <a:p>
            <a:pPr lvl="1"/>
            <a:r>
              <a:rPr lang="en-US" dirty="0"/>
              <a:t>Stores data in series or </a:t>
            </a:r>
            <a:r>
              <a:rPr lang="en-US" dirty="0" err="1"/>
              <a:t>dataframe</a:t>
            </a:r>
            <a:endParaRPr lang="en-US" dirty="0"/>
          </a:p>
          <a:p>
            <a:pPr lvl="1"/>
            <a:r>
              <a:rPr lang="en-US" dirty="0"/>
              <a:t>Uses </a:t>
            </a:r>
            <a:r>
              <a:rPr lang="en-US" dirty="0" err="1"/>
              <a:t>numpy</a:t>
            </a:r>
            <a:r>
              <a:rPr lang="en-US" dirty="0"/>
              <a:t> under the hood</a:t>
            </a:r>
          </a:p>
          <a:p>
            <a:pPr lvl="2"/>
            <a:r>
              <a:rPr lang="en-US" dirty="0"/>
              <a:t>Has </a:t>
            </a:r>
            <a:r>
              <a:rPr lang="en-US" dirty="0" err="1"/>
              <a:t>numpy</a:t>
            </a:r>
            <a:r>
              <a:rPr lang="en-US" dirty="0"/>
              <a:t> datatypes</a:t>
            </a:r>
          </a:p>
          <a:p>
            <a:pPr lvl="1"/>
            <a:r>
              <a:rPr lang="en-US" dirty="0"/>
              <a:t>Allows SQL-like functionality</a:t>
            </a:r>
          </a:p>
          <a:p>
            <a:pPr lvl="2"/>
            <a:r>
              <a:rPr lang="en-US" dirty="0"/>
              <a:t>Join datasets</a:t>
            </a:r>
          </a:p>
          <a:p>
            <a:pPr lvl="2"/>
            <a:r>
              <a:rPr lang="en-US" dirty="0"/>
              <a:t>Union datasets</a:t>
            </a:r>
          </a:p>
          <a:p>
            <a:pPr lvl="2"/>
            <a:r>
              <a:rPr lang="en-US" dirty="0"/>
              <a:t>Filter datasets</a:t>
            </a:r>
          </a:p>
          <a:p>
            <a:endParaRPr lang="en-US" dirty="0"/>
          </a:p>
        </p:txBody>
      </p:sp>
    </p:spTree>
    <p:extLst>
      <p:ext uri="{BB962C8B-B14F-4D97-AF65-F5344CB8AC3E}">
        <p14:creationId xmlns:p14="http://schemas.microsoft.com/office/powerpoint/2010/main" val="1144734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For each of the items mentioned, refer to the code in ./Session 7 – Python/Instructional Material/Class Examples/Pandas/Series and DataFrames.py for associated code to produce each construct.</a:t>
            </a:r>
          </a:p>
          <a:p>
            <a:endParaRPr lang="en-US" dirty="0"/>
          </a:p>
        </p:txBody>
      </p:sp>
    </p:spTree>
    <p:extLst>
      <p:ext uri="{BB962C8B-B14F-4D97-AF65-F5344CB8AC3E}">
        <p14:creationId xmlns:p14="http://schemas.microsoft.com/office/powerpoint/2010/main" val="299028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Series</a:t>
            </a:r>
          </a:p>
        </p:txBody>
      </p:sp>
      <p:sp>
        <p:nvSpPr>
          <p:cNvPr id="3" name="Content Placeholder 2"/>
          <p:cNvSpPr>
            <a:spLocks noGrp="1"/>
          </p:cNvSpPr>
          <p:nvPr>
            <p:ph idx="1"/>
          </p:nvPr>
        </p:nvSpPr>
        <p:spPr/>
        <p:txBody>
          <a:bodyPr/>
          <a:lstStyle/>
          <a:p>
            <a:r>
              <a:rPr lang="en-US" dirty="0"/>
              <a:t>Single named column</a:t>
            </a:r>
          </a:p>
          <a:p>
            <a:r>
              <a:rPr lang="en-US" dirty="0"/>
              <a:t>Datatype</a:t>
            </a:r>
          </a:p>
          <a:p>
            <a:r>
              <a:rPr lang="en-US" dirty="0"/>
              <a:t>Multiple Rows</a:t>
            </a:r>
          </a:p>
          <a:p>
            <a:endParaRPr lang="en-US" dirty="0"/>
          </a:p>
        </p:txBody>
      </p:sp>
    </p:spTree>
    <p:extLst>
      <p:ext uri="{BB962C8B-B14F-4D97-AF65-F5344CB8AC3E}">
        <p14:creationId xmlns:p14="http://schemas.microsoft.com/office/powerpoint/2010/main" val="4169991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Series</a:t>
            </a:r>
          </a:p>
        </p:txBody>
      </p:sp>
      <p:sp>
        <p:nvSpPr>
          <p:cNvPr id="3" name="Content Placeholder 2"/>
          <p:cNvSpPr>
            <a:spLocks noGrp="1"/>
          </p:cNvSpPr>
          <p:nvPr>
            <p:ph idx="1"/>
          </p:nvPr>
        </p:nvSpPr>
        <p:spPr/>
        <p:txBody>
          <a:bodyPr/>
          <a:lstStyle/>
          <a:p>
            <a:r>
              <a:rPr lang="en-US" dirty="0"/>
              <a:t>Single unnamed column</a:t>
            </a:r>
          </a:p>
          <a:p>
            <a:r>
              <a:rPr lang="en-US" dirty="0"/>
              <a:t>Series itself has name</a:t>
            </a:r>
          </a:p>
          <a:p>
            <a:r>
              <a:rPr lang="en-US" dirty="0"/>
              <a:t>Datatype</a:t>
            </a:r>
          </a:p>
          <a:p>
            <a:r>
              <a:rPr lang="en-US" dirty="0"/>
              <a:t>Multiple Rows</a:t>
            </a:r>
          </a:p>
          <a:p>
            <a:r>
              <a:rPr lang="en-US" dirty="0"/>
              <a:t>Index</a:t>
            </a:r>
          </a:p>
          <a:p>
            <a:endParaRPr lang="en-US" dirty="0"/>
          </a:p>
        </p:txBody>
      </p:sp>
    </p:spTree>
    <p:extLst>
      <p:ext uri="{BB962C8B-B14F-4D97-AF65-F5344CB8AC3E}">
        <p14:creationId xmlns:p14="http://schemas.microsoft.com/office/powerpoint/2010/main" val="2118716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DataFrames</a:t>
            </a:r>
            <a:endParaRPr lang="en-US" dirty="0"/>
          </a:p>
        </p:txBody>
      </p:sp>
      <p:sp>
        <p:nvSpPr>
          <p:cNvPr id="3" name="Content Placeholder 2"/>
          <p:cNvSpPr>
            <a:spLocks noGrp="1"/>
          </p:cNvSpPr>
          <p:nvPr>
            <p:ph idx="1"/>
          </p:nvPr>
        </p:nvSpPr>
        <p:spPr/>
        <p:txBody>
          <a:bodyPr/>
          <a:lstStyle/>
          <a:p>
            <a:r>
              <a:rPr lang="en-US" dirty="0"/>
              <a:t>Multiple columns</a:t>
            </a:r>
          </a:p>
          <a:p>
            <a:r>
              <a:rPr lang="en-US" dirty="0"/>
              <a:t>Each column has a datatype</a:t>
            </a:r>
          </a:p>
          <a:p>
            <a:pPr lvl="1"/>
            <a:r>
              <a:rPr lang="en-US" dirty="0"/>
              <a:t>Like a database</a:t>
            </a:r>
          </a:p>
          <a:p>
            <a:r>
              <a:rPr lang="en-US" dirty="0"/>
              <a:t>Has index</a:t>
            </a:r>
          </a:p>
          <a:p>
            <a:r>
              <a:rPr lang="en-US" dirty="0"/>
              <a:t>Multiple useful functions to manipulate data</a:t>
            </a:r>
          </a:p>
          <a:p>
            <a:endParaRPr lang="en-US" dirty="0"/>
          </a:p>
        </p:txBody>
      </p:sp>
    </p:spTree>
    <p:extLst>
      <p:ext uri="{BB962C8B-B14F-4D97-AF65-F5344CB8AC3E}">
        <p14:creationId xmlns:p14="http://schemas.microsoft.com/office/powerpoint/2010/main" val="3349862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a:t>
            </a:r>
          </a:p>
        </p:txBody>
      </p:sp>
      <p:sp>
        <p:nvSpPr>
          <p:cNvPr id="3" name="Content Placeholder 2"/>
          <p:cNvSpPr>
            <a:spLocks noGrp="1"/>
          </p:cNvSpPr>
          <p:nvPr>
            <p:ph idx="1"/>
          </p:nvPr>
        </p:nvSpPr>
        <p:spPr/>
        <p:txBody>
          <a:bodyPr/>
          <a:lstStyle/>
          <a:p>
            <a:r>
              <a:rPr lang="en-US" dirty="0"/>
              <a:t>Allows us to filter out data we don’t want, or select specific data we do want.</a:t>
            </a:r>
          </a:p>
          <a:p>
            <a:r>
              <a:rPr lang="en-US" dirty="0"/>
              <a:t>Use .where() or shorthand df[df[&lt;column&gt;] &lt;filter expression&gt;]</a:t>
            </a:r>
          </a:p>
        </p:txBody>
      </p:sp>
    </p:spTree>
    <p:extLst>
      <p:ext uri="{BB962C8B-B14F-4D97-AF65-F5344CB8AC3E}">
        <p14:creationId xmlns:p14="http://schemas.microsoft.com/office/powerpoint/2010/main" val="2531241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a:t>
            </a:r>
          </a:p>
        </p:txBody>
      </p:sp>
      <p:sp>
        <p:nvSpPr>
          <p:cNvPr id="3" name="Content Placeholder 2"/>
          <p:cNvSpPr>
            <a:spLocks noGrp="1"/>
          </p:cNvSpPr>
          <p:nvPr>
            <p:ph idx="1"/>
          </p:nvPr>
        </p:nvSpPr>
        <p:spPr/>
        <p:txBody>
          <a:bodyPr/>
          <a:lstStyle/>
          <a:p>
            <a:r>
              <a:rPr lang="en-US" dirty="0"/>
              <a:t>Group data with a common identifier together</a:t>
            </a:r>
          </a:p>
          <a:p>
            <a:pPr lvl="1"/>
            <a:r>
              <a:rPr lang="en-US" dirty="0"/>
              <a:t>Like SQL</a:t>
            </a:r>
          </a:p>
          <a:p>
            <a:r>
              <a:rPr lang="en-US" dirty="0"/>
              <a:t>Must also use aggregate functions to get meaningful data</a:t>
            </a:r>
          </a:p>
          <a:p>
            <a:pPr lvl="1"/>
            <a:r>
              <a:rPr lang="en-US" dirty="0"/>
              <a:t>Otherwise just get a </a:t>
            </a:r>
            <a:r>
              <a:rPr lang="en-US" dirty="0" err="1"/>
              <a:t>groupby</a:t>
            </a:r>
            <a:r>
              <a:rPr lang="en-US" dirty="0"/>
              <a:t> object</a:t>
            </a:r>
          </a:p>
          <a:p>
            <a:pPr lvl="1"/>
            <a:r>
              <a:rPr lang="en-US" dirty="0"/>
              <a:t>i.e. </a:t>
            </a:r>
            <a:r>
              <a:rPr lang="en-US" dirty="0" err="1"/>
              <a:t>dataframe.groupby</a:t>
            </a:r>
            <a:r>
              <a:rPr lang="en-US" dirty="0"/>
              <a:t>(&lt;column&gt;).count()</a:t>
            </a:r>
          </a:p>
          <a:p>
            <a:endParaRPr lang="en-US" dirty="0"/>
          </a:p>
          <a:p>
            <a:endParaRPr lang="en-US" dirty="0"/>
          </a:p>
        </p:txBody>
      </p:sp>
    </p:spTree>
    <p:extLst>
      <p:ext uri="{BB962C8B-B14F-4D97-AF65-F5344CB8AC3E}">
        <p14:creationId xmlns:p14="http://schemas.microsoft.com/office/powerpoint/2010/main" val="164047972"/>
      </p:ext>
    </p:extLst>
  </p:cSld>
  <p:clrMapOvr>
    <a:masterClrMapping/>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257</TotalTime>
  <Words>529</Words>
  <Application>Microsoft Office PowerPoint</Application>
  <PresentationFormat>On-screen Show (4:3)</PresentationFormat>
  <Paragraphs>87</Paragraphs>
  <Slides>14</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14</vt:i4>
      </vt:variant>
    </vt:vector>
  </HeadingPairs>
  <TitlesOfParts>
    <vt:vector size="18" baseType="lpstr">
      <vt:lpstr>Arial</vt:lpstr>
      <vt:lpstr>Calibri</vt:lpstr>
      <vt:lpstr>Office Theme</vt:lpstr>
      <vt:lpstr>1_Office Theme</vt:lpstr>
      <vt:lpstr>Session 7 – Python Pandas Data Wrangling</vt:lpstr>
      <vt:lpstr>Pandas Data Wrangling</vt:lpstr>
      <vt:lpstr>Introduction</vt:lpstr>
      <vt:lpstr>Introduction</vt:lpstr>
      <vt:lpstr>Series</vt:lpstr>
      <vt:lpstr>Series</vt:lpstr>
      <vt:lpstr>DataFrames</vt:lpstr>
      <vt:lpstr>Filtering</vt:lpstr>
      <vt:lpstr>Grouping</vt:lpstr>
      <vt:lpstr>Grouping</vt:lpstr>
      <vt:lpstr>Indexing</vt:lpstr>
      <vt:lpstr>Merging (Joins)</vt:lpstr>
      <vt:lpstr>Concatenation (Unions)</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220</cp:revision>
  <dcterms:created xsi:type="dcterms:W3CDTF">2018-01-12T01:50:51Z</dcterms:created>
  <dcterms:modified xsi:type="dcterms:W3CDTF">2021-11-26T16:26:11Z</dcterms:modified>
</cp:coreProperties>
</file>