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notesSlides/notesSlide1.xml" ContentType="application/vnd.openxmlformats-officedocument.presentationml.notesSlide+xml"/>
  <Override PartName="/ppt/theme/themeOverride30.xml" ContentType="application/vnd.openxmlformats-officedocument.themeOverride+xml"/>
  <Override PartName="/ppt/notesSlides/notesSlide2.xml" ContentType="application/vnd.openxmlformats-officedocument.presentationml.notesSlide+xml"/>
  <Override PartName="/ppt/theme/themeOverride31.xml" ContentType="application/vnd.openxmlformats-officedocument.themeOverride+xml"/>
  <Override PartName="/ppt/notesSlides/notesSlide3.xml" ContentType="application/vnd.openxmlformats-officedocument.presentationml.notesSlide+xml"/>
  <Override PartName="/ppt/theme/themeOverride32.xml" ContentType="application/vnd.openxmlformats-officedocument.themeOverride+xml"/>
  <Override PartName="/ppt/notesSlides/notesSlide4.xml" ContentType="application/vnd.openxmlformats-officedocument.presentationml.notesSlide+xml"/>
  <Override PartName="/ppt/theme/themeOverride33.xml" ContentType="application/vnd.openxmlformats-officedocument.themeOverride+xml"/>
  <Override PartName="/ppt/notesSlides/notesSlide5.xml" ContentType="application/vnd.openxmlformats-officedocument.presentationml.notesSlide+xml"/>
  <Override PartName="/ppt/theme/themeOverride34.xml" ContentType="application/vnd.openxmlformats-officedocument.themeOverride+xml"/>
  <Override PartName="/ppt/notesSlides/notesSlide6.xml" ContentType="application/vnd.openxmlformats-officedocument.presentationml.notesSlide+xml"/>
  <Override PartName="/ppt/theme/themeOverride35.xml" ContentType="application/vnd.openxmlformats-officedocument.themeOverride+xml"/>
  <Override PartName="/ppt/notesSlides/notesSlide7.xml" ContentType="application/vnd.openxmlformats-officedocument.presentationml.notesSlide+xml"/>
  <Override PartName="/ppt/theme/themeOverride36.xml" ContentType="application/vnd.openxmlformats-officedocument.themeOverride+xml"/>
  <Override PartName="/ppt/notesSlides/notesSlide8.xml" ContentType="application/vnd.openxmlformats-officedocument.presentationml.notesSlide+xml"/>
  <Override PartName="/ppt/theme/themeOverride37.xml" ContentType="application/vnd.openxmlformats-officedocument.themeOverride+xml"/>
  <Override PartName="/ppt/theme/themeOverride38.xml" ContentType="application/vnd.openxmlformats-officedocument.themeOverride+xml"/>
  <Override PartName="/ppt/theme/themeOverride39.xml" ContentType="application/vnd.openxmlformats-officedocument.themeOverride+xml"/>
  <Override PartName="/ppt/theme/themeOverride40.xml" ContentType="application/vnd.openxmlformats-officedocument.themeOverride+xml"/>
  <Override PartName="/ppt/theme/themeOverride41.xml" ContentType="application/vnd.openxmlformats-officedocument.themeOverride+xml"/>
  <Override PartName="/ppt/theme/themeOverride42.xml" ContentType="application/vnd.openxmlformats-officedocument.themeOverride+xml"/>
  <Override PartName="/ppt/theme/themeOverride43.xml" ContentType="application/vnd.openxmlformats-officedocument.themeOverride+xml"/>
  <Override PartName="/ppt/theme/themeOverride44.xml" ContentType="application/vnd.openxmlformats-officedocument.themeOverride+xml"/>
  <Override PartName="/ppt/theme/themeOverride45.xml" ContentType="application/vnd.openxmlformats-officedocument.themeOverride+xml"/>
  <Override PartName="/ppt/theme/themeOverride46.xml" ContentType="application/vnd.openxmlformats-officedocument.themeOverride+xml"/>
  <Override PartName="/ppt/theme/themeOverride47.xml" ContentType="application/vnd.openxmlformats-officedocument.themeOverride+xml"/>
  <Override PartName="/ppt/theme/themeOverride48.xml" ContentType="application/vnd.openxmlformats-officedocument.themeOverride+xml"/>
  <Override PartName="/ppt/theme/themeOverride49.xml" ContentType="application/vnd.openxmlformats-officedocument.themeOverride+xml"/>
  <Override PartName="/ppt/theme/themeOverride50.xml" ContentType="application/vnd.openxmlformats-officedocument.themeOverride+xml"/>
  <Override PartName="/ppt/theme/themeOverride51.xml" ContentType="application/vnd.openxmlformats-officedocument.themeOverride+xml"/>
  <Override PartName="/ppt/theme/themeOverride52.xml" ContentType="application/vnd.openxmlformats-officedocument.themeOverride+xml"/>
  <Override PartName="/ppt/theme/themeOverride53.xml" ContentType="application/vnd.openxmlformats-officedocument.themeOverride+xml"/>
  <Override PartName="/ppt/theme/themeOverride54.xml" ContentType="application/vnd.openxmlformats-officedocument.themeOverride+xml"/>
  <Override PartName="/ppt/theme/themeOverride55.xml" ContentType="application/vnd.openxmlformats-officedocument.themeOverride+xml"/>
  <Override PartName="/ppt/theme/themeOverride56.xml" ContentType="application/vnd.openxmlformats-officedocument.themeOverride+xml"/>
  <Override PartName="/ppt/theme/themeOverride57.xml" ContentType="application/vnd.openxmlformats-officedocument.themeOverride+xml"/>
  <Override PartName="/ppt/theme/themeOverride58.xml" ContentType="application/vnd.openxmlformats-officedocument.themeOverride+xml"/>
  <Override PartName="/ppt/theme/themeOverride59.xml" ContentType="application/vnd.openxmlformats-officedocument.themeOverride+xml"/>
  <Override PartName="/ppt/theme/themeOverride60.xml" ContentType="application/vnd.openxmlformats-officedocument.themeOverride+xml"/>
  <Override PartName="/ppt/theme/themeOverride6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7"/>
  </p:notesMasterIdLst>
  <p:sldIdLst>
    <p:sldId id="256" r:id="rId3"/>
    <p:sldId id="283" r:id="rId4"/>
    <p:sldId id="425" r:id="rId5"/>
    <p:sldId id="379" r:id="rId6"/>
    <p:sldId id="408" r:id="rId7"/>
    <p:sldId id="429" r:id="rId8"/>
    <p:sldId id="410" r:id="rId9"/>
    <p:sldId id="381" r:id="rId10"/>
    <p:sldId id="409" r:id="rId11"/>
    <p:sldId id="380" r:id="rId12"/>
    <p:sldId id="383" r:id="rId13"/>
    <p:sldId id="422" r:id="rId14"/>
    <p:sldId id="382" r:id="rId15"/>
    <p:sldId id="407" r:id="rId16"/>
    <p:sldId id="423" r:id="rId17"/>
    <p:sldId id="424" r:id="rId18"/>
    <p:sldId id="421" r:id="rId19"/>
    <p:sldId id="420" r:id="rId20"/>
    <p:sldId id="378" r:id="rId21"/>
    <p:sldId id="388" r:id="rId22"/>
    <p:sldId id="387" r:id="rId23"/>
    <p:sldId id="389" r:id="rId24"/>
    <p:sldId id="401" r:id="rId25"/>
    <p:sldId id="403" r:id="rId26"/>
    <p:sldId id="402" r:id="rId27"/>
    <p:sldId id="406" r:id="rId28"/>
    <p:sldId id="404" r:id="rId29"/>
    <p:sldId id="377" r:id="rId30"/>
    <p:sldId id="435" r:id="rId31"/>
    <p:sldId id="390" r:id="rId32"/>
    <p:sldId id="426" r:id="rId33"/>
    <p:sldId id="412" r:id="rId34"/>
    <p:sldId id="415" r:id="rId35"/>
    <p:sldId id="413" r:id="rId36"/>
    <p:sldId id="416" r:id="rId37"/>
    <p:sldId id="436" r:id="rId38"/>
    <p:sldId id="437" r:id="rId39"/>
    <p:sldId id="438" r:id="rId40"/>
    <p:sldId id="391" r:id="rId41"/>
    <p:sldId id="428" r:id="rId42"/>
    <p:sldId id="427" r:id="rId43"/>
    <p:sldId id="441" r:id="rId44"/>
    <p:sldId id="396" r:id="rId45"/>
    <p:sldId id="432" r:id="rId46"/>
    <p:sldId id="431" r:id="rId47"/>
    <p:sldId id="430" r:id="rId48"/>
    <p:sldId id="434" r:id="rId49"/>
    <p:sldId id="439" r:id="rId50"/>
    <p:sldId id="440" r:id="rId51"/>
    <p:sldId id="414" r:id="rId52"/>
    <p:sldId id="433" r:id="rId53"/>
    <p:sldId id="442" r:id="rId54"/>
    <p:sldId id="443" r:id="rId55"/>
    <p:sldId id="397" r:id="rId56"/>
    <p:sldId id="398" r:id="rId57"/>
    <p:sldId id="399" r:id="rId58"/>
    <p:sldId id="376" r:id="rId59"/>
    <p:sldId id="405" r:id="rId60"/>
    <p:sldId id="385" r:id="rId61"/>
    <p:sldId id="386" r:id="rId62"/>
    <p:sldId id="400" r:id="rId63"/>
    <p:sldId id="384" r:id="rId64"/>
    <p:sldId id="375" r:id="rId65"/>
    <p:sldId id="411"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A774"/>
    <a:srgbClr val="FFFFFF"/>
    <a:srgbClr val="031C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9" d="100"/>
          <a:sy n="89" d="100"/>
        </p:scale>
        <p:origin x="855" y="45"/>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3A85A8-362A-422C-AAFE-FA6D3B9BF6BA}" type="datetimeFigureOut">
              <a:rPr lang="en-US" smtClean="0"/>
              <a:t>12/6/2021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7B21C4-CE7A-4258-91FF-8CBB981279E1}" type="slidenum">
              <a:rPr lang="en-US" smtClean="0"/>
              <a:t>‹#›</a:t>
            </a:fld>
            <a:endParaRPr lang="en-US"/>
          </a:p>
        </p:txBody>
      </p:sp>
    </p:spTree>
    <p:extLst>
      <p:ext uri="{BB962C8B-B14F-4D97-AF65-F5344CB8AC3E}">
        <p14:creationId xmlns:p14="http://schemas.microsoft.com/office/powerpoint/2010/main" val="3700431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30</a:t>
            </a:fld>
            <a:endParaRPr lang="en-US"/>
          </a:p>
        </p:txBody>
      </p:sp>
    </p:spTree>
    <p:extLst>
      <p:ext uri="{BB962C8B-B14F-4D97-AF65-F5344CB8AC3E}">
        <p14:creationId xmlns:p14="http://schemas.microsoft.com/office/powerpoint/2010/main" val="1638362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31</a:t>
            </a:fld>
            <a:endParaRPr lang="en-US"/>
          </a:p>
        </p:txBody>
      </p:sp>
    </p:spTree>
    <p:extLst>
      <p:ext uri="{BB962C8B-B14F-4D97-AF65-F5344CB8AC3E}">
        <p14:creationId xmlns:p14="http://schemas.microsoft.com/office/powerpoint/2010/main" val="4156309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32</a:t>
            </a:fld>
            <a:endParaRPr lang="en-US"/>
          </a:p>
        </p:txBody>
      </p:sp>
    </p:spTree>
    <p:extLst>
      <p:ext uri="{BB962C8B-B14F-4D97-AF65-F5344CB8AC3E}">
        <p14:creationId xmlns:p14="http://schemas.microsoft.com/office/powerpoint/2010/main" val="3496575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33</a:t>
            </a:fld>
            <a:endParaRPr lang="en-US"/>
          </a:p>
        </p:txBody>
      </p:sp>
    </p:spTree>
    <p:extLst>
      <p:ext uri="{BB962C8B-B14F-4D97-AF65-F5344CB8AC3E}">
        <p14:creationId xmlns:p14="http://schemas.microsoft.com/office/powerpoint/2010/main" val="2013407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34</a:t>
            </a:fld>
            <a:endParaRPr lang="en-US"/>
          </a:p>
        </p:txBody>
      </p:sp>
    </p:spTree>
    <p:extLst>
      <p:ext uri="{BB962C8B-B14F-4D97-AF65-F5344CB8AC3E}">
        <p14:creationId xmlns:p14="http://schemas.microsoft.com/office/powerpoint/2010/main" val="2302798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35</a:t>
            </a:fld>
            <a:endParaRPr lang="en-US"/>
          </a:p>
        </p:txBody>
      </p:sp>
    </p:spTree>
    <p:extLst>
      <p:ext uri="{BB962C8B-B14F-4D97-AF65-F5344CB8AC3E}">
        <p14:creationId xmlns:p14="http://schemas.microsoft.com/office/powerpoint/2010/main" val="4141967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36</a:t>
            </a:fld>
            <a:endParaRPr lang="en-US"/>
          </a:p>
        </p:txBody>
      </p:sp>
    </p:spTree>
    <p:extLst>
      <p:ext uri="{BB962C8B-B14F-4D97-AF65-F5344CB8AC3E}">
        <p14:creationId xmlns:p14="http://schemas.microsoft.com/office/powerpoint/2010/main" val="2099521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37</a:t>
            </a:fld>
            <a:endParaRPr lang="en-US"/>
          </a:p>
        </p:txBody>
      </p:sp>
    </p:spTree>
    <p:extLst>
      <p:ext uri="{BB962C8B-B14F-4D97-AF65-F5344CB8AC3E}">
        <p14:creationId xmlns:p14="http://schemas.microsoft.com/office/powerpoint/2010/main" val="3623138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47641E8-73DF-4AD2-848E-3103064331B1}"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7883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813283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563844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12/6/2021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45827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12/6/2021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991684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12/6/2021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089585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12/6/2021</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335106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9EA473-9EFC-4B7E-99B6-2C9FA6D137D9}" type="datetimeFigureOut">
              <a:rPr lang="en-US" smtClean="0">
                <a:solidFill>
                  <a:srgbClr val="FFFFFF">
                    <a:tint val="75000"/>
                  </a:srgbClr>
                </a:solidFill>
              </a:rPr>
              <a:pPr/>
              <a:t>12/6/2021</a:t>
            </a:fld>
            <a:endParaRPr lang="en-US">
              <a:solidFill>
                <a:srgbClr val="FFFFFF">
                  <a:tint val="75000"/>
                </a:srgbClr>
              </a:solidFill>
            </a:endParaRPr>
          </a:p>
        </p:txBody>
      </p:sp>
      <p:sp>
        <p:nvSpPr>
          <p:cNvPr id="8" name="Footer Placeholder 7"/>
          <p:cNvSpPr>
            <a:spLocks noGrp="1"/>
          </p:cNvSpPr>
          <p:nvPr>
            <p:ph type="ftr" sz="quarter" idx="11"/>
          </p:nvPr>
        </p:nvSpPr>
        <p:spPr/>
        <p:txBody>
          <a:bodyPr/>
          <a:lstStyle/>
          <a:p>
            <a:endParaRPr lang="en-US">
              <a:solidFill>
                <a:srgbClr val="FFFFFF">
                  <a:tint val="75000"/>
                </a:srgbClr>
              </a:solidFill>
            </a:endParaRPr>
          </a:p>
        </p:txBody>
      </p:sp>
      <p:sp>
        <p:nvSpPr>
          <p:cNvPr id="9" name="Slide Number Placeholder 8"/>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791181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9EA473-9EFC-4B7E-99B6-2C9FA6D137D9}" type="datetimeFigureOut">
              <a:rPr lang="en-US" smtClean="0">
                <a:solidFill>
                  <a:srgbClr val="FFFFFF">
                    <a:tint val="75000"/>
                  </a:srgbClr>
                </a:solidFill>
              </a:rPr>
              <a:pPr/>
              <a:t>12/6/2021</a:t>
            </a:fld>
            <a:endParaRPr lang="en-US">
              <a:solidFill>
                <a:srgbClr val="FFFFFF">
                  <a:tint val="75000"/>
                </a:srgbClr>
              </a:solidFill>
            </a:endParaRPr>
          </a:p>
        </p:txBody>
      </p:sp>
      <p:sp>
        <p:nvSpPr>
          <p:cNvPr id="4" name="Footer Placeholder 3"/>
          <p:cNvSpPr>
            <a:spLocks noGrp="1"/>
          </p:cNvSpPr>
          <p:nvPr>
            <p:ph type="ftr" sz="quarter" idx="11"/>
          </p:nvPr>
        </p:nvSpPr>
        <p:spPr/>
        <p:txBody>
          <a:bodyPr/>
          <a:lstStyle/>
          <a:p>
            <a:endParaRPr lang="en-US">
              <a:solidFill>
                <a:srgbClr val="FFFFFF">
                  <a:tint val="75000"/>
                </a:srgbClr>
              </a:solidFill>
            </a:endParaRPr>
          </a:p>
        </p:txBody>
      </p:sp>
      <p:sp>
        <p:nvSpPr>
          <p:cNvPr id="5" name="Slide Number Placeholder 4"/>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491257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EA473-9EFC-4B7E-99B6-2C9FA6D137D9}" type="datetimeFigureOut">
              <a:rPr lang="en-US" smtClean="0">
                <a:solidFill>
                  <a:srgbClr val="FFFFFF">
                    <a:tint val="75000"/>
                  </a:srgbClr>
                </a:solidFill>
              </a:rPr>
              <a:pPr/>
              <a:t>12/6/2021</a:t>
            </a:fld>
            <a:endParaRPr lang="en-US">
              <a:solidFill>
                <a:srgbClr val="FFFFFF">
                  <a:tint val="75000"/>
                </a:srgbClr>
              </a:solidFill>
            </a:endParaRPr>
          </a:p>
        </p:txBody>
      </p:sp>
      <p:sp>
        <p:nvSpPr>
          <p:cNvPr id="3" name="Footer Placeholder 2"/>
          <p:cNvSpPr>
            <a:spLocks noGrp="1"/>
          </p:cNvSpPr>
          <p:nvPr>
            <p:ph type="ftr" sz="quarter" idx="11"/>
          </p:nvPr>
        </p:nvSpPr>
        <p:spPr/>
        <p:txBody>
          <a:bodyPr/>
          <a:lstStyle/>
          <a:p>
            <a:endParaRPr lang="en-US">
              <a:solidFill>
                <a:srgbClr val="FFFFFF">
                  <a:tint val="75000"/>
                </a:srgbClr>
              </a:solidFill>
            </a:endParaRPr>
          </a:p>
        </p:txBody>
      </p:sp>
      <p:sp>
        <p:nvSpPr>
          <p:cNvPr id="4" name="Slide Number Placeholder 3"/>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4050865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12/6/2021</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687678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1727069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12/6/2021</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2396174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12/6/2021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8314066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12/6/2021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131319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7641E8-73DF-4AD2-848E-3103064331B1}"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735088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7641E8-73DF-4AD2-848E-3103064331B1}"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006575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7641E8-73DF-4AD2-848E-3103064331B1}" type="datetimeFigureOut">
              <a:rPr lang="en-US" smtClean="0"/>
              <a:t>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261273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7641E8-73DF-4AD2-848E-3103064331B1}" type="datetimeFigureOut">
              <a:rPr lang="en-US" smtClean="0"/>
              <a:t>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1086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7641E8-73DF-4AD2-848E-3103064331B1}" type="datetimeFigureOut">
              <a:rPr lang="en-US" smtClean="0"/>
              <a:t>12/6/2021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300868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99397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984859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31C3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7641E8-73DF-4AD2-848E-3103064331B1}" type="datetimeFigureOut">
              <a:rPr lang="en-US" smtClean="0"/>
              <a:t>12/6/2021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9774F-35CA-4D52-BC36-B962973F1FA3}" type="slidenum">
              <a:rPr lang="en-US" smtClean="0"/>
              <a:t>‹#›</a:t>
            </a:fld>
            <a:endParaRPr lang="en-US"/>
          </a:p>
        </p:txBody>
      </p:sp>
    </p:spTree>
    <p:extLst>
      <p:ext uri="{BB962C8B-B14F-4D97-AF65-F5344CB8AC3E}">
        <p14:creationId xmlns:p14="http://schemas.microsoft.com/office/powerpoint/2010/main" val="3337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9EA473-9EFC-4B7E-99B6-2C9FA6D137D9}" type="datetimeFigureOut">
              <a:rPr lang="en-US" smtClean="0">
                <a:solidFill>
                  <a:srgbClr val="FFFFFF">
                    <a:tint val="75000"/>
                  </a:srgbClr>
                </a:solidFill>
              </a:rPr>
              <a:pPr/>
              <a:t>12/6/2021</a:t>
            </a:fld>
            <a:endParaRPr lang="en-US">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0895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3.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4.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5.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6.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7.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8.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9.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0.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1.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2.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3.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4.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5.xml"/><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6.xml"/><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7.xml"/><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8.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9.xml"/><Relationship Id="rId5" Type="http://schemas.microsoft.com/office/2007/relationships/hdphoto" Target="../media/hdphoto1.wdp"/><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30.xml"/><Relationship Id="rId5" Type="http://schemas.microsoft.com/office/2007/relationships/hdphoto" Target="../media/hdphoto1.wdp"/><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slideLayout" Target="../slideLayouts/slideLayout2.xml"/><Relationship Id="rId7" Type="http://schemas.openxmlformats.org/officeDocument/2006/relationships/oleObject" Target="../embeddings/oleObject1.bin"/><Relationship Id="rId2" Type="http://schemas.openxmlformats.org/officeDocument/2006/relationships/vmlDrawing" Target="../drawings/vmlDrawing1.vml"/><Relationship Id="rId1" Type="http://schemas.openxmlformats.org/officeDocument/2006/relationships/themeOverride" Target="../theme/themeOverride31.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notesSlide" Target="../notesSlides/notesSlide3.xml"/><Relationship Id="rId9"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32.xml"/><Relationship Id="rId5" Type="http://schemas.microsoft.com/office/2007/relationships/hdphoto" Target="../media/hdphoto1.wdp"/><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33.xml"/><Relationship Id="rId5" Type="http://schemas.microsoft.com/office/2007/relationships/hdphoto" Target="../media/hdphoto1.wdp"/><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34.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35.xml"/><Relationship Id="rId5" Type="http://schemas.microsoft.com/office/2007/relationships/hdphoto" Target="../media/hdphoto1.wdp"/><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36.xml"/><Relationship Id="rId5" Type="http://schemas.microsoft.com/office/2007/relationships/hdphoto" Target="../media/hdphoto1.wdp"/><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7.xml"/><Relationship Id="rId4" Type="http://schemas.microsoft.com/office/2007/relationships/hdphoto" Target="../media/hdphoto1.wdp"/></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8.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9.xml"/><Relationship Id="rId4" Type="http://schemas.microsoft.com/office/2007/relationships/hdphoto" Target="../media/hdphoto1.wdp"/></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0.xml"/><Relationship Id="rId4" Type="http://schemas.microsoft.com/office/2007/relationships/hdphoto" Target="../media/hdphoto1.wdp"/></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1.xml"/><Relationship Id="rId4" Type="http://schemas.microsoft.com/office/2007/relationships/hdphoto" Target="../media/hdphoto1.wdp"/></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2.xml"/><Relationship Id="rId4" Type="http://schemas.microsoft.com/office/2007/relationships/hdphoto" Target="../media/hdphoto1.wdp"/></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3.xml"/><Relationship Id="rId4" Type="http://schemas.microsoft.com/office/2007/relationships/hdphoto" Target="../media/hdphoto1.wdp"/></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4.xml"/><Relationship Id="rId4" Type="http://schemas.microsoft.com/office/2007/relationships/hdphoto" Target="../media/hdphoto1.wdp"/></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5.xml"/><Relationship Id="rId4" Type="http://schemas.microsoft.com/office/2007/relationships/hdphoto" Target="../media/hdphoto1.wdp"/></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6.xml"/><Relationship Id="rId4" Type="http://schemas.microsoft.com/office/2007/relationships/hdphoto" Target="../media/hdphoto1.wdp"/></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7.xml"/><Relationship Id="rId4" Type="http://schemas.microsoft.com/office/2007/relationships/hdphoto" Target="../media/hdphoto1.wdp"/></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8.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microsoft.com/office/2007/relationships/hdphoto" Target="../media/hdphoto1.wdp"/></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9.xml"/><Relationship Id="rId4" Type="http://schemas.microsoft.com/office/2007/relationships/hdphoto" Target="../media/hdphoto1.wdp"/></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0.xml"/><Relationship Id="rId4" Type="http://schemas.microsoft.com/office/2007/relationships/hdphoto" Target="../media/hdphoto1.wdp"/></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1.xml"/><Relationship Id="rId4" Type="http://schemas.microsoft.com/office/2007/relationships/hdphoto" Target="../media/hdphoto1.wdp"/></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2.xml"/><Relationship Id="rId4" Type="http://schemas.microsoft.com/office/2007/relationships/hdphoto" Target="../media/hdphoto1.wdp"/></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3.xml"/><Relationship Id="rId4" Type="http://schemas.microsoft.com/office/2007/relationships/hdphoto" Target="../media/hdphoto1.wdp"/></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4.xml"/><Relationship Id="rId4" Type="http://schemas.microsoft.com/office/2007/relationships/hdphoto" Target="../media/hdphoto1.wdp"/></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5.xml"/><Relationship Id="rId4" Type="http://schemas.microsoft.com/office/2007/relationships/hdphoto" Target="../media/hdphoto1.wdp"/></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6.xml"/><Relationship Id="rId4" Type="http://schemas.microsoft.com/office/2007/relationships/hdphoto" Target="../media/hdphoto1.wdp"/></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7.xml"/><Relationship Id="rId4" Type="http://schemas.microsoft.com/office/2007/relationships/hdphoto" Target="../media/hdphoto1.wdp"/></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8.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microsoft.com/office/2007/relationships/hdphoto" Target="../media/hdphoto1.wdp"/></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9.xml"/><Relationship Id="rId4" Type="http://schemas.microsoft.com/office/2007/relationships/hdphoto" Target="../media/hdphoto1.wdp"/></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0.xml"/><Relationship Id="rId4" Type="http://schemas.microsoft.com/office/2007/relationships/hdphoto" Target="../media/hdphoto1.wdp"/></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1.xml"/><Relationship Id="rId4" Type="http://schemas.microsoft.com/office/2007/relationships/hdphoto" Target="../media/hdphoto1.wdp"/></Relationships>
</file>

<file path=ppt/slides/_rels/slide6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0"/>
            <a:ext cx="7772400" cy="1470025"/>
          </a:xfrm>
        </p:spPr>
        <p:txBody>
          <a:bodyPr>
            <a:normAutofit/>
          </a:bodyPr>
          <a:lstStyle/>
          <a:p>
            <a:r>
              <a:rPr lang="en-US" dirty="0"/>
              <a:t>Session 7 – Python</a:t>
            </a:r>
          </a:p>
        </p:txBody>
      </p:sp>
      <p:sp>
        <p:nvSpPr>
          <p:cNvPr id="3" name="Subtitle 2"/>
          <p:cNvSpPr>
            <a:spLocks noGrp="1"/>
          </p:cNvSpPr>
          <p:nvPr>
            <p:ph type="subTitle" idx="1"/>
          </p:nvPr>
        </p:nvSpPr>
        <p:spPr>
          <a:xfrm>
            <a:off x="1066800" y="2955979"/>
            <a:ext cx="7010400" cy="674633"/>
          </a:xfrm>
        </p:spPr>
        <p:txBody>
          <a:bodyPr>
            <a:normAutofit fontScale="85000" lnSpcReduction="10000"/>
          </a:bodyPr>
          <a:lstStyle/>
          <a:p>
            <a:r>
              <a:rPr lang="en-US" dirty="0"/>
              <a:t>Brief Intro to Machine Learning with Scikit Learn</a:t>
            </a:r>
          </a:p>
        </p:txBody>
      </p:sp>
      <p:sp>
        <p:nvSpPr>
          <p:cNvPr id="4" name="Subtitle 2">
            <a:extLst>
              <a:ext uri="{FF2B5EF4-FFF2-40B4-BE49-F238E27FC236}">
                <a16:creationId xmlns:a16="http://schemas.microsoft.com/office/drawing/2014/main" id="{67FC505E-5CC9-4A0E-B761-69CACE406D7E}"/>
              </a:ext>
            </a:extLst>
          </p:cNvPr>
          <p:cNvSpPr txBox="1">
            <a:spLocks/>
          </p:cNvSpPr>
          <p:nvPr/>
        </p:nvSpPr>
        <p:spPr>
          <a:xfrm>
            <a:off x="1371600" y="5410200"/>
            <a:ext cx="6400800" cy="67463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Doug Bowman</a:t>
            </a:r>
          </a:p>
        </p:txBody>
      </p:sp>
    </p:spTree>
    <p:extLst>
      <p:ext uri="{BB962C8B-B14F-4D97-AF65-F5344CB8AC3E}">
        <p14:creationId xmlns:p14="http://schemas.microsoft.com/office/powerpoint/2010/main" val="418831138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Experience</a:t>
            </a:r>
          </a:p>
          <a:p>
            <a:pPr lvl="1"/>
            <a:r>
              <a:rPr lang="en-US" dirty="0"/>
              <a:t>The incorporated data used to increase the effectiveness of the model’s predictions</a:t>
            </a:r>
          </a:p>
          <a:p>
            <a:endParaRPr lang="en-US" dirty="0"/>
          </a:p>
          <a:p>
            <a:pPr lvl="2"/>
            <a:endParaRPr lang="en-US" dirty="0"/>
          </a:p>
          <a:p>
            <a:endParaRPr lang="en-US" dirty="0"/>
          </a:p>
        </p:txBody>
      </p:sp>
    </p:spTree>
    <p:extLst>
      <p:ext uri="{BB962C8B-B14F-4D97-AF65-F5344CB8AC3E}">
        <p14:creationId xmlns:p14="http://schemas.microsoft.com/office/powerpoint/2010/main" val="2979209538"/>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Feature</a:t>
            </a:r>
          </a:p>
          <a:p>
            <a:pPr lvl="1"/>
            <a:r>
              <a:rPr lang="en-US" dirty="0"/>
              <a:t>A description of a set of like-data.</a:t>
            </a:r>
          </a:p>
          <a:p>
            <a:pPr lvl="1"/>
            <a:r>
              <a:rPr lang="en-US" dirty="0"/>
              <a:t>This is usually represented as a column in a data table.</a:t>
            </a:r>
          </a:p>
          <a:p>
            <a:pPr lvl="1"/>
            <a:r>
              <a:rPr lang="en-US" dirty="0"/>
              <a:t>Examples:</a:t>
            </a:r>
          </a:p>
          <a:p>
            <a:pPr lvl="2"/>
            <a:r>
              <a:rPr lang="en-US" dirty="0"/>
              <a:t>Color of a fruit</a:t>
            </a:r>
          </a:p>
          <a:p>
            <a:pPr lvl="2"/>
            <a:r>
              <a:rPr lang="en-US" dirty="0"/>
              <a:t>Length of a fruit</a:t>
            </a:r>
          </a:p>
          <a:p>
            <a:pPr lvl="2"/>
            <a:r>
              <a:rPr lang="en-US" dirty="0"/>
              <a:t>Width of a fruit</a:t>
            </a:r>
          </a:p>
          <a:p>
            <a:pPr lvl="2"/>
            <a:endParaRPr lang="en-US" dirty="0"/>
          </a:p>
          <a:p>
            <a:endParaRPr lang="en-US" dirty="0"/>
          </a:p>
          <a:p>
            <a:pPr lvl="2"/>
            <a:endParaRPr lang="en-US" dirty="0"/>
          </a:p>
          <a:p>
            <a:endParaRPr lang="en-US" dirty="0"/>
          </a:p>
        </p:txBody>
      </p:sp>
    </p:spTree>
    <p:extLst>
      <p:ext uri="{BB962C8B-B14F-4D97-AF65-F5344CB8AC3E}">
        <p14:creationId xmlns:p14="http://schemas.microsoft.com/office/powerpoint/2010/main" val="2289988101"/>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Feature</a:t>
            </a:r>
          </a:p>
          <a:p>
            <a:pPr lvl="1"/>
            <a:r>
              <a:rPr lang="en-US" dirty="0"/>
              <a:t>Examples continued:</a:t>
            </a:r>
          </a:p>
          <a:p>
            <a:pPr lvl="2"/>
            <a:r>
              <a:rPr lang="en-US" dirty="0"/>
              <a:t>Past convictions when estimating if a person will commit a crime</a:t>
            </a:r>
          </a:p>
          <a:p>
            <a:pPr lvl="2"/>
            <a:r>
              <a:rPr lang="en-US" dirty="0"/>
              <a:t>Family members with convictions when estimating if a person will commit a crime</a:t>
            </a:r>
          </a:p>
          <a:p>
            <a:pPr lvl="2"/>
            <a:r>
              <a:rPr lang="en-US" dirty="0"/>
              <a:t>Convictions of local living area when estimating if a person will commit a crime</a:t>
            </a:r>
          </a:p>
          <a:p>
            <a:pPr lvl="2"/>
            <a:endParaRPr lang="en-US" dirty="0"/>
          </a:p>
          <a:p>
            <a:endParaRPr lang="en-US" dirty="0"/>
          </a:p>
          <a:p>
            <a:pPr lvl="2"/>
            <a:endParaRPr lang="en-US" dirty="0"/>
          </a:p>
          <a:p>
            <a:endParaRPr lang="en-US" dirty="0"/>
          </a:p>
        </p:txBody>
      </p:sp>
    </p:spTree>
    <p:extLst>
      <p:ext uri="{BB962C8B-B14F-4D97-AF65-F5344CB8AC3E}">
        <p14:creationId xmlns:p14="http://schemas.microsoft.com/office/powerpoint/2010/main" val="3088242961"/>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Sample</a:t>
            </a:r>
          </a:p>
          <a:p>
            <a:pPr lvl="1"/>
            <a:r>
              <a:rPr lang="en-US" dirty="0"/>
              <a:t>A single set of data, or a data point.</a:t>
            </a:r>
          </a:p>
          <a:p>
            <a:pPr lvl="1"/>
            <a:r>
              <a:rPr lang="en-US" dirty="0"/>
              <a:t>This is usually a row in a data table.</a:t>
            </a:r>
          </a:p>
          <a:p>
            <a:endParaRPr lang="en-US" dirty="0"/>
          </a:p>
          <a:p>
            <a:pPr lvl="2"/>
            <a:endParaRPr lang="en-US" dirty="0"/>
          </a:p>
          <a:p>
            <a:endParaRPr lang="en-US" dirty="0"/>
          </a:p>
        </p:txBody>
      </p:sp>
    </p:spTree>
    <p:extLst>
      <p:ext uri="{BB962C8B-B14F-4D97-AF65-F5344CB8AC3E}">
        <p14:creationId xmlns:p14="http://schemas.microsoft.com/office/powerpoint/2010/main" val="1110144452"/>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Label (Classification Problems)</a:t>
            </a:r>
          </a:p>
          <a:p>
            <a:pPr lvl="1"/>
            <a:r>
              <a:rPr lang="en-US" dirty="0"/>
              <a:t>The name associated with a data point (row) for classification problems.  </a:t>
            </a:r>
          </a:p>
          <a:p>
            <a:pPr lvl="1"/>
            <a:r>
              <a:rPr lang="en-US" dirty="0"/>
              <a:t>This is generally the thing we are trying to predict.</a:t>
            </a:r>
          </a:p>
          <a:p>
            <a:pPr lvl="1"/>
            <a:r>
              <a:rPr lang="en-US" dirty="0"/>
              <a:t>Examples:</a:t>
            </a:r>
          </a:p>
          <a:p>
            <a:pPr lvl="2"/>
            <a:r>
              <a:rPr lang="en-US" dirty="0"/>
              <a:t>‘Apple’ if we are trying to predict a piece of fruit.</a:t>
            </a:r>
          </a:p>
          <a:p>
            <a:pPr lvl="2"/>
            <a:r>
              <a:rPr lang="en-US" dirty="0"/>
              <a:t>‘Yes/true’ if we are predicting if someone will commit a crime.</a:t>
            </a:r>
          </a:p>
          <a:p>
            <a:endParaRPr lang="en-US" dirty="0"/>
          </a:p>
          <a:p>
            <a:pPr lvl="2"/>
            <a:endParaRPr lang="en-US" dirty="0"/>
          </a:p>
          <a:p>
            <a:endParaRPr lang="en-US" dirty="0"/>
          </a:p>
        </p:txBody>
      </p:sp>
    </p:spTree>
    <p:extLst>
      <p:ext uri="{BB962C8B-B14F-4D97-AF65-F5344CB8AC3E}">
        <p14:creationId xmlns:p14="http://schemas.microsoft.com/office/powerpoint/2010/main" val="3114704726"/>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Training Data</a:t>
            </a:r>
          </a:p>
          <a:p>
            <a:pPr lvl="1"/>
            <a:r>
              <a:rPr lang="en-US" dirty="0"/>
              <a:t>Data that is used to build our model.</a:t>
            </a:r>
          </a:p>
          <a:p>
            <a:pPr lvl="1"/>
            <a:r>
              <a:rPr lang="en-US" dirty="0"/>
              <a:t>Data that is not used to test the accuracy of our model.</a:t>
            </a:r>
          </a:p>
          <a:p>
            <a:endParaRPr lang="en-US" dirty="0"/>
          </a:p>
          <a:p>
            <a:pPr lvl="2"/>
            <a:endParaRPr lang="en-US" dirty="0"/>
          </a:p>
          <a:p>
            <a:endParaRPr lang="en-US" dirty="0"/>
          </a:p>
        </p:txBody>
      </p:sp>
    </p:spTree>
    <p:extLst>
      <p:ext uri="{BB962C8B-B14F-4D97-AF65-F5344CB8AC3E}">
        <p14:creationId xmlns:p14="http://schemas.microsoft.com/office/powerpoint/2010/main" val="2307978921"/>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Test Data</a:t>
            </a:r>
          </a:p>
          <a:p>
            <a:pPr lvl="1"/>
            <a:r>
              <a:rPr lang="en-US" dirty="0"/>
              <a:t>Data that is used to test the accuracy of a trained model.</a:t>
            </a:r>
          </a:p>
          <a:p>
            <a:pPr lvl="1"/>
            <a:r>
              <a:rPr lang="en-US" dirty="0"/>
              <a:t>Separate from training data.</a:t>
            </a:r>
          </a:p>
          <a:p>
            <a:endParaRPr lang="en-US" dirty="0"/>
          </a:p>
          <a:p>
            <a:pPr lvl="2"/>
            <a:endParaRPr lang="en-US" dirty="0"/>
          </a:p>
          <a:p>
            <a:endParaRPr lang="en-US" dirty="0"/>
          </a:p>
        </p:txBody>
      </p:sp>
    </p:spTree>
    <p:extLst>
      <p:ext uri="{BB962C8B-B14F-4D97-AF65-F5344CB8AC3E}">
        <p14:creationId xmlns:p14="http://schemas.microsoft.com/office/powerpoint/2010/main" val="2045574203"/>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normAutofit fontScale="92500" lnSpcReduction="10000"/>
          </a:bodyPr>
          <a:lstStyle/>
          <a:p>
            <a:r>
              <a:rPr lang="en-US" dirty="0"/>
              <a:t>Overfitting</a:t>
            </a:r>
          </a:p>
          <a:p>
            <a:pPr lvl="1"/>
            <a:r>
              <a:rPr lang="en-US" dirty="0"/>
              <a:t>Training a model so much to training data that it does not model test data/other data as accurately.</a:t>
            </a:r>
          </a:p>
          <a:p>
            <a:pPr lvl="1"/>
            <a:r>
              <a:rPr lang="en-US" dirty="0"/>
              <a:t>Usually indicated by a high accuracy on the training data, and an unreasonably low accuracy on the test data.</a:t>
            </a:r>
          </a:p>
          <a:p>
            <a:pPr lvl="1"/>
            <a:r>
              <a:rPr lang="en-US" dirty="0"/>
              <a:t>Possible Causes:</a:t>
            </a:r>
          </a:p>
          <a:p>
            <a:pPr lvl="2"/>
            <a:r>
              <a:rPr lang="en-US" dirty="0"/>
              <a:t>Test data that is not sufficiently representative of the entire data spectrum.</a:t>
            </a:r>
          </a:p>
          <a:p>
            <a:pPr lvl="2"/>
            <a:r>
              <a:rPr lang="en-US" dirty="0"/>
              <a:t>Tuning parameters adjusted too tightly to test data</a:t>
            </a:r>
          </a:p>
          <a:p>
            <a:pPr lvl="2"/>
            <a:r>
              <a:rPr lang="en-US" dirty="0"/>
              <a:t>Extrapolating when only interpolating is relevant</a:t>
            </a:r>
          </a:p>
          <a:p>
            <a:pPr lvl="2"/>
            <a:endParaRPr lang="en-US" dirty="0"/>
          </a:p>
          <a:p>
            <a:endParaRPr lang="en-US" dirty="0"/>
          </a:p>
        </p:txBody>
      </p:sp>
    </p:spTree>
    <p:extLst>
      <p:ext uri="{BB962C8B-B14F-4D97-AF65-F5344CB8AC3E}">
        <p14:creationId xmlns:p14="http://schemas.microsoft.com/office/powerpoint/2010/main" val="99274972"/>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Underfitting</a:t>
            </a:r>
          </a:p>
          <a:p>
            <a:pPr lvl="1"/>
            <a:r>
              <a:rPr lang="en-US" dirty="0"/>
              <a:t>Training model not tight enough to test data.</a:t>
            </a:r>
          </a:p>
          <a:p>
            <a:pPr lvl="1"/>
            <a:r>
              <a:rPr lang="en-US" dirty="0"/>
              <a:t>Indicated by unreasonably low training and test data accuracy.</a:t>
            </a:r>
          </a:p>
          <a:p>
            <a:pPr lvl="1"/>
            <a:r>
              <a:rPr lang="en-US" dirty="0"/>
              <a:t>Possible Causes:</a:t>
            </a:r>
          </a:p>
          <a:p>
            <a:pPr lvl="2"/>
            <a:r>
              <a:rPr lang="en-US" dirty="0"/>
              <a:t>Tuning parameters not tuned enough.</a:t>
            </a:r>
          </a:p>
          <a:p>
            <a:pPr lvl="2"/>
            <a:r>
              <a:rPr lang="en-US" dirty="0"/>
              <a:t>Incorrect features, or insufficient number of features, selected.</a:t>
            </a:r>
          </a:p>
          <a:p>
            <a:endParaRPr lang="en-US" dirty="0"/>
          </a:p>
          <a:p>
            <a:pPr lvl="2"/>
            <a:endParaRPr lang="en-US" dirty="0"/>
          </a:p>
          <a:p>
            <a:endParaRPr lang="en-US" dirty="0"/>
          </a:p>
        </p:txBody>
      </p:sp>
    </p:spTree>
    <p:extLst>
      <p:ext uri="{BB962C8B-B14F-4D97-AF65-F5344CB8AC3E}">
        <p14:creationId xmlns:p14="http://schemas.microsoft.com/office/powerpoint/2010/main" val="351939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Model Types</a:t>
            </a:r>
          </a:p>
        </p:txBody>
      </p:sp>
      <p:sp>
        <p:nvSpPr>
          <p:cNvPr id="3" name="Content Placeholder 2"/>
          <p:cNvSpPr>
            <a:spLocks noGrp="1"/>
          </p:cNvSpPr>
          <p:nvPr>
            <p:ph idx="1"/>
          </p:nvPr>
        </p:nvSpPr>
        <p:spPr/>
        <p:txBody>
          <a:bodyPr>
            <a:normAutofit/>
          </a:bodyPr>
          <a:lstStyle/>
          <a:p>
            <a:r>
              <a:rPr lang="en-US" dirty="0"/>
              <a:t>Supervised</a:t>
            </a:r>
          </a:p>
          <a:p>
            <a:pPr lvl="1"/>
            <a:r>
              <a:rPr lang="en-US" dirty="0"/>
              <a:t>Machine learning model is given a set of data to build experience with.</a:t>
            </a:r>
          </a:p>
          <a:p>
            <a:pPr lvl="1"/>
            <a:r>
              <a:rPr lang="en-US" dirty="0"/>
              <a:t>Data is given with features, and an algorithm is given to the model on how to best categorize and group the data.</a:t>
            </a:r>
          </a:p>
          <a:p>
            <a:pPr lvl="1"/>
            <a:endParaRPr lang="en-US" dirty="0"/>
          </a:p>
          <a:p>
            <a:pPr lvl="2"/>
            <a:endParaRPr lang="en-US" dirty="0"/>
          </a:p>
          <a:p>
            <a:endParaRPr lang="en-US" dirty="0"/>
          </a:p>
        </p:txBody>
      </p:sp>
    </p:spTree>
    <p:extLst>
      <p:ext uri="{BB962C8B-B14F-4D97-AF65-F5344CB8AC3E}">
        <p14:creationId xmlns:p14="http://schemas.microsoft.com/office/powerpoint/2010/main" val="3051561418"/>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Overview</a:t>
            </a:r>
          </a:p>
          <a:p>
            <a:pPr lvl="1"/>
            <a:r>
              <a:rPr lang="en-US" dirty="0"/>
              <a:t>Intro Example Code</a:t>
            </a:r>
          </a:p>
          <a:p>
            <a:pPr lvl="1"/>
            <a:r>
              <a:rPr lang="en-US" dirty="0"/>
              <a:t>Concepts and Definitions</a:t>
            </a:r>
          </a:p>
          <a:p>
            <a:pPr lvl="1"/>
            <a:r>
              <a:rPr lang="en-US" dirty="0"/>
              <a:t>General Model Types</a:t>
            </a:r>
          </a:p>
          <a:p>
            <a:pPr lvl="1"/>
            <a:r>
              <a:rPr lang="en-US" dirty="0"/>
              <a:t>Linear Models</a:t>
            </a:r>
          </a:p>
          <a:p>
            <a:pPr lvl="1"/>
            <a:r>
              <a:rPr lang="en-US" dirty="0"/>
              <a:t>Evaluating Accuracy</a:t>
            </a:r>
          </a:p>
          <a:p>
            <a:pPr lvl="1"/>
            <a:r>
              <a:rPr lang="en-US" dirty="0"/>
              <a:t>Tuning</a:t>
            </a:r>
          </a:p>
          <a:p>
            <a:pPr lvl="2"/>
            <a:endParaRPr lang="en-US" dirty="0"/>
          </a:p>
          <a:p>
            <a:endParaRPr lang="en-US" dirty="0"/>
          </a:p>
        </p:txBody>
      </p:sp>
    </p:spTree>
    <p:extLst>
      <p:ext uri="{BB962C8B-B14F-4D97-AF65-F5344CB8AC3E}">
        <p14:creationId xmlns:p14="http://schemas.microsoft.com/office/powerpoint/2010/main" val="3913015809"/>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Model Types</a:t>
            </a:r>
          </a:p>
        </p:txBody>
      </p:sp>
      <p:sp>
        <p:nvSpPr>
          <p:cNvPr id="3" name="Content Placeholder 2"/>
          <p:cNvSpPr>
            <a:spLocks noGrp="1"/>
          </p:cNvSpPr>
          <p:nvPr>
            <p:ph idx="1"/>
          </p:nvPr>
        </p:nvSpPr>
        <p:spPr/>
        <p:txBody>
          <a:bodyPr>
            <a:normAutofit/>
          </a:bodyPr>
          <a:lstStyle/>
          <a:p>
            <a:r>
              <a:rPr lang="en-US" dirty="0"/>
              <a:t>Unsupervised</a:t>
            </a:r>
          </a:p>
          <a:p>
            <a:pPr lvl="1"/>
            <a:r>
              <a:rPr lang="en-US" dirty="0"/>
              <a:t>The model determines the data for itself, and builds the model accordingly.</a:t>
            </a:r>
          </a:p>
          <a:p>
            <a:pPr lvl="1"/>
            <a:r>
              <a:rPr lang="en-US" dirty="0"/>
              <a:t>Features and grouping data is done by the algorithm.</a:t>
            </a:r>
          </a:p>
          <a:p>
            <a:pPr lvl="1"/>
            <a:endParaRPr lang="en-US" dirty="0"/>
          </a:p>
          <a:p>
            <a:pPr lvl="2"/>
            <a:endParaRPr lang="en-US" dirty="0"/>
          </a:p>
          <a:p>
            <a:endParaRPr lang="en-US" dirty="0"/>
          </a:p>
        </p:txBody>
      </p:sp>
    </p:spTree>
    <p:extLst>
      <p:ext uri="{BB962C8B-B14F-4D97-AF65-F5344CB8AC3E}">
        <p14:creationId xmlns:p14="http://schemas.microsoft.com/office/powerpoint/2010/main" val="843243868"/>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Model Types</a:t>
            </a:r>
          </a:p>
        </p:txBody>
      </p:sp>
      <p:sp>
        <p:nvSpPr>
          <p:cNvPr id="3" name="Content Placeholder 2"/>
          <p:cNvSpPr>
            <a:spLocks noGrp="1"/>
          </p:cNvSpPr>
          <p:nvPr>
            <p:ph idx="1"/>
          </p:nvPr>
        </p:nvSpPr>
        <p:spPr/>
        <p:txBody>
          <a:bodyPr>
            <a:normAutofit/>
          </a:bodyPr>
          <a:lstStyle/>
          <a:p>
            <a:r>
              <a:rPr lang="en-US" dirty="0"/>
              <a:t>Reinforcement</a:t>
            </a:r>
          </a:p>
          <a:p>
            <a:pPr lvl="1"/>
            <a:r>
              <a:rPr lang="en-US" dirty="0"/>
              <a:t>The algorithm “learns” from making mistakes.</a:t>
            </a:r>
          </a:p>
          <a:p>
            <a:pPr lvl="1"/>
            <a:r>
              <a:rPr lang="en-US" dirty="0"/>
              <a:t>There must be some sort of way to tell the algorithm when it makes a correction in the right direction, and a way to tell the algorithm a correction was made in the wrong direction.</a:t>
            </a:r>
          </a:p>
          <a:p>
            <a:pPr lvl="1"/>
            <a:r>
              <a:rPr lang="en-US" dirty="0"/>
              <a:t>Initially, the model built is very inaccurate, but gets better with time.</a:t>
            </a:r>
          </a:p>
          <a:p>
            <a:pPr lvl="1"/>
            <a:endParaRPr lang="en-US" dirty="0"/>
          </a:p>
          <a:p>
            <a:pPr lvl="2"/>
            <a:endParaRPr lang="en-US" dirty="0"/>
          </a:p>
          <a:p>
            <a:endParaRPr lang="en-US" dirty="0"/>
          </a:p>
        </p:txBody>
      </p:sp>
    </p:spTree>
    <p:extLst>
      <p:ext uri="{BB962C8B-B14F-4D97-AF65-F5344CB8AC3E}">
        <p14:creationId xmlns:p14="http://schemas.microsoft.com/office/powerpoint/2010/main" val="3389942429"/>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Model Types</a:t>
            </a:r>
          </a:p>
        </p:txBody>
      </p:sp>
      <p:sp>
        <p:nvSpPr>
          <p:cNvPr id="3" name="Content Placeholder 2"/>
          <p:cNvSpPr>
            <a:spLocks noGrp="1"/>
          </p:cNvSpPr>
          <p:nvPr>
            <p:ph idx="1"/>
          </p:nvPr>
        </p:nvSpPr>
        <p:spPr/>
        <p:txBody>
          <a:bodyPr>
            <a:normAutofit/>
          </a:bodyPr>
          <a:lstStyle/>
          <a:p>
            <a:r>
              <a:rPr lang="en-US" dirty="0"/>
              <a:t>This part of the Python course will focus on supervised learning, as this is all I know.</a:t>
            </a:r>
          </a:p>
          <a:p>
            <a:pPr lvl="1"/>
            <a:endParaRPr lang="en-US" dirty="0"/>
          </a:p>
          <a:p>
            <a:pPr lvl="2"/>
            <a:endParaRPr lang="en-US" dirty="0"/>
          </a:p>
          <a:p>
            <a:endParaRPr lang="en-US" dirty="0"/>
          </a:p>
        </p:txBody>
      </p:sp>
    </p:spTree>
    <p:extLst>
      <p:ext uri="{BB962C8B-B14F-4D97-AF65-F5344CB8AC3E}">
        <p14:creationId xmlns:p14="http://schemas.microsoft.com/office/powerpoint/2010/main" val="2610853396"/>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Get Data</a:t>
            </a:r>
          </a:p>
          <a:p>
            <a:pPr lvl="1"/>
            <a:r>
              <a:rPr lang="en-US" dirty="0"/>
              <a:t>Get set of data about what we wish to predict.</a:t>
            </a:r>
          </a:p>
          <a:p>
            <a:pPr lvl="1"/>
            <a:r>
              <a:rPr lang="en-US" dirty="0"/>
              <a:t>Include the labels.</a:t>
            </a:r>
          </a:p>
          <a:p>
            <a:pPr lvl="2"/>
            <a:endParaRPr lang="en-US" dirty="0"/>
          </a:p>
          <a:p>
            <a:endParaRPr lang="en-US" dirty="0"/>
          </a:p>
        </p:txBody>
      </p:sp>
    </p:spTree>
    <p:extLst>
      <p:ext uri="{BB962C8B-B14F-4D97-AF65-F5344CB8AC3E}">
        <p14:creationId xmlns:p14="http://schemas.microsoft.com/office/powerpoint/2010/main" val="504396564"/>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Build Model</a:t>
            </a:r>
          </a:p>
          <a:p>
            <a:pPr lvl="1"/>
            <a:r>
              <a:rPr lang="en-US" dirty="0"/>
              <a:t>Select an appropriate classifier.</a:t>
            </a:r>
          </a:p>
          <a:p>
            <a:pPr lvl="1"/>
            <a:r>
              <a:rPr lang="en-US" dirty="0"/>
              <a:t>The model should be trained with a majority of the data we gathered, say with 75% of the data.</a:t>
            </a:r>
          </a:p>
          <a:p>
            <a:pPr lvl="1"/>
            <a:r>
              <a:rPr lang="en-US" dirty="0"/>
              <a:t>The other 25% can be used to test how good our model can predict.</a:t>
            </a:r>
          </a:p>
          <a:p>
            <a:pPr lvl="1"/>
            <a:endParaRPr lang="en-US" dirty="0"/>
          </a:p>
          <a:p>
            <a:pPr lvl="2"/>
            <a:endParaRPr lang="en-US" dirty="0"/>
          </a:p>
          <a:p>
            <a:endParaRPr lang="en-US" dirty="0"/>
          </a:p>
        </p:txBody>
      </p:sp>
    </p:spTree>
    <p:extLst>
      <p:ext uri="{BB962C8B-B14F-4D97-AF65-F5344CB8AC3E}">
        <p14:creationId xmlns:p14="http://schemas.microsoft.com/office/powerpoint/2010/main" val="823098654"/>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Evaluate Accuracy</a:t>
            </a:r>
          </a:p>
          <a:p>
            <a:pPr lvl="1"/>
            <a:r>
              <a:rPr lang="en-US" dirty="0"/>
              <a:t>The model needs to be evaluated for accuracy to ensure our predictions will have a high degree of correctness.</a:t>
            </a:r>
          </a:p>
          <a:p>
            <a:pPr lvl="1"/>
            <a:r>
              <a:rPr lang="en-US" dirty="0"/>
              <a:t>This is usually done using the 25% of data that we did not use for training.</a:t>
            </a:r>
          </a:p>
          <a:p>
            <a:pPr lvl="1"/>
            <a:endParaRPr lang="en-US" dirty="0"/>
          </a:p>
          <a:p>
            <a:pPr lvl="2"/>
            <a:endParaRPr lang="en-US" dirty="0"/>
          </a:p>
          <a:p>
            <a:endParaRPr lang="en-US" dirty="0"/>
          </a:p>
        </p:txBody>
      </p:sp>
    </p:spTree>
    <p:extLst>
      <p:ext uri="{BB962C8B-B14F-4D97-AF65-F5344CB8AC3E}">
        <p14:creationId xmlns:p14="http://schemas.microsoft.com/office/powerpoint/2010/main" val="3005493130"/>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Evaluate Accuracy</a:t>
            </a:r>
          </a:p>
          <a:p>
            <a:pPr lvl="1"/>
            <a:r>
              <a:rPr lang="en-US" dirty="0"/>
              <a:t>There is no such thing as 100% accuracy unless you have toy data, or a completely defined system that does not need machine learning.</a:t>
            </a:r>
          </a:p>
          <a:p>
            <a:pPr lvl="1"/>
            <a:r>
              <a:rPr lang="en-US" dirty="0"/>
              <a:t>If we get 100% accuracy, and the above are not true, we have most likely over-fitted our model, possibly by using training data as test data.</a:t>
            </a:r>
          </a:p>
          <a:p>
            <a:pPr lvl="2"/>
            <a:r>
              <a:rPr lang="en-US" dirty="0"/>
              <a:t>Leads to inaccurate predictions on new data without known labels</a:t>
            </a:r>
          </a:p>
          <a:p>
            <a:pPr marL="457200" lvl="1" indent="0">
              <a:buNone/>
            </a:pPr>
            <a:endParaRPr lang="en-US" dirty="0"/>
          </a:p>
          <a:p>
            <a:pPr lvl="1"/>
            <a:endParaRPr lang="en-US" dirty="0"/>
          </a:p>
          <a:p>
            <a:pPr lvl="2"/>
            <a:endParaRPr lang="en-US" dirty="0"/>
          </a:p>
          <a:p>
            <a:endParaRPr lang="en-US" dirty="0"/>
          </a:p>
        </p:txBody>
      </p:sp>
    </p:spTree>
    <p:extLst>
      <p:ext uri="{BB962C8B-B14F-4D97-AF65-F5344CB8AC3E}">
        <p14:creationId xmlns:p14="http://schemas.microsoft.com/office/powerpoint/2010/main" val="140326188"/>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Predict real-world outcomes</a:t>
            </a:r>
          </a:p>
          <a:p>
            <a:pPr lvl="1"/>
            <a:r>
              <a:rPr lang="en-US" dirty="0"/>
              <a:t>Once the model is as accurate as we want, the model can be used to predict real-world outcomes that are unknown.</a:t>
            </a:r>
          </a:p>
          <a:p>
            <a:pPr lvl="1"/>
            <a:endParaRPr lang="en-US" dirty="0"/>
          </a:p>
          <a:p>
            <a:pPr lvl="2"/>
            <a:endParaRPr lang="en-US" dirty="0"/>
          </a:p>
          <a:p>
            <a:endParaRPr lang="en-US" dirty="0"/>
          </a:p>
        </p:txBody>
      </p:sp>
    </p:spTree>
    <p:extLst>
      <p:ext uri="{BB962C8B-B14F-4D97-AF65-F5344CB8AC3E}">
        <p14:creationId xmlns:p14="http://schemas.microsoft.com/office/powerpoint/2010/main" val="293541596"/>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a:t>
            </a:r>
          </a:p>
        </p:txBody>
      </p:sp>
      <p:sp>
        <p:nvSpPr>
          <p:cNvPr id="3" name="Content Placeholder 2"/>
          <p:cNvSpPr>
            <a:spLocks noGrp="1"/>
          </p:cNvSpPr>
          <p:nvPr>
            <p:ph idx="1"/>
          </p:nvPr>
        </p:nvSpPr>
        <p:spPr/>
        <p:txBody>
          <a:bodyPr>
            <a:normAutofit/>
          </a:bodyPr>
          <a:lstStyle/>
          <a:p>
            <a:r>
              <a:rPr lang="en-US" dirty="0"/>
              <a:t>List of some types we will Cover</a:t>
            </a:r>
          </a:p>
          <a:p>
            <a:pPr lvl="1"/>
            <a:r>
              <a:rPr lang="en-US" dirty="0"/>
              <a:t>Linear Classifiers</a:t>
            </a:r>
          </a:p>
          <a:p>
            <a:pPr lvl="2"/>
            <a:r>
              <a:rPr lang="en-US" dirty="0"/>
              <a:t>K-Nearest Neighbors</a:t>
            </a:r>
          </a:p>
          <a:p>
            <a:pPr lvl="2"/>
            <a:r>
              <a:rPr lang="en-US" dirty="0"/>
              <a:t>Decision Tree</a:t>
            </a:r>
          </a:p>
          <a:p>
            <a:pPr lvl="2"/>
            <a:r>
              <a:rPr lang="en-US" dirty="0"/>
              <a:t>Logistic Regression</a:t>
            </a:r>
          </a:p>
          <a:p>
            <a:pPr lvl="3"/>
            <a:r>
              <a:rPr lang="en-US" dirty="0"/>
              <a:t>Misleading name</a:t>
            </a:r>
          </a:p>
          <a:p>
            <a:pPr lvl="2"/>
            <a:r>
              <a:rPr lang="en-US" dirty="0"/>
              <a:t>Support Vector Classifier</a:t>
            </a:r>
          </a:p>
          <a:p>
            <a:pPr lvl="2"/>
            <a:endParaRPr lang="en-US" dirty="0"/>
          </a:p>
          <a:p>
            <a:endParaRPr lang="en-US" dirty="0"/>
          </a:p>
        </p:txBody>
      </p:sp>
    </p:spTree>
    <p:extLst>
      <p:ext uri="{BB962C8B-B14F-4D97-AF65-F5344CB8AC3E}">
        <p14:creationId xmlns:p14="http://schemas.microsoft.com/office/powerpoint/2010/main" val="3895443771"/>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a:t>
            </a:r>
          </a:p>
        </p:txBody>
      </p:sp>
      <p:sp>
        <p:nvSpPr>
          <p:cNvPr id="3" name="Content Placeholder 2"/>
          <p:cNvSpPr>
            <a:spLocks noGrp="1"/>
          </p:cNvSpPr>
          <p:nvPr>
            <p:ph idx="1"/>
          </p:nvPr>
        </p:nvSpPr>
        <p:spPr/>
        <p:txBody>
          <a:bodyPr>
            <a:normAutofit/>
          </a:bodyPr>
          <a:lstStyle/>
          <a:p>
            <a:r>
              <a:rPr lang="en-US" dirty="0"/>
              <a:t>List of some types we will Cover</a:t>
            </a:r>
          </a:p>
          <a:p>
            <a:pPr lvl="1"/>
            <a:r>
              <a:rPr lang="en-US" dirty="0"/>
              <a:t>Linear Regressors</a:t>
            </a:r>
          </a:p>
          <a:p>
            <a:pPr lvl="2"/>
            <a:r>
              <a:rPr lang="en-US" dirty="0"/>
              <a:t>K-Nearest Neighbors</a:t>
            </a:r>
          </a:p>
          <a:p>
            <a:pPr lvl="2"/>
            <a:r>
              <a:rPr lang="en-US" dirty="0"/>
              <a:t>Linear Regression</a:t>
            </a:r>
          </a:p>
          <a:p>
            <a:pPr lvl="2"/>
            <a:r>
              <a:rPr lang="en-US" dirty="0"/>
              <a:t>Ridge Regression</a:t>
            </a:r>
          </a:p>
          <a:p>
            <a:pPr lvl="2"/>
            <a:r>
              <a:rPr lang="en-US" dirty="0"/>
              <a:t>LASSO Regression</a:t>
            </a:r>
          </a:p>
          <a:p>
            <a:pPr lvl="2"/>
            <a:r>
              <a:rPr lang="en-US" dirty="0"/>
              <a:t>Decision Tree</a:t>
            </a:r>
          </a:p>
          <a:p>
            <a:pPr lvl="2"/>
            <a:r>
              <a:rPr lang="en-US" dirty="0"/>
              <a:t>Forest</a:t>
            </a:r>
          </a:p>
          <a:p>
            <a:pPr lvl="2"/>
            <a:r>
              <a:rPr lang="en-US" dirty="0"/>
              <a:t>Gradient-Boosted Forest</a:t>
            </a:r>
          </a:p>
          <a:p>
            <a:pPr lvl="2"/>
            <a:endParaRPr lang="en-US" dirty="0"/>
          </a:p>
          <a:p>
            <a:endParaRPr lang="en-US" dirty="0"/>
          </a:p>
        </p:txBody>
      </p:sp>
    </p:spTree>
    <p:extLst>
      <p:ext uri="{BB962C8B-B14F-4D97-AF65-F5344CB8AC3E}">
        <p14:creationId xmlns:p14="http://schemas.microsoft.com/office/powerpoint/2010/main" val="3191540691"/>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Intro Example Code</a:t>
            </a:r>
          </a:p>
          <a:p>
            <a:pPr lvl="1"/>
            <a:r>
              <a:rPr lang="en-US" dirty="0"/>
              <a:t>Build and run the first model built with the iris data set in ‘Machine Learning with Scikit-Learn.py’</a:t>
            </a:r>
          </a:p>
          <a:p>
            <a:pPr lvl="2"/>
            <a:endParaRPr lang="en-US" dirty="0"/>
          </a:p>
          <a:p>
            <a:endParaRPr lang="en-US" dirty="0"/>
          </a:p>
        </p:txBody>
      </p:sp>
    </p:spTree>
    <p:extLst>
      <p:ext uri="{BB962C8B-B14F-4D97-AF65-F5344CB8AC3E}">
        <p14:creationId xmlns:p14="http://schemas.microsoft.com/office/powerpoint/2010/main" val="1691362816"/>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Classifiers</a:t>
            </a:r>
          </a:p>
          <a:p>
            <a:pPr lvl="1"/>
            <a:r>
              <a:rPr lang="en-US" dirty="0"/>
              <a:t>Tries to predict a specific thing.</a:t>
            </a:r>
          </a:p>
          <a:p>
            <a:pPr lvl="1"/>
            <a:r>
              <a:rPr lang="en-US" dirty="0"/>
              <a:t>Is either right or wrong for each prediction.</a:t>
            </a:r>
          </a:p>
          <a:p>
            <a:pPr lvl="1"/>
            <a:r>
              <a:rPr lang="en-US" dirty="0"/>
              <a:t>Examples</a:t>
            </a:r>
          </a:p>
          <a:p>
            <a:pPr lvl="2"/>
            <a:r>
              <a:rPr lang="en-US" dirty="0"/>
              <a:t>Predicting a type of fruit.</a:t>
            </a:r>
          </a:p>
          <a:p>
            <a:pPr lvl="2"/>
            <a:r>
              <a:rPr lang="en-US" dirty="0"/>
              <a:t>Predicting a type of animal.</a:t>
            </a:r>
          </a:p>
          <a:p>
            <a:pPr lvl="2"/>
            <a:r>
              <a:rPr lang="en-US" dirty="0"/>
              <a:t>Predicting a breed of dog.</a:t>
            </a:r>
          </a:p>
          <a:p>
            <a:pPr lvl="1"/>
            <a:endParaRPr lang="en-US" dirty="0"/>
          </a:p>
          <a:p>
            <a:pPr lvl="2"/>
            <a:endParaRPr lang="en-US" dirty="0"/>
          </a:p>
          <a:p>
            <a:endParaRPr lang="en-US" dirty="0"/>
          </a:p>
        </p:txBody>
      </p:sp>
    </p:spTree>
    <p:extLst>
      <p:ext uri="{BB962C8B-B14F-4D97-AF65-F5344CB8AC3E}">
        <p14:creationId xmlns:p14="http://schemas.microsoft.com/office/powerpoint/2010/main" val="76902119"/>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K-Nearest Neighbors</a:t>
            </a:r>
          </a:p>
          <a:p>
            <a:pPr lvl="1"/>
            <a:r>
              <a:rPr lang="en-US" dirty="0"/>
              <a:t>Predicts outcome by finding the closest matching data point neighbor(s) to the target point.</a:t>
            </a:r>
          </a:p>
          <a:p>
            <a:pPr lvl="1"/>
            <a:r>
              <a:rPr lang="en-US" dirty="0"/>
              <a:t>When multiple neighbors are used, the classification with the most neighbors is what the target point is classified as.</a:t>
            </a:r>
          </a:p>
          <a:p>
            <a:pPr lvl="2"/>
            <a:endParaRPr lang="en-US" dirty="0"/>
          </a:p>
          <a:p>
            <a:endParaRPr lang="en-US" dirty="0"/>
          </a:p>
        </p:txBody>
      </p:sp>
    </p:spTree>
    <p:extLst>
      <p:ext uri="{BB962C8B-B14F-4D97-AF65-F5344CB8AC3E}">
        <p14:creationId xmlns:p14="http://schemas.microsoft.com/office/powerpoint/2010/main" val="2592218112"/>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5">
            <a:extLst>
              <a:ext uri="{BEBA8EAE-BF5A-486C-A8C5-ECC9F3942E4B}">
                <a14:imgProps xmlns:a14="http://schemas.microsoft.com/office/drawing/2010/main">
                  <a14:imgLayer r:embed="rId6">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K-Nearest Neighbors</a:t>
            </a:r>
          </a:p>
          <a:p>
            <a:pPr lvl="1"/>
            <a:r>
              <a:rPr lang="en-US" dirty="0"/>
              <a:t>Graphs below show decision, generated in source (1).  The stars are the test data, and the model is predicting whether they are blue or red.</a:t>
            </a:r>
          </a:p>
          <a:p>
            <a:pPr lvl="2"/>
            <a:endParaRPr lang="en-US" dirty="0"/>
          </a:p>
          <a:p>
            <a:endParaRPr lang="en-US" dirty="0"/>
          </a:p>
        </p:txBody>
      </p:sp>
      <p:graphicFrame>
        <p:nvGraphicFramePr>
          <p:cNvPr id="4" name="Object 3">
            <a:extLst>
              <a:ext uri="{FF2B5EF4-FFF2-40B4-BE49-F238E27FC236}">
                <a16:creationId xmlns:a16="http://schemas.microsoft.com/office/drawing/2014/main" id="{6FEA90EB-FF26-44D7-8936-27E2CDD4F15A}"/>
              </a:ext>
            </a:extLst>
          </p:cNvPr>
          <p:cNvGraphicFramePr>
            <a:graphicFrameLocks noChangeAspect="1"/>
          </p:cNvGraphicFramePr>
          <p:nvPr>
            <p:extLst>
              <p:ext uri="{D42A27DB-BD31-4B8C-83A1-F6EECF244321}">
                <p14:modId xmlns:p14="http://schemas.microsoft.com/office/powerpoint/2010/main" val="2494815372"/>
              </p:ext>
            </p:extLst>
          </p:nvPr>
        </p:nvGraphicFramePr>
        <p:xfrm>
          <a:off x="4806488" y="3558479"/>
          <a:ext cx="3743325" cy="3024187"/>
        </p:xfrm>
        <a:graphic>
          <a:graphicData uri="http://schemas.openxmlformats.org/presentationml/2006/ole">
            <mc:AlternateContent xmlns:mc="http://schemas.openxmlformats.org/markup-compatibility/2006">
              <mc:Choice xmlns:v="urn:schemas-microsoft-com:vml" Requires="v">
                <p:oleObj spid="_x0000_s2126" name="Bitmap Image" r:id="rId7" imgW="3743280" imgH="3024360" progId="Paint.Picture">
                  <p:embed/>
                </p:oleObj>
              </mc:Choice>
              <mc:Fallback>
                <p:oleObj name="Bitmap Image" r:id="rId7" imgW="3743280" imgH="3024360" progId="Paint.Picture">
                  <p:embed/>
                  <p:pic>
                    <p:nvPicPr>
                      <p:cNvPr id="4" name="Object 3">
                        <a:extLst>
                          <a:ext uri="{FF2B5EF4-FFF2-40B4-BE49-F238E27FC236}">
                            <a16:creationId xmlns:a16="http://schemas.microsoft.com/office/drawing/2014/main" id="{6FEA90EB-FF26-44D7-8936-27E2CDD4F15A}"/>
                          </a:ext>
                        </a:extLst>
                      </p:cNvPr>
                      <p:cNvPicPr/>
                      <p:nvPr/>
                    </p:nvPicPr>
                    <p:blipFill>
                      <a:blip r:embed="rId8"/>
                      <a:stretch>
                        <a:fillRect/>
                      </a:stretch>
                    </p:blipFill>
                    <p:spPr>
                      <a:xfrm>
                        <a:off x="4806488" y="3558479"/>
                        <a:ext cx="3743325" cy="3024187"/>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46E5B26D-14FD-4A0C-A7FD-2C739D14445F}"/>
              </a:ext>
            </a:extLst>
          </p:cNvPr>
          <p:cNvPicPr>
            <a:picLocks noChangeAspect="1"/>
          </p:cNvPicPr>
          <p:nvPr/>
        </p:nvPicPr>
        <p:blipFill>
          <a:blip r:embed="rId9"/>
          <a:stretch>
            <a:fillRect/>
          </a:stretch>
        </p:blipFill>
        <p:spPr>
          <a:xfrm>
            <a:off x="622764" y="3562760"/>
            <a:ext cx="3680510" cy="3019906"/>
          </a:xfrm>
          <a:prstGeom prst="rect">
            <a:avLst/>
          </a:prstGeom>
        </p:spPr>
      </p:pic>
    </p:spTree>
    <p:extLst>
      <p:ext uri="{BB962C8B-B14F-4D97-AF65-F5344CB8AC3E}">
        <p14:creationId xmlns:p14="http://schemas.microsoft.com/office/powerpoint/2010/main" val="735927294"/>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Decision Tree</a:t>
            </a:r>
          </a:p>
          <a:p>
            <a:pPr lvl="1"/>
            <a:r>
              <a:rPr lang="en-US" dirty="0"/>
              <a:t>Builds a series of if-statements to classify test points.</a:t>
            </a:r>
          </a:p>
          <a:p>
            <a:pPr lvl="1"/>
            <a:r>
              <a:rPr lang="en-US" dirty="0"/>
              <a:t>Boundaries around classifications are built based on the data.</a:t>
            </a:r>
          </a:p>
          <a:p>
            <a:pPr lvl="1"/>
            <a:r>
              <a:rPr lang="en-US" dirty="0"/>
              <a:t>The number of if statement groups, or boundaries created, is known as the depth.</a:t>
            </a:r>
          </a:p>
          <a:p>
            <a:pPr lvl="2"/>
            <a:endParaRPr lang="en-US" dirty="0"/>
          </a:p>
          <a:p>
            <a:endParaRPr lang="en-US" dirty="0"/>
          </a:p>
        </p:txBody>
      </p:sp>
    </p:spTree>
    <p:extLst>
      <p:ext uri="{BB962C8B-B14F-4D97-AF65-F5344CB8AC3E}">
        <p14:creationId xmlns:p14="http://schemas.microsoft.com/office/powerpoint/2010/main" val="31895842"/>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Decision Tree</a:t>
            </a:r>
          </a:p>
          <a:p>
            <a:pPr lvl="1"/>
            <a:r>
              <a:rPr lang="en-US" dirty="0"/>
              <a:t>See file “./Session 7 – Python/Instructional Material/Class Examples/Scikit-Learn/decision_tree_graph.html“ for the produced image.  </a:t>
            </a:r>
          </a:p>
          <a:p>
            <a:pPr lvl="2"/>
            <a:r>
              <a:rPr lang="en-US" dirty="0"/>
              <a:t>Generated from iris data set</a:t>
            </a:r>
          </a:p>
          <a:p>
            <a:pPr lvl="2"/>
            <a:r>
              <a:rPr lang="en-US" dirty="0"/>
              <a:t>Code can be found in class example code under the decision tree section</a:t>
            </a:r>
          </a:p>
          <a:p>
            <a:endParaRPr lang="en-US" dirty="0"/>
          </a:p>
        </p:txBody>
      </p:sp>
    </p:spTree>
    <p:extLst>
      <p:ext uri="{BB962C8B-B14F-4D97-AF65-F5344CB8AC3E}">
        <p14:creationId xmlns:p14="http://schemas.microsoft.com/office/powerpoint/2010/main" val="2487683877"/>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Decision Tree</a:t>
            </a:r>
          </a:p>
          <a:p>
            <a:pPr lvl="2"/>
            <a:endParaRPr lang="en-US" dirty="0"/>
          </a:p>
          <a:p>
            <a:endParaRPr lang="en-US" dirty="0"/>
          </a:p>
        </p:txBody>
      </p:sp>
      <p:pic>
        <p:nvPicPr>
          <p:cNvPr id="5" name="Picture 4">
            <a:extLst>
              <a:ext uri="{FF2B5EF4-FFF2-40B4-BE49-F238E27FC236}">
                <a16:creationId xmlns:a16="http://schemas.microsoft.com/office/drawing/2014/main" id="{AEE9C498-C33F-4F9D-A693-50DA2A30C0BE}"/>
              </a:ext>
            </a:extLst>
          </p:cNvPr>
          <p:cNvPicPr>
            <a:picLocks noChangeAspect="1"/>
          </p:cNvPicPr>
          <p:nvPr/>
        </p:nvPicPr>
        <p:blipFill>
          <a:blip r:embed="rId6"/>
          <a:stretch>
            <a:fillRect/>
          </a:stretch>
        </p:blipFill>
        <p:spPr>
          <a:xfrm>
            <a:off x="1524000" y="2209800"/>
            <a:ext cx="6096000" cy="4304313"/>
          </a:xfrm>
          <a:prstGeom prst="rect">
            <a:avLst/>
          </a:prstGeom>
        </p:spPr>
      </p:pic>
    </p:spTree>
    <p:extLst>
      <p:ext uri="{BB962C8B-B14F-4D97-AF65-F5344CB8AC3E}">
        <p14:creationId xmlns:p14="http://schemas.microsoft.com/office/powerpoint/2010/main" val="3675808278"/>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Logistic Regression</a:t>
            </a:r>
          </a:p>
          <a:p>
            <a:pPr lvl="2"/>
            <a:endParaRPr lang="en-US" dirty="0"/>
          </a:p>
          <a:p>
            <a:endParaRPr lang="en-US" dirty="0"/>
          </a:p>
        </p:txBody>
      </p:sp>
    </p:spTree>
    <p:extLst>
      <p:ext uri="{BB962C8B-B14F-4D97-AF65-F5344CB8AC3E}">
        <p14:creationId xmlns:p14="http://schemas.microsoft.com/office/powerpoint/2010/main" val="578164379"/>
      </p:ext>
    </p:extLst>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Support Vector Classifier</a:t>
            </a:r>
          </a:p>
          <a:p>
            <a:pPr lvl="2"/>
            <a:endParaRPr lang="en-US" dirty="0"/>
          </a:p>
          <a:p>
            <a:endParaRPr lang="en-US" dirty="0"/>
          </a:p>
        </p:txBody>
      </p:sp>
    </p:spTree>
    <p:extLst>
      <p:ext uri="{BB962C8B-B14F-4D97-AF65-F5344CB8AC3E}">
        <p14:creationId xmlns:p14="http://schemas.microsoft.com/office/powerpoint/2010/main" val="3528512833"/>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K-Nearest Neighbors Regression</a:t>
            </a:r>
          </a:p>
          <a:p>
            <a:pPr lvl="2"/>
            <a:endParaRPr lang="en-US" dirty="0"/>
          </a:p>
          <a:p>
            <a:endParaRPr lang="en-US" dirty="0"/>
          </a:p>
        </p:txBody>
      </p:sp>
    </p:spTree>
    <p:extLst>
      <p:ext uri="{BB962C8B-B14F-4D97-AF65-F5344CB8AC3E}">
        <p14:creationId xmlns:p14="http://schemas.microsoft.com/office/powerpoint/2010/main" val="3048577779"/>
      </p:ext>
    </p:extLst>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normAutofit/>
          </a:bodyPr>
          <a:lstStyle/>
          <a:p>
            <a:r>
              <a:rPr lang="en-US" dirty="0"/>
              <a:t>Regressors</a:t>
            </a:r>
          </a:p>
          <a:p>
            <a:pPr lvl="1"/>
            <a:r>
              <a:rPr lang="en-US" dirty="0"/>
              <a:t>Tries to predict as close to a value as possible.</a:t>
            </a:r>
          </a:p>
          <a:p>
            <a:pPr lvl="1"/>
            <a:r>
              <a:rPr lang="en-US" dirty="0"/>
              <a:t>Creates a linear equation to predict outcomes:</a:t>
            </a:r>
          </a:p>
          <a:p>
            <a:pPr lvl="2"/>
            <a:r>
              <a:rPr lang="en-US" dirty="0" err="1"/>
              <a:t>Y</a:t>
            </a:r>
            <a:r>
              <a:rPr lang="en-US" baseline="-25000" dirty="0" err="1"/>
              <a:t>predict</a:t>
            </a:r>
            <a:r>
              <a:rPr lang="en-US" dirty="0"/>
              <a:t> = w</a:t>
            </a:r>
            <a:r>
              <a:rPr lang="en-US" baseline="-25000" dirty="0"/>
              <a:t>1</a:t>
            </a:r>
            <a:r>
              <a:rPr lang="en-US" dirty="0"/>
              <a:t>*f</a:t>
            </a:r>
            <a:r>
              <a:rPr lang="en-US" baseline="-25000" dirty="0"/>
              <a:t>1</a:t>
            </a:r>
            <a:r>
              <a:rPr lang="en-US" dirty="0"/>
              <a:t> + w</a:t>
            </a:r>
            <a:r>
              <a:rPr lang="en-US" baseline="-25000" dirty="0"/>
              <a:t>2</a:t>
            </a:r>
            <a:r>
              <a:rPr lang="en-US" dirty="0"/>
              <a:t>*f</a:t>
            </a:r>
            <a:r>
              <a:rPr lang="en-US" baseline="-25000" dirty="0"/>
              <a:t>2</a:t>
            </a:r>
            <a:r>
              <a:rPr lang="en-US" dirty="0"/>
              <a:t> + w</a:t>
            </a:r>
            <a:r>
              <a:rPr lang="en-US" baseline="-25000" dirty="0"/>
              <a:t>3</a:t>
            </a:r>
            <a:r>
              <a:rPr lang="en-US" dirty="0"/>
              <a:t>*f</a:t>
            </a:r>
            <a:r>
              <a:rPr lang="en-US" baseline="-25000" dirty="0"/>
              <a:t>3</a:t>
            </a:r>
            <a:r>
              <a:rPr lang="en-US" dirty="0"/>
              <a:t> + … + </a:t>
            </a:r>
            <a:r>
              <a:rPr lang="en-US" dirty="0" err="1"/>
              <a:t>w</a:t>
            </a:r>
            <a:r>
              <a:rPr lang="en-US" baseline="-25000" dirty="0" err="1"/>
              <a:t>n</a:t>
            </a:r>
            <a:r>
              <a:rPr lang="en-US" dirty="0"/>
              <a:t>*</a:t>
            </a:r>
            <a:r>
              <a:rPr lang="en-US" dirty="0" err="1"/>
              <a:t>f</a:t>
            </a:r>
            <a:r>
              <a:rPr lang="en-US" baseline="-25000" dirty="0" err="1"/>
              <a:t>n</a:t>
            </a:r>
            <a:r>
              <a:rPr lang="en-US" dirty="0"/>
              <a:t> + b</a:t>
            </a:r>
          </a:p>
          <a:p>
            <a:pPr lvl="3"/>
            <a:r>
              <a:rPr lang="en-US" dirty="0" err="1"/>
              <a:t>Y</a:t>
            </a:r>
            <a:r>
              <a:rPr lang="en-US" baseline="-25000" dirty="0" err="1"/>
              <a:t>predict</a:t>
            </a:r>
            <a:r>
              <a:rPr lang="en-US" dirty="0"/>
              <a:t> = prediction value</a:t>
            </a:r>
          </a:p>
          <a:p>
            <a:pPr lvl="3"/>
            <a:r>
              <a:rPr lang="en-US" dirty="0"/>
              <a:t>w = weights</a:t>
            </a:r>
          </a:p>
          <a:p>
            <a:pPr lvl="3"/>
            <a:r>
              <a:rPr lang="en-US" dirty="0"/>
              <a:t>f = feature value</a:t>
            </a:r>
          </a:p>
          <a:p>
            <a:pPr lvl="3"/>
            <a:r>
              <a:rPr lang="en-US" dirty="0"/>
              <a:t>b = intercept of linear line</a:t>
            </a:r>
          </a:p>
          <a:p>
            <a:pPr lvl="3"/>
            <a:r>
              <a:rPr lang="en-US" dirty="0"/>
              <a:t>n = number of features</a:t>
            </a:r>
          </a:p>
          <a:p>
            <a:pPr lvl="2"/>
            <a:endParaRPr lang="en-US" dirty="0"/>
          </a:p>
          <a:p>
            <a:endParaRPr lang="en-US" dirty="0"/>
          </a:p>
        </p:txBody>
      </p:sp>
    </p:spTree>
    <p:extLst>
      <p:ext uri="{BB962C8B-B14F-4D97-AF65-F5344CB8AC3E}">
        <p14:creationId xmlns:p14="http://schemas.microsoft.com/office/powerpoint/2010/main" val="146904468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Concepts and Definitions</a:t>
            </a:r>
          </a:p>
        </p:txBody>
      </p:sp>
      <p:sp>
        <p:nvSpPr>
          <p:cNvPr id="3" name="Content Placeholder 2"/>
          <p:cNvSpPr>
            <a:spLocks noGrp="1"/>
          </p:cNvSpPr>
          <p:nvPr>
            <p:ph idx="1"/>
          </p:nvPr>
        </p:nvSpPr>
        <p:spPr/>
        <p:txBody>
          <a:bodyPr/>
          <a:lstStyle/>
          <a:p>
            <a:r>
              <a:rPr lang="en-US" dirty="0"/>
              <a:t>Machine Learning</a:t>
            </a:r>
          </a:p>
          <a:p>
            <a:pPr lvl="1"/>
            <a:r>
              <a:rPr lang="en-US" dirty="0"/>
              <a:t>The use of a model built off of data to increase the predictive ability of an algorithm.</a:t>
            </a:r>
          </a:p>
          <a:p>
            <a:pPr lvl="1"/>
            <a:r>
              <a:rPr lang="en-US" dirty="0"/>
              <a:t>Data by itself is not machine learning, since no learning can occur without assimilation of the data towards prediction.</a:t>
            </a:r>
          </a:p>
          <a:p>
            <a:pPr lvl="1"/>
            <a:r>
              <a:rPr lang="en-US" dirty="0"/>
              <a:t>Data that cannot increase predictive capabilities of an algorithm is not machine learning—no learning occurs in this situation.</a:t>
            </a:r>
          </a:p>
          <a:p>
            <a:endParaRPr lang="en-US" dirty="0"/>
          </a:p>
          <a:p>
            <a:pPr lvl="2"/>
            <a:endParaRPr lang="en-US" dirty="0"/>
          </a:p>
          <a:p>
            <a:endParaRPr lang="en-US" dirty="0"/>
          </a:p>
        </p:txBody>
      </p:sp>
    </p:spTree>
    <p:extLst>
      <p:ext uri="{BB962C8B-B14F-4D97-AF65-F5344CB8AC3E}">
        <p14:creationId xmlns:p14="http://schemas.microsoft.com/office/powerpoint/2010/main" val="3227970962"/>
      </p:ext>
    </p:extLst>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normAutofit/>
          </a:bodyPr>
          <a:lstStyle/>
          <a:p>
            <a:r>
              <a:rPr lang="en-US" dirty="0"/>
              <a:t>Regressors</a:t>
            </a:r>
          </a:p>
          <a:p>
            <a:pPr lvl="1"/>
            <a:r>
              <a:rPr lang="en-US" dirty="0"/>
              <a:t>The models we train adjust the values of </a:t>
            </a:r>
            <a:r>
              <a:rPr lang="en-US" dirty="0" err="1"/>
              <a:t>w</a:t>
            </a:r>
            <a:r>
              <a:rPr lang="en-US" baseline="-25000" dirty="0" err="1"/>
              <a:t>x</a:t>
            </a:r>
            <a:r>
              <a:rPr lang="en-US" dirty="0"/>
              <a:t> and b.</a:t>
            </a:r>
            <a:endParaRPr lang="en-US" baseline="-25000" dirty="0"/>
          </a:p>
          <a:p>
            <a:pPr lvl="1"/>
            <a:r>
              <a:rPr lang="en-US" dirty="0"/>
              <a:t>Examples:</a:t>
            </a:r>
          </a:p>
          <a:p>
            <a:pPr lvl="2"/>
            <a:r>
              <a:rPr lang="en-US" dirty="0"/>
              <a:t>Trying to predict median household income of an area.</a:t>
            </a:r>
          </a:p>
          <a:p>
            <a:pPr lvl="2"/>
            <a:r>
              <a:rPr lang="en-US" dirty="0"/>
              <a:t>Trying to predict the value a stock will rise to.</a:t>
            </a:r>
          </a:p>
          <a:p>
            <a:pPr lvl="2"/>
            <a:endParaRPr lang="en-US" dirty="0"/>
          </a:p>
          <a:p>
            <a:endParaRPr lang="en-US" dirty="0"/>
          </a:p>
        </p:txBody>
      </p:sp>
    </p:spTree>
    <p:extLst>
      <p:ext uri="{BB962C8B-B14F-4D97-AF65-F5344CB8AC3E}">
        <p14:creationId xmlns:p14="http://schemas.microsoft.com/office/powerpoint/2010/main" val="3393903202"/>
      </p:ext>
    </p:extLst>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Linear Regression (Ordinary Least Squares)</a:t>
            </a:r>
          </a:p>
          <a:p>
            <a:pPr lvl="1"/>
            <a:r>
              <a:rPr lang="en-US" dirty="0"/>
              <a:t>Attempts to minimize the mean squared error between the prediction and the target values.</a:t>
            </a:r>
          </a:p>
          <a:p>
            <a:pPr lvl="1"/>
            <a:r>
              <a:rPr lang="en-US" dirty="0"/>
              <a:t>The error of this trainer is calculated by adding the squared differences between the predicted value with the actual target value.</a:t>
            </a:r>
          </a:p>
          <a:p>
            <a:pPr lvl="1"/>
            <a:r>
              <a:rPr lang="en-US" dirty="0"/>
              <a:t>No regularization parameters to adjust the accuracy of this trainer</a:t>
            </a:r>
          </a:p>
          <a:p>
            <a:endParaRPr lang="en-US" dirty="0"/>
          </a:p>
        </p:txBody>
      </p:sp>
    </p:spTree>
    <p:extLst>
      <p:ext uri="{BB962C8B-B14F-4D97-AF65-F5344CB8AC3E}">
        <p14:creationId xmlns:p14="http://schemas.microsoft.com/office/powerpoint/2010/main" val="2836403428"/>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In-Class Example – Linear Regression</a:t>
            </a:r>
          </a:p>
          <a:p>
            <a:pPr lvl="1"/>
            <a:endParaRPr lang="en-US" dirty="0"/>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3636144303"/>
      </p:ext>
    </p:extLst>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normAutofit/>
          </a:bodyPr>
          <a:lstStyle/>
          <a:p>
            <a:r>
              <a:rPr lang="en-US" dirty="0"/>
              <a:t>Ridge Regression</a:t>
            </a:r>
          </a:p>
          <a:p>
            <a:pPr lvl="1"/>
            <a:r>
              <a:rPr lang="en-US" dirty="0"/>
              <a:t>Uses OLS to fit the data, with the additional constraint of attempting to minimize the magnitude of the weight coefficients for each feature without eliminating the feature.</a:t>
            </a:r>
          </a:p>
          <a:p>
            <a:pPr lvl="2"/>
            <a:endParaRPr lang="en-US" dirty="0"/>
          </a:p>
          <a:p>
            <a:endParaRPr lang="en-US" dirty="0"/>
          </a:p>
        </p:txBody>
      </p:sp>
    </p:spTree>
    <p:extLst>
      <p:ext uri="{BB962C8B-B14F-4D97-AF65-F5344CB8AC3E}">
        <p14:creationId xmlns:p14="http://schemas.microsoft.com/office/powerpoint/2010/main" val="474133971"/>
      </p:ext>
    </p:extLst>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normAutofit/>
          </a:bodyPr>
          <a:lstStyle/>
          <a:p>
            <a:r>
              <a:rPr lang="en-US" dirty="0"/>
              <a:t>Ridge Regression</a:t>
            </a:r>
          </a:p>
          <a:p>
            <a:pPr lvl="1"/>
            <a:r>
              <a:rPr lang="en-US" dirty="0"/>
              <a:t>Each weight should be as close to zero as possible.</a:t>
            </a:r>
          </a:p>
          <a:p>
            <a:pPr lvl="1"/>
            <a:r>
              <a:rPr lang="en-US" dirty="0"/>
              <a:t>Each feature will have as little affect on the prediction as possible.</a:t>
            </a:r>
          </a:p>
          <a:p>
            <a:pPr lvl="1"/>
            <a:r>
              <a:rPr lang="en-US" dirty="0"/>
              <a:t>Note that the feature weights will not be exactly zero using this trainer, so each feature still affects the prediction.</a:t>
            </a:r>
          </a:p>
          <a:p>
            <a:pPr lvl="2"/>
            <a:endParaRPr lang="en-US" dirty="0"/>
          </a:p>
          <a:p>
            <a:endParaRPr lang="en-US" dirty="0"/>
          </a:p>
        </p:txBody>
      </p:sp>
    </p:spTree>
    <p:extLst>
      <p:ext uri="{BB962C8B-B14F-4D97-AF65-F5344CB8AC3E}">
        <p14:creationId xmlns:p14="http://schemas.microsoft.com/office/powerpoint/2010/main" val="3620252848"/>
      </p:ext>
    </p:extLst>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Ridge Regression</a:t>
            </a:r>
          </a:p>
          <a:p>
            <a:pPr lvl="1"/>
            <a:r>
              <a:rPr lang="en-US" dirty="0"/>
              <a:t>Attempting to minimize the weight magnitudes is a form of regularization.</a:t>
            </a:r>
          </a:p>
          <a:p>
            <a:pPr lvl="2"/>
            <a:r>
              <a:rPr lang="en-US" dirty="0"/>
              <a:t>Regularization is used to attempt to prevent overfitting.</a:t>
            </a:r>
          </a:p>
          <a:p>
            <a:pPr lvl="1"/>
            <a:r>
              <a:rPr lang="en-US" dirty="0"/>
              <a:t>This trainer uses L2 regularization</a:t>
            </a:r>
          </a:p>
          <a:p>
            <a:pPr lvl="2"/>
            <a:r>
              <a:rPr lang="en-US" dirty="0"/>
              <a:t>The sum of the square of the weight coefficient for each feature is used as a penalty term in determining model accuracy.</a:t>
            </a:r>
          </a:p>
          <a:p>
            <a:pPr lvl="2"/>
            <a:endParaRPr lang="en-US" dirty="0"/>
          </a:p>
          <a:p>
            <a:endParaRPr lang="en-US" dirty="0"/>
          </a:p>
        </p:txBody>
      </p:sp>
    </p:spTree>
    <p:extLst>
      <p:ext uri="{BB962C8B-B14F-4D97-AF65-F5344CB8AC3E}">
        <p14:creationId xmlns:p14="http://schemas.microsoft.com/office/powerpoint/2010/main" val="1031170893"/>
      </p:ext>
    </p:extLst>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Ridge Regression</a:t>
            </a:r>
          </a:p>
          <a:p>
            <a:pPr lvl="1"/>
            <a:r>
              <a:rPr lang="en-US" dirty="0"/>
              <a:t>For this Scikit-Learn trainer, the alpha term is used for regularization.</a:t>
            </a:r>
          </a:p>
          <a:p>
            <a:pPr lvl="1"/>
            <a:r>
              <a:rPr lang="en-US" dirty="0"/>
              <a:t>Increasing alpha moves each feature’s weight more towards zero.</a:t>
            </a:r>
          </a:p>
          <a:p>
            <a:pPr lvl="2"/>
            <a:r>
              <a:rPr lang="en-US" dirty="0"/>
              <a:t>This may help make the model more generalized, which will help overfitting.</a:t>
            </a:r>
          </a:p>
          <a:p>
            <a:pPr lvl="2"/>
            <a:r>
              <a:rPr lang="en-US" dirty="0"/>
              <a:t>This will decrease training set performance.</a:t>
            </a:r>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4041600192"/>
      </p:ext>
    </p:extLst>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Ridge Regression</a:t>
            </a:r>
          </a:p>
          <a:p>
            <a:pPr lvl="1"/>
            <a:r>
              <a:rPr lang="en-US" dirty="0"/>
              <a:t>Increasing alpha more and more will not necessarily make the model more predictive.</a:t>
            </a:r>
          </a:p>
          <a:p>
            <a:pPr lvl="1"/>
            <a:r>
              <a:rPr lang="en-US" dirty="0"/>
              <a:t>Alpha will need tuned for an optimal model.</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52183678"/>
      </p:ext>
    </p:extLst>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In-Class Example – Ridge Regression</a:t>
            </a:r>
          </a:p>
          <a:p>
            <a:pPr lvl="1"/>
            <a:endParaRPr lang="en-US" dirty="0"/>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1030170644"/>
      </p:ext>
    </p:extLst>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In-Class Exercise</a:t>
            </a:r>
          </a:p>
          <a:p>
            <a:pPr lvl="1"/>
            <a:r>
              <a:rPr lang="en-US" dirty="0"/>
              <a:t>Run the example with ridge regression, attempting to optimize the test prediction data set by adjusting alpha.</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265110950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Trainers</a:t>
            </a:r>
          </a:p>
          <a:p>
            <a:pPr lvl="1"/>
            <a:r>
              <a:rPr lang="en-US" dirty="0"/>
              <a:t>The algorithm used to build a model.</a:t>
            </a:r>
          </a:p>
          <a:p>
            <a:pPr lvl="1"/>
            <a:r>
              <a:rPr lang="en-US" dirty="0"/>
              <a:t>Examples:</a:t>
            </a:r>
          </a:p>
          <a:p>
            <a:pPr lvl="2"/>
            <a:r>
              <a:rPr lang="en-US" dirty="0"/>
              <a:t>Classifiers</a:t>
            </a:r>
          </a:p>
          <a:p>
            <a:pPr lvl="2"/>
            <a:r>
              <a:rPr lang="en-US" dirty="0"/>
              <a:t>Regressors</a:t>
            </a:r>
          </a:p>
          <a:p>
            <a:endParaRPr lang="en-US" dirty="0"/>
          </a:p>
          <a:p>
            <a:pPr lvl="2"/>
            <a:endParaRPr lang="en-US" dirty="0"/>
          </a:p>
          <a:p>
            <a:endParaRPr lang="en-US" dirty="0"/>
          </a:p>
        </p:txBody>
      </p:sp>
    </p:spTree>
    <p:extLst>
      <p:ext uri="{BB962C8B-B14F-4D97-AF65-F5344CB8AC3E}">
        <p14:creationId xmlns:p14="http://schemas.microsoft.com/office/powerpoint/2010/main" val="789975062"/>
      </p:ext>
    </p:extLst>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LASSO Regression</a:t>
            </a:r>
          </a:p>
          <a:p>
            <a:pPr lvl="1"/>
            <a:r>
              <a:rPr lang="en-US" dirty="0"/>
              <a:t>Similar to ridge regression, uses a modified OLS algorithm that attempts to make each weight close to zero.</a:t>
            </a:r>
          </a:p>
          <a:p>
            <a:pPr lvl="1"/>
            <a:r>
              <a:rPr lang="en-US" dirty="0"/>
              <a:t>In this trainer, a weight value can be zero, so that a feature will not affect the prediction.</a:t>
            </a:r>
          </a:p>
          <a:p>
            <a:pPr lvl="1"/>
            <a:r>
              <a:rPr lang="en-US" dirty="0"/>
              <a:t>This trainer uses L1 regularization.</a:t>
            </a:r>
          </a:p>
          <a:p>
            <a:pPr lvl="2"/>
            <a:r>
              <a:rPr lang="en-US" dirty="0"/>
              <a:t>The sum of the weight coefficient for each feature is used as a penalty term in determining model accuracy.</a:t>
            </a:r>
          </a:p>
          <a:p>
            <a:pPr lvl="1"/>
            <a:endParaRPr lang="en-US" dirty="0"/>
          </a:p>
          <a:p>
            <a:pPr lvl="2"/>
            <a:endParaRPr lang="en-US" dirty="0"/>
          </a:p>
          <a:p>
            <a:endParaRPr lang="en-US" dirty="0"/>
          </a:p>
        </p:txBody>
      </p:sp>
    </p:spTree>
    <p:extLst>
      <p:ext uri="{BB962C8B-B14F-4D97-AF65-F5344CB8AC3E}">
        <p14:creationId xmlns:p14="http://schemas.microsoft.com/office/powerpoint/2010/main" val="2833183138"/>
      </p:ext>
    </p:extLst>
  </p:cSld>
  <p:clrMapOvr>
    <a:overrideClrMapping bg1="lt1" tx1="dk1" bg2="lt2" tx2="dk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LASSO Regression</a:t>
            </a:r>
          </a:p>
          <a:p>
            <a:pPr lvl="1"/>
            <a:r>
              <a:rPr lang="en-US" dirty="0"/>
              <a:t>For this Scikit-Learn trainer, the alpha term is also used for regularization.</a:t>
            </a:r>
          </a:p>
          <a:p>
            <a:pPr lvl="1"/>
            <a:endParaRPr lang="en-US" dirty="0"/>
          </a:p>
          <a:p>
            <a:pPr lvl="2"/>
            <a:endParaRPr lang="en-US" dirty="0"/>
          </a:p>
          <a:p>
            <a:endParaRPr lang="en-US" dirty="0"/>
          </a:p>
        </p:txBody>
      </p:sp>
    </p:spTree>
    <p:extLst>
      <p:ext uri="{BB962C8B-B14F-4D97-AF65-F5344CB8AC3E}">
        <p14:creationId xmlns:p14="http://schemas.microsoft.com/office/powerpoint/2010/main" val="2503353380"/>
      </p:ext>
    </p:extLst>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In-Class Example – LASSO Regression</a:t>
            </a:r>
          </a:p>
          <a:p>
            <a:pPr lvl="1"/>
            <a:endParaRPr lang="en-US" dirty="0"/>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1318670462"/>
      </p:ext>
    </p:extLst>
  </p:cSld>
  <p:clrMapOvr>
    <a:overrideClrMapping bg1="lt1" tx1="dk1" bg2="lt2" tx2="dk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In-Class Exercise</a:t>
            </a:r>
          </a:p>
          <a:p>
            <a:pPr lvl="1"/>
            <a:r>
              <a:rPr lang="en-US" dirty="0"/>
              <a:t>Generate models for the </a:t>
            </a:r>
            <a:r>
              <a:rPr lang="en-US" dirty="0" err="1"/>
              <a:t>boston</a:t>
            </a:r>
            <a:r>
              <a:rPr lang="en-US" dirty="0"/>
              <a:t> housing data using linear, ridge, and LASSO regressors.  For models that use regularization, attempt to optimize the predictions (can use previous example code).</a:t>
            </a:r>
          </a:p>
          <a:p>
            <a:pPr lvl="1"/>
            <a:r>
              <a:rPr lang="en-US" dirty="0"/>
              <a:t>Which model is the most accurate with respect to test data predictions?  Are there benefits to the models that are less accurate?</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2777821716"/>
      </p:ext>
    </p:extLst>
  </p:cSld>
  <p:clrMapOvr>
    <a:overrideClrMapping bg1="lt1" tx1="dk1" bg2="lt2" tx2="dk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Decision Tree</a:t>
            </a:r>
          </a:p>
          <a:p>
            <a:pPr lvl="2"/>
            <a:endParaRPr lang="en-US" dirty="0"/>
          </a:p>
          <a:p>
            <a:endParaRPr lang="en-US" dirty="0"/>
          </a:p>
        </p:txBody>
      </p:sp>
    </p:spTree>
    <p:extLst>
      <p:ext uri="{BB962C8B-B14F-4D97-AF65-F5344CB8AC3E}">
        <p14:creationId xmlns:p14="http://schemas.microsoft.com/office/powerpoint/2010/main" val="1924952010"/>
      </p:ext>
    </p:extLst>
  </p:cSld>
  <p:clrMapOvr>
    <a:overrideClrMapping bg1="lt1" tx1="dk1" bg2="lt2" tx2="dk2" accent1="accent1" accent2="accent2" accent3="accent3" accent4="accent4" accent5="accent5" accent6="accent6" hlink="hlink" folHlink="folHlink"/>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Forest</a:t>
            </a:r>
          </a:p>
          <a:p>
            <a:pPr lvl="2"/>
            <a:endParaRPr lang="en-US" dirty="0"/>
          </a:p>
          <a:p>
            <a:endParaRPr lang="en-US" dirty="0"/>
          </a:p>
        </p:txBody>
      </p:sp>
    </p:spTree>
    <p:extLst>
      <p:ext uri="{BB962C8B-B14F-4D97-AF65-F5344CB8AC3E}">
        <p14:creationId xmlns:p14="http://schemas.microsoft.com/office/powerpoint/2010/main" val="358457677"/>
      </p:ext>
    </p:extLst>
  </p:cSld>
  <p:clrMapOvr>
    <a:overrideClrMapping bg1="lt1" tx1="dk1" bg2="lt2" tx2="dk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Gradient-Boosted Forest</a:t>
            </a:r>
          </a:p>
          <a:p>
            <a:pPr lvl="2"/>
            <a:endParaRPr lang="en-US" dirty="0"/>
          </a:p>
          <a:p>
            <a:endParaRPr lang="en-US" dirty="0"/>
          </a:p>
        </p:txBody>
      </p:sp>
    </p:spTree>
    <p:extLst>
      <p:ext uri="{BB962C8B-B14F-4D97-AF65-F5344CB8AC3E}">
        <p14:creationId xmlns:p14="http://schemas.microsoft.com/office/powerpoint/2010/main" val="1436682753"/>
      </p:ext>
    </p:extLst>
  </p:cSld>
  <p:clrMapOvr>
    <a:overrideClrMapping bg1="lt1" tx1="dk1" bg2="lt2" tx2="dk2" accent1="accent1" accent2="accent2" accent3="accent3" accent4="accent4" accent5="accent5" accent6="accent6" hlink="hlink" folHlink="folHlink"/>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lstStyle/>
          <a:p>
            <a:r>
              <a:rPr lang="en-US" dirty="0"/>
              <a:t>Overview</a:t>
            </a:r>
          </a:p>
          <a:p>
            <a:pPr lvl="1"/>
            <a:r>
              <a:rPr lang="en-US" dirty="0"/>
              <a:t>&lt;model&gt;.score(</a:t>
            </a:r>
            <a:r>
              <a:rPr lang="en-US" dirty="0" err="1"/>
              <a:t>test_data</a:t>
            </a:r>
            <a:r>
              <a:rPr lang="en-US" dirty="0"/>
              <a:t>, </a:t>
            </a:r>
            <a:r>
              <a:rPr lang="en-US" dirty="0" err="1"/>
              <a:t>test_labels</a:t>
            </a:r>
            <a:r>
              <a:rPr lang="en-US"/>
              <a:t>)</a:t>
            </a:r>
            <a:endParaRPr lang="en-US" dirty="0"/>
          </a:p>
          <a:p>
            <a:pPr lvl="2"/>
            <a:endParaRPr lang="en-US" dirty="0"/>
          </a:p>
          <a:p>
            <a:endParaRPr lang="en-US" dirty="0"/>
          </a:p>
        </p:txBody>
      </p:sp>
    </p:spTree>
    <p:extLst>
      <p:ext uri="{BB962C8B-B14F-4D97-AF65-F5344CB8AC3E}">
        <p14:creationId xmlns:p14="http://schemas.microsoft.com/office/powerpoint/2010/main" val="4053921630"/>
      </p:ext>
    </p:extLst>
  </p:cSld>
  <p:clrMapOvr>
    <a:overrideClrMapping bg1="lt1" tx1="dk1" bg2="lt2" tx2="dk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Scikit</a:t>
            </a:r>
            <a:r>
              <a:rPr lang="en-US" dirty="0"/>
              <a:t>-Learn Machine Learning</a:t>
            </a:r>
          </a:p>
        </p:txBody>
      </p:sp>
      <p:sp>
        <p:nvSpPr>
          <p:cNvPr id="3" name="Content Placeholder 2"/>
          <p:cNvSpPr>
            <a:spLocks noGrp="1"/>
          </p:cNvSpPr>
          <p:nvPr>
            <p:ph idx="1"/>
          </p:nvPr>
        </p:nvSpPr>
        <p:spPr/>
        <p:txBody>
          <a:bodyPr/>
          <a:lstStyle/>
          <a:p>
            <a:r>
              <a:rPr lang="en-US" dirty="0"/>
              <a:t>Overview</a:t>
            </a:r>
          </a:p>
          <a:p>
            <a:pPr lvl="1"/>
            <a:r>
              <a:rPr lang="en-US" dirty="0"/>
              <a:t>Definition</a:t>
            </a:r>
          </a:p>
          <a:p>
            <a:pPr lvl="1"/>
            <a:r>
              <a:rPr lang="en-US" dirty="0"/>
              <a:t>General Types</a:t>
            </a:r>
          </a:p>
          <a:p>
            <a:pPr lvl="1"/>
            <a:r>
              <a:rPr lang="en-US" dirty="0"/>
              <a:t>Basic Linear Models</a:t>
            </a:r>
          </a:p>
          <a:p>
            <a:pPr lvl="1"/>
            <a:r>
              <a:rPr lang="en-US" dirty="0"/>
              <a:t>Algorithm Types</a:t>
            </a:r>
          </a:p>
          <a:p>
            <a:pPr lvl="1"/>
            <a:r>
              <a:rPr lang="en-US" dirty="0"/>
              <a:t>Tuning</a:t>
            </a:r>
          </a:p>
          <a:p>
            <a:pPr lvl="2"/>
            <a:endParaRPr lang="en-US" dirty="0"/>
          </a:p>
          <a:p>
            <a:endParaRPr lang="en-US" dirty="0"/>
          </a:p>
        </p:txBody>
      </p:sp>
    </p:spTree>
    <p:extLst>
      <p:ext uri="{BB962C8B-B14F-4D97-AF65-F5344CB8AC3E}">
        <p14:creationId xmlns:p14="http://schemas.microsoft.com/office/powerpoint/2010/main" val="754999196"/>
      </p:ext>
    </p:extLst>
  </p:cSld>
  <p:clrMapOvr>
    <a:overrideClrMapping bg1="lt1" tx1="dk1" bg2="lt2" tx2="dk2" accent1="accent1" accent2="accent2" accent3="accent3" accent4="accent4" accent5="accent5" accent6="accent6" hlink="hlink" folHlink="folHlink"/>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Determining what features matter</a:t>
            </a:r>
          </a:p>
          <a:p>
            <a:r>
              <a:rPr lang="en-US" dirty="0"/>
              <a:t>If both prediction test scores and training scores are low, then the model is suffering from underfitting.</a:t>
            </a:r>
          </a:p>
          <a:p>
            <a:r>
              <a:rPr lang="en-US" dirty="0"/>
              <a:t>If the model has extremely high training scores, but not nearly as high prediction test scores, the model is suffering from overfitting.</a:t>
            </a:r>
          </a:p>
          <a:p>
            <a:pPr lvl="2"/>
            <a:endParaRPr lang="en-US" dirty="0"/>
          </a:p>
          <a:p>
            <a:endParaRPr lang="en-US" dirty="0"/>
          </a:p>
        </p:txBody>
      </p:sp>
    </p:spTree>
    <p:extLst>
      <p:ext uri="{BB962C8B-B14F-4D97-AF65-F5344CB8AC3E}">
        <p14:creationId xmlns:p14="http://schemas.microsoft.com/office/powerpoint/2010/main" val="339303768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Classifier</a:t>
            </a:r>
          </a:p>
          <a:p>
            <a:pPr lvl="1"/>
            <a:r>
              <a:rPr lang="en-US" dirty="0"/>
              <a:t>The mathematical equation, set of equations, and/or algorithm that is used to predict outcomes for classification problems.</a:t>
            </a:r>
          </a:p>
          <a:p>
            <a:pPr lvl="1"/>
            <a:r>
              <a:rPr lang="en-US" dirty="0"/>
              <a:t>For problems where we are trying to determine an exact value or name of something.</a:t>
            </a:r>
          </a:p>
          <a:p>
            <a:pPr lvl="2"/>
            <a:r>
              <a:rPr lang="en-US" dirty="0"/>
              <a:t>i.e. trying to determine what kind of fruit something is.</a:t>
            </a:r>
          </a:p>
          <a:p>
            <a:pPr lvl="1"/>
            <a:r>
              <a:rPr lang="en-US" dirty="0"/>
              <a:t>This is the scaffolding for our model.</a:t>
            </a:r>
          </a:p>
          <a:p>
            <a:endParaRPr lang="en-US" dirty="0"/>
          </a:p>
          <a:p>
            <a:pPr lvl="2"/>
            <a:endParaRPr lang="en-US" dirty="0"/>
          </a:p>
          <a:p>
            <a:endParaRPr lang="en-US" dirty="0"/>
          </a:p>
        </p:txBody>
      </p:sp>
    </p:spTree>
    <p:extLst>
      <p:ext uri="{BB962C8B-B14F-4D97-AF65-F5344CB8AC3E}">
        <p14:creationId xmlns:p14="http://schemas.microsoft.com/office/powerpoint/2010/main" val="3096496910"/>
      </p:ext>
    </p:extLst>
  </p:cSld>
  <p:clrMapOvr>
    <a:overrideClrMapping bg1="lt1" tx1="dk1" bg2="lt2" tx2="dk2" accent1="accent1" accent2="accent2" accent3="accent3" accent4="accent4" accent5="accent5" accent6="accent6" hlink="hlink" folHlink="folHlink"/>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Parameters to Play with</a:t>
            </a:r>
          </a:p>
          <a:p>
            <a:pPr lvl="1"/>
            <a:r>
              <a:rPr lang="en-US" dirty="0"/>
              <a:t>K-Nearest Neighbors</a:t>
            </a:r>
          </a:p>
          <a:p>
            <a:pPr lvl="2"/>
            <a:r>
              <a:rPr lang="en-US" dirty="0"/>
              <a:t>Number of neighbors to test point</a:t>
            </a:r>
          </a:p>
          <a:p>
            <a:pPr lvl="2"/>
            <a:r>
              <a:rPr lang="en-US" dirty="0"/>
              <a:t>Algorithm to evaluate distance test point is from data points</a:t>
            </a:r>
          </a:p>
          <a:p>
            <a:pPr lvl="2"/>
            <a:endParaRPr lang="en-US" dirty="0"/>
          </a:p>
          <a:p>
            <a:endParaRPr lang="en-US" dirty="0"/>
          </a:p>
        </p:txBody>
      </p:sp>
    </p:spTree>
    <p:extLst>
      <p:ext uri="{BB962C8B-B14F-4D97-AF65-F5344CB8AC3E}">
        <p14:creationId xmlns:p14="http://schemas.microsoft.com/office/powerpoint/2010/main" val="274238177"/>
      </p:ext>
    </p:extLst>
  </p:cSld>
  <p:clrMapOvr>
    <a:overrideClrMapping bg1="lt1" tx1="dk1" bg2="lt2" tx2="dk2" accent1="accent1" accent2="accent2" accent3="accent3" accent4="accent4" accent5="accent5" accent6="accent6" hlink="hlink" folHlink="folHlink"/>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Grid Search</a:t>
            </a:r>
          </a:p>
          <a:p>
            <a:pPr lvl="2"/>
            <a:endParaRPr lang="en-US" dirty="0"/>
          </a:p>
          <a:p>
            <a:endParaRPr lang="en-US" dirty="0"/>
          </a:p>
        </p:txBody>
      </p:sp>
    </p:spTree>
    <p:extLst>
      <p:ext uri="{BB962C8B-B14F-4D97-AF65-F5344CB8AC3E}">
        <p14:creationId xmlns:p14="http://schemas.microsoft.com/office/powerpoint/2010/main" val="2622179278"/>
      </p:ext>
    </p:extLst>
  </p:cSld>
  <p:clrMapOvr>
    <a:overrideClrMapping bg1="lt1" tx1="dk1" bg2="lt2" tx2="dk2" accent1="accent1" accent2="accent2" accent3="accent3" accent4="accent4" accent5="accent5" accent6="accent6" hlink="hlink" folHlink="folHlink"/>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Scikit</a:t>
            </a:r>
            <a:r>
              <a:rPr lang="en-US" dirty="0"/>
              <a:t>-Learn Machine Learning</a:t>
            </a:r>
          </a:p>
        </p:txBody>
      </p:sp>
      <p:sp>
        <p:nvSpPr>
          <p:cNvPr id="3" name="Content Placeholder 2"/>
          <p:cNvSpPr>
            <a:spLocks noGrp="1"/>
          </p:cNvSpPr>
          <p:nvPr>
            <p:ph idx="1"/>
          </p:nvPr>
        </p:nvSpPr>
        <p:spPr/>
        <p:txBody>
          <a:bodyPr/>
          <a:lstStyle/>
          <a:p>
            <a:r>
              <a:rPr lang="en-US" dirty="0"/>
              <a:t>Overview</a:t>
            </a:r>
          </a:p>
          <a:p>
            <a:pPr lvl="1"/>
            <a:r>
              <a:rPr lang="en-US" dirty="0"/>
              <a:t>Definition</a:t>
            </a:r>
          </a:p>
          <a:p>
            <a:pPr lvl="1"/>
            <a:r>
              <a:rPr lang="en-US" dirty="0"/>
              <a:t>General Types</a:t>
            </a:r>
          </a:p>
          <a:p>
            <a:pPr lvl="1"/>
            <a:r>
              <a:rPr lang="en-US" dirty="0"/>
              <a:t>Basic Linear Models</a:t>
            </a:r>
          </a:p>
          <a:p>
            <a:pPr lvl="1"/>
            <a:r>
              <a:rPr lang="en-US" dirty="0"/>
              <a:t>Algorithm Types</a:t>
            </a:r>
          </a:p>
          <a:p>
            <a:pPr lvl="1"/>
            <a:r>
              <a:rPr lang="en-US" dirty="0"/>
              <a:t>Tuning</a:t>
            </a:r>
          </a:p>
          <a:p>
            <a:pPr lvl="2"/>
            <a:endParaRPr lang="en-US" dirty="0"/>
          </a:p>
          <a:p>
            <a:endParaRPr lang="en-US" dirty="0"/>
          </a:p>
        </p:txBody>
      </p:sp>
    </p:spTree>
    <p:extLst>
      <p:ext uri="{BB962C8B-B14F-4D97-AF65-F5344CB8AC3E}">
        <p14:creationId xmlns:p14="http://schemas.microsoft.com/office/powerpoint/2010/main" val="2946119377"/>
      </p:ext>
    </p:extLst>
  </p:cSld>
  <p:clrMapOvr>
    <a:overrideClrMapping bg1="lt1" tx1="dk1" bg2="lt2" tx2="dk2" accent1="accent1" accent2="accent2" accent3="accent3" accent4="accent4" accent5="accent5" accent6="accent6" hlink="hlink" folHlink="folHlink"/>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Bibliography</a:t>
            </a:r>
          </a:p>
        </p:txBody>
      </p:sp>
      <p:sp>
        <p:nvSpPr>
          <p:cNvPr id="3" name="Content Placeholder 2"/>
          <p:cNvSpPr>
            <a:spLocks noGrp="1"/>
          </p:cNvSpPr>
          <p:nvPr>
            <p:ph idx="1"/>
          </p:nvPr>
        </p:nvSpPr>
        <p:spPr/>
        <p:txBody>
          <a:bodyPr>
            <a:normAutofit/>
          </a:bodyPr>
          <a:lstStyle/>
          <a:p>
            <a:pPr marL="514350" indent="-514350">
              <a:buFont typeface="+mj-lt"/>
              <a:buAutoNum type="arabicParenR"/>
            </a:pPr>
            <a:r>
              <a:rPr lang="en-US" dirty="0"/>
              <a:t>https://github.com/amueller/introduction_to_ml_with_python/blob/master/02-supervised-learning.ipynb</a:t>
            </a:r>
          </a:p>
        </p:txBody>
      </p:sp>
    </p:spTree>
    <p:extLst>
      <p:ext uri="{BB962C8B-B14F-4D97-AF65-F5344CB8AC3E}">
        <p14:creationId xmlns:p14="http://schemas.microsoft.com/office/powerpoint/2010/main" val="36450361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a:t>
            </a:r>
          </a:p>
        </p:txBody>
      </p:sp>
      <p:sp>
        <p:nvSpPr>
          <p:cNvPr id="3" name="Content Placeholder 2"/>
          <p:cNvSpPr>
            <a:spLocks noGrp="1"/>
          </p:cNvSpPr>
          <p:nvPr>
            <p:ph idx="1"/>
          </p:nvPr>
        </p:nvSpPr>
        <p:spPr/>
        <p:txBody>
          <a:bodyPr>
            <a:normAutofit fontScale="62500" lnSpcReduction="20000"/>
          </a:bodyPr>
          <a:lstStyle/>
          <a:p>
            <a:r>
              <a:rPr lang="en-US" dirty="0"/>
              <a:t>Copyright 2021 Douglas Bowman</a:t>
            </a:r>
          </a:p>
          <a:p>
            <a:r>
              <a:rPr lang="en-US" dirty="0"/>
              <a:t>Permission is hereby granted, free of charge, to any person obtaining a copy of this software and associated documentation files (the "Software"), to deal in the Software without restriction, including without limitation the rights to use, copy, modify, merge, publish, distribute, sublicense, and/or sell copies of the Software, and to permit persons to whom the Software is furnished to do so, subject to the following conditions:</a:t>
            </a:r>
          </a:p>
          <a:p>
            <a:r>
              <a:rPr lang="en-US" dirty="0"/>
              <a:t>The above copyright notice and this permission notice shall be included in all copies or substantial portions of the Software.</a:t>
            </a:r>
          </a:p>
          <a:p>
            <a:r>
              <a:rPr lang="en-US" dirty="0"/>
              <a:t>THE SOFTWARE IS PROVIDED "AS IS", WITHOUT WARRANTY OF ANY KIND, EXPRESS OR IMPLIED, INCLUDING BUT NOT LIMITED TO THE WARRANTIES OF MERCHANTABILITY, FITNESS FOR A PARTICULAR PURPOSE AND NONINFRINGEMENT. IN NO EVENT SHALL THE AUTHORS OR COPYRIGHT HOLDERS BE LIABLE FOR ANY CLAIM, DAMAGES OR OTHER LIABILITY, WHETHER IN AN ACTION OF CONTRACT, TORT OR OTHERWISE, ARISING FROM, OUT OF OR IN CONNECTION WITH THE SOFTWARE OR THE USE OR OTHER DEALINGS IN THE SOFTWARE.</a:t>
            </a:r>
          </a:p>
        </p:txBody>
      </p:sp>
    </p:spTree>
    <p:extLst>
      <p:ext uri="{BB962C8B-B14F-4D97-AF65-F5344CB8AC3E}">
        <p14:creationId xmlns:p14="http://schemas.microsoft.com/office/powerpoint/2010/main" val="3405347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Regressor</a:t>
            </a:r>
          </a:p>
          <a:p>
            <a:pPr lvl="1"/>
            <a:r>
              <a:rPr lang="en-US" dirty="0"/>
              <a:t>The mathematical equation, set of equations, and/or algorithm that is used to predict outcomes for regression problems.</a:t>
            </a:r>
          </a:p>
          <a:p>
            <a:pPr lvl="1"/>
            <a:r>
              <a:rPr lang="en-US" dirty="0"/>
              <a:t>Problems were we are predicting within range of values.</a:t>
            </a:r>
          </a:p>
          <a:p>
            <a:pPr lvl="2"/>
            <a:r>
              <a:rPr lang="en-US" dirty="0"/>
              <a:t>i.e. Predicting the median household income in the future.</a:t>
            </a:r>
          </a:p>
          <a:p>
            <a:pPr lvl="1"/>
            <a:r>
              <a:rPr lang="en-US" dirty="0"/>
              <a:t>This is the scaffolding for our model.</a:t>
            </a:r>
          </a:p>
          <a:p>
            <a:endParaRPr lang="en-US" dirty="0"/>
          </a:p>
          <a:p>
            <a:pPr lvl="2"/>
            <a:endParaRPr lang="en-US" dirty="0"/>
          </a:p>
          <a:p>
            <a:endParaRPr lang="en-US" dirty="0"/>
          </a:p>
        </p:txBody>
      </p:sp>
    </p:spTree>
    <p:extLst>
      <p:ext uri="{BB962C8B-B14F-4D97-AF65-F5344CB8AC3E}">
        <p14:creationId xmlns:p14="http://schemas.microsoft.com/office/powerpoint/2010/main" val="52890459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Model</a:t>
            </a:r>
          </a:p>
          <a:p>
            <a:pPr lvl="1"/>
            <a:r>
              <a:rPr lang="en-US" dirty="0"/>
              <a:t>The construct that is/will be trained and filled with data.</a:t>
            </a:r>
          </a:p>
          <a:p>
            <a:pPr lvl="1"/>
            <a:r>
              <a:rPr lang="en-US" dirty="0"/>
              <a:t>This is what will tell us what the “answer” is.</a:t>
            </a:r>
          </a:p>
          <a:p>
            <a:endParaRPr lang="en-US" dirty="0"/>
          </a:p>
          <a:p>
            <a:pPr lvl="2"/>
            <a:endParaRPr lang="en-US" dirty="0"/>
          </a:p>
          <a:p>
            <a:endParaRPr lang="en-US" dirty="0"/>
          </a:p>
        </p:txBody>
      </p:sp>
    </p:spTree>
    <p:extLst>
      <p:ext uri="{BB962C8B-B14F-4D97-AF65-F5344CB8AC3E}">
        <p14:creationId xmlns:p14="http://schemas.microsoft.com/office/powerpoint/2010/main" val="421227597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Trainer vs Model</a:t>
            </a:r>
          </a:p>
          <a:p>
            <a:pPr lvl="1"/>
            <a:r>
              <a:rPr lang="en-US" dirty="0"/>
              <a:t>The trainer is the template used to create a model.  </a:t>
            </a:r>
          </a:p>
          <a:p>
            <a:pPr lvl="1"/>
            <a:r>
              <a:rPr lang="en-US" dirty="0"/>
              <a:t>The model is what actually contains the data, where the trainer tells the model what to do with the data.</a:t>
            </a:r>
          </a:p>
          <a:p>
            <a:pPr lvl="1"/>
            <a:r>
              <a:rPr lang="en-US" dirty="0"/>
              <a:t>The trainer is like a class, where the model is like an object.</a:t>
            </a:r>
          </a:p>
          <a:p>
            <a:endParaRPr lang="en-US" dirty="0"/>
          </a:p>
          <a:p>
            <a:pPr lvl="2"/>
            <a:endParaRPr lang="en-US" dirty="0"/>
          </a:p>
          <a:p>
            <a:endParaRPr lang="en-US" dirty="0"/>
          </a:p>
        </p:txBody>
      </p:sp>
    </p:spTree>
    <p:extLst>
      <p:ext uri="{BB962C8B-B14F-4D97-AF65-F5344CB8AC3E}">
        <p14:creationId xmlns:p14="http://schemas.microsoft.com/office/powerpoint/2010/main" val="3444231323"/>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Custom 5">
      <a:dk1>
        <a:srgbClr val="FFFFFF"/>
      </a:dk1>
      <a:lt1>
        <a:srgbClr val="F2F2F2"/>
      </a:lt1>
      <a:dk2>
        <a:srgbClr val="F2F2F2"/>
      </a:dk2>
      <a:lt2>
        <a:srgbClr val="004080"/>
      </a:lt2>
      <a:accent1>
        <a:srgbClr val="FFFFFF"/>
      </a:accent1>
      <a:accent2>
        <a:srgbClr val="66CCFF"/>
      </a:accent2>
      <a:accent3>
        <a:srgbClr val="FFFFFF"/>
      </a:accent3>
      <a:accent4>
        <a:srgbClr val="56AEDA"/>
      </a:accent4>
      <a:accent5>
        <a:srgbClr val="FFFFFF"/>
      </a:accent5>
      <a:accent6>
        <a:srgbClr val="5CB9E7"/>
      </a:accent6>
      <a:hlink>
        <a:srgbClr val="66B2FF"/>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docProps/app.xml><?xml version="1.0" encoding="utf-8"?>
<Properties xmlns="http://schemas.openxmlformats.org/officeDocument/2006/extended-properties" xmlns:vt="http://schemas.openxmlformats.org/officeDocument/2006/docPropsVTypes">
  <Template/>
  <TotalTime>786</TotalTime>
  <Words>2314</Words>
  <Application>Microsoft Office PowerPoint</Application>
  <PresentationFormat>On-screen Show (4:3)</PresentationFormat>
  <Paragraphs>358</Paragraphs>
  <Slides>64</Slides>
  <Notes>8</Notes>
  <HiddenSlides>0</HiddenSlides>
  <MMClips>0</MMClips>
  <ScaleCrop>false</ScaleCrop>
  <HeadingPairs>
    <vt:vector size="8" baseType="variant">
      <vt:variant>
        <vt:lpstr>Fonts Used</vt:lpstr>
      </vt:variant>
      <vt:variant>
        <vt:i4>2</vt:i4>
      </vt:variant>
      <vt:variant>
        <vt:lpstr>Theme</vt:lpstr>
      </vt:variant>
      <vt:variant>
        <vt:i4>2</vt:i4>
      </vt:variant>
      <vt:variant>
        <vt:lpstr>Embedded OLE Servers</vt:lpstr>
      </vt:variant>
      <vt:variant>
        <vt:i4>1</vt:i4>
      </vt:variant>
      <vt:variant>
        <vt:lpstr>Slide Titles</vt:lpstr>
      </vt:variant>
      <vt:variant>
        <vt:i4>64</vt:i4>
      </vt:variant>
    </vt:vector>
  </HeadingPairs>
  <TitlesOfParts>
    <vt:vector size="69" baseType="lpstr">
      <vt:lpstr>Arial</vt:lpstr>
      <vt:lpstr>Calibri</vt:lpstr>
      <vt:lpstr>Office Theme</vt:lpstr>
      <vt:lpstr>1_Office Theme</vt:lpstr>
      <vt:lpstr>Bitmap Image</vt:lpstr>
      <vt:lpstr>Session 7 – Python</vt:lpstr>
      <vt:lpstr>Overview</vt:lpstr>
      <vt:lpstr>Overview</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General Model Types</vt:lpstr>
      <vt:lpstr>General Model Types</vt:lpstr>
      <vt:lpstr>General Model Types</vt:lpstr>
      <vt:lpstr>General Model Types</vt:lpstr>
      <vt:lpstr>General Workflow</vt:lpstr>
      <vt:lpstr>General Workflow</vt:lpstr>
      <vt:lpstr>General Workflow</vt:lpstr>
      <vt:lpstr>General Workflow</vt:lpstr>
      <vt:lpstr>General Workflow</vt:lpstr>
      <vt:lpstr>Linear Models</vt:lpstr>
      <vt:lpstr>Linear Models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Evaluating Accuracy</vt:lpstr>
      <vt:lpstr>Scikit-Learn Machine Learning</vt:lpstr>
      <vt:lpstr>Tuning</vt:lpstr>
      <vt:lpstr>Tuning</vt:lpstr>
      <vt:lpstr>Tuning</vt:lpstr>
      <vt:lpstr>Scikit-Learn Machine Learning</vt:lpstr>
      <vt:lpstr>Bibliography</vt:lpstr>
      <vt:lpstr>LICENSE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Doug Bowman</dc:creator>
  <cp:lastModifiedBy>Doug B</cp:lastModifiedBy>
  <cp:revision>308</cp:revision>
  <dcterms:created xsi:type="dcterms:W3CDTF">2018-01-12T01:50:51Z</dcterms:created>
  <dcterms:modified xsi:type="dcterms:W3CDTF">2021-12-07T03:48:37Z</dcterms:modified>
</cp:coreProperties>
</file>