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notesSlides/notesSlide9.xml" ContentType="application/vnd.openxmlformats-officedocument.presentationml.notesSlide+xml"/>
  <Override PartName="/ppt/theme/themeOverride44.xml" ContentType="application/vnd.openxmlformats-officedocument.themeOverride+xml"/>
  <Override PartName="/ppt/notesSlides/notesSlide10.xml" ContentType="application/vnd.openxmlformats-officedocument.presentationml.notesSlide+xml"/>
  <Override PartName="/ppt/theme/themeOverride45.xml" ContentType="application/vnd.openxmlformats-officedocument.themeOverride+xml"/>
  <Override PartName="/ppt/notesSlides/notesSlide11.xml" ContentType="application/vnd.openxmlformats-officedocument.presentationml.notesSlide+xml"/>
  <Override PartName="/ppt/theme/themeOverride46.xml" ContentType="application/vnd.openxmlformats-officedocument.themeOverride+xml"/>
  <Override PartName="/ppt/notesSlides/notesSlide12.xml" ContentType="application/vnd.openxmlformats-officedocument.presentationml.notesSlide+xml"/>
  <Override PartName="/ppt/theme/themeOverride47.xml" ContentType="application/vnd.openxmlformats-officedocument.themeOverride+xml"/>
  <Override PartName="/ppt/notesSlides/notesSlide13.xml" ContentType="application/vnd.openxmlformats-officedocument.presentationml.notesSlide+xml"/>
  <Override PartName="/ppt/theme/themeOverride48.xml" ContentType="application/vnd.openxmlformats-officedocument.themeOverride+xml"/>
  <Override PartName="/ppt/notesSlides/notesSlide14.xml" ContentType="application/vnd.openxmlformats-officedocument.presentationml.notesSlide+xml"/>
  <Override PartName="/ppt/theme/themeOverride49.xml" ContentType="application/vnd.openxmlformats-officedocument.themeOverride+xml"/>
  <Override PartName="/ppt/notesSlides/notesSlide15.xml" ContentType="application/vnd.openxmlformats-officedocument.presentationml.notesSlide+xml"/>
  <Override PartName="/ppt/theme/themeOverride50.xml" ContentType="application/vnd.openxmlformats-officedocument.themeOverride+xml"/>
  <Override PartName="/ppt/notesSlides/notesSlide16.xml" ContentType="application/vnd.openxmlformats-officedocument.presentationml.notesSlide+xml"/>
  <Override PartName="/ppt/theme/themeOverride51.xml" ContentType="application/vnd.openxmlformats-officedocument.themeOverride+xml"/>
  <Override PartName="/ppt/notesSlides/notesSlide17.xml" ContentType="application/vnd.openxmlformats-officedocument.presentationml.notesSlide+xml"/>
  <Override PartName="/ppt/theme/themeOverride52.xml" ContentType="application/vnd.openxmlformats-officedocument.themeOverride+xml"/>
  <Override PartName="/ppt/theme/themeOverride53.xml" ContentType="application/vnd.openxmlformats-officedocument.themeOverride+xml"/>
  <Override PartName="/ppt/notesSlides/notesSlide18.xml" ContentType="application/vnd.openxmlformats-officedocument.presentationml.notesSlide+xml"/>
  <Override PartName="/ppt/theme/themeOverride54.xml" ContentType="application/vnd.openxmlformats-officedocument.themeOverride+xml"/>
  <Override PartName="/ppt/notesSlides/notesSlide19.xml" ContentType="application/vnd.openxmlformats-officedocument.presentationml.notesSlide+xml"/>
  <Override PartName="/ppt/theme/themeOverride55.xml" ContentType="application/vnd.openxmlformats-officedocument.themeOverride+xml"/>
  <Override PartName="/ppt/notesSlides/notesSlide20.xml" ContentType="application/vnd.openxmlformats-officedocument.presentationml.notesSl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notesSlides/notesSlide21.xml" ContentType="application/vnd.openxmlformats-officedocument.presentationml.notesSlide+xml"/>
  <Override PartName="/ppt/theme/themeOverride64.xml" ContentType="application/vnd.openxmlformats-officedocument.themeOverride+xml"/>
  <Override PartName="/ppt/notesSlides/notesSlide22.xml" ContentType="application/vnd.openxmlformats-officedocument.presentationml.notesSlide+xml"/>
  <Override PartName="/ppt/theme/themeOverride65.xml" ContentType="application/vnd.openxmlformats-officedocument.themeOverride+xml"/>
  <Override PartName="/ppt/notesSlides/notesSlide23.xml" ContentType="application/vnd.openxmlformats-officedocument.presentationml.notesSlide+xml"/>
  <Override PartName="/ppt/theme/themeOverride66.xml" ContentType="application/vnd.openxmlformats-officedocument.themeOverride+xml"/>
  <Override PartName="/ppt/notesSlides/notesSlide24.xml" ContentType="application/vnd.openxmlformats-officedocument.presentationml.notesSlide+xml"/>
  <Override PartName="/ppt/theme/themeOverride67.xml" ContentType="application/vnd.openxmlformats-officedocument.themeOverride+xml"/>
  <Override PartName="/ppt/notesSlides/notesSlide25.xml" ContentType="application/vnd.openxmlformats-officedocument.presentationml.notesSl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ppt/theme/themeOverride112.xml" ContentType="application/vnd.openxmlformats-officedocument.themeOverride+xml"/>
  <Override PartName="/ppt/theme/themeOverride113.xml" ContentType="application/vnd.openxmlformats-officedocument.themeOverride+xml"/>
  <Override PartName="/ppt/theme/themeOverride114.xml" ContentType="application/vnd.openxmlformats-officedocument.themeOverride+xml"/>
  <Override PartName="/ppt/theme/themeOverride115.xml" ContentType="application/vnd.openxmlformats-officedocument.themeOverride+xml"/>
  <Override PartName="/ppt/theme/themeOverride116.xml" ContentType="application/vnd.openxmlformats-officedocument.themeOverride+xml"/>
  <Override PartName="/ppt/theme/themeOverride117.xml" ContentType="application/vnd.openxmlformats-officedocument.themeOverride+xml"/>
  <Override PartName="/ppt/theme/themeOverride118.xml" ContentType="application/vnd.openxmlformats-officedocument.themeOverride+xml"/>
  <Override PartName="/ppt/theme/themeOverride119.xml" ContentType="application/vnd.openxmlformats-officedocument.themeOverride+xml"/>
  <Override PartName="/ppt/theme/themeOverride120.xml" ContentType="application/vnd.openxmlformats-officedocument.themeOverride+xml"/>
  <Override PartName="/ppt/theme/themeOverride121.xml" ContentType="application/vnd.openxmlformats-officedocument.themeOverride+xml"/>
  <Override PartName="/ppt/theme/themeOverride122.xml" ContentType="application/vnd.openxmlformats-officedocument.themeOverride+xml"/>
  <Override PartName="/ppt/theme/themeOverride123.xml" ContentType="application/vnd.openxmlformats-officedocument.themeOverride+xml"/>
  <Override PartName="/ppt/theme/themeOverride124.xml" ContentType="application/vnd.openxmlformats-officedocument.themeOverride+xml"/>
  <Override PartName="/ppt/theme/themeOverride1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3"/>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390" r:id="rId39"/>
    <p:sldId id="426" r:id="rId40"/>
    <p:sldId id="412" r:id="rId41"/>
    <p:sldId id="444" r:id="rId42"/>
    <p:sldId id="457" r:id="rId43"/>
    <p:sldId id="415" r:id="rId44"/>
    <p:sldId id="413" r:id="rId45"/>
    <p:sldId id="416" r:id="rId46"/>
    <p:sldId id="494" r:id="rId47"/>
    <p:sldId id="497" r:id="rId48"/>
    <p:sldId id="499" r:id="rId49"/>
    <p:sldId id="502" r:id="rId50"/>
    <p:sldId id="496" r:id="rId51"/>
    <p:sldId id="498" r:id="rId52"/>
    <p:sldId id="501" r:id="rId53"/>
    <p:sldId id="503" r:id="rId54"/>
    <p:sldId id="504" r:id="rId55"/>
    <p:sldId id="450" r:id="rId56"/>
    <p:sldId id="436" r:id="rId57"/>
    <p:sldId id="459" r:id="rId58"/>
    <p:sldId id="455" r:id="rId59"/>
    <p:sldId id="456" r:id="rId60"/>
    <p:sldId id="461" r:id="rId61"/>
    <p:sldId id="465" r:id="rId62"/>
    <p:sldId id="464" r:id="rId63"/>
    <p:sldId id="466" r:id="rId64"/>
    <p:sldId id="463" r:id="rId65"/>
    <p:sldId id="467" r:id="rId66"/>
    <p:sldId id="437" r:id="rId67"/>
    <p:sldId id="451" r:id="rId68"/>
    <p:sldId id="452" r:id="rId69"/>
    <p:sldId id="468" r:id="rId70"/>
    <p:sldId id="469" r:id="rId71"/>
    <p:sldId id="391" r:id="rId72"/>
    <p:sldId id="428" r:id="rId73"/>
    <p:sldId id="438" r:id="rId74"/>
    <p:sldId id="427" r:id="rId75"/>
    <p:sldId id="441" r:id="rId76"/>
    <p:sldId id="396" r:id="rId77"/>
    <p:sldId id="432" r:id="rId78"/>
    <p:sldId id="431" r:id="rId79"/>
    <p:sldId id="430" r:id="rId80"/>
    <p:sldId id="434" r:id="rId81"/>
    <p:sldId id="439" r:id="rId82"/>
    <p:sldId id="440" r:id="rId83"/>
    <p:sldId id="414" r:id="rId84"/>
    <p:sldId id="433" r:id="rId85"/>
    <p:sldId id="442" r:id="rId86"/>
    <p:sldId id="443" r:id="rId87"/>
    <p:sldId id="397" r:id="rId88"/>
    <p:sldId id="505" r:id="rId89"/>
    <p:sldId id="376" r:id="rId90"/>
    <p:sldId id="516" r:id="rId91"/>
    <p:sldId id="518" r:id="rId92"/>
    <p:sldId id="517" r:id="rId93"/>
    <p:sldId id="445" r:id="rId94"/>
    <p:sldId id="485" r:id="rId95"/>
    <p:sldId id="475" r:id="rId96"/>
    <p:sldId id="478" r:id="rId97"/>
    <p:sldId id="486" r:id="rId98"/>
    <p:sldId id="513" r:id="rId99"/>
    <p:sldId id="489" r:id="rId100"/>
    <p:sldId id="492" r:id="rId101"/>
    <p:sldId id="493" r:id="rId102"/>
    <p:sldId id="490" r:id="rId103"/>
    <p:sldId id="477" r:id="rId104"/>
    <p:sldId id="484" r:id="rId105"/>
    <p:sldId id="491" r:id="rId106"/>
    <p:sldId id="482" r:id="rId107"/>
    <p:sldId id="483" r:id="rId108"/>
    <p:sldId id="480" r:id="rId109"/>
    <p:sldId id="481" r:id="rId110"/>
    <p:sldId id="488" r:id="rId111"/>
    <p:sldId id="487" r:id="rId112"/>
    <p:sldId id="476" r:id="rId113"/>
    <p:sldId id="384" r:id="rId114"/>
    <p:sldId id="506" r:id="rId115"/>
    <p:sldId id="508" r:id="rId116"/>
    <p:sldId id="509" r:id="rId117"/>
    <p:sldId id="510" r:id="rId118"/>
    <p:sldId id="472" r:id="rId119"/>
    <p:sldId id="511" r:id="rId120"/>
    <p:sldId id="512" r:id="rId121"/>
    <p:sldId id="385" r:id="rId122"/>
    <p:sldId id="400" r:id="rId123"/>
    <p:sldId id="473" r:id="rId124"/>
    <p:sldId id="386" r:id="rId125"/>
    <p:sldId id="507" r:id="rId126"/>
    <p:sldId id="470" r:id="rId127"/>
    <p:sldId id="471" r:id="rId128"/>
    <p:sldId id="514" r:id="rId129"/>
    <p:sldId id="375" r:id="rId130"/>
    <p:sldId id="460" r:id="rId131"/>
    <p:sldId id="411"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0" autoAdjust="0"/>
  </p:normalViewPr>
  <p:slideViewPr>
    <p:cSldViewPr>
      <p:cViewPr varScale="1">
        <p:scale>
          <a:sx n="75" d="100"/>
          <a:sy n="75" d="100"/>
        </p:scale>
        <p:origin x="124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291017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1746331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396247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49</a:t>
            </a:fld>
            <a:endParaRPr lang="en-US"/>
          </a:p>
        </p:txBody>
      </p:sp>
    </p:spTree>
    <p:extLst>
      <p:ext uri="{BB962C8B-B14F-4D97-AF65-F5344CB8AC3E}">
        <p14:creationId xmlns:p14="http://schemas.microsoft.com/office/powerpoint/2010/main" val="416195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50</a:t>
            </a:fld>
            <a:endParaRPr lang="en-US"/>
          </a:p>
        </p:txBody>
      </p:sp>
    </p:spTree>
    <p:extLst>
      <p:ext uri="{BB962C8B-B14F-4D97-AF65-F5344CB8AC3E}">
        <p14:creationId xmlns:p14="http://schemas.microsoft.com/office/powerpoint/2010/main" val="413035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51</a:t>
            </a:fld>
            <a:endParaRPr lang="en-US"/>
          </a:p>
        </p:txBody>
      </p:sp>
    </p:spTree>
    <p:extLst>
      <p:ext uri="{BB962C8B-B14F-4D97-AF65-F5344CB8AC3E}">
        <p14:creationId xmlns:p14="http://schemas.microsoft.com/office/powerpoint/2010/main" val="157776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52</a:t>
            </a:fld>
            <a:endParaRPr lang="en-US"/>
          </a:p>
        </p:txBody>
      </p:sp>
    </p:spTree>
    <p:extLst>
      <p:ext uri="{BB962C8B-B14F-4D97-AF65-F5344CB8AC3E}">
        <p14:creationId xmlns:p14="http://schemas.microsoft.com/office/powerpoint/2010/main" val="1906274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53</a:t>
            </a:fld>
            <a:endParaRPr lang="en-US"/>
          </a:p>
        </p:txBody>
      </p:sp>
    </p:spTree>
    <p:extLst>
      <p:ext uri="{BB962C8B-B14F-4D97-AF65-F5344CB8AC3E}">
        <p14:creationId xmlns:p14="http://schemas.microsoft.com/office/powerpoint/2010/main" val="2791131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55</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65</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66</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67</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68</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69</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45</a:t>
            </a:fld>
            <a:endParaRPr lang="en-US"/>
          </a:p>
        </p:txBody>
      </p:sp>
    </p:spTree>
    <p:extLst>
      <p:ext uri="{BB962C8B-B14F-4D97-AF65-F5344CB8AC3E}">
        <p14:creationId xmlns:p14="http://schemas.microsoft.com/office/powerpoint/2010/main" val="304894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12/30/2021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8.xml"/><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9.xml"/><Relationship Id="rId4" Type="http://schemas.microsoft.com/office/2007/relationships/hdphoto" Target="../media/hdphoto1.wdp"/></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0.xml"/><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1.xml"/><Relationship Id="rId5" Type="http://schemas.openxmlformats.org/officeDocument/2006/relationships/image" Target="../media/image10.png"/><Relationship Id="rId4" Type="http://schemas.microsoft.com/office/2007/relationships/hdphoto" Target="../media/hdphoto1.wdp"/></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2.xml"/><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3.xml"/><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4.xml"/><Relationship Id="rId4" Type="http://schemas.microsoft.com/office/2007/relationships/hdphoto" Target="../media/hdphoto1.wdp"/></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5.xml"/><Relationship Id="rId4" Type="http://schemas.microsoft.com/office/2007/relationships/hdphoto" Target="../media/hdphoto1.wdp"/></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6.xml"/><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8.xml"/><Relationship Id="rId4" Type="http://schemas.microsoft.com/office/2007/relationships/hdphoto" Target="../media/hdphoto1.wdp"/></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9.xml"/><Relationship Id="rId4" Type="http://schemas.microsoft.com/office/2007/relationships/hdphoto" Target="../media/hdphoto1.wdp"/></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0.xml"/><Relationship Id="rId4" Type="http://schemas.microsoft.com/office/2007/relationships/hdphoto" Target="../media/hdphoto1.wdp"/></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1.xml"/><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2.xml"/><Relationship Id="rId4" Type="http://schemas.microsoft.com/office/2007/relationships/hdphoto" Target="../media/hdphoto1.wdp"/></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3.xml"/><Relationship Id="rId4" Type="http://schemas.microsoft.com/office/2007/relationships/hdphoto" Target="../media/hdphoto1.wdp"/></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4.xml"/><Relationship Id="rId4" Type="http://schemas.microsoft.com/office/2007/relationships/hdphoto" Target="../media/hdphoto1.wdp"/></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5.xml"/><Relationship Id="rId4" Type="http://schemas.microsoft.com/office/2007/relationships/hdphoto" Target="../media/hdphoto1.wdp"/></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6.xml"/><Relationship Id="rId4" Type="http://schemas.microsoft.com/office/2007/relationships/hdphoto" Target="../media/hdphoto1.wdp"/></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8.xml"/><Relationship Id="rId4" Type="http://schemas.microsoft.com/office/2007/relationships/hdphoto" Target="../media/hdphoto1.wdp"/></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9.xml"/><Relationship Id="rId4" Type="http://schemas.microsoft.com/office/2007/relationships/hdphoto" Target="../media/hdphoto1.wdp"/></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0.xml"/><Relationship Id="rId4" Type="http://schemas.microsoft.com/office/2007/relationships/hdphoto" Target="../media/hdphoto1.wdp"/></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1.xml"/><Relationship Id="rId4" Type="http://schemas.microsoft.com/office/2007/relationships/hdphoto" Target="../media/hdphoto1.wdp"/></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2.xml"/><Relationship Id="rId4" Type="http://schemas.microsoft.com/office/2007/relationships/hdphoto" Target="../media/hdphoto1.wdp"/></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3.xml"/><Relationship Id="rId4" Type="http://schemas.microsoft.com/office/2007/relationships/hdphoto" Target="../media/hdphoto1.wdp"/></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4.xml"/><Relationship Id="rId4" Type="http://schemas.microsoft.com/office/2007/relationships/hdphoto" Target="../media/hdphoto1.wdp"/></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5.xml"/><Relationship Id="rId4" Type="http://schemas.microsoft.com/office/2007/relationships/hdphoto" Target="../media/hdphoto1.wdp"/></Relationships>
</file>

<file path=ppt/slides/_rels/slide128.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4.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5.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48.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49.xml"/><Relationship Id="rId5" Type="http://schemas.microsoft.com/office/2007/relationships/hdphoto" Target="../media/hdphoto1.wdp"/><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microsoft.com/office/2007/relationships/hdphoto" Target="../media/hdphoto1.wdp"/><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51.xml"/><Relationship Id="rId5" Type="http://schemas.microsoft.com/office/2007/relationships/hdphoto" Target="../media/hdphoto1.wdp"/><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53.xml"/><Relationship Id="rId5" Type="http://schemas.microsoft.com/office/2007/relationships/hdphoto" Target="../media/hdphoto1.wdp"/><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5" Type="http://schemas.openxmlformats.org/officeDocument/2006/relationships/image" Target="../media/image60.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5" Type="http://schemas.openxmlformats.org/officeDocument/2006/relationships/image" Target="../media/image7.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63.xml"/><Relationship Id="rId5" Type="http://schemas.microsoft.com/office/2007/relationships/hdphoto" Target="../media/hdphoto1.wdp"/><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64.xml"/><Relationship Id="rId5" Type="http://schemas.microsoft.com/office/2007/relationships/hdphoto" Target="../media/hdphoto1.wdp"/><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65.xml"/><Relationship Id="rId5" Type="http://schemas.microsoft.com/office/2007/relationships/hdphoto" Target="../media/hdphoto1.wdp"/><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6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6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9.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5.xml"/><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6.xml"/><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8.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0.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1.xml"/><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2.xml"/><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3.xml"/><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4.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5.xml"/><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6.xml"/><Relationship Id="rId4" Type="http://schemas.microsoft.com/office/2007/relationships/hdphoto" Target="../media/hdphoto1.wdp"/></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8.xml"/><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9.xml"/><Relationship Id="rId4" Type="http://schemas.microsoft.com/office/2007/relationships/hdphoto" Target="../media/hdphoto1.wdp"/></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0.xml"/><Relationship Id="rId4" Type="http://schemas.microsoft.com/office/2007/relationships/hdphoto" Target="../media/hdphoto1.wdp"/></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1.xml"/><Relationship Id="rId4" Type="http://schemas.microsoft.com/office/2007/relationships/hdphoto" Target="../media/hdphoto1.wdp"/></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2.xml"/><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3.xml"/><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4.xml"/><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5.xml"/><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6.xml"/><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True Negative Rate</a:t>
            </a:r>
          </a:p>
          <a:p>
            <a:pPr lvl="1"/>
            <a:r>
              <a:rPr lang="en-US" dirty="0"/>
              <a:t>TN/(TN+FP) = 1-FNR</a:t>
            </a:r>
          </a:p>
          <a:p>
            <a:pPr lvl="2"/>
            <a:endParaRPr lang="en-US" dirty="0"/>
          </a:p>
        </p:txBody>
      </p:sp>
    </p:spTree>
    <p:extLst>
      <p:ext uri="{BB962C8B-B14F-4D97-AF65-F5344CB8AC3E}">
        <p14:creationId xmlns:p14="http://schemas.microsoft.com/office/powerpoint/2010/main" val="3682867896"/>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Increasing precision decreases recall, and vice versa.</a:t>
            </a:r>
          </a:p>
          <a:p>
            <a:pPr lvl="2"/>
            <a:endParaRPr lang="en-US" dirty="0"/>
          </a:p>
        </p:txBody>
      </p:sp>
    </p:spTree>
    <p:extLst>
      <p:ext uri="{BB962C8B-B14F-4D97-AF65-F5344CB8AC3E}">
        <p14:creationId xmlns:p14="http://schemas.microsoft.com/office/powerpoint/2010/main" val="3636146055"/>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2-dimensional data table</a:t>
            </a:r>
          </a:p>
          <a:p>
            <a:pPr lvl="1"/>
            <a:r>
              <a:rPr lang="en-US" dirty="0"/>
              <a:t>Measure of how “confused” our model is.</a:t>
            </a:r>
          </a:p>
          <a:p>
            <a:pPr lvl="1"/>
            <a:r>
              <a:rPr lang="en-US" dirty="0"/>
              <a:t>Each cell shows how many classifications were predicted, and what the actual target was.</a:t>
            </a:r>
          </a:p>
          <a:p>
            <a:pPr lvl="1"/>
            <a:r>
              <a:rPr lang="en-US" dirty="0"/>
              <a:t>Rows are actual targets</a:t>
            </a:r>
          </a:p>
          <a:p>
            <a:pPr lvl="1"/>
            <a:r>
              <a:rPr lang="en-US" dirty="0"/>
              <a:t>Columns are predicted targets</a:t>
            </a:r>
          </a:p>
        </p:txBody>
      </p:sp>
    </p:spTree>
    <p:extLst>
      <p:ext uri="{BB962C8B-B14F-4D97-AF65-F5344CB8AC3E}">
        <p14:creationId xmlns:p14="http://schemas.microsoft.com/office/powerpoint/2010/main" val="796492218"/>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Example</a:t>
            </a:r>
          </a:p>
        </p:txBody>
      </p:sp>
      <p:pic>
        <p:nvPicPr>
          <p:cNvPr id="6" name="Picture 5">
            <a:extLst>
              <a:ext uri="{FF2B5EF4-FFF2-40B4-BE49-F238E27FC236}">
                <a16:creationId xmlns:a16="http://schemas.microsoft.com/office/drawing/2014/main" id="{3B766A84-1E2A-483B-BF7E-7B1DC1636DB9}"/>
              </a:ext>
            </a:extLst>
          </p:cNvPr>
          <p:cNvPicPr>
            <a:picLocks noChangeAspect="1"/>
          </p:cNvPicPr>
          <p:nvPr/>
        </p:nvPicPr>
        <p:blipFill>
          <a:blip r:embed="rId5"/>
          <a:stretch>
            <a:fillRect/>
          </a:stretch>
        </p:blipFill>
        <p:spPr>
          <a:xfrm>
            <a:off x="2806072" y="2754312"/>
            <a:ext cx="3531856" cy="3790950"/>
          </a:xfrm>
          <a:prstGeom prst="rect">
            <a:avLst/>
          </a:prstGeom>
        </p:spPr>
      </p:pic>
    </p:spTree>
    <p:extLst>
      <p:ext uri="{BB962C8B-B14F-4D97-AF65-F5344CB8AC3E}">
        <p14:creationId xmlns:p14="http://schemas.microsoft.com/office/powerpoint/2010/main" val="3703476854"/>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Accuracy</a:t>
            </a:r>
          </a:p>
          <a:p>
            <a:pPr lvl="1"/>
            <a:r>
              <a:rPr lang="en-US" dirty="0"/>
              <a:t>(TP + TN)/(TP + TN + FP + FN)</a:t>
            </a:r>
          </a:p>
        </p:txBody>
      </p:sp>
    </p:spTree>
    <p:extLst>
      <p:ext uri="{BB962C8B-B14F-4D97-AF65-F5344CB8AC3E}">
        <p14:creationId xmlns:p14="http://schemas.microsoft.com/office/powerpoint/2010/main" val="2711114479"/>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Mean Squared Error</a:t>
            </a:r>
          </a:p>
        </p:txBody>
      </p:sp>
    </p:spTree>
    <p:extLst>
      <p:ext uri="{BB962C8B-B14F-4D97-AF65-F5344CB8AC3E}">
        <p14:creationId xmlns:p14="http://schemas.microsoft.com/office/powerpoint/2010/main" val="730113372"/>
      </p:ext>
    </p:extLst>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 Recall Curves</a:t>
            </a:r>
          </a:p>
        </p:txBody>
      </p:sp>
    </p:spTree>
    <p:extLst>
      <p:ext uri="{BB962C8B-B14F-4D97-AF65-F5344CB8AC3E}">
        <p14:creationId xmlns:p14="http://schemas.microsoft.com/office/powerpoint/2010/main" val="2515405883"/>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Receiver Operating Characteristics (ROC) Curve</a:t>
            </a:r>
          </a:p>
          <a:p>
            <a:pPr lvl="1"/>
            <a:r>
              <a:rPr lang="en-US" dirty="0"/>
              <a:t>Plots True Positive Rate vs False Positive Rate</a:t>
            </a:r>
          </a:p>
        </p:txBody>
      </p:sp>
    </p:spTree>
    <p:extLst>
      <p:ext uri="{BB962C8B-B14F-4D97-AF65-F5344CB8AC3E}">
        <p14:creationId xmlns:p14="http://schemas.microsoft.com/office/powerpoint/2010/main" val="4181129315"/>
      </p:ext>
    </p:extLst>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Area Under the Curve (AUC)</a:t>
            </a:r>
          </a:p>
        </p:txBody>
      </p:sp>
    </p:spTree>
    <p:extLst>
      <p:ext uri="{BB962C8B-B14F-4D97-AF65-F5344CB8AC3E}">
        <p14:creationId xmlns:p14="http://schemas.microsoft.com/office/powerpoint/2010/main" val="3353178854"/>
      </p:ext>
    </p:extLst>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306353752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2297916495"/>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773272650"/>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Voting Classifiers</a:t>
            </a:r>
          </a:p>
          <a:p>
            <a:pPr lvl="1"/>
            <a:r>
              <a:rPr lang="en-US" dirty="0"/>
              <a:t>Bagging and Pasting</a:t>
            </a:r>
          </a:p>
          <a:p>
            <a:pPr lvl="1"/>
            <a:r>
              <a:rPr lang="en-US" dirty="0"/>
              <a:t>Random Forests</a:t>
            </a:r>
          </a:p>
          <a:p>
            <a:pPr lvl="1"/>
            <a:r>
              <a:rPr lang="en-US" dirty="0"/>
              <a:t>Boosting</a:t>
            </a:r>
          </a:p>
          <a:p>
            <a:pPr lvl="1"/>
            <a:r>
              <a:rPr lang="en-US" dirty="0"/>
              <a:t>Stacking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It is important to choose very different algorithms for each trainer.  This will prevent any single type of error from growing too large, and will allow each error to be voted out from the other trainers.</a:t>
            </a:r>
          </a:p>
          <a:p>
            <a:pPr lvl="2"/>
            <a:endParaRPr lang="en-US" dirty="0"/>
          </a:p>
          <a:p>
            <a:endParaRPr lang="en-US" dirty="0"/>
          </a:p>
        </p:txBody>
      </p:sp>
    </p:spTree>
    <p:extLst>
      <p:ext uri="{BB962C8B-B14F-4D97-AF65-F5344CB8AC3E}">
        <p14:creationId xmlns:p14="http://schemas.microsoft.com/office/powerpoint/2010/main" val="2482095172"/>
      </p:ext>
    </p:extLst>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Train multiple different classifiers.</a:t>
            </a:r>
          </a:p>
          <a:p>
            <a:pPr lvl="1"/>
            <a:r>
              <a:rPr lang="en-US" dirty="0"/>
              <a:t>Using the </a:t>
            </a:r>
            <a:r>
              <a:rPr lang="en-US" dirty="0" err="1"/>
              <a:t>VotingClassifier</a:t>
            </a:r>
            <a:r>
              <a:rPr lang="en-US" dirty="0"/>
              <a:t>, have each classifier vote on what the predicted label should be.</a:t>
            </a:r>
          </a:p>
          <a:p>
            <a:endParaRPr lang="en-US" dirty="0"/>
          </a:p>
        </p:txBody>
      </p:sp>
    </p:spTree>
    <p:extLst>
      <p:ext uri="{BB962C8B-B14F-4D97-AF65-F5344CB8AC3E}">
        <p14:creationId xmlns:p14="http://schemas.microsoft.com/office/powerpoint/2010/main" val="2152904124"/>
      </p:ext>
    </p:extLst>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Hard vs Soft Voting</a:t>
            </a:r>
          </a:p>
          <a:p>
            <a:pPr lvl="2"/>
            <a:r>
              <a:rPr lang="en-US" dirty="0"/>
              <a:t>Hard is a simple vote</a:t>
            </a:r>
          </a:p>
          <a:p>
            <a:pPr lvl="2"/>
            <a:r>
              <a:rPr lang="en-US" dirty="0"/>
              <a:t>Soft voting calculates the class probabilities from each model, averages them over all individual models.  The highest probability is the estimated class.</a:t>
            </a:r>
          </a:p>
          <a:p>
            <a:pPr lvl="3"/>
            <a:r>
              <a:rPr lang="en-US" dirty="0"/>
              <a:t>Requires trainers that have the </a:t>
            </a:r>
            <a:r>
              <a:rPr lang="en-US" dirty="0" err="1">
                <a:latin typeface="Consolas" panose="020B0609020204030204" pitchFamily="49" charset="0"/>
              </a:rPr>
              <a:t>predict_proba</a:t>
            </a:r>
            <a:r>
              <a:rPr lang="en-US" dirty="0">
                <a:latin typeface="Consolas" panose="020B0609020204030204" pitchFamily="49" charset="0"/>
              </a:rPr>
              <a:t>()</a:t>
            </a:r>
            <a:r>
              <a:rPr lang="en-US" dirty="0"/>
              <a:t> method.</a:t>
            </a:r>
          </a:p>
          <a:p>
            <a:endParaRPr lang="en-US" dirty="0"/>
          </a:p>
        </p:txBody>
      </p:sp>
    </p:spTree>
    <p:extLst>
      <p:ext uri="{BB962C8B-B14F-4D97-AF65-F5344CB8AC3E}">
        <p14:creationId xmlns:p14="http://schemas.microsoft.com/office/powerpoint/2010/main" val="2274890375"/>
      </p:ext>
    </p:extLst>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Bagging and Pasting</a:t>
            </a:r>
          </a:p>
          <a:p>
            <a:endParaRPr lang="en-US" dirty="0"/>
          </a:p>
        </p:txBody>
      </p:sp>
    </p:spTree>
    <p:extLst>
      <p:ext uri="{BB962C8B-B14F-4D97-AF65-F5344CB8AC3E}">
        <p14:creationId xmlns:p14="http://schemas.microsoft.com/office/powerpoint/2010/main" val="44548473"/>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Random Forests</a:t>
            </a:r>
          </a:p>
          <a:p>
            <a:pPr lvl="1"/>
            <a:r>
              <a:rPr lang="en-US" dirty="0"/>
              <a:t>Decision trees tend to overfit</a:t>
            </a:r>
          </a:p>
          <a:p>
            <a:pPr lvl="1"/>
            <a:r>
              <a:rPr lang="en-US" dirty="0"/>
              <a:t>Use multiple, slightly different models to increase predictive capability.</a:t>
            </a:r>
          </a:p>
          <a:p>
            <a:pPr lvl="1"/>
            <a:r>
              <a:rPr lang="en-US" dirty="0"/>
              <a:t>Can be used for either classifiers or regressors.</a:t>
            </a:r>
          </a:p>
          <a:p>
            <a:pPr lvl="1"/>
            <a:endParaRPr lang="en-US" dirty="0"/>
          </a:p>
          <a:p>
            <a:pPr lvl="2"/>
            <a:endParaRPr lang="en-US" dirty="0"/>
          </a:p>
          <a:p>
            <a:endParaRPr lang="en-US" dirty="0"/>
          </a:p>
        </p:txBody>
      </p:sp>
    </p:spTree>
    <p:extLst>
      <p:ext uri="{BB962C8B-B14F-4D97-AF65-F5344CB8AC3E}">
        <p14:creationId xmlns:p14="http://schemas.microsoft.com/office/powerpoint/2010/main" val="3184848222"/>
      </p:ext>
    </p:extLst>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Boosting</a:t>
            </a:r>
          </a:p>
          <a:p>
            <a:endParaRPr lang="en-US" dirty="0"/>
          </a:p>
        </p:txBody>
      </p:sp>
    </p:spTree>
    <p:extLst>
      <p:ext uri="{BB962C8B-B14F-4D97-AF65-F5344CB8AC3E}">
        <p14:creationId xmlns:p14="http://schemas.microsoft.com/office/powerpoint/2010/main" val="3735009109"/>
      </p:ext>
    </p:extLst>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Stacking</a:t>
            </a:r>
          </a:p>
          <a:p>
            <a:endParaRPr lang="en-US" dirty="0"/>
          </a:p>
        </p:txBody>
      </p:sp>
    </p:spTree>
    <p:extLst>
      <p:ext uri="{BB962C8B-B14F-4D97-AF65-F5344CB8AC3E}">
        <p14:creationId xmlns:p14="http://schemas.microsoft.com/office/powerpoint/2010/main" val="145017357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Random Forests</a:t>
            </a:r>
          </a:p>
          <a:p>
            <a:pPr lvl="1"/>
            <a:r>
              <a:rPr lang="en-US" dirty="0"/>
              <a:t>Average multiple models together.</a:t>
            </a:r>
          </a:p>
          <a:p>
            <a:pPr lvl="2"/>
            <a:r>
              <a:rPr lang="en-US" dirty="0"/>
              <a:t>Each model should overfit the data in a different part of the data.</a:t>
            </a:r>
          </a:p>
          <a:p>
            <a:pPr lvl="2"/>
            <a:endParaRPr lang="en-US" dirty="0"/>
          </a:p>
        </p:txBody>
      </p:sp>
    </p:spTree>
    <p:extLst>
      <p:ext uri="{BB962C8B-B14F-4D97-AF65-F5344CB8AC3E}">
        <p14:creationId xmlns:p14="http://schemas.microsoft.com/office/powerpoint/2010/main" val="463666407"/>
      </p:ext>
    </p:extLst>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Decision Trees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endParaRPr lang="en-US" dirty="0"/>
          </a:p>
        </p:txBody>
      </p:sp>
    </p:spTree>
    <p:extLst>
      <p:ext uri="{BB962C8B-B14F-4D97-AF65-F5344CB8AC3E}">
        <p14:creationId xmlns:p14="http://schemas.microsoft.com/office/powerpoint/2010/main" val="434302692"/>
      </p:ext>
    </p:extLst>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alpha</a:t>
            </a:r>
          </a:p>
          <a:p>
            <a:pPr lvl="2"/>
            <a:r>
              <a:rPr lang="en-US" dirty="0"/>
              <a:t>Higher values increase regularization/generalization</a:t>
            </a:r>
          </a:p>
          <a:p>
            <a:pPr lvl="2"/>
            <a:r>
              <a:rPr lang="en-US" dirty="0"/>
              <a:t>Higher value pushes feature weights closer to zero</a:t>
            </a:r>
          </a:p>
          <a:p>
            <a:pPr lvl="2"/>
            <a:r>
              <a:rPr lang="en-US" dirty="0"/>
              <a:t>Lasso Regression</a:t>
            </a:r>
          </a:p>
          <a:p>
            <a:pPr lvl="2"/>
            <a:r>
              <a:rPr lang="en-US" dirty="0"/>
              <a:t>Ridge Regression</a:t>
            </a:r>
          </a:p>
          <a:p>
            <a:pPr lvl="2"/>
            <a:endParaRPr lang="en-US" dirty="0"/>
          </a:p>
          <a:p>
            <a:endParaRPr lang="en-US" dirty="0"/>
          </a:p>
        </p:txBody>
      </p:sp>
    </p:spTree>
    <p:extLst>
      <p:ext uri="{BB962C8B-B14F-4D97-AF65-F5344CB8AC3E}">
        <p14:creationId xmlns:p14="http://schemas.microsoft.com/office/powerpoint/2010/main" val="4153822099"/>
      </p:ext>
    </p:extLst>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a:t>
            </a:r>
          </a:p>
          <a:p>
            <a:pPr lvl="2"/>
            <a:r>
              <a:rPr lang="en-US" dirty="0"/>
              <a:t>Lower values increase generalization</a:t>
            </a:r>
          </a:p>
          <a:p>
            <a:pPr lvl="2"/>
            <a:r>
              <a:rPr lang="en-US" dirty="0"/>
              <a:t>Higher value causes algorithm to attempt to fit each training data point as best as possible</a:t>
            </a:r>
          </a:p>
          <a:p>
            <a:pPr lvl="2"/>
            <a:r>
              <a:rPr lang="en-US" dirty="0"/>
              <a:t>Logistic regression</a:t>
            </a:r>
          </a:p>
          <a:p>
            <a:pPr lvl="2"/>
            <a:r>
              <a:rPr lang="en-US" dirty="0"/>
              <a:t>Linear support vector machine</a:t>
            </a:r>
          </a:p>
          <a:p>
            <a:pPr lvl="2"/>
            <a:endParaRPr lang="en-US" dirty="0"/>
          </a:p>
          <a:p>
            <a:endParaRPr lang="en-US" dirty="0"/>
          </a:p>
        </p:txBody>
      </p:sp>
    </p:spTree>
    <p:extLst>
      <p:ext uri="{BB962C8B-B14F-4D97-AF65-F5344CB8AC3E}">
        <p14:creationId xmlns:p14="http://schemas.microsoft.com/office/powerpoint/2010/main" val="2098658121"/>
      </p:ext>
    </p:extLst>
  </p:cSld>
  <p:clrMapOvr>
    <a:overrideClrMapping bg1="lt1" tx1="dk1" bg2="lt2" tx2="dk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 and alpha are known as hyperparameters.</a:t>
            </a:r>
          </a:p>
          <a:p>
            <a:pPr lvl="2"/>
            <a:r>
              <a:rPr lang="en-US" dirty="0"/>
              <a:t>Hyperparameters are parameters that are set before a model is trained, and stays constant throughout the learning process.</a:t>
            </a:r>
          </a:p>
          <a:p>
            <a:pPr lvl="2"/>
            <a:endParaRPr lang="en-US" dirty="0"/>
          </a:p>
          <a:p>
            <a:endParaRPr lang="en-US" dirty="0"/>
          </a:p>
        </p:txBody>
      </p:sp>
    </p:spTree>
    <p:extLst>
      <p:ext uri="{BB962C8B-B14F-4D97-AF65-F5344CB8AC3E}">
        <p14:creationId xmlns:p14="http://schemas.microsoft.com/office/powerpoint/2010/main" val="1929485100"/>
      </p:ext>
    </p:extLst>
  </p:cSld>
  <p:clrMapOvr>
    <a:overrideClrMapping bg1="lt1" tx1="dk1" bg2="lt2" tx2="dk2" accent1="accent1" accent2="accent2" accent3="accent3" accent4="accent4" accent5="accent5" accent6="accent6" hlink="hlink" folHlink="folHlink"/>
  </p:clrMapOvr>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Ensemble Methods</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293"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r>
              <a:rPr lang="en-US" dirty="0"/>
              <a:t>Use the .score() return value as your accuracy metric.</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6" name="Picture 5">
            <a:extLst>
              <a:ext uri="{FF2B5EF4-FFF2-40B4-BE49-F238E27FC236}">
                <a16:creationId xmlns:a16="http://schemas.microsoft.com/office/drawing/2014/main" id="{85C8CB2D-7626-4E37-A8D8-04A626F258DC}"/>
              </a:ext>
            </a:extLst>
          </p:cNvPr>
          <p:cNvPicPr>
            <a:picLocks noChangeAspect="1"/>
          </p:cNvPicPr>
          <p:nvPr/>
        </p:nvPicPr>
        <p:blipFill>
          <a:blip r:embed="rId6"/>
          <a:stretch>
            <a:fillRect/>
          </a:stretch>
        </p:blipFill>
        <p:spPr>
          <a:xfrm>
            <a:off x="1693569" y="2286000"/>
            <a:ext cx="5756861" cy="4383492"/>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First line is the decision criteria for the children notes of the node the condition appears in.</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24269785"/>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 – A measure of the impurity of the node.  0 means all predictions are the same class, 1 means an infinite number of samples are classified in an infinite number of labels.</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4277046856"/>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038600" cy="4525963"/>
              </a:xfrm>
            </p:spPr>
            <p:txBody>
              <a:bodyPr>
                <a:normAutofit fontScale="92500" lnSpcReduction="20000"/>
              </a:bodyPr>
              <a:lstStyle/>
              <a:p>
                <a:r>
                  <a:rPr lang="en-US" dirty="0"/>
                  <a:t>Decision Tree</a:t>
                </a:r>
              </a:p>
              <a:p>
                <a:pPr lvl="1"/>
                <a:r>
                  <a:rPr lang="en-US" dirty="0"/>
                  <a:t>Attributes</a:t>
                </a:r>
              </a:p>
              <a:p>
                <a:pPr lvl="2"/>
                <a:r>
                  <a:rPr lang="en-US" dirty="0"/>
                  <a:t>Gini</a:t>
                </a:r>
              </a:p>
              <a:p>
                <a:pPr lvl="3"/>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𝑖</m:t>
                        </m:r>
                      </m:sub>
                    </m:sSub>
                  </m:oMath>
                </a14:m>
                <a:r>
                  <a:rPr lang="en-US" dirty="0"/>
                  <a:t> = 1 -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nary>
                  </m:oMath>
                </a14:m>
                <a:endParaRPr lang="en-US" dirty="0"/>
              </a:p>
              <a:p>
                <a:pPr lvl="3"/>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US" dirty="0"/>
                  <a:t> is the ratio of the predicted class to all samples of the kth class for the </a:t>
                </a:r>
                <a:r>
                  <a:rPr lang="en-US" dirty="0" err="1"/>
                  <a:t>ith</a:t>
                </a:r>
                <a:r>
                  <a:rPr lang="en-US" dirty="0"/>
                  <a:t> node.</a:t>
                </a:r>
              </a:p>
              <a:p>
                <a:pPr lvl="3"/>
                <a:r>
                  <a:rPr lang="en-US" dirty="0"/>
                  <a:t>Closer to zero means most of the predicted labels are one class.</a:t>
                </a:r>
              </a:p>
              <a:p>
                <a:pPr lvl="3"/>
                <a:r>
                  <a:rPr lang="en-US" dirty="0"/>
                  <a:t>Closer to one means the predicted labels are across more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038600" cy="4525963"/>
              </a:xfrm>
              <a:blipFill>
                <a:blip r:embed="rId6"/>
                <a:stretch>
                  <a:fillRect l="-3017" t="-350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7"/>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0545200"/>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a:t>
            </a:r>
          </a:p>
          <a:p>
            <a:pPr lvl="3"/>
            <a:r>
              <a:rPr lang="en-US" dirty="0"/>
              <a:t>The </a:t>
            </a:r>
            <a:r>
              <a:rPr lang="en-US" dirty="0" err="1"/>
              <a:t>gini</a:t>
            </a:r>
            <a:r>
              <a:rPr lang="en-US" dirty="0"/>
              <a:t> score is used in a cost function to determine which feature is used to create the decision boundary/condition for each node.</a:t>
            </a:r>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161610705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a:t>Decision Tree</a:t>
            </a:r>
          </a:p>
          <a:p>
            <a:pPr lvl="1"/>
            <a:r>
              <a:rPr lang="en-US" dirty="0"/>
              <a:t>Attributes</a:t>
            </a:r>
          </a:p>
          <a:p>
            <a:pPr lvl="2"/>
            <a:r>
              <a:rPr lang="en-US" dirty="0"/>
              <a:t>Samples – The number of training sets used to predict the current node.</a:t>
            </a:r>
          </a:p>
          <a:p>
            <a:pPr lvl="2"/>
            <a:r>
              <a:rPr lang="en-US" dirty="0"/>
              <a:t>Value – The predicted classes with the given samples.  This is in the order of the dataset label names.</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54927051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Class – The predicted label of this  node.</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199984842"/>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Decision Tree</a:t>
            </a:r>
          </a:p>
          <a:p>
            <a:pPr lvl="1"/>
            <a:r>
              <a:rPr lang="en-US" dirty="0"/>
              <a:t>Tends to overfit the data.</a:t>
            </a:r>
          </a:p>
          <a:p>
            <a:pPr lvl="1"/>
            <a:r>
              <a:rPr lang="en-US" dirty="0"/>
              <a:t>Can control this (regularize) by modifying the following parameters: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pPr lvl="2"/>
            <a:endParaRPr lang="en-US" dirty="0"/>
          </a:p>
          <a:p>
            <a:endParaRPr lang="en-US" dirty="0"/>
          </a:p>
        </p:txBody>
      </p:sp>
    </p:spTree>
    <p:extLst>
      <p:ext uri="{BB962C8B-B14F-4D97-AF65-F5344CB8AC3E}">
        <p14:creationId xmlns:p14="http://schemas.microsoft.com/office/powerpoint/2010/main" val="269981880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a:t>
            </a:r>
          </a:p>
          <a:p>
            <a:pPr lvl="2"/>
            <a:r>
              <a:rPr lang="en-US" dirty="0"/>
              <a:t>Removing/adding one data point can drastically change the decision boundaries.</a:t>
            </a:r>
          </a:p>
          <a:p>
            <a:pPr lvl="2"/>
            <a:endParaRPr lang="en-US" dirty="0"/>
          </a:p>
          <a:p>
            <a:endParaRPr lang="en-US" dirty="0"/>
          </a:p>
        </p:txBody>
      </p:sp>
    </p:spTree>
    <p:extLst>
      <p:ext uri="{BB962C8B-B14F-4D97-AF65-F5344CB8AC3E}">
        <p14:creationId xmlns:p14="http://schemas.microsoft.com/office/powerpoint/2010/main" val="4205509414"/>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 orientation</a:t>
            </a:r>
          </a:p>
          <a:p>
            <a:pPr lvl="2"/>
            <a:r>
              <a:rPr lang="en-US" dirty="0"/>
              <a:t>This applies more for regression.</a:t>
            </a:r>
          </a:p>
          <a:p>
            <a:pPr lvl="2"/>
            <a:r>
              <a:rPr lang="en-US" dirty="0"/>
              <a:t>Boundaries for decision trees are orthogonal (i.e. they are vertical or lateral, but not angled).</a:t>
            </a:r>
          </a:p>
          <a:p>
            <a:pPr lvl="2"/>
            <a:r>
              <a:rPr lang="en-US" dirty="0"/>
              <a:t>Rotating the data points on a graph can drastically change the decision boundaries.</a:t>
            </a:r>
          </a:p>
          <a:p>
            <a:pPr lvl="2"/>
            <a:endParaRPr lang="en-US" dirty="0"/>
          </a:p>
          <a:p>
            <a:endParaRPr lang="en-US" dirty="0"/>
          </a:p>
        </p:txBody>
      </p:sp>
    </p:spTree>
    <p:extLst>
      <p:ext uri="{BB962C8B-B14F-4D97-AF65-F5344CB8AC3E}">
        <p14:creationId xmlns:p14="http://schemas.microsoft.com/office/powerpoint/2010/main" val="847856922"/>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Works similar to other linear regressors, using a linear equation to generate decision boundaries/predict the label of the data point.</a:t>
            </a:r>
          </a:p>
          <a:p>
            <a:pPr lvl="1"/>
            <a:r>
              <a:rPr lang="en-US" dirty="0"/>
              <a:t>Uses regularization parameter c</a:t>
            </a:r>
          </a:p>
          <a:p>
            <a:pPr lvl="1"/>
            <a:r>
              <a:rPr lang="en-US" dirty="0"/>
              <a:t>Logistic regression defaults to using L2 regularization, but L1 can be chosen.</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Linear models use a cost function to determine weight of each feature.</a:t>
            </a:r>
          </a:p>
          <a:p>
            <a:pPr lvl="1"/>
            <a:r>
              <a:rPr lang="en-US" dirty="0"/>
              <a:t>A general cost function may look something like the following:</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Regularization adds an additional r penalty to the cost function, driving the weights closer to 0.</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endParaRPr lang="en-US" dirty="0"/>
              </a:p>
              <a:p>
                <a:pPr lvl="3"/>
                <a:r>
                  <a:rPr lang="en-US" dirty="0"/>
                  <a:t>a is a hyperparameter used to adjust how fast the weights change (in the case of logistic regression, this is the c parameter)</a:t>
                </a:r>
              </a:p>
              <a:p>
                <a:pPr lvl="3"/>
                <a:r>
                  <a:rPr lang="en-US" dirty="0"/>
                  <a:t>w is the weight of a feature</a:t>
                </a:r>
              </a:p>
              <a:p>
                <a:pPr lvl="2"/>
                <a:r>
                  <a:rPr lang="en-US" dirty="0"/>
                  <a:t>Can cause the weights for features to go to 0</a:t>
                </a:r>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n-US" dirty="0"/>
                  <a:t>a is a hyperparameter used to adjust how fast the weights change (in the case of logistic regression, this is the c parameter)</a:t>
                </a:r>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1"/>
            <a:r>
              <a:rPr lang="en-US"/>
              <a:t>Nonlinear SVM</a:t>
            </a:r>
            <a:endParaRPr lang="en-US" dirty="0"/>
          </a:p>
          <a:p>
            <a:pPr lvl="2"/>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Attempts to create decision boundaries that maximize the space between the two closest samples.</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Works similar to classifier, except mean squared error is used in cost function to determine boundaries.</a:t>
            </a:r>
          </a:p>
          <a:p>
            <a:pPr lvl="1"/>
            <a:r>
              <a:rPr lang="en-US" dirty="0"/>
              <a:t>Each node has a predicted value that is the average of all values within its decision boundary.</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The same pros and cons exist as the classifier variant of the decision tree.</a:t>
            </a:r>
          </a:p>
          <a:p>
            <a:pPr lvl="2"/>
            <a:endParaRPr lang="en-US" dirty="0"/>
          </a:p>
          <a:p>
            <a:endParaRPr lang="en-US" dirty="0"/>
          </a:p>
        </p:txBody>
      </p:sp>
    </p:spTree>
    <p:extLst>
      <p:ext uri="{BB962C8B-B14F-4D97-AF65-F5344CB8AC3E}">
        <p14:creationId xmlns:p14="http://schemas.microsoft.com/office/powerpoint/2010/main" val="4206803124"/>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a:p>
            <a:pPr lvl="1"/>
            <a:r>
              <a:rPr lang="en-US" dirty="0"/>
              <a:t>Scaling Data</a:t>
            </a:r>
          </a:p>
          <a:p>
            <a:pPr lvl="1"/>
            <a:r>
              <a:rPr lang="en-US" dirty="0"/>
              <a:t>Converting Categories to Numbers</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Trainers understand numbers better than text.  If there are a set number of text categories, converting them to numbers will help.</a:t>
            </a:r>
          </a:p>
          <a:p>
            <a:pPr lvl="1"/>
            <a:r>
              <a:rPr lang="en-US" dirty="0"/>
              <a:t>If you have 5 categories, replacing them with numbers will make the model better.</a:t>
            </a:r>
          </a:p>
          <a:p>
            <a:pPr lvl="2"/>
            <a:r>
              <a:rPr lang="en-US" dirty="0"/>
              <a:t>‘Lake’ </a:t>
            </a:r>
            <a:r>
              <a:rPr lang="en-US" dirty="0">
                <a:sym typeface="Wingdings" panose="05000000000000000000" pitchFamily="2" charset="2"/>
              </a:rPr>
              <a:t> 0</a:t>
            </a:r>
            <a:endParaRPr lang="en-US" dirty="0"/>
          </a:p>
          <a:p>
            <a:pPr lvl="2"/>
            <a:r>
              <a:rPr lang="en-US" dirty="0"/>
              <a:t>‘River’ </a:t>
            </a:r>
            <a:r>
              <a:rPr lang="en-US" dirty="0">
                <a:sym typeface="Wingdings" panose="05000000000000000000" pitchFamily="2" charset="2"/>
              </a:rPr>
              <a:t> 1</a:t>
            </a:r>
            <a:endParaRPr lang="en-US" dirty="0"/>
          </a:p>
          <a:p>
            <a:pPr lvl="2"/>
            <a:r>
              <a:rPr lang="en-US" dirty="0"/>
              <a:t>‘Stream’ </a:t>
            </a:r>
            <a:r>
              <a:rPr lang="en-US" dirty="0">
                <a:sym typeface="Wingdings" panose="05000000000000000000" pitchFamily="2" charset="2"/>
              </a:rPr>
              <a:t> 2</a:t>
            </a:r>
            <a:endParaRPr lang="en-US" dirty="0"/>
          </a:p>
          <a:p>
            <a:pPr lvl="2"/>
            <a:r>
              <a:rPr lang="en-US" dirty="0"/>
              <a:t>‘Ocean’ </a:t>
            </a:r>
            <a:r>
              <a:rPr lang="en-US" dirty="0">
                <a:sym typeface="Wingdings" panose="05000000000000000000" pitchFamily="2" charset="2"/>
              </a:rPr>
              <a:t> 3</a:t>
            </a:r>
            <a:endParaRPr lang="en-US" dirty="0"/>
          </a:p>
          <a:p>
            <a:pPr lvl="2"/>
            <a:r>
              <a:rPr lang="en-US" dirty="0"/>
              <a:t>‘Pond’ </a:t>
            </a:r>
            <a:r>
              <a:rPr lang="en-US" dirty="0">
                <a:sym typeface="Wingdings" panose="05000000000000000000" pitchFamily="2" charset="2"/>
              </a:rPr>
              <a:t> 4</a:t>
            </a:r>
            <a:endParaRPr lang="en-US" dirty="0"/>
          </a:p>
        </p:txBody>
      </p:sp>
    </p:spTree>
    <p:extLst>
      <p:ext uri="{BB962C8B-B14F-4D97-AF65-F5344CB8AC3E}">
        <p14:creationId xmlns:p14="http://schemas.microsoft.com/office/powerpoint/2010/main" val="288031998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Converting Categories to Numbers</a:t>
            </a:r>
          </a:p>
          <a:p>
            <a:pPr lvl="1"/>
            <a:r>
              <a:rPr lang="en-US" dirty="0"/>
              <a:t>Trainers usually assume that numbers closer together are closer related.  If this is not the case, then creating a new column with the category as the feature name will increase the models predictive ability.</a:t>
            </a:r>
          </a:p>
          <a:p>
            <a:pPr lvl="1"/>
            <a:endParaRPr lang="en-US" dirty="0"/>
          </a:p>
        </p:txBody>
      </p:sp>
    </p:spTree>
    <p:extLst>
      <p:ext uri="{BB962C8B-B14F-4D97-AF65-F5344CB8AC3E}">
        <p14:creationId xmlns:p14="http://schemas.microsoft.com/office/powerpoint/2010/main" val="184835074"/>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i.e. In the previous example, a lake and a pond are more closely related than a lake and a river, but the river is numerically closer to the lake.</a:t>
            </a:r>
          </a:p>
          <a:p>
            <a:pPr lvl="1"/>
            <a:r>
              <a:rPr lang="en-US" dirty="0"/>
              <a:t>Would be better to create a new column for each category, and use either 0 or 1 to tell whether the feature applies to the sample or not.</a:t>
            </a:r>
          </a:p>
          <a:p>
            <a:pPr lvl="1"/>
            <a:r>
              <a:rPr lang="en-US" dirty="0"/>
              <a:t>This is called one-hot encoding.</a:t>
            </a:r>
          </a:p>
          <a:p>
            <a:pPr lvl="1"/>
            <a:r>
              <a:rPr lang="en-US" dirty="0"/>
              <a:t>Can use </a:t>
            </a:r>
            <a:r>
              <a:rPr lang="en-US" dirty="0" err="1">
                <a:latin typeface="Consolas" panose="020B0609020204030204" pitchFamily="49" charset="0"/>
              </a:rPr>
              <a:t>sklearn.preprocessing.LabelBinarizer</a:t>
            </a:r>
            <a:r>
              <a:rPr lang="en-US" dirty="0"/>
              <a:t> class to automatically do this.</a:t>
            </a:r>
          </a:p>
          <a:p>
            <a:pPr lvl="1"/>
            <a:endParaRPr lang="en-US" dirty="0"/>
          </a:p>
        </p:txBody>
      </p:sp>
    </p:spTree>
    <p:extLst>
      <p:ext uri="{BB962C8B-B14F-4D97-AF65-F5344CB8AC3E}">
        <p14:creationId xmlns:p14="http://schemas.microsoft.com/office/powerpoint/2010/main" val="2846518599"/>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Why accuracy isn’t enough</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1"/>
            <a:r>
              <a:rPr lang="en-US" dirty="0"/>
              <a:t>Confusion Matrix</a:t>
            </a:r>
          </a:p>
          <a:p>
            <a:pPr lvl="1"/>
            <a:r>
              <a:rPr lang="en-US" dirty="0"/>
              <a:t>Accuracy</a:t>
            </a:r>
          </a:p>
          <a:p>
            <a:pPr lvl="2"/>
            <a:endParaRPr lang="en-US" dirty="0"/>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 </a:t>
            </a:r>
          </a:p>
          <a:p>
            <a:pPr lvl="1"/>
            <a:r>
              <a:rPr lang="en-US" dirty="0"/>
              <a:t>Mean Squared Error</a:t>
            </a:r>
          </a:p>
          <a:p>
            <a:pPr lvl="2"/>
            <a:r>
              <a:rPr lang="en-US" dirty="0" err="1"/>
              <a:t>mse</a:t>
            </a:r>
            <a:endParaRPr lang="en-US" dirty="0"/>
          </a:p>
          <a:p>
            <a:pPr lvl="2"/>
            <a:endParaRPr lang="en-US" dirty="0"/>
          </a:p>
          <a:p>
            <a:pPr marL="914400" lvl="2" indent="0">
              <a:buNone/>
            </a:pPr>
            <a:endParaRPr lang="en-US" dirty="0"/>
          </a:p>
        </p:txBody>
      </p:sp>
    </p:spTree>
    <p:extLst>
      <p:ext uri="{BB962C8B-B14F-4D97-AF65-F5344CB8AC3E}">
        <p14:creationId xmlns:p14="http://schemas.microsoft.com/office/powerpoint/2010/main" val="1637459971"/>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Skewed datasets</a:t>
            </a:r>
          </a:p>
          <a:p>
            <a:pPr lvl="2"/>
            <a:r>
              <a:rPr lang="en-US" dirty="0"/>
              <a:t>If the dataset contains many more targets of one classification vs another, it is very easy to get high accuracy by just guessing the most likely class.</a:t>
            </a:r>
          </a:p>
        </p:txBody>
      </p:sp>
    </p:spTree>
    <p:extLst>
      <p:ext uri="{BB962C8B-B14F-4D97-AF65-F5344CB8AC3E}">
        <p14:creationId xmlns:p14="http://schemas.microsoft.com/office/powerpoint/2010/main" val="1739588826"/>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High importance of not getting false positives or false negatives</a:t>
            </a:r>
          </a:p>
          <a:p>
            <a:pPr lvl="2"/>
            <a:r>
              <a:rPr lang="en-US" dirty="0"/>
              <a:t>Predicting a false negative for something like cancer recognition is much less preferred than predicting a false positive.</a:t>
            </a:r>
          </a:p>
          <a:p>
            <a:pPr lvl="3"/>
            <a:r>
              <a:rPr lang="en-US" dirty="0"/>
              <a:t>i.e. we would rather have the model incorrectly predict a benign tumor is malignant vs predict a malignant tumor benign.</a:t>
            </a:r>
          </a:p>
        </p:txBody>
      </p:sp>
    </p:spTree>
    <p:extLst>
      <p:ext uri="{BB962C8B-B14F-4D97-AF65-F5344CB8AC3E}">
        <p14:creationId xmlns:p14="http://schemas.microsoft.com/office/powerpoint/2010/main" val="4198823531"/>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Except for mean squared error, all of these methods apply to classification trainers and models.</a:t>
            </a:r>
          </a:p>
          <a:p>
            <a:pPr lvl="2"/>
            <a:endParaRPr lang="en-US" dirty="0"/>
          </a:p>
        </p:txBody>
      </p:sp>
    </p:spTree>
    <p:extLst>
      <p:ext uri="{BB962C8B-B14F-4D97-AF65-F5344CB8AC3E}">
        <p14:creationId xmlns:p14="http://schemas.microsoft.com/office/powerpoint/2010/main" val="3349679697"/>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a:t>
            </a:r>
          </a:p>
          <a:p>
            <a:pPr lvl="1"/>
            <a:r>
              <a:rPr lang="en-US" dirty="0"/>
              <a:t>TP/(TP+FP)</a:t>
            </a:r>
          </a:p>
          <a:p>
            <a:pPr lvl="1"/>
            <a:r>
              <a:rPr lang="en-US" dirty="0"/>
              <a:t>Can achieve 100% if a single prediction is made and it is correct. </a:t>
            </a:r>
          </a:p>
          <a:p>
            <a:pPr lvl="2"/>
            <a:r>
              <a:rPr lang="en-US" dirty="0"/>
              <a:t>Must look at other metrics.</a:t>
            </a:r>
          </a:p>
          <a:p>
            <a:pPr lvl="2"/>
            <a:endParaRPr lang="en-US" dirty="0"/>
          </a:p>
        </p:txBody>
      </p:sp>
    </p:spTree>
    <p:extLst>
      <p:ext uri="{BB962C8B-B14F-4D97-AF65-F5344CB8AC3E}">
        <p14:creationId xmlns:p14="http://schemas.microsoft.com/office/powerpoint/2010/main" val="4078467942"/>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Recall </a:t>
            </a:r>
          </a:p>
          <a:p>
            <a:pPr lvl="1"/>
            <a:r>
              <a:rPr lang="en-US" dirty="0"/>
              <a:t>TP/(TP+FN)</a:t>
            </a:r>
          </a:p>
          <a:p>
            <a:pPr lvl="1"/>
            <a:r>
              <a:rPr lang="en-US" dirty="0"/>
              <a:t>A.k.a. True Positive Rate</a:t>
            </a:r>
          </a:p>
          <a:p>
            <a:pPr lvl="1"/>
            <a:r>
              <a:rPr lang="en-US" dirty="0"/>
              <a:t>A.k.a. Sensitivity</a:t>
            </a:r>
          </a:p>
          <a:p>
            <a:pPr lvl="2"/>
            <a:endParaRPr lang="en-US" dirty="0"/>
          </a:p>
        </p:txBody>
      </p:sp>
    </p:spTree>
    <p:extLst>
      <p:ext uri="{BB962C8B-B14F-4D97-AF65-F5344CB8AC3E}">
        <p14:creationId xmlns:p14="http://schemas.microsoft.com/office/powerpoint/2010/main" val="3198591611"/>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False Positive Rate</a:t>
            </a:r>
          </a:p>
          <a:p>
            <a:pPr lvl="1"/>
            <a:r>
              <a:rPr lang="en-US" dirty="0"/>
              <a:t>FP/(TP+FN) = 1-TNR</a:t>
            </a:r>
          </a:p>
          <a:p>
            <a:pPr lvl="2"/>
            <a:endParaRPr lang="en-US" dirty="0"/>
          </a:p>
        </p:txBody>
      </p:sp>
    </p:spTree>
    <p:extLst>
      <p:ext uri="{BB962C8B-B14F-4D97-AF65-F5344CB8AC3E}">
        <p14:creationId xmlns:p14="http://schemas.microsoft.com/office/powerpoint/2010/main" val="14354180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8526</TotalTime>
  <Words>5046</Words>
  <Application>Microsoft Office PowerPoint</Application>
  <PresentationFormat>On-screen Show (4:3)</PresentationFormat>
  <Paragraphs>767</Paragraphs>
  <Slides>130</Slides>
  <Notes>25</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130</vt:i4>
      </vt:variant>
    </vt:vector>
  </HeadingPairs>
  <TitlesOfParts>
    <vt:vector size="137" baseType="lpstr">
      <vt:lpstr>Arial</vt:lpstr>
      <vt:lpstr>Calibri</vt:lpstr>
      <vt:lpstr>Cambria Math</vt:lpstr>
      <vt:lpstr>Consolas</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Dataset Preparation</vt:lpstr>
      <vt:lpstr>Dataset Preparation</vt:lpstr>
      <vt:lpstr>Dataset Preparation</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Ensemble Methods</vt:lpstr>
      <vt:lpstr>Ensemble Methods</vt:lpstr>
      <vt:lpstr>Ensemble Methods</vt:lpstr>
      <vt:lpstr>Ensemble Methods</vt:lpstr>
      <vt:lpstr>Ensemble Methods</vt:lpstr>
      <vt:lpstr>Ensemble Methods</vt:lpstr>
      <vt:lpstr>Ensemble Methods</vt:lpstr>
      <vt:lpstr>Ensemble Methods</vt:lpstr>
      <vt:lpstr>Tuning</vt:lpstr>
      <vt:lpstr>Tuning</vt:lpstr>
      <vt:lpstr>Tuning</vt:lpstr>
      <vt:lpstr>Tuning</vt:lpstr>
      <vt:lpstr>Tuning</vt:lpstr>
      <vt:lpstr>Tuning</vt:lpstr>
      <vt:lpstr>Tuning</vt:lpstr>
      <vt:lpstr>Tuning</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461</cp:revision>
  <dcterms:created xsi:type="dcterms:W3CDTF">2018-01-12T01:50:51Z</dcterms:created>
  <dcterms:modified xsi:type="dcterms:W3CDTF">2022-01-01T23:27:06Z</dcterms:modified>
</cp:coreProperties>
</file>