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1" r:id="rId4"/>
    <p:sldId id="265" r:id="rId5"/>
    <p:sldId id="288" r:id="rId6"/>
    <p:sldId id="292" r:id="rId7"/>
    <p:sldId id="293" r:id="rId8"/>
    <p:sldId id="291" r:id="rId9"/>
    <p:sldId id="286" r:id="rId10"/>
    <p:sldId id="294" r:id="rId11"/>
    <p:sldId id="306" r:id="rId12"/>
    <p:sldId id="276" r:id="rId13"/>
    <p:sldId id="305" r:id="rId14"/>
    <p:sldId id="307" r:id="rId15"/>
    <p:sldId id="301" r:id="rId16"/>
    <p:sldId id="302" r:id="rId17"/>
    <p:sldId id="284" r:id="rId18"/>
    <p:sldId id="296" r:id="rId19"/>
    <p:sldId id="297" r:id="rId20"/>
    <p:sldId id="298" r:id="rId21"/>
    <p:sldId id="299" r:id="rId22"/>
    <p:sldId id="266" r:id="rId23"/>
    <p:sldId id="304" r:id="rId24"/>
    <p:sldId id="303" r:id="rId25"/>
    <p:sldId id="308" r:id="rId26"/>
    <p:sldId id="313" r:id="rId27"/>
    <p:sldId id="309" r:id="rId28"/>
    <p:sldId id="310" r:id="rId29"/>
    <p:sldId id="311" r:id="rId30"/>
    <p:sldId id="312" r:id="rId31"/>
    <p:sldId id="314" r:id="rId32"/>
    <p:sldId id="317" r:id="rId33"/>
    <p:sldId id="318" r:id="rId34"/>
    <p:sldId id="267" r:id="rId35"/>
    <p:sldId id="380" r:id="rId36"/>
    <p:sldId id="338" r:id="rId37"/>
    <p:sldId id="339" r:id="rId38"/>
    <p:sldId id="337" r:id="rId39"/>
    <p:sldId id="329" r:id="rId40"/>
    <p:sldId id="331" r:id="rId41"/>
    <p:sldId id="332" r:id="rId42"/>
    <p:sldId id="319" r:id="rId43"/>
    <p:sldId id="333" r:id="rId44"/>
    <p:sldId id="334" r:id="rId45"/>
    <p:sldId id="328" r:id="rId46"/>
    <p:sldId id="321" r:id="rId47"/>
    <p:sldId id="340" r:id="rId48"/>
    <p:sldId id="336" r:id="rId49"/>
    <p:sldId id="335" r:id="rId50"/>
    <p:sldId id="322" r:id="rId51"/>
    <p:sldId id="342" r:id="rId52"/>
    <p:sldId id="343" r:id="rId53"/>
    <p:sldId id="268" r:id="rId54"/>
    <p:sldId id="363" r:id="rId55"/>
    <p:sldId id="323" r:id="rId56"/>
    <p:sldId id="327" r:id="rId57"/>
    <p:sldId id="324" r:id="rId58"/>
    <p:sldId id="325" r:id="rId59"/>
    <p:sldId id="326" r:id="rId60"/>
    <p:sldId id="37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Extending </a:t>
            </a:r>
            <a:r>
              <a:rPr lang="en-US"/>
              <a:t>the Snake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Error handling</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3276600"/>
            <a:ext cx="580317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0264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Syntax</a:t>
            </a:r>
          </a:p>
          <a:p>
            <a:pPr lvl="3"/>
            <a:r>
              <a:rPr lang="en-US" dirty="0"/>
              <a:t>try:</a:t>
            </a:r>
          </a:p>
          <a:p>
            <a:pPr lvl="4"/>
            <a:r>
              <a:rPr lang="en-US" dirty="0"/>
              <a:t>&lt;code statements to try&gt;</a:t>
            </a:r>
          </a:p>
          <a:p>
            <a:pPr lvl="3"/>
            <a:r>
              <a:rPr lang="en-US" dirty="0"/>
              <a:t>except &lt;error_type_1&gt;:</a:t>
            </a:r>
          </a:p>
          <a:p>
            <a:pPr lvl="4"/>
            <a:r>
              <a:rPr lang="en-US" dirty="0"/>
              <a:t>&lt;code when error type occurs&gt;</a:t>
            </a:r>
          </a:p>
          <a:p>
            <a:pPr lvl="3"/>
            <a:r>
              <a:rPr lang="en-US" dirty="0"/>
              <a:t>except &lt;error_type_2&gt; as err:</a:t>
            </a:r>
          </a:p>
          <a:p>
            <a:pPr lvl="4"/>
            <a:r>
              <a:rPr lang="en-US" dirty="0"/>
              <a:t>&lt;code when error type occurs, aliased as “Err”&gt;</a:t>
            </a:r>
          </a:p>
          <a:p>
            <a:pPr lvl="3"/>
            <a:r>
              <a:rPr lang="en-US" dirty="0"/>
              <a:t>except:</a:t>
            </a:r>
          </a:p>
          <a:p>
            <a:pPr lvl="4"/>
            <a:r>
              <a:rPr lang="en-US" dirty="0"/>
              <a:t>&lt;code that catches all other errors&gt;</a:t>
            </a:r>
          </a:p>
        </p:txBody>
      </p:sp>
    </p:spTree>
    <p:extLst>
      <p:ext uri="{BB962C8B-B14F-4D97-AF65-F5344CB8AC3E}">
        <p14:creationId xmlns:p14="http://schemas.microsoft.com/office/powerpoint/2010/main" val="1210843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all errors without specifying an exception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14800"/>
            <a:ext cx="455771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682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Try-Except</a:t>
            </a:r>
          </a:p>
          <a:p>
            <a:pPr lvl="2"/>
            <a:r>
              <a:rPr lang="en-US" dirty="0"/>
              <a:t>Can catch specific types of errors by defining the exception</a:t>
            </a:r>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0386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47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Exception Types</a:t>
            </a:r>
          </a:p>
          <a:p>
            <a:pPr lvl="2"/>
            <a:r>
              <a:rPr lang="en-US" dirty="0"/>
              <a:t>https://docs.python.org/3/library/exceptions.html</a:t>
            </a:r>
          </a:p>
          <a:p>
            <a:pPr lvl="2"/>
            <a:r>
              <a:rPr lang="en-US" dirty="0" err="1"/>
              <a:t>NameError</a:t>
            </a:r>
            <a:r>
              <a:rPr lang="en-US" dirty="0"/>
              <a:t> – Undefined variable</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8" y="4191000"/>
            <a:ext cx="542669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292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Improved Logic and Error Handling</a:t>
            </a:r>
          </a:p>
          <a:p>
            <a:pPr lvl="1"/>
            <a:r>
              <a:rPr lang="en-US" dirty="0"/>
              <a:t>Naming Errors</a:t>
            </a:r>
          </a:p>
          <a:p>
            <a:pPr lvl="2"/>
            <a:r>
              <a:rPr lang="en-US" dirty="0"/>
              <a:t>raise </a:t>
            </a:r>
            <a:r>
              <a:rPr lang="en-US" dirty="0" err="1"/>
              <a:t>NameError</a:t>
            </a:r>
            <a:r>
              <a:rPr lang="en-US" dirty="0"/>
              <a:t>(&lt;</a:t>
            </a:r>
            <a:r>
              <a:rPr lang="en-US" dirty="0" err="1"/>
              <a:t>error_name</a:t>
            </a:r>
            <a:r>
              <a:rPr lang="en-US" dirty="0"/>
              <a:t>&gt;)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05200"/>
            <a:ext cx="5623101"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27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A better loop</a:t>
            </a:r>
          </a:p>
          <a:p>
            <a:pPr lvl="1"/>
            <a:r>
              <a:rPr lang="en-US" dirty="0"/>
              <a:t>Combine with conditionals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508" y="3629965"/>
            <a:ext cx="5607908" cy="286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4135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Example – Get specific values in a dictionary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724" y="3276600"/>
            <a:ext cx="602428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28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Example – get median of a list of lists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95600"/>
            <a:ext cx="520065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188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Nested list comprehensions</a:t>
            </a:r>
          </a:p>
          <a:p>
            <a:pPr lvl="2"/>
            <a:r>
              <a:rPr lang="en-US" dirty="0"/>
              <a:t>Example – get even numbers between 10 and 30</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7689088"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352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92500" lnSpcReduction="20000"/>
          </a:bodyPr>
          <a:lstStyle/>
          <a:p>
            <a:r>
              <a:rPr lang="en-US" dirty="0"/>
              <a:t>More Types</a:t>
            </a:r>
          </a:p>
          <a:p>
            <a:r>
              <a:rPr lang="en-US" dirty="0"/>
              <a:t>Furthering the Collective</a:t>
            </a:r>
          </a:p>
          <a:p>
            <a:r>
              <a:rPr lang="en-US" dirty="0"/>
              <a:t>Improved Logic and Error Handling</a:t>
            </a:r>
          </a:p>
          <a:p>
            <a:r>
              <a:rPr lang="en-US" dirty="0"/>
              <a:t>List Comprehensions</a:t>
            </a:r>
          </a:p>
          <a:p>
            <a:r>
              <a:rPr lang="en-US" dirty="0"/>
              <a:t>Lambda Expressions</a:t>
            </a:r>
          </a:p>
          <a:p>
            <a:r>
              <a:rPr lang="en-US" dirty="0"/>
              <a:t>Classes in Python</a:t>
            </a:r>
          </a:p>
          <a:p>
            <a:r>
              <a:rPr lang="en-US" dirty="0"/>
              <a:t>Keyword Arguments</a:t>
            </a:r>
          </a:p>
          <a:p>
            <a:r>
              <a:rPr lang="en-US" dirty="0"/>
              <a:t>GUI’s</a:t>
            </a:r>
          </a:p>
          <a:p>
            <a:r>
              <a:rPr lang="en-US" dirty="0"/>
              <a:t>Creating Executables</a:t>
            </a:r>
          </a:p>
        </p:txBody>
      </p:sp>
    </p:spTree>
    <p:extLst>
      <p:ext uri="{BB962C8B-B14F-4D97-AF65-F5344CB8AC3E}">
        <p14:creationId xmlns:p14="http://schemas.microsoft.com/office/powerpoint/2010/main" val="308289455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List Comprehensions</a:t>
            </a:r>
          </a:p>
          <a:p>
            <a:pPr lvl="1"/>
            <a:r>
              <a:rPr lang="en-US" dirty="0"/>
              <a:t>Can nest list comprehensions</a:t>
            </a:r>
          </a:p>
          <a:p>
            <a:pPr lvl="2"/>
            <a:r>
              <a:rPr lang="en-US" dirty="0"/>
              <a:t>Example – get medians of sets of values, and medians of the unique set of the same values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73152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996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Lambda Expressions</a:t>
            </a:r>
          </a:p>
          <a:p>
            <a:pPr lvl="1"/>
            <a:r>
              <a:rPr lang="en-US" dirty="0"/>
              <a:t>Anonymous functions</a:t>
            </a:r>
          </a:p>
          <a:p>
            <a:pPr lvl="1"/>
            <a:r>
              <a:rPr lang="en-US" dirty="0" err="1"/>
              <a:t>a.k.a</a:t>
            </a:r>
            <a:r>
              <a:rPr lang="en-US" dirty="0"/>
              <a:t> inline function</a:t>
            </a:r>
          </a:p>
          <a:p>
            <a:pPr lvl="1"/>
            <a:r>
              <a:rPr lang="en-US" dirty="0"/>
              <a:t>Very useful in Pandas</a:t>
            </a:r>
          </a:p>
        </p:txBody>
      </p:sp>
    </p:spTree>
    <p:extLst>
      <p:ext uri="{BB962C8B-B14F-4D97-AF65-F5344CB8AC3E}">
        <p14:creationId xmlns:p14="http://schemas.microsoft.com/office/powerpoint/2010/main" val="420506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Lambda Expressions</a:t>
            </a:r>
          </a:p>
          <a:p>
            <a:pPr lvl="1"/>
            <a:r>
              <a:rPr lang="en-US" dirty="0"/>
              <a:t>lambda &lt;</a:t>
            </a:r>
            <a:r>
              <a:rPr lang="en-US" dirty="0" err="1"/>
              <a:t>dummy_var</a:t>
            </a:r>
            <a:r>
              <a:rPr lang="en-US" dirty="0"/>
              <a:t>&gt;: &lt;statement using dummy </a:t>
            </a:r>
            <a:r>
              <a:rPr lang="en-US" dirty="0" err="1"/>
              <a:t>var</a:t>
            </a:r>
            <a:r>
              <a:rPr lang="en-US" dirty="0"/>
              <a:t>&gt;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224573"/>
            <a:ext cx="435022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637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Lambda Expressions</a:t>
            </a:r>
          </a:p>
          <a:p>
            <a:pPr lvl="1"/>
            <a:r>
              <a:rPr lang="en-US" dirty="0"/>
              <a:t>Embedded function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200400"/>
            <a:ext cx="5531708"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88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Define:</a:t>
            </a:r>
          </a:p>
          <a:p>
            <a:pPr lvl="1"/>
            <a:r>
              <a:rPr lang="en-US" dirty="0"/>
              <a:t>List Comprehensions</a:t>
            </a:r>
          </a:p>
          <a:p>
            <a:pPr lvl="1"/>
            <a:r>
              <a:rPr lang="en-US" dirty="0"/>
              <a:t>Sets</a:t>
            </a:r>
          </a:p>
          <a:p>
            <a:pPr lvl="1"/>
            <a:r>
              <a:rPr lang="en-US" dirty="0"/>
              <a:t>Slice notation</a:t>
            </a:r>
          </a:p>
          <a:p>
            <a:pPr lvl="1"/>
            <a:r>
              <a:rPr lang="en-US" dirty="0"/>
              <a:t>Lambda expressions</a:t>
            </a:r>
          </a:p>
          <a:p>
            <a:r>
              <a:rPr lang="en-US" dirty="0"/>
              <a:t>List some error handling constructs in Python</a:t>
            </a:r>
          </a:p>
          <a:p>
            <a:endParaRPr lang="en-US" dirty="0"/>
          </a:p>
          <a:p>
            <a:endParaRPr lang="en-US" dirty="0"/>
          </a:p>
        </p:txBody>
      </p:sp>
    </p:spTree>
    <p:extLst>
      <p:ext uri="{BB962C8B-B14F-4D97-AF65-F5344CB8AC3E}">
        <p14:creationId xmlns:p14="http://schemas.microsoft.com/office/powerpoint/2010/main" val="3841056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Objects</a:t>
            </a:r>
          </a:p>
          <a:p>
            <a:pPr lvl="1"/>
            <a:r>
              <a:rPr lang="en-US" dirty="0"/>
              <a:t>Quick definition</a:t>
            </a:r>
          </a:p>
          <a:p>
            <a:pPr lvl="1"/>
            <a:r>
              <a:rPr lang="en-US" dirty="0"/>
              <a:t>What 3 basic items define an object</a:t>
            </a:r>
          </a:p>
          <a:p>
            <a:pPr lvl="1"/>
            <a:r>
              <a:rPr lang="en-US" dirty="0"/>
              <a:t>Are classes needed to program?</a:t>
            </a:r>
          </a:p>
          <a:p>
            <a:pPr lvl="1"/>
            <a:r>
              <a:rPr lang="en-US" dirty="0"/>
              <a:t>Are classes needed to program well?</a:t>
            </a:r>
          </a:p>
          <a:p>
            <a:pPr lvl="1"/>
            <a:r>
              <a:rPr lang="en-US" dirty="0"/>
              <a:t>What are some things classes good for</a:t>
            </a:r>
          </a:p>
          <a:p>
            <a:endParaRPr lang="en-US" dirty="0"/>
          </a:p>
          <a:p>
            <a:endParaRPr lang="en-US" dirty="0"/>
          </a:p>
        </p:txBody>
      </p:sp>
    </p:spTree>
    <p:extLst>
      <p:ext uri="{BB962C8B-B14F-4D97-AF65-F5344CB8AC3E}">
        <p14:creationId xmlns:p14="http://schemas.microsoft.com/office/powerpoint/2010/main" val="171030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List Comprehensions</a:t>
            </a:r>
          </a:p>
          <a:p>
            <a:pPr lvl="1"/>
            <a:r>
              <a:rPr lang="en-US" dirty="0"/>
              <a:t>Combination of a for loop and possible conditional statements in one statement</a:t>
            </a:r>
          </a:p>
          <a:p>
            <a:r>
              <a:rPr lang="en-US" dirty="0"/>
              <a:t>Sets</a:t>
            </a:r>
          </a:p>
          <a:p>
            <a:pPr lvl="1"/>
            <a:r>
              <a:rPr lang="en-US" dirty="0"/>
              <a:t>Unique, unordered set of values</a:t>
            </a:r>
          </a:p>
          <a:p>
            <a:pPr lvl="1"/>
            <a:r>
              <a:rPr lang="en-US" dirty="0"/>
              <a:t>Convertible to list if order/editing is needed</a:t>
            </a:r>
          </a:p>
          <a:p>
            <a:endParaRPr lang="en-US" dirty="0"/>
          </a:p>
        </p:txBody>
      </p:sp>
    </p:spTree>
    <p:extLst>
      <p:ext uri="{BB962C8B-B14F-4D97-AF65-F5344CB8AC3E}">
        <p14:creationId xmlns:p14="http://schemas.microsoft.com/office/powerpoint/2010/main" val="357800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lstStyle/>
          <a:p>
            <a:r>
              <a:rPr lang="en-US" dirty="0"/>
              <a:t>Slice notation</a:t>
            </a:r>
          </a:p>
          <a:p>
            <a:pPr lvl="1"/>
            <a:r>
              <a:rPr lang="en-US" dirty="0"/>
              <a:t>Allows quick access to sections of collections</a:t>
            </a:r>
          </a:p>
          <a:p>
            <a:r>
              <a:rPr lang="en-US" dirty="0"/>
              <a:t>Lambda expressions</a:t>
            </a:r>
          </a:p>
          <a:p>
            <a:pPr lvl="1"/>
            <a:r>
              <a:rPr lang="en-US" dirty="0"/>
              <a:t>In-line, anonymous functions </a:t>
            </a:r>
            <a:r>
              <a:rPr lang="en-US" dirty="0" err="1"/>
              <a:t>aliasable</a:t>
            </a:r>
            <a:r>
              <a:rPr lang="en-US" dirty="0"/>
              <a:t> to a variable name</a:t>
            </a:r>
          </a:p>
          <a:p>
            <a:pPr lvl="1"/>
            <a:r>
              <a:rPr lang="en-US" dirty="0"/>
              <a:t>Usable in standard functions</a:t>
            </a:r>
          </a:p>
          <a:p>
            <a:pPr lvl="2"/>
            <a:r>
              <a:rPr lang="en-US" dirty="0"/>
              <a:t>Requires additional argument list</a:t>
            </a:r>
          </a:p>
          <a:p>
            <a:endParaRPr lang="en-US" dirty="0"/>
          </a:p>
          <a:p>
            <a:endParaRPr lang="en-US" dirty="0"/>
          </a:p>
        </p:txBody>
      </p:sp>
    </p:spTree>
    <p:extLst>
      <p:ext uri="{BB962C8B-B14F-4D97-AF65-F5344CB8AC3E}">
        <p14:creationId xmlns:p14="http://schemas.microsoft.com/office/powerpoint/2010/main" val="1493410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Try-Except Statement</a:t>
            </a:r>
          </a:p>
          <a:p>
            <a:pPr lvl="2"/>
            <a:r>
              <a:rPr lang="en-US" dirty="0"/>
              <a:t>Allows attempted code execution</a:t>
            </a:r>
          </a:p>
          <a:p>
            <a:pPr lvl="2"/>
            <a:r>
              <a:rPr lang="en-US" dirty="0"/>
              <a:t>Code in try section will run</a:t>
            </a:r>
          </a:p>
          <a:p>
            <a:pPr lvl="2"/>
            <a:r>
              <a:rPr lang="en-US" dirty="0"/>
              <a:t>If failure occurs, execution immediately breaks to Except section</a:t>
            </a:r>
          </a:p>
          <a:p>
            <a:pPr lvl="1"/>
            <a:endParaRPr lang="en-US" dirty="0"/>
          </a:p>
          <a:p>
            <a:endParaRPr lang="en-US" dirty="0"/>
          </a:p>
          <a:p>
            <a:endParaRPr lang="en-US" dirty="0"/>
          </a:p>
        </p:txBody>
      </p:sp>
    </p:spTree>
    <p:extLst>
      <p:ext uri="{BB962C8B-B14F-4D97-AF65-F5344CB8AC3E}">
        <p14:creationId xmlns:p14="http://schemas.microsoft.com/office/powerpoint/2010/main" val="3152062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Answers</a:t>
            </a:r>
          </a:p>
        </p:txBody>
      </p:sp>
      <p:sp>
        <p:nvSpPr>
          <p:cNvPr id="3" name="Content Placeholder 2"/>
          <p:cNvSpPr>
            <a:spLocks noGrp="1"/>
          </p:cNvSpPr>
          <p:nvPr>
            <p:ph idx="1"/>
          </p:nvPr>
        </p:nvSpPr>
        <p:spPr/>
        <p:txBody>
          <a:bodyPr>
            <a:normAutofit/>
          </a:bodyPr>
          <a:lstStyle/>
          <a:p>
            <a:r>
              <a:rPr lang="en-US" dirty="0"/>
              <a:t>List some error handling constructs in Python</a:t>
            </a:r>
          </a:p>
          <a:p>
            <a:pPr lvl="1"/>
            <a:r>
              <a:rPr lang="en-US" dirty="0"/>
              <a:t>Exceptions</a:t>
            </a:r>
          </a:p>
          <a:p>
            <a:pPr lvl="2"/>
            <a:r>
              <a:rPr lang="en-US" dirty="0"/>
              <a:t>Can create an Except section for each type of exception</a:t>
            </a:r>
          </a:p>
          <a:p>
            <a:pPr lvl="1"/>
            <a:r>
              <a:rPr lang="en-US" dirty="0"/>
              <a:t>Raise	</a:t>
            </a:r>
          </a:p>
          <a:p>
            <a:pPr lvl="2"/>
            <a:r>
              <a:rPr lang="en-US" dirty="0"/>
              <a:t>Raises an exception with a custom name</a:t>
            </a:r>
          </a:p>
          <a:p>
            <a:pPr lvl="1"/>
            <a:endParaRPr lang="en-US" dirty="0"/>
          </a:p>
          <a:p>
            <a:endParaRPr lang="en-US" dirty="0"/>
          </a:p>
          <a:p>
            <a:endParaRPr lang="en-US" dirty="0"/>
          </a:p>
        </p:txBody>
      </p:sp>
    </p:spTree>
    <p:extLst>
      <p:ext uri="{BB962C8B-B14F-4D97-AF65-F5344CB8AC3E}">
        <p14:creationId xmlns:p14="http://schemas.microsoft.com/office/powerpoint/2010/main" val="275496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More types</a:t>
            </a:r>
          </a:p>
          <a:p>
            <a:pPr lvl="1"/>
            <a:r>
              <a:rPr lang="en-US" dirty="0"/>
              <a:t>Complex Numbers</a:t>
            </a:r>
          </a:p>
          <a:p>
            <a:pPr lvl="2"/>
            <a:r>
              <a:rPr lang="en-US" dirty="0"/>
              <a:t>complex(</a:t>
            </a:r>
            <a:r>
              <a:rPr lang="en-US" dirty="0" err="1"/>
              <a:t>real,complex</a:t>
            </a:r>
            <a:r>
              <a:rPr lang="en-US" dirty="0"/>
              <a:t>)</a:t>
            </a:r>
          </a:p>
          <a:p>
            <a:pPr lvl="3"/>
            <a:r>
              <a:rPr lang="en-US" dirty="0"/>
              <a:t>z=complex(3,4)</a:t>
            </a:r>
          </a:p>
          <a:p>
            <a:pPr lvl="2"/>
            <a:r>
              <a:rPr lang="en-US" dirty="0"/>
              <a:t>j as complex variable name</a:t>
            </a:r>
          </a:p>
          <a:p>
            <a:pPr lvl="3"/>
            <a:r>
              <a:rPr lang="en-US" dirty="0"/>
              <a:t>Z=3+4j = complex(3,4)</a:t>
            </a:r>
          </a:p>
          <a:p>
            <a:pPr lvl="2"/>
            <a:r>
              <a:rPr lang="en-US" dirty="0"/>
              <a:t>conjugate()</a:t>
            </a:r>
          </a:p>
          <a:p>
            <a:pPr lvl="3"/>
            <a:r>
              <a:rPr lang="en-US" dirty="0"/>
              <a:t>Complex conjugate</a:t>
            </a:r>
          </a:p>
          <a:p>
            <a:pPr lvl="3"/>
            <a:r>
              <a:rPr lang="en-US" dirty="0" err="1"/>
              <a:t>z.conjugate</a:t>
            </a:r>
            <a:r>
              <a:rPr lang="en-US" dirty="0"/>
              <a:t>() = 3-4j</a:t>
            </a:r>
          </a:p>
          <a:p>
            <a:pPr lvl="1"/>
            <a:endParaRPr lang="en-US" dirty="0"/>
          </a:p>
        </p:txBody>
      </p:sp>
    </p:spTree>
    <p:extLst>
      <p:ext uri="{BB962C8B-B14F-4D97-AF65-F5344CB8AC3E}">
        <p14:creationId xmlns:p14="http://schemas.microsoft.com/office/powerpoint/2010/main" val="1748642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fontScale="92500" lnSpcReduction="10000"/>
          </a:bodyPr>
          <a:lstStyle/>
          <a:p>
            <a:r>
              <a:rPr lang="en-US" dirty="0"/>
              <a:t>Objects</a:t>
            </a:r>
          </a:p>
          <a:p>
            <a:pPr lvl="1"/>
            <a:r>
              <a:rPr lang="en-US" dirty="0"/>
              <a:t>Quick definition</a:t>
            </a:r>
          </a:p>
          <a:p>
            <a:pPr lvl="2"/>
            <a:r>
              <a:rPr lang="en-US" dirty="0"/>
              <a:t>Organizational construct that contains related properties, methods, and hierarchy/inheritance</a:t>
            </a:r>
          </a:p>
          <a:p>
            <a:pPr lvl="2"/>
            <a:r>
              <a:rPr lang="en-US" dirty="0"/>
              <a:t>Ability to control access and reuse (access modifiers)</a:t>
            </a:r>
          </a:p>
          <a:p>
            <a:pPr lvl="2"/>
            <a:r>
              <a:rPr lang="en-US" dirty="0"/>
              <a:t>Allows the creation of user-defined datatypes</a:t>
            </a:r>
          </a:p>
          <a:p>
            <a:pPr lvl="2"/>
            <a:r>
              <a:rPr lang="en-US" dirty="0"/>
              <a:t>Reference types are created from classes</a:t>
            </a:r>
          </a:p>
          <a:p>
            <a:pPr lvl="1"/>
            <a:r>
              <a:rPr lang="en-US" dirty="0"/>
              <a:t>What 3 basic items define an object</a:t>
            </a:r>
          </a:p>
          <a:p>
            <a:pPr lvl="2"/>
            <a:r>
              <a:rPr lang="en-US" dirty="0"/>
              <a:t>Identity</a:t>
            </a:r>
          </a:p>
          <a:p>
            <a:pPr lvl="2"/>
            <a:r>
              <a:rPr lang="en-US" dirty="0"/>
              <a:t>State</a:t>
            </a:r>
          </a:p>
          <a:p>
            <a:pPr lvl="2"/>
            <a:r>
              <a:rPr lang="en-US" dirty="0"/>
              <a:t>Behavior</a:t>
            </a:r>
          </a:p>
          <a:p>
            <a:endParaRPr lang="en-US" dirty="0"/>
          </a:p>
        </p:txBody>
      </p:sp>
    </p:spTree>
    <p:extLst>
      <p:ext uri="{BB962C8B-B14F-4D97-AF65-F5344CB8AC3E}">
        <p14:creationId xmlns:p14="http://schemas.microsoft.com/office/powerpoint/2010/main" val="153443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Are classes needed to program?</a:t>
            </a:r>
          </a:p>
          <a:p>
            <a:pPr lvl="2"/>
            <a:r>
              <a:rPr lang="en-US" dirty="0"/>
              <a:t>No</a:t>
            </a:r>
          </a:p>
          <a:p>
            <a:pPr lvl="1"/>
            <a:r>
              <a:rPr lang="en-US" dirty="0"/>
              <a:t>Are classes needed to program well?</a:t>
            </a:r>
          </a:p>
          <a:p>
            <a:pPr lvl="2"/>
            <a:r>
              <a:rPr lang="en-US" dirty="0"/>
              <a:t>No</a:t>
            </a:r>
          </a:p>
          <a:p>
            <a:endParaRPr lang="en-US" dirty="0"/>
          </a:p>
          <a:p>
            <a:endParaRPr lang="en-US" dirty="0"/>
          </a:p>
        </p:txBody>
      </p:sp>
    </p:spTree>
    <p:extLst>
      <p:ext uri="{BB962C8B-B14F-4D97-AF65-F5344CB8AC3E}">
        <p14:creationId xmlns:p14="http://schemas.microsoft.com/office/powerpoint/2010/main" val="231325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normAutofit/>
          </a:bodyPr>
          <a:lstStyle/>
          <a:p>
            <a:r>
              <a:rPr lang="en-US" dirty="0"/>
              <a:t>Objects</a:t>
            </a:r>
          </a:p>
          <a:p>
            <a:pPr lvl="1"/>
            <a:r>
              <a:rPr lang="en-US" dirty="0"/>
              <a:t>What are some things classes good for</a:t>
            </a:r>
          </a:p>
          <a:p>
            <a:pPr lvl="2"/>
            <a:r>
              <a:rPr lang="en-US" dirty="0"/>
              <a:t>Organization</a:t>
            </a:r>
          </a:p>
          <a:p>
            <a:pPr lvl="2"/>
            <a:r>
              <a:rPr lang="en-US" dirty="0"/>
              <a:t>Access control</a:t>
            </a:r>
          </a:p>
          <a:p>
            <a:pPr lvl="2"/>
            <a:r>
              <a:rPr lang="en-US" dirty="0"/>
              <a:t>Code reuse </a:t>
            </a:r>
          </a:p>
          <a:p>
            <a:pPr lvl="2"/>
            <a:r>
              <a:rPr lang="en-US" dirty="0"/>
              <a:t>Breaking up code into easily testable, easily understandable sections</a:t>
            </a:r>
          </a:p>
          <a:p>
            <a:pPr lvl="3"/>
            <a:r>
              <a:rPr lang="en-US" dirty="0"/>
              <a:t>Easy maintenance</a:t>
            </a:r>
          </a:p>
          <a:p>
            <a:pPr lvl="2"/>
            <a:endParaRPr lang="en-US" dirty="0"/>
          </a:p>
          <a:p>
            <a:endParaRPr lang="en-US" dirty="0"/>
          </a:p>
          <a:p>
            <a:endParaRPr lang="en-US" dirty="0"/>
          </a:p>
        </p:txBody>
      </p:sp>
    </p:spTree>
    <p:extLst>
      <p:ext uri="{BB962C8B-B14F-4D97-AF65-F5344CB8AC3E}">
        <p14:creationId xmlns:p14="http://schemas.microsoft.com/office/powerpoint/2010/main" val="3336046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solidFill>
                  <a:srgbClr val="FFC000"/>
                </a:solidFill>
              </a:rPr>
              <a:t>Note: This quick review is the general case of classes.  Python has some idiosyncrasies that will be discussed later</a:t>
            </a:r>
          </a:p>
        </p:txBody>
      </p:sp>
    </p:spTree>
    <p:extLst>
      <p:ext uri="{BB962C8B-B14F-4D97-AF65-F5344CB8AC3E}">
        <p14:creationId xmlns:p14="http://schemas.microsoft.com/office/powerpoint/2010/main" val="4205067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a:t>ID </a:t>
            </a:r>
            <a:r>
              <a:rPr lang="en-US" dirty="0"/>
              <a:t>– Constructor, variable name, memory location(s)</a:t>
            </a:r>
          </a:p>
          <a:p>
            <a:pPr lvl="2"/>
            <a:r>
              <a:rPr lang="en-US" dirty="0"/>
              <a:t>State – Properties/Fields</a:t>
            </a:r>
          </a:p>
          <a:p>
            <a:pPr lvl="2"/>
            <a:r>
              <a:rPr lang="en-US" dirty="0"/>
              <a:t>Behavior - Methods</a:t>
            </a:r>
          </a:p>
        </p:txBody>
      </p:sp>
    </p:spTree>
    <p:extLst>
      <p:ext uri="{BB962C8B-B14F-4D97-AF65-F5344CB8AC3E}">
        <p14:creationId xmlns:p14="http://schemas.microsoft.com/office/powerpoint/2010/main" val="251764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Static – One class only</a:t>
            </a:r>
          </a:p>
          <a:p>
            <a:pPr lvl="3"/>
            <a:r>
              <a:rPr lang="en-US" dirty="0"/>
              <a:t>Example – ‘random’ class in Python</a:t>
            </a:r>
          </a:p>
          <a:p>
            <a:pPr lvl="2"/>
            <a:r>
              <a:rPr lang="en-US" dirty="0"/>
              <a:t>Dynamic/Instance – Objects created for each instance</a:t>
            </a:r>
          </a:p>
          <a:p>
            <a:pPr lvl="3"/>
            <a:r>
              <a:rPr lang="en-US" dirty="0"/>
              <a:t>Any primitive variable (string, </a:t>
            </a:r>
            <a:r>
              <a:rPr lang="en-US" dirty="0" err="1"/>
              <a:t>int</a:t>
            </a:r>
            <a:r>
              <a:rPr lang="en-US" dirty="0"/>
              <a:t>, </a:t>
            </a:r>
            <a:r>
              <a:rPr lang="en-US" dirty="0" err="1"/>
              <a:t>etc</a:t>
            </a:r>
            <a:r>
              <a:rPr lang="en-US" dirty="0"/>
              <a:t>)</a:t>
            </a:r>
          </a:p>
          <a:p>
            <a:pPr lvl="3"/>
            <a:r>
              <a:rPr lang="en-US" dirty="0"/>
              <a:t>Dictionaries</a:t>
            </a:r>
          </a:p>
          <a:p>
            <a:pPr lvl="3"/>
            <a:r>
              <a:rPr lang="en-US" dirty="0"/>
              <a:t>Lists</a:t>
            </a:r>
          </a:p>
        </p:txBody>
      </p:sp>
    </p:spTree>
    <p:extLst>
      <p:ext uri="{BB962C8B-B14F-4D97-AF65-F5344CB8AC3E}">
        <p14:creationId xmlns:p14="http://schemas.microsoft.com/office/powerpoint/2010/main" val="3179517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Quick Review of Classes</a:t>
            </a:r>
          </a:p>
          <a:p>
            <a:pPr lvl="2"/>
            <a:r>
              <a:rPr lang="en-US" dirty="0"/>
              <a:t>Access</a:t>
            </a:r>
          </a:p>
          <a:p>
            <a:pPr lvl="3"/>
            <a:r>
              <a:rPr lang="en-US" dirty="0"/>
              <a:t>Can set members’ access levels</a:t>
            </a:r>
          </a:p>
          <a:p>
            <a:pPr lvl="4"/>
            <a:r>
              <a:rPr lang="en-US" dirty="0"/>
              <a:t>public</a:t>
            </a:r>
          </a:p>
          <a:p>
            <a:pPr lvl="4"/>
            <a:r>
              <a:rPr lang="en-US" dirty="0"/>
              <a:t>private</a:t>
            </a:r>
          </a:p>
          <a:p>
            <a:pPr lvl="4"/>
            <a:r>
              <a:rPr lang="en-US" dirty="0"/>
              <a:t>protected</a:t>
            </a:r>
          </a:p>
          <a:p>
            <a:pPr lvl="4"/>
            <a:r>
              <a:rPr lang="en-US" dirty="0"/>
              <a:t>internal</a:t>
            </a:r>
          </a:p>
          <a:p>
            <a:pPr lvl="3"/>
            <a:r>
              <a:rPr lang="en-US" dirty="0"/>
              <a:t>Note: This is not enforced in Python—all members are public</a:t>
            </a:r>
          </a:p>
        </p:txBody>
      </p:sp>
    </p:spTree>
    <p:extLst>
      <p:ext uri="{BB962C8B-B14F-4D97-AF65-F5344CB8AC3E}">
        <p14:creationId xmlns:p14="http://schemas.microsoft.com/office/powerpoint/2010/main" val="3894783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Static Properties</a:t>
            </a:r>
          </a:p>
          <a:p>
            <a:pPr lvl="2"/>
            <a:r>
              <a:rPr lang="en-US" dirty="0"/>
              <a:t>Callable without creating an object from the class</a:t>
            </a:r>
          </a:p>
          <a:p>
            <a:pPr lvl="2"/>
            <a:r>
              <a:rPr lang="en-US" dirty="0"/>
              <a:t>Defined before the constructor</a:t>
            </a:r>
          </a:p>
          <a:p>
            <a:pPr lvl="3"/>
            <a:r>
              <a:rPr lang="en-US" dirty="0"/>
              <a:t>Similar to how properties defined in C#</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3282" y="5867400"/>
            <a:ext cx="19621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791" y="3962400"/>
            <a:ext cx="467677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620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Defined anywhere in a function/constructor</a:t>
            </a:r>
          </a:p>
          <a:p>
            <a:pPr lvl="2"/>
            <a:r>
              <a:rPr lang="en-US" dirty="0"/>
              <a:t>Use the “self” keyword to differentiate from static properties</a:t>
            </a:r>
          </a:p>
        </p:txBody>
      </p:sp>
    </p:spTree>
    <p:extLst>
      <p:ext uri="{BB962C8B-B14F-4D97-AF65-F5344CB8AC3E}">
        <p14:creationId xmlns:p14="http://schemas.microsoft.com/office/powerpoint/2010/main" val="993128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5276850"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4533899"/>
            <a:ext cx="18669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638800" y="4748212"/>
            <a:ext cx="1219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18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92500" lnSpcReduction="10000"/>
          </a:bodyPr>
          <a:lstStyle/>
          <a:p>
            <a:r>
              <a:rPr lang="en-US" dirty="0"/>
              <a:t>Furthering the Collective</a:t>
            </a:r>
          </a:p>
          <a:p>
            <a:pPr lvl="1"/>
            <a:r>
              <a:rPr lang="en-US" dirty="0"/>
              <a:t># Methods and Properties of collections</a:t>
            </a:r>
          </a:p>
          <a:p>
            <a:pPr lvl="2"/>
            <a:r>
              <a:rPr lang="en-US" dirty="0"/>
              <a:t>List</a:t>
            </a:r>
          </a:p>
          <a:p>
            <a:pPr lvl="2"/>
            <a:r>
              <a:rPr lang="en-US" dirty="0"/>
              <a:t>Dictionaries</a:t>
            </a:r>
          </a:p>
          <a:p>
            <a:pPr lvl="2"/>
            <a:r>
              <a:rPr lang="en-US" dirty="0"/>
              <a:t>Sets</a:t>
            </a:r>
          </a:p>
          <a:p>
            <a:pPr lvl="2"/>
            <a:endParaRPr lang="en-US" dirty="0"/>
          </a:p>
          <a:p>
            <a:pPr lvl="1"/>
            <a:r>
              <a:rPr lang="en-US" dirty="0"/>
              <a:t># Slice notation</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1909869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Object Properties</a:t>
            </a:r>
          </a:p>
          <a:p>
            <a:pPr lvl="2"/>
            <a:r>
              <a:rPr lang="en-US" dirty="0"/>
              <a:t>Notice scope difference in previous example</a:t>
            </a:r>
          </a:p>
          <a:p>
            <a:pPr lvl="2"/>
            <a:r>
              <a:rPr lang="en-US" dirty="0"/>
              <a:t>“self” keyword indicates object property</a:t>
            </a:r>
          </a:p>
          <a:p>
            <a:pPr lvl="3"/>
            <a:r>
              <a:rPr lang="en-US" dirty="0"/>
              <a:t>Not a local variable of _</a:t>
            </a:r>
            <a:r>
              <a:rPr lang="en-US" dirty="0" err="1"/>
              <a:t>SetSeedCount</a:t>
            </a:r>
            <a:r>
              <a:rPr lang="en-US" dirty="0"/>
              <a:t>(self)</a:t>
            </a:r>
          </a:p>
          <a:p>
            <a:pPr lvl="2"/>
            <a:r>
              <a:rPr lang="en-US" dirty="0"/>
              <a:t>Attempting to access </a:t>
            </a:r>
            <a:r>
              <a:rPr lang="en-US" dirty="0" err="1"/>
              <a:t>SeedCount</a:t>
            </a:r>
            <a:r>
              <a:rPr lang="en-US" dirty="0"/>
              <a:t> without “self” gives error</a:t>
            </a:r>
          </a:p>
          <a:p>
            <a:pPr lvl="3"/>
            <a:r>
              <a:rPr lang="en-US" dirty="0"/>
              <a:t>Why is this?</a:t>
            </a:r>
          </a:p>
        </p:txBody>
      </p:sp>
    </p:spTree>
    <p:extLst>
      <p:ext uri="{BB962C8B-B14F-4D97-AF65-F5344CB8AC3E}">
        <p14:creationId xmlns:p14="http://schemas.microsoft.com/office/powerpoint/2010/main" val="150703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Constructor</a:t>
            </a:r>
          </a:p>
          <a:p>
            <a:pPr lvl="2"/>
            <a:r>
              <a:rPr lang="en-US" dirty="0"/>
              <a:t>Initialization method</a:t>
            </a:r>
          </a:p>
          <a:p>
            <a:pPr lvl="2"/>
            <a:r>
              <a:rPr lang="en-US" dirty="0"/>
              <a:t>Always has “self” as a parameter</a:t>
            </a:r>
          </a:p>
          <a:p>
            <a:pPr lvl="2"/>
            <a:r>
              <a:rPr lang="en-US" dirty="0"/>
              <a:t>Always “</a:t>
            </a:r>
            <a:r>
              <a:rPr lang="en-US" dirty="0" err="1"/>
              <a:t>def</a:t>
            </a:r>
            <a:r>
              <a:rPr lang="en-US" dirty="0"/>
              <a:t> __</a:t>
            </a:r>
            <a:r>
              <a:rPr lang="en-US" dirty="0" err="1"/>
              <a:t>init</a:t>
            </a:r>
            <a:r>
              <a:rPr lang="en-US" dirty="0"/>
              <a:t>__(self,&lt;</a:t>
            </a:r>
            <a:r>
              <a:rPr lang="en-US" dirty="0" err="1"/>
              <a:t>list_of_parameters</a:t>
            </a:r>
            <a:r>
              <a:rPr lang="en-US" dirty="0"/>
              <a:t>&gt;)”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4114800"/>
            <a:ext cx="5067300"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0715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All functions other than constructor in the class</a:t>
            </a:r>
          </a:p>
          <a:p>
            <a:pPr lvl="2"/>
            <a:r>
              <a:rPr lang="en-US" dirty="0"/>
              <a:t>Static methods have decorator precursor @</a:t>
            </a:r>
            <a:r>
              <a:rPr lang="en-US" dirty="0" err="1"/>
              <a:t>staticmethod</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4267200"/>
            <a:ext cx="50101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113" y="5749496"/>
            <a:ext cx="2009775"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390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Methods</a:t>
            </a:r>
          </a:p>
          <a:p>
            <a:pPr lvl="2"/>
            <a:r>
              <a:rPr lang="en-US" dirty="0"/>
              <a:t>Instance methods defined as a normal function</a:t>
            </a:r>
          </a:p>
          <a:p>
            <a:pPr lvl="3"/>
            <a:r>
              <a:rPr lang="en-US" dirty="0"/>
              <a:t>Always has “self” as a parameter</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75" y="38100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350" y="5791200"/>
            <a:ext cx="203835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2936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Methods</a:t>
            </a:r>
          </a:p>
          <a:p>
            <a:pPr lvl="2"/>
            <a:r>
              <a:rPr lang="en-US" dirty="0"/>
              <a:t>Static Method Example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733800"/>
            <a:ext cx="5029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5669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Ability for one class to use properties and methods of its parent class</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6203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Inheritance</a:t>
            </a:r>
          </a:p>
          <a:p>
            <a:pPr lvl="2"/>
            <a:r>
              <a:rPr lang="en-US" dirty="0"/>
              <a:t>super() used to call parent methods/get parent properties in the child object</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512" y="3505200"/>
            <a:ext cx="40290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549" y="5410200"/>
            <a:ext cx="190500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4096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Access Control in Python</a:t>
            </a:r>
          </a:p>
          <a:p>
            <a:pPr lvl="2"/>
            <a:r>
              <a:rPr lang="en-US" dirty="0"/>
              <a:t>Honor system</a:t>
            </a:r>
          </a:p>
          <a:p>
            <a:pPr lvl="3"/>
            <a:r>
              <a:rPr lang="en-US" dirty="0"/>
              <a:t>Private fields, properties, and methods start with an underscore</a:t>
            </a:r>
          </a:p>
          <a:p>
            <a:pPr lvl="3"/>
            <a:r>
              <a:rPr lang="en-US" dirty="0"/>
              <a:t>“_</a:t>
            </a:r>
            <a:r>
              <a:rPr lang="en-US" dirty="0" err="1"/>
              <a:t>internal_var</a:t>
            </a:r>
            <a:r>
              <a:rPr lang="en-US" dirty="0"/>
              <a:t>”</a:t>
            </a:r>
          </a:p>
          <a:p>
            <a:pPr lvl="3"/>
            <a:r>
              <a:rPr lang="en-US" dirty="0"/>
              <a:t>“</a:t>
            </a:r>
            <a:r>
              <a:rPr lang="en-US" dirty="0" err="1"/>
              <a:t>def</a:t>
            </a:r>
            <a:r>
              <a:rPr lang="en-US" dirty="0"/>
              <a:t> _</a:t>
            </a:r>
            <a:r>
              <a:rPr lang="en-US" dirty="0" err="1"/>
              <a:t>internal_method</a:t>
            </a:r>
            <a:r>
              <a:rPr lang="en-US" dirty="0"/>
              <a:t>():”</a:t>
            </a:r>
          </a:p>
        </p:txBody>
      </p:sp>
    </p:spTree>
    <p:extLst>
      <p:ext uri="{BB962C8B-B14F-4D97-AF65-F5344CB8AC3E}">
        <p14:creationId xmlns:p14="http://schemas.microsoft.com/office/powerpoint/2010/main" val="1235078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Access Control in Python</a:t>
            </a:r>
          </a:p>
          <a:p>
            <a:pPr lvl="2"/>
            <a:r>
              <a:rPr lang="en-US" dirty="0"/>
              <a:t>Notice lack of prevention of using “private” methods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272" y="3276600"/>
            <a:ext cx="4229100"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2359" y="5334000"/>
            <a:ext cx="20669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915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Abstract Classes</a:t>
            </a:r>
          </a:p>
          <a:p>
            <a:pPr lvl="2"/>
            <a:r>
              <a:rPr lang="en-US" dirty="0"/>
              <a:t>Cannot create types from this class</a:t>
            </a:r>
          </a:p>
          <a:p>
            <a:pPr lvl="2"/>
            <a:r>
              <a:rPr lang="en-US" dirty="0"/>
              <a:t>A class intended only to be inherited from</a:t>
            </a:r>
          </a:p>
          <a:p>
            <a:pPr lvl="2"/>
            <a:r>
              <a:rPr lang="en-US" dirty="0"/>
              <a:t>Will go over more in C# due to ease of understanding code</a:t>
            </a:r>
          </a:p>
        </p:txBody>
      </p:sp>
    </p:spTree>
    <p:extLst>
      <p:ext uri="{BB962C8B-B14F-4D97-AF65-F5344CB8AC3E}">
        <p14:creationId xmlns:p14="http://schemas.microsoft.com/office/powerpoint/2010/main" val="158953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 tuples, and dictionaries</a:t>
            </a:r>
          </a:p>
          <a:p>
            <a:pPr lvl="2"/>
            <a:r>
              <a:rPr lang="en-US" dirty="0"/>
              <a:t>min(x)</a:t>
            </a:r>
          </a:p>
          <a:p>
            <a:pPr lvl="3"/>
            <a:r>
              <a:rPr lang="en-US" dirty="0"/>
              <a:t>Get the element that has the minimum value in x</a:t>
            </a:r>
          </a:p>
          <a:p>
            <a:pPr lvl="2"/>
            <a:r>
              <a:rPr lang="en-US" dirty="0"/>
              <a:t>max(x)</a:t>
            </a:r>
          </a:p>
          <a:p>
            <a:pPr lvl="3"/>
            <a:r>
              <a:rPr lang="en-US" dirty="0"/>
              <a:t>Get element that has the maximum value in x</a:t>
            </a:r>
          </a:p>
          <a:p>
            <a:pPr lvl="2"/>
            <a:r>
              <a:rPr lang="en-US" dirty="0" err="1"/>
              <a:t>len</a:t>
            </a:r>
            <a:r>
              <a:rPr lang="en-US" dirty="0"/>
              <a:t>(x)</a:t>
            </a:r>
          </a:p>
          <a:p>
            <a:pPr lvl="3"/>
            <a:r>
              <a:rPr lang="en-US" dirty="0"/>
              <a:t>Number of elements in x</a:t>
            </a:r>
          </a:p>
          <a:p>
            <a:pPr lvl="3"/>
            <a:r>
              <a:rPr lang="en-US" dirty="0"/>
              <a:t>Can also get the number of characters in a string</a:t>
            </a:r>
          </a:p>
        </p:txBody>
      </p:sp>
    </p:spTree>
    <p:extLst>
      <p:ext uri="{BB962C8B-B14F-4D97-AF65-F5344CB8AC3E}">
        <p14:creationId xmlns:p14="http://schemas.microsoft.com/office/powerpoint/2010/main" val="690859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Classes in Python</a:t>
            </a:r>
          </a:p>
          <a:p>
            <a:pPr lvl="1"/>
            <a:r>
              <a:rPr lang="en-US" dirty="0"/>
              <a:t>Example Day</a:t>
            </a:r>
          </a:p>
          <a:p>
            <a:pPr lvl="1"/>
            <a:r>
              <a:rPr lang="en-US" dirty="0"/>
              <a:t>Code Design</a:t>
            </a:r>
          </a:p>
          <a:p>
            <a:pPr lvl="2"/>
            <a:r>
              <a:rPr lang="en-US" dirty="0"/>
              <a:t>Unified Modeling Language (UML)</a:t>
            </a:r>
          </a:p>
          <a:p>
            <a:pPr lvl="3"/>
            <a:r>
              <a:rPr lang="en-US" dirty="0"/>
              <a:t>Block diagrams of members of classes</a:t>
            </a:r>
          </a:p>
          <a:p>
            <a:pPr lvl="3"/>
            <a:r>
              <a:rPr lang="en-US" dirty="0"/>
              <a:t>Methods</a:t>
            </a:r>
          </a:p>
          <a:p>
            <a:pPr lvl="3"/>
            <a:r>
              <a:rPr lang="en-US" dirty="0"/>
              <a:t>Properties</a:t>
            </a:r>
          </a:p>
          <a:p>
            <a:pPr lvl="3"/>
            <a:r>
              <a:rPr lang="en-US" dirty="0"/>
              <a:t>Fields</a:t>
            </a:r>
          </a:p>
        </p:txBody>
      </p:sp>
    </p:spTree>
    <p:extLst>
      <p:ext uri="{BB962C8B-B14F-4D97-AF65-F5344CB8AC3E}">
        <p14:creationId xmlns:p14="http://schemas.microsoft.com/office/powerpoint/2010/main" val="4086049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Classes in Python</a:t>
            </a:r>
          </a:p>
          <a:p>
            <a:pPr lvl="1"/>
            <a:r>
              <a:rPr lang="en-US" dirty="0"/>
              <a:t>Examples Premade</a:t>
            </a:r>
          </a:p>
          <a:p>
            <a:pPr lvl="2"/>
            <a:r>
              <a:rPr lang="en-US" dirty="0"/>
              <a:t>Helper class</a:t>
            </a:r>
          </a:p>
          <a:p>
            <a:pPr lvl="1"/>
            <a:r>
              <a:rPr lang="en-US" dirty="0"/>
              <a:t>Helper Class for Math</a:t>
            </a:r>
          </a:p>
          <a:p>
            <a:pPr lvl="2"/>
            <a:r>
              <a:rPr lang="en-US" dirty="0"/>
              <a:t>Examples Created In Class</a:t>
            </a:r>
          </a:p>
          <a:p>
            <a:pPr lvl="2"/>
            <a:r>
              <a:rPr lang="en-US" dirty="0"/>
              <a:t>Animal → Mammal → Cat</a:t>
            </a:r>
          </a:p>
          <a:p>
            <a:pPr lvl="2"/>
            <a:r>
              <a:rPr lang="en-US" dirty="0"/>
              <a:t>Food → Meat → Steak</a:t>
            </a:r>
          </a:p>
        </p:txBody>
      </p:sp>
    </p:spTree>
    <p:extLst>
      <p:ext uri="{BB962C8B-B14F-4D97-AF65-F5344CB8AC3E}">
        <p14:creationId xmlns:p14="http://schemas.microsoft.com/office/powerpoint/2010/main" val="3888126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Defines order of how arguments are passed to functions/methods</a:t>
            </a:r>
          </a:p>
          <a:p>
            <a:pPr lvl="1"/>
            <a:r>
              <a:rPr lang="en-US" dirty="0"/>
              <a:t>Just like passing values in command line languages like PowerShell and bash</a:t>
            </a:r>
          </a:p>
          <a:p>
            <a:pPr lvl="1"/>
            <a:endParaRPr lang="en-US" dirty="0"/>
          </a:p>
        </p:txBody>
      </p:sp>
    </p:spTree>
    <p:extLst>
      <p:ext uri="{BB962C8B-B14F-4D97-AF65-F5344CB8AC3E}">
        <p14:creationId xmlns:p14="http://schemas.microsoft.com/office/powerpoint/2010/main" val="1475899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Positional Argument</a:t>
            </a:r>
          </a:p>
          <a:p>
            <a:pPr lvl="2"/>
            <a:r>
              <a:rPr lang="en-US" dirty="0"/>
              <a:t>Arguments passed in the order of the parameters</a:t>
            </a:r>
          </a:p>
          <a:p>
            <a:pPr lvl="2"/>
            <a:r>
              <a:rPr lang="en-US" dirty="0"/>
              <a:t>If order is not maintained, errors will occur</a:t>
            </a:r>
          </a:p>
          <a:p>
            <a:pPr lvl="1"/>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343400"/>
            <a:ext cx="43815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080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2"/>
            <a:r>
              <a:rPr lang="en-US" dirty="0"/>
              <a:t>Argument preceded by an identifier</a:t>
            </a:r>
          </a:p>
          <a:p>
            <a:pPr lvl="2"/>
            <a:r>
              <a:rPr lang="en-US" dirty="0"/>
              <a:t>Must be used with default parameters</a:t>
            </a:r>
          </a:p>
          <a:p>
            <a:pPr lvl="2"/>
            <a:r>
              <a:rPr lang="en-US" dirty="0"/>
              <a:t>Order does not need to match parameter order</a:t>
            </a:r>
          </a:p>
          <a:p>
            <a:pPr lvl="1"/>
            <a:endParaRPr lang="en-US" dirty="0"/>
          </a:p>
        </p:txBody>
      </p:sp>
    </p:spTree>
    <p:extLst>
      <p:ext uri="{BB962C8B-B14F-4D97-AF65-F5344CB8AC3E}">
        <p14:creationId xmlns:p14="http://schemas.microsoft.com/office/powerpoint/2010/main" val="745152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Keyword Arguments</a:t>
            </a:r>
          </a:p>
          <a:p>
            <a:pPr lvl="1"/>
            <a:endParaRPr lang="en-US" dirty="0"/>
          </a:p>
          <a:p>
            <a:pPr lvl="1"/>
            <a:endParaRPr lang="en-US" dirty="0"/>
          </a:p>
          <a:p>
            <a:pPr lvl="1"/>
            <a:endParaRPr lang="en-US" dirty="0"/>
          </a:p>
          <a:p>
            <a:pPr lvl="1"/>
            <a:endParaRPr lang="en-US" dirty="0"/>
          </a:p>
          <a:p>
            <a:pPr lvl="2"/>
            <a:r>
              <a:rPr lang="en-US" dirty="0"/>
              <a:t>Notice the argument order of the function call</a:t>
            </a:r>
          </a:p>
          <a:p>
            <a:pPr lvl="1"/>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19400"/>
            <a:ext cx="60102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743200" y="3776662"/>
            <a:ext cx="4572000" cy="414338"/>
          </a:xfrm>
          <a:prstGeom prst="rect">
            <a:avLst/>
          </a:prstGeom>
          <a:no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3445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Positional and Keyword Arguments</a:t>
            </a:r>
          </a:p>
          <a:p>
            <a:pPr lvl="1"/>
            <a:r>
              <a:rPr lang="en-US" dirty="0"/>
              <a:t>Can combine both</a:t>
            </a:r>
          </a:p>
          <a:p>
            <a:pPr lvl="1"/>
            <a:r>
              <a:rPr lang="en-US" dirty="0"/>
              <a:t>Positional parameters must occur first</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59340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098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Arbitrary Argument Lists</a:t>
            </a:r>
          </a:p>
          <a:p>
            <a:pPr lvl="1"/>
            <a:r>
              <a:rPr lang="en-US" dirty="0"/>
              <a:t>List of arguments without formal parameters in methods/functions</a:t>
            </a:r>
          </a:p>
          <a:p>
            <a:pPr lvl="1"/>
            <a:r>
              <a:rPr lang="en-US" dirty="0"/>
              <a:t>Denoted by parameter “*&lt;</a:t>
            </a:r>
            <a:r>
              <a:rPr lang="en-US" dirty="0" err="1"/>
              <a:t>param_name</a:t>
            </a:r>
            <a:r>
              <a:rPr lang="en-US" dirty="0"/>
              <a:t>&gt;” </a:t>
            </a:r>
          </a:p>
          <a:p>
            <a:pPr lvl="1"/>
            <a:r>
              <a:rPr lang="en-US" dirty="0"/>
              <a:t>Typically denoted by “*</a:t>
            </a:r>
            <a:r>
              <a:rPr lang="en-US" dirty="0" err="1"/>
              <a:t>args</a:t>
            </a:r>
            <a:r>
              <a:rPr lang="en-US" dirty="0"/>
              <a:t>”</a:t>
            </a:r>
          </a:p>
          <a:p>
            <a:pPr lvl="2"/>
            <a:r>
              <a:rPr lang="en-US" dirty="0"/>
              <a:t>Can use any name, such as “*</a:t>
            </a:r>
            <a:r>
              <a:rPr lang="en-US" dirty="0" err="1"/>
              <a:t>list_of_stuff</a:t>
            </a:r>
            <a:r>
              <a:rPr lang="en-US" dirty="0"/>
              <a:t>”</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76800"/>
            <a:ext cx="2143125"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9317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lstStyle/>
          <a:p>
            <a:r>
              <a:rPr lang="en-US" dirty="0"/>
              <a:t>Keyword Dictionaries</a:t>
            </a:r>
          </a:p>
          <a:p>
            <a:pPr lvl="1"/>
            <a:r>
              <a:rPr lang="en-US" dirty="0"/>
              <a:t>Similar to arbitrary arguments, but parameters are a dictionary</a:t>
            </a:r>
          </a:p>
          <a:p>
            <a:pPr lvl="2"/>
            <a:r>
              <a:rPr lang="en-US" dirty="0"/>
              <a:t>Uses syntax “**&lt;</a:t>
            </a:r>
            <a:r>
              <a:rPr lang="en-US" dirty="0" err="1"/>
              <a:t>dict_name</a:t>
            </a:r>
            <a:r>
              <a:rPr lang="en-US" dirty="0"/>
              <a:t>&gt;”</a:t>
            </a:r>
          </a:p>
          <a:p>
            <a:pPr lvl="2"/>
            <a:r>
              <a:rPr lang="en-US" dirty="0"/>
              <a:t>Typically, named “**</a:t>
            </a:r>
            <a:r>
              <a:rPr lang="en-US" dirty="0" err="1"/>
              <a:t>kwargs</a:t>
            </a:r>
            <a:r>
              <a:rPr lang="en-US" dirty="0"/>
              <a:t>” or “**keywords”</a:t>
            </a:r>
          </a:p>
          <a:p>
            <a:pPr lvl="1"/>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90" y="4191000"/>
            <a:ext cx="5200650" cy="159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6065" y="6019800"/>
            <a:ext cx="40005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3577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Methods for lists</a:t>
            </a:r>
          </a:p>
          <a:p>
            <a:pPr lvl="2"/>
            <a:r>
              <a:rPr lang="en-US" dirty="0" err="1"/>
              <a:t>example_list.pop</a:t>
            </a:r>
            <a:r>
              <a:rPr lang="en-US" dirty="0"/>
              <a:t>()</a:t>
            </a:r>
          </a:p>
          <a:p>
            <a:pPr lvl="3"/>
            <a:r>
              <a:rPr lang="en-US" dirty="0"/>
              <a:t>Remove and output the last element in the list</a:t>
            </a:r>
          </a:p>
          <a:p>
            <a:pPr lvl="2"/>
            <a:r>
              <a:rPr lang="en-US" dirty="0" err="1"/>
              <a:t>example_list.append</a:t>
            </a:r>
            <a:r>
              <a:rPr lang="en-US" dirty="0"/>
              <a:t>(</a:t>
            </a:r>
            <a:r>
              <a:rPr lang="en-US" dirty="0" err="1"/>
              <a:t>val</a:t>
            </a:r>
            <a:r>
              <a:rPr lang="en-US" dirty="0"/>
              <a:t>)</a:t>
            </a:r>
          </a:p>
          <a:p>
            <a:pPr lvl="3"/>
            <a:r>
              <a:rPr lang="en-US" dirty="0"/>
              <a:t>Add </a:t>
            </a:r>
            <a:r>
              <a:rPr lang="en-US" dirty="0" err="1"/>
              <a:t>val</a:t>
            </a:r>
            <a:r>
              <a:rPr lang="en-US" dirty="0"/>
              <a:t> as a new element to the end of </a:t>
            </a:r>
            <a:r>
              <a:rPr lang="en-US" dirty="0" err="1"/>
              <a:t>example_list</a:t>
            </a:r>
            <a:endParaRPr lang="en-US" dirty="0"/>
          </a:p>
          <a:p>
            <a:pPr lvl="2"/>
            <a:r>
              <a:rPr lang="en-US" dirty="0" err="1"/>
              <a:t>example_list.reverse</a:t>
            </a:r>
            <a:r>
              <a:rPr lang="en-US" dirty="0"/>
              <a:t>()</a:t>
            </a:r>
          </a:p>
          <a:p>
            <a:pPr lvl="3"/>
            <a:r>
              <a:rPr lang="en-US" dirty="0"/>
              <a:t>Invert the relative location of each element in example list</a:t>
            </a:r>
          </a:p>
          <a:p>
            <a:pPr lvl="1"/>
            <a:r>
              <a:rPr lang="en-US" dirty="0"/>
              <a:t>See more in the docs</a:t>
            </a:r>
          </a:p>
          <a:p>
            <a:pPr lvl="2"/>
            <a:r>
              <a:rPr lang="en-US" dirty="0"/>
              <a:t>https://docs.python.org/3/library/stdtypes.html</a:t>
            </a:r>
          </a:p>
        </p:txBody>
      </p:sp>
    </p:spTree>
    <p:extLst>
      <p:ext uri="{BB962C8B-B14F-4D97-AF65-F5344CB8AC3E}">
        <p14:creationId xmlns:p14="http://schemas.microsoft.com/office/powerpoint/2010/main" val="4221414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Slice notation to access elements</a:t>
            </a:r>
          </a:p>
          <a:p>
            <a:pPr lvl="2"/>
            <a:r>
              <a:rPr lang="en-US" dirty="0"/>
              <a:t>a[</a:t>
            </a:r>
            <a:r>
              <a:rPr lang="en-US" dirty="0" err="1"/>
              <a:t>start:end</a:t>
            </a:r>
            <a:r>
              <a:rPr lang="en-US" dirty="0"/>
              <a:t>] # items start through end-1</a:t>
            </a:r>
          </a:p>
          <a:p>
            <a:pPr lvl="2"/>
            <a:r>
              <a:rPr lang="en-US" dirty="0"/>
              <a:t>a[start:] # items start through the rest of the array </a:t>
            </a:r>
          </a:p>
          <a:p>
            <a:pPr lvl="2"/>
            <a:r>
              <a:rPr lang="en-US" dirty="0"/>
              <a:t>a[:end] # items from the beginning through end-1 </a:t>
            </a:r>
          </a:p>
          <a:p>
            <a:pPr lvl="2"/>
            <a:r>
              <a:rPr lang="en-US" dirty="0"/>
              <a:t>a[:] # a copy of the whole array</a:t>
            </a:r>
          </a:p>
        </p:txBody>
      </p:sp>
    </p:spTree>
    <p:extLst>
      <p:ext uri="{BB962C8B-B14F-4D97-AF65-F5344CB8AC3E}">
        <p14:creationId xmlns:p14="http://schemas.microsoft.com/office/powerpoint/2010/main" val="307504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Set with {}</a:t>
            </a:r>
          </a:p>
          <a:p>
            <a:pPr lvl="2"/>
            <a:r>
              <a:rPr lang="en-US" dirty="0"/>
              <a:t>Creates distinct unordered pair</a:t>
            </a:r>
          </a:p>
          <a:p>
            <a:pPr lvl="3"/>
            <a:r>
              <a:rPr lang="en-US" dirty="0"/>
              <a:t>No indexing available</a:t>
            </a:r>
          </a:p>
          <a:p>
            <a:pPr lvl="2"/>
            <a:r>
              <a:rPr lang="en-US" dirty="0"/>
              <a:t>Removes any duplicates input into the set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50292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549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Furthering the Collective</a:t>
            </a:r>
          </a:p>
          <a:p>
            <a:pPr lvl="1"/>
            <a:r>
              <a:rPr lang="en-US" dirty="0"/>
              <a:t>set</a:t>
            </a:r>
          </a:p>
          <a:p>
            <a:pPr lvl="2"/>
            <a:r>
              <a:rPr lang="en-US" dirty="0"/>
              <a:t>Can convert to list to use elements</a:t>
            </a:r>
          </a:p>
          <a:p>
            <a:pPr lvl="2"/>
            <a:r>
              <a:rPr lang="en-US" dirty="0"/>
              <a:t>Notice change in order from the first list once the set is converted back to a list</a:t>
            </a:r>
          </a:p>
          <a:p>
            <a:pPr lvl="2"/>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57800"/>
            <a:ext cx="385215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999" y="3990716"/>
            <a:ext cx="3852153" cy="104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425338"/>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1839</Words>
  <Application>Microsoft Office PowerPoint</Application>
  <PresentationFormat>On-screen Show (4:3)</PresentationFormat>
  <Paragraphs>358</Paragraphs>
  <Slides>59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59</vt:i4>
      </vt:variant>
    </vt:vector>
  </HeadingPairs>
  <TitlesOfParts>
    <vt:vector size="63" baseType="lpstr">
      <vt:lpstr>Arial</vt:lpstr>
      <vt:lpstr>Calibri</vt:lpstr>
      <vt:lpstr>Office Theme</vt:lpstr>
      <vt:lpstr>1_Office Theme</vt:lpstr>
      <vt:lpstr>Session 7 – Python 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Quiz</vt:lpstr>
      <vt:lpstr>Quiz</vt:lpstr>
      <vt:lpstr>Quiz Answers</vt:lpstr>
      <vt:lpstr>Quiz Answers</vt:lpstr>
      <vt:lpstr>Quiz Answers</vt:lpstr>
      <vt:lpstr>Quiz Answers</vt:lpstr>
      <vt:lpstr>Quiz</vt:lpstr>
      <vt:lpstr>Quiz</vt:lpstr>
      <vt:lpstr>Quiz</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200</cp:revision>
  <dcterms:created xsi:type="dcterms:W3CDTF">2018-01-12T01:50:51Z</dcterms:created>
  <dcterms:modified xsi:type="dcterms:W3CDTF">2020-02-14T03:16:46Z</dcterms:modified>
</cp:coreProperties>
</file>