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9" r:id="rId3"/>
    <p:sldId id="345" r:id="rId4"/>
    <p:sldId id="355" r:id="rId5"/>
    <p:sldId id="356" r:id="rId6"/>
    <p:sldId id="358" r:id="rId7"/>
    <p:sldId id="359" r:id="rId8"/>
    <p:sldId id="347" r:id="rId9"/>
    <p:sldId id="351" r:id="rId10"/>
    <p:sldId id="352" r:id="rId11"/>
    <p:sldId id="369" r:id="rId12"/>
    <p:sldId id="365" r:id="rId13"/>
    <p:sldId id="366" r:id="rId14"/>
    <p:sldId id="367" r:id="rId15"/>
    <p:sldId id="376" r:id="rId16"/>
    <p:sldId id="372" r:id="rId17"/>
    <p:sldId id="371" r:id="rId18"/>
    <p:sldId id="370" r:id="rId19"/>
    <p:sldId id="377" r:id="rId20"/>
    <p:sldId id="378" r:id="rId21"/>
    <p:sldId id="364" r:id="rId22"/>
    <p:sldId id="353" r:id="rId23"/>
    <p:sldId id="357" r:id="rId24"/>
    <p:sldId id="354" r:id="rId25"/>
    <p:sldId id="348" r:id="rId26"/>
    <p:sldId id="360" r:id="rId27"/>
    <p:sldId id="362" r:id="rId28"/>
    <p:sldId id="361" r:id="rId29"/>
    <p:sldId id="349" r:id="rId30"/>
    <p:sldId id="373" r:id="rId31"/>
    <p:sldId id="368" r:id="rId32"/>
    <p:sldId id="374" r:id="rId33"/>
    <p:sldId id="379" r:id="rId34"/>
    <p:sldId id="375"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A774"/>
    <a:srgbClr val="FFFFFF"/>
    <a:srgbClr val="031C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930" y="45"/>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78832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813283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563844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458273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991684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089585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335106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8" name="Footer Placeholder 7"/>
          <p:cNvSpPr>
            <a:spLocks noGrp="1"/>
          </p:cNvSpPr>
          <p:nvPr>
            <p:ph type="ftr" sz="quarter" idx="11"/>
          </p:nvPr>
        </p:nvSpPr>
        <p:spPr/>
        <p:txBody>
          <a:bodyPr/>
          <a:lstStyle/>
          <a:p>
            <a:endParaRPr lang="en-US">
              <a:solidFill>
                <a:srgbClr val="FFFFFF">
                  <a:tint val="75000"/>
                </a:srgbClr>
              </a:solidFill>
            </a:endParaRPr>
          </a:p>
        </p:txBody>
      </p:sp>
      <p:sp>
        <p:nvSpPr>
          <p:cNvPr id="9" name="Slide Number Placeholder 8"/>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7911817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4" name="Footer Placeholder 3"/>
          <p:cNvSpPr>
            <a:spLocks noGrp="1"/>
          </p:cNvSpPr>
          <p:nvPr>
            <p:ph type="ftr" sz="quarter" idx="11"/>
          </p:nvPr>
        </p:nvSpPr>
        <p:spPr/>
        <p:txBody>
          <a:bodyPr/>
          <a:lstStyle/>
          <a:p>
            <a:endParaRPr lang="en-US">
              <a:solidFill>
                <a:srgbClr val="FFFFFF">
                  <a:tint val="75000"/>
                </a:srgbClr>
              </a:solidFill>
            </a:endParaRPr>
          </a:p>
        </p:txBody>
      </p:sp>
      <p:sp>
        <p:nvSpPr>
          <p:cNvPr id="5" name="Slide Number Placeholder 4"/>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49125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3" name="Footer Placeholder 2"/>
          <p:cNvSpPr>
            <a:spLocks noGrp="1"/>
          </p:cNvSpPr>
          <p:nvPr>
            <p:ph type="ftr" sz="quarter" idx="11"/>
          </p:nvPr>
        </p:nvSpPr>
        <p:spPr/>
        <p:txBody>
          <a:bodyPr/>
          <a:lstStyle/>
          <a:p>
            <a:endParaRPr lang="en-US">
              <a:solidFill>
                <a:srgbClr val="FFFFFF">
                  <a:tint val="75000"/>
                </a:srgbClr>
              </a:solidFill>
            </a:endParaRPr>
          </a:p>
        </p:txBody>
      </p:sp>
      <p:sp>
        <p:nvSpPr>
          <p:cNvPr id="4" name="Slide Number Placeholder 3"/>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40508656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3687678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172706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6" name="Footer Placeholder 5"/>
          <p:cNvSpPr>
            <a:spLocks noGrp="1"/>
          </p:cNvSpPr>
          <p:nvPr>
            <p:ph type="ftr" sz="quarter" idx="11"/>
          </p:nvPr>
        </p:nvSpPr>
        <p:spPr/>
        <p:txBody>
          <a:bodyPr/>
          <a:lstStyle/>
          <a:p>
            <a:endParaRPr lang="en-US">
              <a:solidFill>
                <a:srgbClr val="FFFFFF">
                  <a:tint val="75000"/>
                </a:srgbClr>
              </a:solidFill>
            </a:endParaRPr>
          </a:p>
        </p:txBody>
      </p:sp>
      <p:sp>
        <p:nvSpPr>
          <p:cNvPr id="7" name="Slide Number Placeholder 6"/>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2396174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8314066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11"/>
          </p:nvPr>
        </p:nvSpPr>
        <p:spPr/>
        <p:txBody>
          <a:bodyPr/>
          <a:lstStyle/>
          <a:p>
            <a:endParaRPr lang="en-US">
              <a:solidFill>
                <a:srgbClr val="FFFFFF">
                  <a:tint val="75000"/>
                </a:srgbClr>
              </a:solidFill>
            </a:endParaRPr>
          </a:p>
        </p:txBody>
      </p:sp>
      <p:sp>
        <p:nvSpPr>
          <p:cNvPr id="6" name="Slide Number Placeholder 5"/>
          <p:cNvSpPr>
            <a:spLocks noGrp="1"/>
          </p:cNvSpPr>
          <p:nvPr>
            <p:ph type="sldNum" sz="quarter" idx="12"/>
          </p:nvPr>
        </p:nvSpPr>
        <p:spPr/>
        <p:txBody>
          <a:body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2131319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7641E8-73DF-4AD2-848E-3103064331B1}" type="datetimeFigureOut">
              <a:rPr lang="en-US" smtClean="0"/>
              <a:t>2/13/2020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73508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006575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7641E8-73DF-4AD2-848E-3103064331B1}" type="datetimeFigureOut">
              <a:rPr lang="en-US" smtClean="0"/>
              <a:t>2/13/2020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42612734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7641E8-73DF-4AD2-848E-3103064331B1}" type="datetimeFigureOut">
              <a:rPr lang="en-US" smtClean="0"/>
              <a:t>2/13/2020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31086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7641E8-73DF-4AD2-848E-3103064331B1}" type="datetimeFigureOut">
              <a:rPr lang="en-US" smtClean="0"/>
              <a:t>2/13/2020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1300868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99397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7641E8-73DF-4AD2-848E-3103064331B1}" type="datetimeFigureOut">
              <a:rPr lang="en-US" smtClean="0"/>
              <a:t>2/13/2020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89774F-35CA-4D52-BC36-B962973F1FA3}" type="slidenum">
              <a:rPr lang="en-US" smtClean="0"/>
              <a:t>‹#›</a:t>
            </a:fld>
            <a:endParaRPr lang="en-US"/>
          </a:p>
        </p:txBody>
      </p:sp>
    </p:spTree>
    <p:extLst>
      <p:ext uri="{BB962C8B-B14F-4D97-AF65-F5344CB8AC3E}">
        <p14:creationId xmlns:p14="http://schemas.microsoft.com/office/powerpoint/2010/main" val="298485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31C3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7641E8-73DF-4AD2-848E-3103064331B1}" type="datetimeFigureOut">
              <a:rPr lang="en-US" smtClean="0"/>
              <a:t>2/13/2020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9774F-35CA-4D52-BC36-B962973F1FA3}" type="slidenum">
              <a:rPr lang="en-US" smtClean="0"/>
              <a:t>‹#›</a:t>
            </a:fld>
            <a:endParaRPr lang="en-US"/>
          </a:p>
        </p:txBody>
      </p:sp>
    </p:spTree>
    <p:extLst>
      <p:ext uri="{BB962C8B-B14F-4D97-AF65-F5344CB8AC3E}">
        <p14:creationId xmlns:p14="http://schemas.microsoft.com/office/powerpoint/2010/main" val="3337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9EA473-9EFC-4B7E-99B6-2C9FA6D137D9}" type="datetimeFigureOut">
              <a:rPr lang="en-US" smtClean="0">
                <a:solidFill>
                  <a:srgbClr val="FFFFFF">
                    <a:tint val="75000"/>
                  </a:srgbClr>
                </a:solidFill>
              </a:rPr>
              <a:pPr/>
              <a:t>2/13/2020</a:t>
            </a:fld>
            <a:endParaRPr lang="en-US">
              <a:solidFill>
                <a:srgbClr val="FFFFFF">
                  <a:tint val="75000"/>
                </a:srgb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srgbClr val="FFFFFF">
                  <a:tint val="75000"/>
                </a:srgb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33460E-909B-41CE-B1D2-219816B0C562}" type="slidenum">
              <a:rPr lang="en-US" smtClean="0">
                <a:solidFill>
                  <a:srgbClr val="FFFFFF">
                    <a:tint val="75000"/>
                  </a:srgbClr>
                </a:solidFill>
              </a:rPr>
              <a:pPr/>
              <a:t>‹#›</a:t>
            </a:fld>
            <a:endParaRPr lang="en-US">
              <a:solidFill>
                <a:srgbClr val="FFFFFF">
                  <a:tint val="75000"/>
                </a:srgbClr>
              </a:solidFill>
            </a:endParaRPr>
          </a:p>
        </p:txBody>
      </p:sp>
    </p:spTree>
    <p:extLst>
      <p:ext uri="{BB962C8B-B14F-4D97-AF65-F5344CB8AC3E}">
        <p14:creationId xmlns:p14="http://schemas.microsoft.com/office/powerpoint/2010/main" val="190895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doc.qt.io/qt-5/qlineedit.html"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hyperlink" Target="http://doc.qt.io/qt-5/qwidget.html#move-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doc.qt.io/qt-5/qpixmap.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yqt.sourceforge.net/Docs/PyQt5/signals_slots.html"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zetcode.com/gui/pyqt5/" TargetMode="External"/><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hyperlink" Target="http://doc.qt.io/qt-5/index.html" TargetMode="External"/><Relationship Id="rId5" Type="http://schemas.openxmlformats.org/officeDocument/2006/relationships/hyperlink" Target="http://pyqt.sourceforge.net/Docs/PyQt5/" TargetMode="External"/><Relationship Id="rId4" Type="http://schemas.openxmlformats.org/officeDocument/2006/relationships/hyperlink" Target="https://pythonspot.com/pyqt5/" TargetMode="External"/></Relationships>
</file>

<file path=ppt/slides/_rels/slide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85000" lnSpcReduction="20000"/>
          </a:bodyPr>
          <a:lstStyle/>
          <a:p>
            <a:r>
              <a:rPr lang="en-US" dirty="0"/>
              <a:t>GUI’s</a:t>
            </a:r>
          </a:p>
          <a:p>
            <a:pPr lvl="1"/>
            <a:r>
              <a:rPr lang="en-US" dirty="0" err="1"/>
              <a:t>PyQt</a:t>
            </a:r>
            <a:endParaRPr lang="en-US" dirty="0"/>
          </a:p>
          <a:p>
            <a:pPr lvl="2"/>
            <a:r>
              <a:rPr lang="en-US" dirty="0"/>
              <a:t>Popular C++ GUI ported to Python</a:t>
            </a:r>
          </a:p>
          <a:p>
            <a:pPr lvl="1"/>
            <a:r>
              <a:rPr lang="en-US" dirty="0" err="1"/>
              <a:t>TKInter</a:t>
            </a:r>
            <a:endParaRPr lang="en-US" dirty="0"/>
          </a:p>
          <a:p>
            <a:pPr lvl="1"/>
            <a:r>
              <a:rPr lang="en-US" dirty="0"/>
              <a:t>Gnome</a:t>
            </a:r>
          </a:p>
          <a:p>
            <a:pPr lvl="2"/>
            <a:r>
              <a:rPr lang="en-US" dirty="0"/>
              <a:t>Based on Gnome Linux desktop environment</a:t>
            </a:r>
          </a:p>
          <a:p>
            <a:pPr lvl="1"/>
            <a:r>
              <a:rPr lang="en-US" dirty="0" err="1"/>
              <a:t>PyGTK</a:t>
            </a:r>
            <a:endParaRPr lang="en-US" dirty="0"/>
          </a:p>
          <a:p>
            <a:pPr lvl="2"/>
            <a:r>
              <a:rPr lang="en-US" dirty="0"/>
              <a:t>Based on GTK Linux desktop environment</a:t>
            </a:r>
          </a:p>
          <a:p>
            <a:pPr lvl="1"/>
            <a:r>
              <a:rPr lang="en-US" dirty="0" err="1"/>
              <a:t>IronPython</a:t>
            </a:r>
            <a:endParaRPr lang="en-US" dirty="0"/>
          </a:p>
          <a:p>
            <a:pPr lvl="2"/>
            <a:r>
              <a:rPr lang="en-US" dirty="0"/>
              <a:t>Based on MS .NET platform</a:t>
            </a:r>
          </a:p>
          <a:p>
            <a:pPr lvl="2"/>
            <a:r>
              <a:rPr lang="en-US" dirty="0"/>
              <a:t>Can import DLL’s from other languages</a:t>
            </a:r>
          </a:p>
          <a:p>
            <a:pPr lvl="1"/>
            <a:r>
              <a:rPr lang="en-US" dirty="0" err="1"/>
              <a:t>WxPython</a:t>
            </a:r>
            <a:endParaRPr lang="en-US" dirty="0"/>
          </a:p>
        </p:txBody>
      </p:sp>
      <p:cxnSp>
        <p:nvCxnSpPr>
          <p:cNvPr id="5" name="Straight Arrow Connector 4"/>
          <p:cNvCxnSpPr/>
          <p:nvPr/>
        </p:nvCxnSpPr>
        <p:spPr>
          <a:xfrm flipH="1">
            <a:off x="2133600" y="2188147"/>
            <a:ext cx="2133600" cy="0"/>
          </a:xfrm>
          <a:prstGeom prst="straightConnector1">
            <a:avLst/>
          </a:prstGeom>
          <a:ln w="28575">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1997647"/>
            <a:ext cx="2209800" cy="381000"/>
          </a:xfrm>
          <a:prstGeom prst="rect">
            <a:avLst/>
          </a:prstGeom>
          <a:noFill/>
          <a:ln>
            <a:solidFill>
              <a:schemeClr val="tx2">
                <a:lumMod val="20000"/>
                <a:lumOff val="80000"/>
              </a:schemeClr>
            </a:solidFill>
          </a:ln>
        </p:spPr>
        <p:txBody>
          <a:bodyPr wrap="square" rtlCol="0">
            <a:spAutoFit/>
          </a:bodyPr>
          <a:lstStyle/>
          <a:p>
            <a:r>
              <a:rPr lang="en-US" dirty="0">
                <a:solidFill>
                  <a:schemeClr val="tx2">
                    <a:lumMod val="20000"/>
                    <a:lumOff val="80000"/>
                  </a:schemeClr>
                </a:solidFill>
              </a:rPr>
              <a:t>We will focus on </a:t>
            </a:r>
            <a:r>
              <a:rPr lang="en-US" dirty="0" err="1">
                <a:solidFill>
                  <a:schemeClr val="tx2">
                    <a:lumMod val="20000"/>
                    <a:lumOff val="80000"/>
                  </a:schemeClr>
                </a:solidFill>
              </a:rPr>
              <a:t>PyQt</a:t>
            </a:r>
            <a:endParaRPr lang="en-US" dirty="0">
              <a:solidFill>
                <a:schemeClr val="tx2">
                  <a:lumMod val="20000"/>
                  <a:lumOff val="80000"/>
                </a:schemeClr>
              </a:solidFill>
            </a:endParaRPr>
          </a:p>
        </p:txBody>
      </p:sp>
    </p:spTree>
    <p:extLst>
      <p:ext uri="{BB962C8B-B14F-4D97-AF65-F5344CB8AC3E}">
        <p14:creationId xmlns:p14="http://schemas.microsoft.com/office/powerpoint/2010/main" val="1475899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Can show text via text and </a:t>
            </a:r>
            <a:r>
              <a:rPr lang="en-US" dirty="0" err="1"/>
              <a:t>QLabel</a:t>
            </a:r>
            <a:endParaRPr lang="en-US" dirty="0"/>
          </a:p>
          <a:p>
            <a:pPr lvl="3"/>
            <a:r>
              <a:rPr lang="en-US" dirty="0"/>
              <a:t>Create </a:t>
            </a:r>
            <a:r>
              <a:rPr lang="en-US" dirty="0" err="1"/>
              <a:t>QLabel</a:t>
            </a:r>
            <a:endParaRPr lang="en-US" dirty="0"/>
          </a:p>
          <a:p>
            <a:pPr lvl="3"/>
            <a:r>
              <a:rPr lang="en-US" dirty="0"/>
              <a:t>Set text</a:t>
            </a:r>
          </a:p>
          <a:p>
            <a:pPr lvl="3"/>
            <a:r>
              <a:rPr lang="en-US" dirty="0"/>
              <a:t>Format using </a:t>
            </a:r>
            <a:r>
              <a:rPr lang="en-US" dirty="0" err="1"/>
              <a:t>setStyleSheet</a:t>
            </a:r>
            <a:endParaRPr lang="en-US" dirty="0"/>
          </a:p>
          <a:p>
            <a:pPr lvl="3"/>
            <a:r>
              <a:rPr lang="en-US" dirty="0"/>
              <a:t>See TextWindow.py for example</a:t>
            </a:r>
          </a:p>
          <a:p>
            <a:pPr lvl="2"/>
            <a:endParaRPr lang="en-US" dirty="0"/>
          </a:p>
          <a:p>
            <a:pPr lvl="3"/>
            <a:endParaRPr lang="en-US" dirty="0"/>
          </a:p>
        </p:txBody>
      </p:sp>
    </p:spTree>
    <p:extLst>
      <p:ext uri="{BB962C8B-B14F-4D97-AF65-F5344CB8AC3E}">
        <p14:creationId xmlns:p14="http://schemas.microsoft.com/office/powerpoint/2010/main" val="25760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Necessary Imports</a:t>
            </a:r>
          </a:p>
          <a:p>
            <a:pPr lvl="3"/>
            <a:r>
              <a:rPr lang="en-US" dirty="0"/>
              <a:t>PyQt5.QtWidgets.QLabel</a:t>
            </a:r>
          </a:p>
          <a:p>
            <a:pPr lvl="2"/>
            <a:endParaRPr lang="en-US" dirty="0"/>
          </a:p>
          <a:p>
            <a:pPr lvl="3"/>
            <a:endParaRPr lang="en-US" dirty="0"/>
          </a:p>
        </p:txBody>
      </p:sp>
    </p:spTree>
    <p:extLst>
      <p:ext uri="{BB962C8B-B14F-4D97-AF65-F5344CB8AC3E}">
        <p14:creationId xmlns:p14="http://schemas.microsoft.com/office/powerpoint/2010/main" val="337308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a:xfrm>
            <a:off x="457200" y="1600200"/>
            <a:ext cx="4114800" cy="4525963"/>
          </a:xfrm>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Box Model, like web languages</a:t>
            </a:r>
          </a:p>
          <a:p>
            <a:pPr lvl="2"/>
            <a:endParaRPr lang="en-US" dirty="0"/>
          </a:p>
          <a:p>
            <a:pPr lvl="3"/>
            <a:endParaRPr lang="en-US" dirty="0"/>
          </a:p>
        </p:txBody>
      </p:sp>
      <p:pic>
        <p:nvPicPr>
          <p:cNvPr id="1026" name="Picture 2" descr="H:\Intro to Practical Programming 1\Pictures\stylesheet-boxmode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0600" y="2667000"/>
            <a:ext cx="3810000" cy="3371850"/>
          </a:xfrm>
          <a:prstGeom prst="rect">
            <a:avLst/>
          </a:prstGeom>
          <a:solidFill>
            <a:srgbClr val="FFFFFF"/>
          </a:solidFill>
        </p:spPr>
      </p:pic>
    </p:spTree>
    <p:extLst>
      <p:ext uri="{BB962C8B-B14F-4D97-AF65-F5344CB8AC3E}">
        <p14:creationId xmlns:p14="http://schemas.microsoft.com/office/powerpoint/2010/main" val="3169819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Styling</a:t>
            </a:r>
          </a:p>
          <a:p>
            <a:pPr lvl="3"/>
            <a:r>
              <a:rPr lang="en-US" dirty="0"/>
              <a:t>&lt;</a:t>
            </a:r>
            <a:r>
              <a:rPr lang="en-US" dirty="0" err="1"/>
              <a:t>QLabel_Var</a:t>
            </a:r>
            <a:r>
              <a:rPr lang="en-US" dirty="0"/>
              <a:t>&gt;.move(left, top)</a:t>
            </a:r>
          </a:p>
          <a:p>
            <a:pPr lvl="4"/>
            <a:r>
              <a:rPr lang="en-US" dirty="0"/>
              <a:t>Move the location of the text to the (left, top) position</a:t>
            </a:r>
          </a:p>
          <a:p>
            <a:pPr lvl="5"/>
            <a:r>
              <a:rPr lang="en-US" dirty="0"/>
              <a:t>The left coordinate is measured from the left side, to the right</a:t>
            </a:r>
          </a:p>
          <a:p>
            <a:pPr lvl="5"/>
            <a:r>
              <a:rPr lang="en-US" dirty="0"/>
              <a:t>The top coordinate is measured from the top towards the bottom</a:t>
            </a:r>
          </a:p>
          <a:p>
            <a:pPr lvl="3"/>
            <a:r>
              <a:rPr lang="en-US" dirty="0"/>
              <a:t>&lt;</a:t>
            </a:r>
            <a:r>
              <a:rPr lang="en-US" dirty="0" err="1"/>
              <a:t>QLabel_Var</a:t>
            </a:r>
            <a:r>
              <a:rPr lang="en-US" dirty="0"/>
              <a:t>&gt;.</a:t>
            </a:r>
            <a:r>
              <a:rPr lang="en-US" dirty="0" err="1"/>
              <a:t>setStyleSheet</a:t>
            </a:r>
            <a:r>
              <a:rPr lang="en-US" dirty="0"/>
              <a:t>(&lt;</a:t>
            </a:r>
            <a:r>
              <a:rPr lang="en-US" dirty="0" err="1"/>
              <a:t>style_string</a:t>
            </a:r>
            <a:r>
              <a:rPr lang="en-US" dirty="0"/>
              <a:t>&gt;)</a:t>
            </a:r>
          </a:p>
          <a:p>
            <a:pPr lvl="4"/>
            <a:r>
              <a:rPr lang="en-US" dirty="0"/>
              <a:t>Sets the style in a CSS-like layout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1601168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a:t>
            </a:r>
            <a:r>
              <a:rPr lang="en-US" dirty="0" err="1"/>
              <a:t>QLabel</a:t>
            </a:r>
            <a:endParaRPr lang="en-US" dirty="0"/>
          </a:p>
          <a:p>
            <a:pPr lvl="2"/>
            <a:r>
              <a:rPr lang="en-US" dirty="0"/>
              <a:t>Example code TextWindowQLabel.py</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2130895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err="1"/>
              <a:t>QLineEdit</a:t>
            </a:r>
            <a:r>
              <a:rPr lang="en-US" dirty="0"/>
              <a:t> in </a:t>
            </a:r>
            <a:r>
              <a:rPr lang="en-US" dirty="0" err="1"/>
              <a:t>PyQt</a:t>
            </a:r>
            <a:endParaRPr lang="en-US" dirty="0"/>
          </a:p>
          <a:p>
            <a:pPr lvl="2"/>
            <a:r>
              <a:rPr lang="en-US" dirty="0"/>
              <a:t>Create </a:t>
            </a:r>
            <a:r>
              <a:rPr lang="en-US" dirty="0" err="1"/>
              <a:t>QLineEdit</a:t>
            </a:r>
            <a:r>
              <a:rPr lang="en-US" dirty="0"/>
              <a:t> object</a:t>
            </a:r>
          </a:p>
          <a:p>
            <a:pPr lvl="2"/>
            <a:r>
              <a:rPr lang="en-US" dirty="0"/>
              <a:t>Set the text using the “</a:t>
            </a:r>
            <a:r>
              <a:rPr lang="en-US" dirty="0" err="1"/>
              <a:t>setText</a:t>
            </a:r>
            <a:r>
              <a:rPr lang="en-US" dirty="0"/>
              <a:t>()” method</a:t>
            </a:r>
          </a:p>
          <a:p>
            <a:pPr lvl="2"/>
            <a:r>
              <a:rPr lang="en-US" dirty="0"/>
              <a:t>Show the </a:t>
            </a:r>
            <a:r>
              <a:rPr lang="en-US" dirty="0" err="1"/>
              <a:t>QLineEdit</a:t>
            </a:r>
            <a:r>
              <a:rPr lang="en-US" dirty="0"/>
              <a:t> object</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790365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2"/>
            <a:r>
              <a:rPr lang="en-US" dirty="0"/>
              <a:t>Necessary Imports:</a:t>
            </a:r>
          </a:p>
          <a:p>
            <a:pPr lvl="3"/>
            <a:r>
              <a:rPr lang="en-US" dirty="0"/>
              <a:t>PyQt5.QWidgets.QLineEdit</a:t>
            </a:r>
          </a:p>
          <a:p>
            <a:pPr lvl="3"/>
            <a:endParaRPr lang="en-US" dirty="0"/>
          </a:p>
          <a:p>
            <a:pPr lvl="3"/>
            <a:endParaRPr lang="en-US" dirty="0"/>
          </a:p>
          <a:p>
            <a:pPr lvl="2"/>
            <a:endParaRPr lang="en-US" dirty="0"/>
          </a:p>
          <a:p>
            <a:pPr lvl="3"/>
            <a:endParaRPr lang="en-US" dirty="0"/>
          </a:p>
        </p:txBody>
      </p:sp>
    </p:spTree>
    <p:extLst>
      <p:ext uri="{BB962C8B-B14F-4D97-AF65-F5344CB8AC3E}">
        <p14:creationId xmlns:p14="http://schemas.microsoft.com/office/powerpoint/2010/main" val="28461716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 using Textboxes</a:t>
            </a:r>
          </a:p>
          <a:p>
            <a:pPr lvl="3"/>
            <a:r>
              <a:rPr lang="en-US" dirty="0"/>
              <a:t>Example code TextWindowQLineEdit.py</a:t>
            </a:r>
          </a:p>
          <a:p>
            <a:pPr lvl="2"/>
            <a:endParaRPr lang="en-US" dirty="0"/>
          </a:p>
          <a:p>
            <a:pPr lvl="3"/>
            <a:endParaRPr lang="en-US" dirty="0"/>
          </a:p>
        </p:txBody>
      </p:sp>
    </p:spTree>
    <p:extLst>
      <p:ext uri="{BB962C8B-B14F-4D97-AF65-F5344CB8AC3E}">
        <p14:creationId xmlns:p14="http://schemas.microsoft.com/office/powerpoint/2010/main" val="161984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Quick note on documentation</a:t>
            </a:r>
          </a:p>
          <a:p>
            <a:pPr lvl="2"/>
            <a:r>
              <a:rPr lang="en-US" dirty="0"/>
              <a:t>Don’t forget to check parent docs for all functions</a:t>
            </a:r>
          </a:p>
          <a:p>
            <a:pPr lvl="2"/>
            <a:r>
              <a:rPr lang="en-US" dirty="0"/>
              <a:t>Example: </a:t>
            </a:r>
            <a:r>
              <a:rPr lang="en-US" dirty="0" err="1"/>
              <a:t>QLineEdit.move</a:t>
            </a:r>
            <a:endParaRPr lang="en-US" dirty="0"/>
          </a:p>
          <a:p>
            <a:pPr lvl="3"/>
            <a:r>
              <a:rPr lang="en-US" dirty="0"/>
              <a:t>Function does not exist on </a:t>
            </a:r>
            <a:r>
              <a:rPr lang="en-US" dirty="0" err="1"/>
              <a:t>QLineEdit</a:t>
            </a:r>
            <a:r>
              <a:rPr lang="en-US" dirty="0"/>
              <a:t> page</a:t>
            </a:r>
          </a:p>
          <a:p>
            <a:pPr lvl="4"/>
            <a:r>
              <a:rPr lang="en-US" dirty="0">
                <a:hlinkClick r:id="rId3"/>
              </a:rPr>
              <a:t>http://doc.qt.io/qt-5/qlineedit.html</a:t>
            </a:r>
            <a:r>
              <a:rPr lang="en-US" dirty="0"/>
              <a:t> </a:t>
            </a:r>
          </a:p>
          <a:p>
            <a:pPr lvl="3"/>
            <a:r>
              <a:rPr lang="en-US" dirty="0"/>
              <a:t>Exists on </a:t>
            </a:r>
            <a:r>
              <a:rPr lang="en-US" dirty="0" err="1"/>
              <a:t>QWidget</a:t>
            </a:r>
            <a:r>
              <a:rPr lang="en-US" dirty="0"/>
              <a:t> page, the parent of </a:t>
            </a:r>
            <a:r>
              <a:rPr lang="en-US" dirty="0" err="1"/>
              <a:t>QLineEdit</a:t>
            </a:r>
            <a:endParaRPr lang="en-US" dirty="0"/>
          </a:p>
          <a:p>
            <a:pPr lvl="4"/>
            <a:r>
              <a:rPr lang="en-US" dirty="0">
                <a:hlinkClick r:id="rId4"/>
              </a:rPr>
              <a:t>http://doc.qt.io/qt-5/qwidget.html#move-1</a:t>
            </a:r>
            <a:endParaRPr lang="en-US" dirty="0"/>
          </a:p>
          <a:p>
            <a:pPr lvl="2"/>
            <a:r>
              <a:rPr lang="en-US" dirty="0"/>
              <a:t>TLDR: Check chain of inheritance for missing members</a:t>
            </a:r>
          </a:p>
          <a:p>
            <a:pPr lvl="3"/>
            <a:endParaRPr lang="en-US" dirty="0"/>
          </a:p>
          <a:p>
            <a:pPr lvl="2"/>
            <a:endParaRPr lang="en-US" dirty="0"/>
          </a:p>
          <a:p>
            <a:pPr lvl="3"/>
            <a:endParaRPr lang="en-US" dirty="0"/>
          </a:p>
        </p:txBody>
      </p:sp>
    </p:spTree>
    <p:extLst>
      <p:ext uri="{BB962C8B-B14F-4D97-AF65-F5344CB8AC3E}">
        <p14:creationId xmlns:p14="http://schemas.microsoft.com/office/powerpoint/2010/main" val="4162444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How do I know the chain of inheritance?</a:t>
            </a:r>
          </a:p>
          <a:p>
            <a:pPr lvl="2"/>
            <a:r>
              <a:rPr lang="en-US" dirty="0"/>
              <a:t>Check Docs</a:t>
            </a:r>
          </a:p>
          <a:p>
            <a:pPr lvl="2"/>
            <a:r>
              <a:rPr lang="en-US" dirty="0"/>
              <a:t>Can tell from imports</a:t>
            </a:r>
          </a:p>
          <a:p>
            <a:pPr lvl="3"/>
            <a:r>
              <a:rPr lang="en-US" dirty="0"/>
              <a:t>Example:</a:t>
            </a:r>
          </a:p>
          <a:p>
            <a:pPr lvl="4"/>
            <a:r>
              <a:rPr lang="en-US" dirty="0" err="1"/>
              <a:t>QLabel</a:t>
            </a:r>
            <a:r>
              <a:rPr lang="en-US" dirty="0"/>
              <a:t> and </a:t>
            </a:r>
            <a:r>
              <a:rPr lang="en-US" dirty="0" err="1"/>
              <a:t>QLineEdit</a:t>
            </a:r>
            <a:r>
              <a:rPr lang="en-US" dirty="0"/>
              <a:t> are children </a:t>
            </a:r>
            <a:r>
              <a:rPr lang="en-US"/>
              <a:t>of PyQt5.QWidgets</a:t>
            </a:r>
            <a:endParaRPr lang="en-US" dirty="0"/>
          </a:p>
          <a:p>
            <a:pPr lvl="3"/>
            <a:endParaRPr lang="en-US"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3585648"/>
            <a:ext cx="5610225" cy="27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8422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Terminology</a:t>
            </a:r>
          </a:p>
          <a:p>
            <a:pPr lvl="2"/>
            <a:r>
              <a:rPr lang="en-US" dirty="0"/>
              <a:t>Window</a:t>
            </a:r>
          </a:p>
          <a:p>
            <a:pPr lvl="3"/>
            <a:r>
              <a:rPr lang="en-US" dirty="0"/>
              <a:t>A graphical interface with controls</a:t>
            </a:r>
          </a:p>
          <a:p>
            <a:pPr lvl="2"/>
            <a:r>
              <a:rPr lang="en-US" dirty="0"/>
              <a:t>Widgets (</a:t>
            </a:r>
            <a:r>
              <a:rPr lang="en-US" dirty="0" err="1"/>
              <a:t>a.k.a</a:t>
            </a:r>
            <a:r>
              <a:rPr lang="en-US" dirty="0"/>
              <a:t> Controls in C#)</a:t>
            </a:r>
          </a:p>
          <a:p>
            <a:pPr lvl="3"/>
            <a:r>
              <a:rPr lang="en-US" dirty="0"/>
              <a:t>Inputs and outputs</a:t>
            </a:r>
          </a:p>
          <a:p>
            <a:pPr lvl="4"/>
            <a:r>
              <a:rPr lang="en-US" dirty="0"/>
              <a:t>Text box</a:t>
            </a:r>
          </a:p>
          <a:p>
            <a:pPr lvl="4"/>
            <a:r>
              <a:rPr lang="en-US" dirty="0"/>
              <a:t>Input Box</a:t>
            </a:r>
          </a:p>
          <a:p>
            <a:pPr lvl="4"/>
            <a:r>
              <a:rPr lang="en-US" dirty="0"/>
              <a:t>Button</a:t>
            </a:r>
          </a:p>
        </p:txBody>
      </p:sp>
    </p:spTree>
    <p:extLst>
      <p:ext uri="{BB962C8B-B14F-4D97-AF65-F5344CB8AC3E}">
        <p14:creationId xmlns:p14="http://schemas.microsoft.com/office/powerpoint/2010/main" val="17133371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Can show images via pixel maps</a:t>
            </a:r>
          </a:p>
          <a:p>
            <a:pPr lvl="3"/>
            <a:r>
              <a:rPr lang="en-US" dirty="0"/>
              <a:t>Create </a:t>
            </a:r>
            <a:r>
              <a:rPr lang="en-US" dirty="0" err="1"/>
              <a:t>QLabel</a:t>
            </a:r>
            <a:endParaRPr lang="en-US" dirty="0"/>
          </a:p>
          <a:p>
            <a:pPr lvl="3"/>
            <a:r>
              <a:rPr lang="en-US" dirty="0"/>
              <a:t>Create </a:t>
            </a:r>
            <a:r>
              <a:rPr lang="en-US" dirty="0" err="1"/>
              <a:t>QPixmap</a:t>
            </a:r>
            <a:r>
              <a:rPr lang="en-US" dirty="0"/>
              <a:t> of image</a:t>
            </a:r>
          </a:p>
          <a:p>
            <a:pPr lvl="3"/>
            <a:r>
              <a:rPr lang="en-US" dirty="0"/>
              <a:t>Set the </a:t>
            </a:r>
            <a:r>
              <a:rPr lang="en-US" dirty="0" err="1"/>
              <a:t>Pixmap</a:t>
            </a:r>
            <a:r>
              <a:rPr lang="en-US" dirty="0"/>
              <a:t> property of the </a:t>
            </a:r>
            <a:r>
              <a:rPr lang="en-US" dirty="0" err="1"/>
              <a:t>QLabel</a:t>
            </a:r>
            <a:endParaRPr lang="en-US" dirty="0"/>
          </a:p>
          <a:p>
            <a:pPr lvl="3"/>
            <a:r>
              <a:rPr lang="en-US" dirty="0"/>
              <a:t>See ImageWindow.py for example</a:t>
            </a:r>
          </a:p>
          <a:p>
            <a:pPr lvl="2"/>
            <a:endParaRPr lang="en-US" dirty="0"/>
          </a:p>
          <a:p>
            <a:pPr lvl="3"/>
            <a:endParaRPr lang="en-US" dirty="0"/>
          </a:p>
        </p:txBody>
      </p:sp>
    </p:spTree>
    <p:extLst>
      <p:ext uri="{BB962C8B-B14F-4D97-AF65-F5344CB8AC3E}">
        <p14:creationId xmlns:p14="http://schemas.microsoft.com/office/powerpoint/2010/main" val="21646100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a:t>Necessary Imports:</a:t>
            </a:r>
          </a:p>
          <a:p>
            <a:pPr lvl="3"/>
            <a:r>
              <a:rPr lang="en-US" dirty="0"/>
              <a:t>PyQt5.QtWidgets.QLabel</a:t>
            </a:r>
          </a:p>
          <a:p>
            <a:pPr lvl="3"/>
            <a:r>
              <a:rPr lang="en-US" dirty="0"/>
              <a:t>PyQt5.QtGui.QIcon</a:t>
            </a:r>
          </a:p>
          <a:p>
            <a:pPr lvl="3"/>
            <a:r>
              <a:rPr lang="en-US" dirty="0"/>
              <a:t>PyQt5.QtGui.QPixmap</a:t>
            </a:r>
          </a:p>
          <a:p>
            <a:pPr lvl="3"/>
            <a:endParaRPr lang="en-US" dirty="0"/>
          </a:p>
          <a:p>
            <a:pPr lvl="3"/>
            <a:endParaRPr lang="en-US" dirty="0"/>
          </a:p>
          <a:p>
            <a:pPr lvl="3"/>
            <a:endParaRPr lang="en-US" dirty="0"/>
          </a:p>
        </p:txBody>
      </p:sp>
    </p:spTree>
    <p:extLst>
      <p:ext uri="{BB962C8B-B14F-4D97-AF65-F5344CB8AC3E}">
        <p14:creationId xmlns:p14="http://schemas.microsoft.com/office/powerpoint/2010/main" val="487375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QLabel</a:t>
            </a:r>
            <a:endParaRPr lang="en-US" dirty="0"/>
          </a:p>
          <a:p>
            <a:pPr lvl="3"/>
            <a:r>
              <a:rPr lang="en-US" dirty="0"/>
              <a:t>Class provider for images  or text:</a:t>
            </a:r>
          </a:p>
          <a:p>
            <a:pPr lvl="4"/>
            <a:r>
              <a:rPr lang="en-US" dirty="0"/>
              <a:t>Plain text</a:t>
            </a:r>
          </a:p>
          <a:p>
            <a:pPr lvl="4"/>
            <a:r>
              <a:rPr lang="en-US" dirty="0"/>
              <a:t>Rich text</a:t>
            </a:r>
          </a:p>
          <a:p>
            <a:pPr lvl="4"/>
            <a:r>
              <a:rPr lang="en-US" dirty="0" err="1"/>
              <a:t>Pixmap</a:t>
            </a:r>
            <a:endParaRPr lang="en-US" dirty="0"/>
          </a:p>
          <a:p>
            <a:pPr lvl="4"/>
            <a:r>
              <a:rPr lang="en-US" dirty="0"/>
              <a:t>Movie</a:t>
            </a:r>
          </a:p>
          <a:p>
            <a:pPr lvl="4"/>
            <a:r>
              <a:rPr lang="en-US" dirty="0"/>
              <a:t>Number</a:t>
            </a:r>
          </a:p>
          <a:p>
            <a:pPr lvl="4"/>
            <a:r>
              <a:rPr lang="en-US" dirty="0"/>
              <a:t>Nothing</a:t>
            </a:r>
          </a:p>
          <a:p>
            <a:pPr lvl="3"/>
            <a:r>
              <a:rPr lang="en-US" dirty="0"/>
              <a:t>Cannot be used for direct interaction</a:t>
            </a:r>
          </a:p>
          <a:p>
            <a:pPr lvl="3"/>
            <a:endParaRPr lang="en-US" dirty="0"/>
          </a:p>
        </p:txBody>
      </p:sp>
    </p:spTree>
    <p:extLst>
      <p:ext uri="{BB962C8B-B14F-4D97-AF65-F5344CB8AC3E}">
        <p14:creationId xmlns:p14="http://schemas.microsoft.com/office/powerpoint/2010/main" val="35395003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Images</a:t>
            </a:r>
          </a:p>
          <a:p>
            <a:pPr lvl="2"/>
            <a:r>
              <a:rPr lang="en-US" dirty="0" err="1"/>
              <a:t>QPixmap</a:t>
            </a:r>
            <a:endParaRPr lang="en-US" dirty="0"/>
          </a:p>
          <a:p>
            <a:pPr lvl="3"/>
            <a:r>
              <a:rPr lang="en-US" dirty="0"/>
              <a:t>Used to show images on screen</a:t>
            </a:r>
          </a:p>
          <a:p>
            <a:pPr lvl="3"/>
            <a:r>
              <a:rPr lang="en-US" dirty="0"/>
              <a:t>Other objects used for pixel manipulation and other functionality</a:t>
            </a:r>
          </a:p>
          <a:p>
            <a:pPr lvl="3"/>
            <a:r>
              <a:rPr lang="en-US" dirty="0"/>
              <a:t>See </a:t>
            </a:r>
            <a:r>
              <a:rPr lang="en-US" dirty="0">
                <a:solidFill>
                  <a:schemeClr val="tx2">
                    <a:lumMod val="20000"/>
                    <a:lumOff val="80000"/>
                  </a:schemeClr>
                </a:solidFill>
                <a:hlinkClick r:id="rId3"/>
              </a:rPr>
              <a:t>https://doc.qt.io/qt-5/qpixmap.html</a:t>
            </a:r>
            <a:r>
              <a:rPr lang="en-US" dirty="0">
                <a:solidFill>
                  <a:schemeClr val="tx2">
                    <a:lumMod val="20000"/>
                    <a:lumOff val="80000"/>
                  </a:schemeClr>
                </a:solidFill>
              </a:rPr>
              <a:t> </a:t>
            </a:r>
            <a:r>
              <a:rPr lang="en-US" dirty="0"/>
              <a:t>for more</a:t>
            </a:r>
          </a:p>
          <a:p>
            <a:pPr lvl="2"/>
            <a:endParaRPr lang="en-US" dirty="0"/>
          </a:p>
          <a:p>
            <a:pPr lvl="3"/>
            <a:endParaRPr lang="en-US" dirty="0"/>
          </a:p>
        </p:txBody>
      </p:sp>
    </p:spTree>
    <p:extLst>
      <p:ext uri="{BB962C8B-B14F-4D97-AF65-F5344CB8AC3E}">
        <p14:creationId xmlns:p14="http://schemas.microsoft.com/office/powerpoint/2010/main" val="2711093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Necessary Imports</a:t>
            </a:r>
          </a:p>
          <a:p>
            <a:pPr lvl="3"/>
            <a:r>
              <a:rPr lang="en-US" dirty="0"/>
              <a:t>PyQt5.QtWidgets.QPushButton</a:t>
            </a:r>
          </a:p>
          <a:p>
            <a:pPr lvl="3"/>
            <a:r>
              <a:rPr lang="en-US" dirty="0"/>
              <a:t>PyQt5.QtWidgets.QVBoxLayout</a:t>
            </a:r>
          </a:p>
          <a:p>
            <a:pPr lvl="2"/>
            <a:endParaRPr lang="en-US" dirty="0"/>
          </a:p>
        </p:txBody>
      </p:sp>
    </p:spTree>
    <p:extLst>
      <p:ext uri="{BB962C8B-B14F-4D97-AF65-F5344CB8AC3E}">
        <p14:creationId xmlns:p14="http://schemas.microsoft.com/office/powerpoint/2010/main" val="25562500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Create the button</a:t>
            </a:r>
          </a:p>
          <a:p>
            <a:pPr lvl="3"/>
            <a:r>
              <a:rPr lang="en-US" dirty="0" err="1"/>
              <a:t>self.button</a:t>
            </a:r>
            <a:r>
              <a:rPr lang="en-US" dirty="0"/>
              <a:t> = </a:t>
            </a:r>
            <a:r>
              <a:rPr lang="en-US" dirty="0" err="1"/>
              <a:t>QPushButton</a:t>
            </a:r>
            <a:r>
              <a:rPr lang="en-US" dirty="0"/>
              <a:t>(&lt;</a:t>
            </a:r>
            <a:r>
              <a:rPr lang="en-US" dirty="0" err="1"/>
              <a:t>button_text</a:t>
            </a:r>
            <a:r>
              <a:rPr lang="en-US" dirty="0"/>
              <a:t>&gt;, self)</a:t>
            </a:r>
          </a:p>
          <a:p>
            <a:pPr lvl="2"/>
            <a:r>
              <a:rPr lang="en-US" dirty="0"/>
              <a:t>Create optional items</a:t>
            </a:r>
          </a:p>
          <a:p>
            <a:pPr lvl="3"/>
            <a:r>
              <a:rPr lang="en-US" dirty="0"/>
              <a:t>Tool tip: </a:t>
            </a:r>
            <a:r>
              <a:rPr lang="en-US" dirty="0" err="1"/>
              <a:t>self.button.setToolTip</a:t>
            </a:r>
            <a:r>
              <a:rPr lang="en-US" dirty="0"/>
              <a:t>(&lt;</a:t>
            </a:r>
            <a:r>
              <a:rPr lang="en-US" dirty="0" err="1"/>
              <a:t>tool_tip_text</a:t>
            </a:r>
            <a:r>
              <a:rPr lang="en-US" dirty="0"/>
              <a:t>&gt;)</a:t>
            </a:r>
          </a:p>
          <a:p>
            <a:pPr lvl="2"/>
            <a:r>
              <a:rPr lang="en-US" dirty="0"/>
              <a:t>Create event handler for button click</a:t>
            </a:r>
          </a:p>
          <a:p>
            <a:pPr lvl="3"/>
            <a:r>
              <a:rPr lang="en-US" dirty="0"/>
              <a:t>Can be any method</a:t>
            </a:r>
          </a:p>
          <a:p>
            <a:pPr lvl="2"/>
            <a:r>
              <a:rPr lang="en-US" dirty="0"/>
              <a:t>Link event handler (a.k.a. slot) to the connect signal</a:t>
            </a:r>
          </a:p>
          <a:p>
            <a:pPr lvl="3"/>
            <a:r>
              <a:rPr lang="en-US" dirty="0" err="1"/>
              <a:t>self.button.clicked.connect</a:t>
            </a:r>
            <a:r>
              <a:rPr lang="en-US" dirty="0"/>
              <a:t>(self.&lt;</a:t>
            </a:r>
            <a:r>
              <a:rPr lang="en-US" dirty="0" err="1"/>
              <a:t>method_name</a:t>
            </a:r>
            <a:r>
              <a:rPr lang="en-US" dirty="0"/>
              <a:t>&gt;)</a:t>
            </a:r>
          </a:p>
          <a:p>
            <a:pPr lvl="2"/>
            <a:endParaRPr lang="en-US" dirty="0"/>
          </a:p>
        </p:txBody>
      </p:sp>
    </p:spTree>
    <p:extLst>
      <p:ext uri="{BB962C8B-B14F-4D97-AF65-F5344CB8AC3E}">
        <p14:creationId xmlns:p14="http://schemas.microsoft.com/office/powerpoint/2010/main" val="30786746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Button</a:t>
            </a:r>
          </a:p>
          <a:p>
            <a:pPr lvl="2"/>
            <a:r>
              <a:rPr lang="en-US" dirty="0"/>
              <a:t>Fix layout automatically with </a:t>
            </a:r>
            <a:r>
              <a:rPr lang="en-US" dirty="0" err="1"/>
              <a:t>QBoxLayout</a:t>
            </a:r>
            <a:endParaRPr lang="en-US" dirty="0"/>
          </a:p>
          <a:p>
            <a:pPr lvl="3"/>
            <a:r>
              <a:rPr lang="en-US" dirty="0"/>
              <a:t>Default position is top left</a:t>
            </a:r>
          </a:p>
          <a:p>
            <a:pPr lvl="3"/>
            <a:r>
              <a:rPr lang="en-US" dirty="0" err="1"/>
              <a:t>QVLayout</a:t>
            </a:r>
            <a:r>
              <a:rPr lang="en-US" dirty="0"/>
              <a:t> will auto-align button object(s) vertically</a:t>
            </a:r>
          </a:p>
          <a:p>
            <a:pPr lvl="4"/>
            <a:r>
              <a:rPr lang="en-US" dirty="0"/>
              <a:t>layout = </a:t>
            </a:r>
            <a:r>
              <a:rPr lang="en-US" dirty="0" err="1"/>
              <a:t>QVBoxLayout</a:t>
            </a:r>
            <a:r>
              <a:rPr lang="en-US" dirty="0"/>
              <a:t>(self)</a:t>
            </a:r>
          </a:p>
          <a:p>
            <a:pPr lvl="4"/>
            <a:r>
              <a:rPr lang="en-US" dirty="0" err="1"/>
              <a:t>layout.addWidget</a:t>
            </a:r>
            <a:r>
              <a:rPr lang="en-US" dirty="0"/>
              <a:t>(self.&lt;</a:t>
            </a:r>
            <a:r>
              <a:rPr lang="en-US" dirty="0" err="1"/>
              <a:t>button_ojbect</a:t>
            </a:r>
            <a:r>
              <a:rPr lang="en-US" dirty="0"/>
              <a:t>&gt;)</a:t>
            </a:r>
          </a:p>
          <a:p>
            <a:pPr lvl="2"/>
            <a:endParaRPr lang="en-US" dirty="0"/>
          </a:p>
        </p:txBody>
      </p:sp>
    </p:spTree>
    <p:extLst>
      <p:ext uri="{BB962C8B-B14F-4D97-AF65-F5344CB8AC3E}">
        <p14:creationId xmlns:p14="http://schemas.microsoft.com/office/powerpoint/2010/main" val="32708808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fontScale="77500" lnSpcReduction="20000"/>
          </a:bodyPr>
          <a:lstStyle/>
          <a:p>
            <a:r>
              <a:rPr lang="en-US" dirty="0"/>
              <a:t>GUI’s</a:t>
            </a:r>
          </a:p>
          <a:p>
            <a:pPr lvl="1"/>
            <a:r>
              <a:rPr lang="en-US" dirty="0"/>
              <a:t>Signals and Slots</a:t>
            </a:r>
          </a:p>
          <a:p>
            <a:pPr lvl="2"/>
            <a:r>
              <a:rPr lang="en-US" dirty="0"/>
              <a:t>Signal calls a method (acts as event caller)</a:t>
            </a:r>
          </a:p>
          <a:p>
            <a:pPr lvl="3"/>
            <a:r>
              <a:rPr lang="en-US" dirty="0"/>
              <a:t>Use like an object: sig = </a:t>
            </a:r>
            <a:r>
              <a:rPr lang="en-US" dirty="0" err="1"/>
              <a:t>pyqtSignal</a:t>
            </a:r>
            <a:r>
              <a:rPr lang="en-US" dirty="0"/>
              <a:t>()</a:t>
            </a:r>
          </a:p>
          <a:p>
            <a:pPr lvl="3"/>
            <a:r>
              <a:rPr lang="en-US" dirty="0"/>
              <a:t>Wire to an action and emit:</a:t>
            </a:r>
          </a:p>
          <a:p>
            <a:pPr lvl="4"/>
            <a:r>
              <a:rPr lang="en-US" dirty="0" err="1"/>
              <a:t>self.sig.connect</a:t>
            </a:r>
            <a:r>
              <a:rPr lang="en-US" dirty="0"/>
              <a:t>(self.&lt;method&gt;)</a:t>
            </a:r>
          </a:p>
          <a:p>
            <a:pPr lvl="4"/>
            <a:r>
              <a:rPr lang="en-US" dirty="0" err="1"/>
              <a:t>Self.sig.emit</a:t>
            </a:r>
            <a:r>
              <a:rPr lang="en-US"/>
              <a:t>()</a:t>
            </a:r>
            <a:endParaRPr lang="en-US" dirty="0"/>
          </a:p>
          <a:p>
            <a:pPr lvl="2"/>
            <a:r>
              <a:rPr lang="en-US" dirty="0"/>
              <a:t>Slot handles the signal (acts as event action)</a:t>
            </a:r>
          </a:p>
          <a:p>
            <a:pPr lvl="3"/>
            <a:r>
              <a:rPr lang="en-US" dirty="0"/>
              <a:t>Define slot method with @</a:t>
            </a:r>
            <a:r>
              <a:rPr lang="en-US" dirty="0" err="1"/>
              <a:t>pyqtSlot</a:t>
            </a:r>
            <a:r>
              <a:rPr lang="en-US" dirty="0"/>
              <a:t>() decorator</a:t>
            </a:r>
          </a:p>
          <a:p>
            <a:pPr lvl="4"/>
            <a:r>
              <a:rPr lang="en-US" dirty="0"/>
              <a:t>@</a:t>
            </a:r>
            <a:r>
              <a:rPr lang="en-US" dirty="0" err="1"/>
              <a:t>pyqtSlot</a:t>
            </a:r>
            <a:r>
              <a:rPr lang="en-US" dirty="0"/>
              <a:t>()</a:t>
            </a:r>
          </a:p>
          <a:p>
            <a:pPr lvl="4"/>
            <a:r>
              <a:rPr lang="en-US" dirty="0" err="1"/>
              <a:t>def</a:t>
            </a:r>
            <a:r>
              <a:rPr lang="en-US" dirty="0"/>
              <a:t> slot():</a:t>
            </a:r>
          </a:p>
          <a:p>
            <a:pPr lvl="5"/>
            <a:r>
              <a:rPr lang="en-US" dirty="0" err="1"/>
              <a:t>Do_stuff</a:t>
            </a:r>
            <a:endParaRPr lang="en-US" dirty="0"/>
          </a:p>
          <a:p>
            <a:pPr lvl="2"/>
            <a:r>
              <a:rPr lang="en-US" dirty="0"/>
              <a:t>For our code, the signal and slot are automatically created and don’t need specifically created</a:t>
            </a:r>
          </a:p>
          <a:p>
            <a:pPr lvl="2"/>
            <a:r>
              <a:rPr lang="en-US" dirty="0"/>
              <a:t>See </a:t>
            </a:r>
            <a:r>
              <a:rPr lang="en-US" dirty="0">
                <a:hlinkClick r:id="rId3"/>
              </a:rPr>
              <a:t>http://pyqt.sourceforge.net/Docs/PyQt5/signals_slots.html</a:t>
            </a:r>
            <a:r>
              <a:rPr lang="en-US" dirty="0"/>
              <a:t> for more</a:t>
            </a:r>
          </a:p>
          <a:p>
            <a:pPr lvl="2"/>
            <a:endParaRPr lang="en-US" dirty="0"/>
          </a:p>
        </p:txBody>
      </p:sp>
    </p:spTree>
    <p:extLst>
      <p:ext uri="{BB962C8B-B14F-4D97-AF65-F5344CB8AC3E}">
        <p14:creationId xmlns:p14="http://schemas.microsoft.com/office/powerpoint/2010/main" val="10885847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QCheckBox</a:t>
            </a:r>
            <a:endParaRPr lang="en-US" dirty="0"/>
          </a:p>
          <a:p>
            <a:pPr lvl="3"/>
            <a:r>
              <a:rPr lang="en-US" dirty="0"/>
              <a:t>Check box</a:t>
            </a:r>
          </a:p>
          <a:p>
            <a:pPr lvl="2"/>
            <a:r>
              <a:rPr lang="en-US" dirty="0" err="1"/>
              <a:t>QSlider</a:t>
            </a:r>
            <a:endParaRPr lang="en-US" dirty="0"/>
          </a:p>
          <a:p>
            <a:pPr lvl="3"/>
            <a:r>
              <a:rPr lang="en-US" dirty="0"/>
              <a:t>Slide bar with handle</a:t>
            </a:r>
          </a:p>
          <a:p>
            <a:pPr lvl="2"/>
            <a:r>
              <a:rPr lang="en-US" dirty="0" err="1"/>
              <a:t>QProgressBar</a:t>
            </a:r>
            <a:endParaRPr lang="en-US" dirty="0"/>
          </a:p>
          <a:p>
            <a:pPr lvl="3"/>
            <a:r>
              <a:rPr lang="en-US" dirty="0"/>
              <a:t>Bar that fills in to show progress</a:t>
            </a:r>
          </a:p>
          <a:p>
            <a:pPr lvl="2"/>
            <a:r>
              <a:rPr lang="en-US" dirty="0" err="1"/>
              <a:t>QCalendarWidget</a:t>
            </a:r>
            <a:endParaRPr lang="en-US" dirty="0"/>
          </a:p>
          <a:p>
            <a:pPr lvl="3"/>
            <a:r>
              <a:rPr lang="en-US" dirty="0"/>
              <a:t>Monthly calendar</a:t>
            </a:r>
          </a:p>
        </p:txBody>
      </p:sp>
    </p:spTree>
    <p:extLst>
      <p:ext uri="{BB962C8B-B14F-4D97-AF65-F5344CB8AC3E}">
        <p14:creationId xmlns:p14="http://schemas.microsoft.com/office/powerpoint/2010/main" val="2741195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Other Widgets</a:t>
            </a:r>
          </a:p>
          <a:p>
            <a:pPr lvl="2"/>
            <a:r>
              <a:rPr lang="en-US" dirty="0" err="1"/>
              <a:t>QLineEdit</a:t>
            </a:r>
            <a:endParaRPr lang="en-US" dirty="0"/>
          </a:p>
          <a:p>
            <a:pPr lvl="3"/>
            <a:r>
              <a:rPr lang="en-US" dirty="0"/>
              <a:t>Box that allows the entering and editing of text</a:t>
            </a:r>
          </a:p>
          <a:p>
            <a:pPr lvl="3"/>
            <a:r>
              <a:rPr lang="en-US" dirty="0"/>
              <a:t>Copy and paste operations allowed</a:t>
            </a:r>
          </a:p>
          <a:p>
            <a:pPr lvl="2"/>
            <a:r>
              <a:rPr lang="en-US" dirty="0" err="1"/>
              <a:t>QSplitter</a:t>
            </a:r>
            <a:endParaRPr lang="en-US" dirty="0"/>
          </a:p>
          <a:p>
            <a:pPr lvl="3"/>
            <a:r>
              <a:rPr lang="en-US" dirty="0"/>
              <a:t>GUI control of child widgets</a:t>
            </a:r>
          </a:p>
          <a:p>
            <a:pPr lvl="2"/>
            <a:r>
              <a:rPr lang="en-US" dirty="0" err="1"/>
              <a:t>QComboBox</a:t>
            </a:r>
            <a:endParaRPr lang="en-US" dirty="0"/>
          </a:p>
          <a:p>
            <a:pPr lvl="3"/>
            <a:r>
              <a:rPr lang="en-US" dirty="0"/>
              <a:t>Menu that drops down, with options a user can select</a:t>
            </a:r>
          </a:p>
          <a:p>
            <a:pPr lvl="2"/>
            <a:endParaRPr lang="en-US" dirty="0"/>
          </a:p>
        </p:txBody>
      </p:sp>
    </p:spTree>
    <p:extLst>
      <p:ext uri="{BB962C8B-B14F-4D97-AF65-F5344CB8AC3E}">
        <p14:creationId xmlns:p14="http://schemas.microsoft.com/office/powerpoint/2010/main" val="393758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lnSpcReduction="10000"/>
          </a:bodyPr>
          <a:lstStyle/>
          <a:p>
            <a:r>
              <a:rPr lang="en-US" dirty="0"/>
              <a:t>GUI’s</a:t>
            </a:r>
          </a:p>
          <a:p>
            <a:pPr lvl="1"/>
            <a:r>
              <a:rPr lang="en-US" dirty="0"/>
              <a:t>Basics of Program</a:t>
            </a:r>
          </a:p>
          <a:p>
            <a:pPr lvl="2"/>
            <a:r>
              <a:rPr lang="en-US" dirty="0"/>
              <a:t>Class that inherits from base window class</a:t>
            </a:r>
          </a:p>
          <a:p>
            <a:pPr lvl="2"/>
            <a:r>
              <a:rPr lang="en-US" dirty="0"/>
              <a:t>Initialization from base class</a:t>
            </a:r>
          </a:p>
          <a:p>
            <a:pPr lvl="2"/>
            <a:r>
              <a:rPr lang="en-US" dirty="0"/>
              <a:t>Use of show() method on class to make window appear</a:t>
            </a:r>
          </a:p>
          <a:p>
            <a:pPr lvl="2"/>
            <a:r>
              <a:rPr lang="en-US" dirty="0"/>
              <a:t>Create </a:t>
            </a:r>
            <a:r>
              <a:rPr lang="en-US" dirty="0" err="1"/>
              <a:t>QApplication</a:t>
            </a:r>
            <a:r>
              <a:rPr lang="en-US" dirty="0"/>
              <a:t> app</a:t>
            </a:r>
          </a:p>
          <a:p>
            <a:pPr lvl="2"/>
            <a:r>
              <a:rPr lang="en-US" dirty="0"/>
              <a:t>Instantiate object of Window</a:t>
            </a:r>
          </a:p>
          <a:p>
            <a:pPr lvl="2"/>
            <a:r>
              <a:rPr lang="en-US" dirty="0"/>
              <a:t>Exit code execution using </a:t>
            </a:r>
            <a:r>
              <a:rPr lang="en-US" dirty="0" err="1"/>
              <a:t>app.exec</a:t>
            </a:r>
            <a:r>
              <a:rPr lang="en-US" dirty="0"/>
              <a:t>_() or app.exe() (Python version &gt;= 3</a:t>
            </a:r>
            <a:r>
              <a:rPr lang="en-US"/>
              <a:t>.x)</a:t>
            </a:r>
            <a:endParaRPr lang="en-US" dirty="0"/>
          </a:p>
          <a:p>
            <a:pPr lvl="1"/>
            <a:r>
              <a:rPr lang="en-US" dirty="0"/>
              <a:t>See BasicWindow.py for basic example</a:t>
            </a:r>
          </a:p>
          <a:p>
            <a:pPr lvl="2"/>
            <a:endParaRPr lang="en-US" dirty="0"/>
          </a:p>
        </p:txBody>
      </p:sp>
    </p:spTree>
    <p:extLst>
      <p:ext uri="{BB962C8B-B14F-4D97-AF65-F5344CB8AC3E}">
        <p14:creationId xmlns:p14="http://schemas.microsoft.com/office/powerpoint/2010/main" val="1601043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Further Learning</a:t>
            </a:r>
          </a:p>
          <a:p>
            <a:pPr lvl="2"/>
            <a:r>
              <a:rPr lang="en-US" dirty="0">
                <a:hlinkClick r:id="rId3"/>
              </a:rPr>
              <a:t>http://zetcode.com/gui/pyqt5/</a:t>
            </a:r>
            <a:endParaRPr lang="en-US" dirty="0"/>
          </a:p>
          <a:p>
            <a:pPr lvl="2"/>
            <a:r>
              <a:rPr lang="en-US" dirty="0">
                <a:hlinkClick r:id="rId4"/>
              </a:rPr>
              <a:t>https://pythonspot.com/pyqt5/</a:t>
            </a:r>
            <a:endParaRPr lang="en-US" dirty="0"/>
          </a:p>
          <a:p>
            <a:pPr lvl="1"/>
            <a:r>
              <a:rPr lang="en-US" dirty="0"/>
              <a:t>API References</a:t>
            </a:r>
          </a:p>
          <a:p>
            <a:pPr lvl="2"/>
            <a:r>
              <a:rPr lang="en-US" dirty="0">
                <a:hlinkClick r:id="rId5"/>
              </a:rPr>
              <a:t>http://pyqt.sourceforge.net/Docs/PyQt5/</a:t>
            </a:r>
            <a:endParaRPr lang="en-US" dirty="0"/>
          </a:p>
          <a:p>
            <a:pPr lvl="2"/>
            <a:r>
              <a:rPr lang="en-US" dirty="0">
                <a:hlinkClick r:id="rId6"/>
              </a:rPr>
              <a:t>http://doc.qt.io/qt-5/index.html</a:t>
            </a:r>
            <a:endParaRPr lang="en-US" dirty="0"/>
          </a:p>
          <a:p>
            <a:pPr lvl="2"/>
            <a:endParaRPr lang="en-US" dirty="0"/>
          </a:p>
        </p:txBody>
      </p:sp>
    </p:spTree>
    <p:extLst>
      <p:ext uri="{BB962C8B-B14F-4D97-AF65-F5344CB8AC3E}">
        <p14:creationId xmlns:p14="http://schemas.microsoft.com/office/powerpoint/2010/main" val="27465433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In-Class Project – War Card Game</a:t>
            </a:r>
          </a:p>
          <a:p>
            <a:pPr lvl="2"/>
            <a:r>
              <a:rPr lang="en-US" dirty="0"/>
              <a:t>UML Class Layout</a:t>
            </a:r>
          </a:p>
          <a:p>
            <a:pPr lvl="2"/>
            <a:r>
              <a:rPr lang="en-US" dirty="0"/>
              <a:t>Design Layout</a:t>
            </a:r>
          </a:p>
          <a:p>
            <a:pPr lvl="3"/>
            <a:r>
              <a:rPr lang="en-US" dirty="0"/>
              <a:t>Paint</a:t>
            </a:r>
          </a:p>
          <a:p>
            <a:pPr lvl="3"/>
            <a:r>
              <a:rPr lang="en-US" dirty="0"/>
              <a:t>Graphic Design Software</a:t>
            </a:r>
          </a:p>
          <a:p>
            <a:pPr lvl="2"/>
            <a:r>
              <a:rPr lang="en-US"/>
              <a:t>Code Design</a:t>
            </a:r>
            <a:endParaRPr lang="en-US" dirty="0"/>
          </a:p>
          <a:p>
            <a:pPr lvl="2"/>
            <a:endParaRPr lang="en-US" dirty="0"/>
          </a:p>
        </p:txBody>
      </p:sp>
    </p:spTree>
    <p:extLst>
      <p:ext uri="{BB962C8B-B14F-4D97-AF65-F5344CB8AC3E}">
        <p14:creationId xmlns:p14="http://schemas.microsoft.com/office/powerpoint/2010/main" val="8506407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lnSpcReduction="10000"/>
          </a:bodyPr>
          <a:lstStyle/>
          <a:p>
            <a:r>
              <a:rPr lang="en-US" dirty="0"/>
              <a:t>GUI’s – War Card Game</a:t>
            </a:r>
          </a:p>
          <a:p>
            <a:pPr lvl="1"/>
            <a:r>
              <a:rPr lang="en-US" dirty="0"/>
              <a:t>Code Review</a:t>
            </a:r>
          </a:p>
          <a:p>
            <a:pPr lvl="2"/>
            <a:r>
              <a:rPr lang="en-US" dirty="0" err="1"/>
              <a:t>QLabel</a:t>
            </a:r>
            <a:endParaRPr lang="en-US" dirty="0"/>
          </a:p>
          <a:p>
            <a:pPr lvl="3"/>
            <a:r>
              <a:rPr lang="en-US" dirty="0" err="1"/>
              <a:t>QPixmap</a:t>
            </a:r>
            <a:r>
              <a:rPr lang="en-US" dirty="0"/>
              <a:t> Image</a:t>
            </a:r>
          </a:p>
          <a:p>
            <a:pPr lvl="3"/>
            <a:r>
              <a:rPr lang="en-US" dirty="0"/>
              <a:t>Text</a:t>
            </a:r>
          </a:p>
          <a:p>
            <a:pPr lvl="2"/>
            <a:r>
              <a:rPr lang="en-US" dirty="0" err="1"/>
              <a:t>QPushButton</a:t>
            </a:r>
            <a:endParaRPr lang="en-US" dirty="0"/>
          </a:p>
          <a:p>
            <a:pPr lvl="3"/>
            <a:r>
              <a:rPr lang="en-US" dirty="0"/>
              <a:t>Button</a:t>
            </a:r>
          </a:p>
          <a:p>
            <a:pPr lvl="2"/>
            <a:r>
              <a:rPr lang="en-US" dirty="0" err="1"/>
              <a:t>QLineEdit</a:t>
            </a:r>
            <a:endParaRPr lang="en-US" dirty="0"/>
          </a:p>
          <a:p>
            <a:pPr lvl="3"/>
            <a:r>
              <a:rPr lang="en-US" dirty="0"/>
              <a:t>Input box for text</a:t>
            </a:r>
          </a:p>
          <a:p>
            <a:pPr lvl="2"/>
            <a:r>
              <a:rPr lang="en-US" dirty="0" err="1"/>
              <a:t>QComboBox</a:t>
            </a:r>
            <a:endParaRPr lang="en-US" dirty="0"/>
          </a:p>
          <a:p>
            <a:pPr lvl="3"/>
            <a:r>
              <a:rPr lang="en-US" dirty="0"/>
              <a:t>Dropdown list of selectable items</a:t>
            </a:r>
          </a:p>
          <a:p>
            <a:pPr lvl="3"/>
            <a:endParaRPr lang="en-US" dirty="0"/>
          </a:p>
          <a:p>
            <a:pPr lvl="2"/>
            <a:endParaRPr lang="en-US" dirty="0"/>
          </a:p>
        </p:txBody>
      </p:sp>
    </p:spTree>
    <p:extLst>
      <p:ext uri="{BB962C8B-B14F-4D97-AF65-F5344CB8AC3E}">
        <p14:creationId xmlns:p14="http://schemas.microsoft.com/office/powerpoint/2010/main" val="27930805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LICENSE</a:t>
            </a:r>
          </a:p>
        </p:txBody>
      </p:sp>
      <p:sp>
        <p:nvSpPr>
          <p:cNvPr id="3" name="Content Placeholder 2"/>
          <p:cNvSpPr>
            <a:spLocks noGrp="1"/>
          </p:cNvSpPr>
          <p:nvPr>
            <p:ph idx="1"/>
          </p:nvPr>
        </p:nvSpPr>
        <p:spPr/>
        <p:txBody>
          <a:bodyPr>
            <a:normAutofit fontScale="62500" lnSpcReduction="20000"/>
          </a:bodyPr>
          <a:lstStyle/>
          <a:p>
            <a:r>
              <a:rPr lang="en-US" dirty="0"/>
              <a:t>Copyright 2018 Douglas Bowman</a:t>
            </a:r>
          </a:p>
          <a:p>
            <a:r>
              <a:rPr lang="en-US" dirty="0"/>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p>
          <a:p>
            <a:r>
              <a:rPr lang="en-US" dirty="0"/>
              <a:t>The above copyright notice and this permission notice shall be included in all copies or substantial portions of the Software.</a:t>
            </a:r>
          </a:p>
          <a:p>
            <a:r>
              <a:rPr lang="en-US" dirty="0"/>
              <a:t>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p>
        </p:txBody>
      </p:sp>
    </p:spTree>
    <p:extLst>
      <p:ext uri="{BB962C8B-B14F-4D97-AF65-F5344CB8AC3E}">
        <p14:creationId xmlns:p14="http://schemas.microsoft.com/office/powerpoint/2010/main" val="3645036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a:t>Necessary Imports</a:t>
            </a:r>
          </a:p>
          <a:p>
            <a:pPr lvl="3"/>
            <a:r>
              <a:rPr lang="en-US" dirty="0"/>
              <a:t>PyQt5.QtWidgets.QWidget</a:t>
            </a:r>
          </a:p>
          <a:p>
            <a:pPr lvl="3"/>
            <a:r>
              <a:rPr lang="en-US" dirty="0"/>
              <a:t>PyQt5.QtWidgets.QApplication</a:t>
            </a:r>
          </a:p>
          <a:p>
            <a:pPr lvl="2"/>
            <a:endParaRPr lang="en-US" dirty="0"/>
          </a:p>
        </p:txBody>
      </p:sp>
    </p:spTree>
    <p:extLst>
      <p:ext uri="{BB962C8B-B14F-4D97-AF65-F5344CB8AC3E}">
        <p14:creationId xmlns:p14="http://schemas.microsoft.com/office/powerpoint/2010/main" val="40346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Basics of Program</a:t>
            </a:r>
          </a:p>
          <a:p>
            <a:pPr lvl="2"/>
            <a:r>
              <a:rPr lang="en-US" dirty="0" err="1"/>
              <a:t>QWidget</a:t>
            </a:r>
            <a:endParaRPr lang="en-US" dirty="0"/>
          </a:p>
          <a:p>
            <a:pPr lvl="3"/>
            <a:r>
              <a:rPr lang="en-US" dirty="0"/>
              <a:t>Base class to inherit Window classes from</a:t>
            </a:r>
          </a:p>
          <a:p>
            <a:pPr lvl="2"/>
            <a:r>
              <a:rPr lang="en-US" dirty="0" err="1"/>
              <a:t>QApplication</a:t>
            </a:r>
            <a:r>
              <a:rPr lang="en-US" dirty="0"/>
              <a:t>()</a:t>
            </a:r>
          </a:p>
          <a:p>
            <a:pPr lvl="3"/>
            <a:r>
              <a:rPr lang="en-US" dirty="0"/>
              <a:t>Manages GUI application control flow and settings</a:t>
            </a:r>
          </a:p>
          <a:p>
            <a:pPr lvl="3"/>
            <a:r>
              <a:rPr lang="en-US" dirty="0"/>
              <a:t>Initializes necessary objects behind the scenes</a:t>
            </a:r>
          </a:p>
          <a:p>
            <a:pPr lvl="3"/>
            <a:r>
              <a:rPr lang="en-US" dirty="0"/>
              <a:t>There can be only 1 per GUI application</a:t>
            </a:r>
          </a:p>
          <a:p>
            <a:pPr lvl="4"/>
            <a:r>
              <a:rPr lang="en-US" dirty="0"/>
              <a:t>Can have as many windows as possible</a:t>
            </a:r>
          </a:p>
          <a:p>
            <a:pPr lvl="3"/>
            <a:r>
              <a:rPr lang="en-US" dirty="0"/>
              <a:t>Must pass </a:t>
            </a:r>
            <a:r>
              <a:rPr lang="en-US" dirty="0" err="1"/>
              <a:t>sys.argv</a:t>
            </a:r>
            <a:r>
              <a:rPr lang="en-US" dirty="0"/>
              <a:t>, still determining why</a:t>
            </a:r>
          </a:p>
          <a:p>
            <a:pPr lvl="2"/>
            <a:endParaRPr lang="en-US" dirty="0"/>
          </a:p>
        </p:txBody>
      </p:sp>
    </p:spTree>
    <p:extLst>
      <p:ext uri="{BB962C8B-B14F-4D97-AF65-F5344CB8AC3E}">
        <p14:creationId xmlns:p14="http://schemas.microsoft.com/office/powerpoint/2010/main" val="39626049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Initial Curiosities/</a:t>
            </a:r>
            <a:r>
              <a:rPr lang="en-US" dirty="0" err="1"/>
              <a:t>Gotchas</a:t>
            </a:r>
            <a:endParaRPr lang="en-US" dirty="0"/>
          </a:p>
          <a:p>
            <a:pPr lvl="2"/>
            <a:r>
              <a:rPr lang="en-US" dirty="0"/>
              <a:t>The system will return ‘-1’ after a successful run</a:t>
            </a:r>
          </a:p>
          <a:p>
            <a:pPr lvl="2"/>
            <a:r>
              <a:rPr lang="en-US" dirty="0"/>
              <a:t>After each successful run, the kernel must be restarted</a:t>
            </a:r>
          </a:p>
          <a:p>
            <a:pPr lvl="2"/>
            <a:endParaRPr lang="en-US" dirty="0"/>
          </a:p>
        </p:txBody>
      </p:sp>
    </p:spTree>
    <p:extLst>
      <p:ext uri="{BB962C8B-B14F-4D97-AF65-F5344CB8AC3E}">
        <p14:creationId xmlns:p14="http://schemas.microsoft.com/office/powerpoint/2010/main" val="3343174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a:t>
            </a:r>
          </a:p>
          <a:p>
            <a:pPr lvl="2"/>
            <a:r>
              <a:rPr lang="en-US" dirty="0"/>
              <a:t>Inherit from base QT window ‘</a:t>
            </a:r>
            <a:r>
              <a:rPr lang="en-US" dirty="0" err="1"/>
              <a:t>Qwidget</a:t>
            </a:r>
            <a:r>
              <a:rPr lang="en-US" dirty="0"/>
              <a:t>’</a:t>
            </a:r>
          </a:p>
          <a:p>
            <a:pPr lvl="2"/>
            <a:r>
              <a:rPr lang="en-US" dirty="0"/>
              <a:t>Defaults </a:t>
            </a:r>
          </a:p>
        </p:txBody>
      </p:sp>
    </p:spTree>
    <p:extLst>
      <p:ext uri="{BB962C8B-B14F-4D97-AF65-F5344CB8AC3E}">
        <p14:creationId xmlns:p14="http://schemas.microsoft.com/office/powerpoint/2010/main" val="2970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Properties</a:t>
            </a:r>
          </a:p>
          <a:p>
            <a:pPr lvl="2"/>
            <a:r>
              <a:rPr lang="en-US" dirty="0"/>
              <a:t>Size</a:t>
            </a:r>
          </a:p>
          <a:p>
            <a:pPr lvl="3"/>
            <a:r>
              <a:rPr lang="en-US" dirty="0"/>
              <a:t>Defaults to center of screen at a default size</a:t>
            </a:r>
          </a:p>
          <a:p>
            <a:pPr lvl="3"/>
            <a:r>
              <a:rPr lang="en-US" dirty="0"/>
              <a:t>Can change with ‘</a:t>
            </a:r>
            <a:r>
              <a:rPr lang="en-US" dirty="0" err="1"/>
              <a:t>self.setGeometry</a:t>
            </a:r>
            <a:r>
              <a:rPr lang="en-US" dirty="0"/>
              <a:t>(&lt;left&gt;, &lt;top&gt;, &lt;width&gt;, &lt;height&gt;)’ method</a:t>
            </a:r>
          </a:p>
          <a:p>
            <a:pPr lvl="2"/>
            <a:r>
              <a:rPr lang="en-US" dirty="0"/>
              <a:t>Title</a:t>
            </a:r>
          </a:p>
          <a:p>
            <a:pPr lvl="3"/>
            <a:r>
              <a:rPr lang="en-US" dirty="0"/>
              <a:t>Default title is ‘</a:t>
            </a:r>
            <a:r>
              <a:rPr lang="en-US" dirty="0" err="1"/>
              <a:t>pythonw</a:t>
            </a:r>
            <a:r>
              <a:rPr lang="en-US" dirty="0"/>
              <a:t>’</a:t>
            </a:r>
          </a:p>
          <a:p>
            <a:pPr lvl="3"/>
            <a:r>
              <a:rPr lang="en-US" dirty="0"/>
              <a:t>Can change with ‘</a:t>
            </a:r>
            <a:r>
              <a:rPr lang="en-US" dirty="0" err="1"/>
              <a:t>self.setWindowTitle</a:t>
            </a:r>
            <a:r>
              <a:rPr lang="en-US" dirty="0"/>
              <a:t>(&lt;title&gt;)’ property</a:t>
            </a:r>
          </a:p>
          <a:p>
            <a:pPr lvl="3"/>
            <a:endParaRPr lang="en-US" dirty="0"/>
          </a:p>
        </p:txBody>
      </p:sp>
    </p:spTree>
    <p:extLst>
      <p:ext uri="{BB962C8B-B14F-4D97-AF65-F5344CB8AC3E}">
        <p14:creationId xmlns:p14="http://schemas.microsoft.com/office/powerpoint/2010/main" val="1601499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Snake</a:t>
            </a:r>
          </a:p>
        </p:txBody>
      </p:sp>
      <p:sp>
        <p:nvSpPr>
          <p:cNvPr id="3" name="Content Placeholder 2"/>
          <p:cNvSpPr>
            <a:spLocks noGrp="1"/>
          </p:cNvSpPr>
          <p:nvPr>
            <p:ph idx="1"/>
          </p:nvPr>
        </p:nvSpPr>
        <p:spPr/>
        <p:txBody>
          <a:bodyPr>
            <a:normAutofit/>
          </a:bodyPr>
          <a:lstStyle/>
          <a:p>
            <a:r>
              <a:rPr lang="en-US" dirty="0"/>
              <a:t>GUI’s</a:t>
            </a:r>
          </a:p>
          <a:p>
            <a:pPr lvl="1"/>
            <a:r>
              <a:rPr lang="en-US" dirty="0"/>
              <a:t>Window Text</a:t>
            </a:r>
          </a:p>
          <a:p>
            <a:pPr lvl="2"/>
            <a:r>
              <a:rPr lang="en-US" dirty="0"/>
              <a:t>Two types:</a:t>
            </a:r>
          </a:p>
          <a:p>
            <a:pPr lvl="3"/>
            <a:r>
              <a:rPr lang="en-US" dirty="0" err="1"/>
              <a:t>QLabel</a:t>
            </a:r>
            <a:endParaRPr lang="en-US" dirty="0"/>
          </a:p>
          <a:p>
            <a:pPr lvl="3"/>
            <a:r>
              <a:rPr lang="en-US" dirty="0"/>
              <a:t>Textbox</a:t>
            </a:r>
          </a:p>
          <a:p>
            <a:pPr lvl="2"/>
            <a:endParaRPr lang="en-US" dirty="0"/>
          </a:p>
          <a:p>
            <a:pPr lvl="3"/>
            <a:endParaRPr lang="en-US" dirty="0"/>
          </a:p>
        </p:txBody>
      </p:sp>
    </p:spTree>
    <p:extLst>
      <p:ext uri="{BB962C8B-B14F-4D97-AF65-F5344CB8AC3E}">
        <p14:creationId xmlns:p14="http://schemas.microsoft.com/office/powerpoint/2010/main" val="3091886254"/>
      </p:ext>
    </p:extLst>
  </p:cSld>
  <p:clrMapOvr>
    <a:masterClrMapping/>
  </p:clrMapOvr>
</p:sld>
</file>

<file path=ppt/theme/theme1.xml><?xml version="1.0" encoding="utf-8"?>
<a:theme xmlns:a="http://schemas.openxmlformats.org/drawingml/2006/main" name="Office Theme">
  <a:themeElements>
    <a:clrScheme name="Custom 2">
      <a:dk1>
        <a:srgbClr val="EFEFEF"/>
      </a:dk1>
      <a:lt1>
        <a:srgbClr val="EFEFEF"/>
      </a:lt1>
      <a:dk2>
        <a:srgbClr val="053E7D"/>
      </a:dk2>
      <a:lt2>
        <a:srgbClr val="FFFFFF"/>
      </a:lt2>
      <a:accent1>
        <a:srgbClr val="EFEFEF"/>
      </a:accent1>
      <a:accent2>
        <a:srgbClr val="EFEFEF"/>
      </a:accent2>
      <a:accent3>
        <a:srgbClr val="EFEFEF"/>
      </a:accent3>
      <a:accent4>
        <a:srgbClr val="808080"/>
      </a:accent4>
      <a:accent5>
        <a:srgbClr val="5F5F5F"/>
      </a:accent5>
      <a:accent6>
        <a:srgbClr val="4D4D4D"/>
      </a:accent6>
      <a:hlink>
        <a:srgbClr val="B5D7FC"/>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Custom 5">
      <a:dk1>
        <a:srgbClr val="FFFFFF"/>
      </a:dk1>
      <a:lt1>
        <a:srgbClr val="F2F2F2"/>
      </a:lt1>
      <a:dk2>
        <a:srgbClr val="F2F2F2"/>
      </a:dk2>
      <a:lt2>
        <a:srgbClr val="004080"/>
      </a:lt2>
      <a:accent1>
        <a:srgbClr val="FFFFFF"/>
      </a:accent1>
      <a:accent2>
        <a:srgbClr val="66CCFF"/>
      </a:accent2>
      <a:accent3>
        <a:srgbClr val="FFFFFF"/>
      </a:accent3>
      <a:accent4>
        <a:srgbClr val="56AEDA"/>
      </a:accent4>
      <a:accent5>
        <a:srgbClr val="FFFFFF"/>
      </a:accent5>
      <a:accent6>
        <a:srgbClr val="5CB9E7"/>
      </a:accent6>
      <a:hlink>
        <a:srgbClr val="66B2FF"/>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1358</Words>
  <Application>Microsoft Office PowerPoint</Application>
  <PresentationFormat>On-screen Show (4:3)</PresentationFormat>
  <Paragraphs>276</Paragraphs>
  <Slides>33</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33</vt:i4>
      </vt:variant>
    </vt:vector>
  </HeadingPairs>
  <TitlesOfParts>
    <vt:vector size="37" baseType="lpstr">
      <vt:lpstr>Arial</vt:lpstr>
      <vt:lpstr>Calibri</vt:lpstr>
      <vt:lpstr>Office Theme</vt:lpstr>
      <vt:lpstr>1_Office Theme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Extending the Snake</vt:lpstr>
      <vt:lpstr>LICENSE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Doug Bowman</dc:creator>
  <cp:lastModifiedBy>Doug B</cp:lastModifiedBy>
  <cp:revision>199</cp:revision>
  <dcterms:created xsi:type="dcterms:W3CDTF">2018-01-12T01:50:51Z</dcterms:created>
  <dcterms:modified xsi:type="dcterms:W3CDTF">2020-02-14T03:08:18Z</dcterms:modified>
</cp:coreProperties>
</file>