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62" r:id="rId5"/>
    <p:sldId id="264" r:id="rId6"/>
    <p:sldId id="258" r:id="rId7"/>
    <p:sldId id="290" r:id="rId8"/>
    <p:sldId id="289" r:id="rId9"/>
    <p:sldId id="259" r:id="rId10"/>
    <p:sldId id="271" r:id="rId11"/>
    <p:sldId id="272" r:id="rId12"/>
    <p:sldId id="263" r:id="rId13"/>
    <p:sldId id="273" r:id="rId14"/>
    <p:sldId id="277" r:id="rId15"/>
    <p:sldId id="275" r:id="rId16"/>
    <p:sldId id="285" r:id="rId17"/>
    <p:sldId id="287" r:id="rId18"/>
    <p:sldId id="274" r:id="rId19"/>
    <p:sldId id="300" r:id="rId20"/>
    <p:sldId id="278" r:id="rId21"/>
    <p:sldId id="279" r:id="rId22"/>
    <p:sldId id="260" r:id="rId23"/>
    <p:sldId id="3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930"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2/13/2020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Session 7 - Python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8311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Comments</a:t>
            </a:r>
          </a:p>
          <a:p>
            <a:pPr lvl="1"/>
            <a:r>
              <a:rPr lang="en-US" dirty="0"/>
              <a:t>#</a:t>
            </a:r>
          </a:p>
          <a:p>
            <a:pPr lvl="2"/>
            <a:r>
              <a:rPr lang="en-US" dirty="0"/>
              <a:t>Single-line comment</a:t>
            </a:r>
          </a:p>
          <a:p>
            <a:pPr lvl="1"/>
            <a:r>
              <a:rPr lang="en-US" dirty="0"/>
              <a:t>“”” “”” or ‘’’ ‘’’</a:t>
            </a:r>
          </a:p>
          <a:p>
            <a:pPr lvl="2"/>
            <a:r>
              <a:rPr lang="en-US" dirty="0"/>
              <a:t>Designed for documentation sections</a:t>
            </a:r>
          </a:p>
          <a:p>
            <a:pPr lvl="2"/>
            <a:r>
              <a:rPr lang="en-US" dirty="0"/>
              <a:t>Can work as a block-style comment for testing</a:t>
            </a:r>
          </a:p>
          <a:p>
            <a:pPr lvl="1"/>
            <a:endParaRPr lang="en-US" dirty="0"/>
          </a:p>
        </p:txBody>
      </p:sp>
    </p:spTree>
    <p:extLst>
      <p:ext uri="{BB962C8B-B14F-4D97-AF65-F5344CB8AC3E}">
        <p14:creationId xmlns:p14="http://schemas.microsoft.com/office/powerpoint/2010/main" val="30691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fontScale="92500" lnSpcReduction="20000"/>
          </a:bodyPr>
          <a:lstStyle/>
          <a:p>
            <a:r>
              <a:rPr lang="en-US" dirty="0"/>
              <a:t>Collections</a:t>
            </a:r>
          </a:p>
          <a:p>
            <a:pPr lvl="1"/>
            <a:r>
              <a:rPr lang="en-US" dirty="0"/>
              <a:t>tuple</a:t>
            </a:r>
          </a:p>
          <a:p>
            <a:pPr lvl="2"/>
            <a:r>
              <a:rPr lang="en-US" dirty="0"/>
              <a:t>Set and access elements with ()</a:t>
            </a:r>
          </a:p>
          <a:p>
            <a:pPr lvl="2"/>
            <a:r>
              <a:rPr lang="en-US" dirty="0"/>
              <a:t>Analogous to array, value-type collection</a:t>
            </a:r>
          </a:p>
          <a:p>
            <a:pPr lvl="2"/>
            <a:r>
              <a:rPr lang="en-US" dirty="0"/>
              <a:t>Tuple is mathematical set of numbers</a:t>
            </a:r>
          </a:p>
          <a:p>
            <a:pPr lvl="1"/>
            <a:r>
              <a:rPr lang="en-US" dirty="0"/>
              <a:t>list</a:t>
            </a:r>
          </a:p>
          <a:p>
            <a:pPr lvl="2"/>
            <a:r>
              <a:rPr lang="en-US" dirty="0"/>
              <a:t>Set and access elements with []</a:t>
            </a:r>
          </a:p>
          <a:p>
            <a:pPr lvl="2"/>
            <a:r>
              <a:rPr lang="en-US" dirty="0"/>
              <a:t>reference-type collection</a:t>
            </a:r>
          </a:p>
          <a:p>
            <a:pPr lvl="1"/>
            <a:r>
              <a:rPr lang="en-US" dirty="0"/>
              <a:t>dictionary</a:t>
            </a:r>
          </a:p>
          <a:p>
            <a:pPr lvl="2"/>
            <a:r>
              <a:rPr lang="en-US" dirty="0"/>
              <a:t>Set with {}</a:t>
            </a:r>
          </a:p>
          <a:p>
            <a:pPr lvl="2"/>
            <a:r>
              <a:rPr lang="en-US" dirty="0"/>
              <a:t>Access elements with []</a:t>
            </a:r>
          </a:p>
          <a:p>
            <a:pPr lvl="2"/>
            <a:r>
              <a:rPr lang="en-US" dirty="0"/>
              <a:t>Hash table, </a:t>
            </a:r>
            <a:r>
              <a:rPr lang="en-US" dirty="0" err="1"/>
              <a:t>name:value</a:t>
            </a:r>
            <a:r>
              <a:rPr lang="en-US" dirty="0"/>
              <a:t> pair</a:t>
            </a:r>
          </a:p>
        </p:txBody>
      </p:sp>
    </p:spTree>
    <p:extLst>
      <p:ext uri="{BB962C8B-B14F-4D97-AF65-F5344CB8AC3E}">
        <p14:creationId xmlns:p14="http://schemas.microsoft.com/office/powerpoint/2010/main" val="1856716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85000"/>
                  </a:schemeClr>
                </a:solidFill>
              </a:rPr>
              <a:t>Review of Basics</a:t>
            </a:r>
          </a:p>
        </p:txBody>
      </p:sp>
      <p:sp>
        <p:nvSpPr>
          <p:cNvPr id="3" name="Content Placeholder 2"/>
          <p:cNvSpPr>
            <a:spLocks noGrp="1"/>
          </p:cNvSpPr>
          <p:nvPr>
            <p:ph idx="1"/>
          </p:nvPr>
        </p:nvSpPr>
        <p:spPr/>
        <p:txBody>
          <a:bodyPr/>
          <a:lstStyle/>
          <a:p>
            <a:r>
              <a:rPr lang="en-US" dirty="0">
                <a:solidFill>
                  <a:schemeClr val="bg2">
                    <a:lumMod val="85000"/>
                  </a:schemeClr>
                </a:solidFill>
              </a:rPr>
              <a:t>Conditionals</a:t>
            </a:r>
          </a:p>
          <a:p>
            <a:pPr lvl="1"/>
            <a:r>
              <a:rPr lang="en-US" dirty="0">
                <a:solidFill>
                  <a:schemeClr val="bg2">
                    <a:lumMod val="85000"/>
                  </a:schemeClr>
                </a:solidFill>
              </a:rPr>
              <a:t>if</a:t>
            </a:r>
          </a:p>
          <a:p>
            <a:pPr lvl="1"/>
            <a:r>
              <a:rPr lang="en-US" dirty="0">
                <a:solidFill>
                  <a:schemeClr val="bg2">
                    <a:lumMod val="85000"/>
                  </a:schemeClr>
                </a:solidFill>
              </a:rPr>
              <a:t>if-else</a:t>
            </a:r>
          </a:p>
          <a:p>
            <a:pPr lvl="1"/>
            <a:r>
              <a:rPr lang="en-US" dirty="0">
                <a:solidFill>
                  <a:schemeClr val="bg2">
                    <a:lumMod val="85000"/>
                  </a:schemeClr>
                </a:solidFill>
              </a:rPr>
              <a:t>if-</a:t>
            </a:r>
            <a:r>
              <a:rPr lang="en-US" dirty="0" err="1">
                <a:solidFill>
                  <a:schemeClr val="bg2">
                    <a:lumMod val="85000"/>
                  </a:schemeClr>
                </a:solidFill>
              </a:rPr>
              <a:t>elif</a:t>
            </a:r>
            <a:endParaRPr lang="en-US" dirty="0">
              <a:solidFill>
                <a:schemeClr val="bg2">
                  <a:lumMod val="85000"/>
                </a:schemeClr>
              </a:solidFill>
            </a:endParaRPr>
          </a:p>
          <a:p>
            <a:pPr lvl="1"/>
            <a:r>
              <a:rPr lang="en-US" dirty="0">
                <a:solidFill>
                  <a:schemeClr val="bg2">
                    <a:lumMod val="85000"/>
                  </a:schemeClr>
                </a:solidFill>
              </a:rPr>
              <a:t>if-</a:t>
            </a:r>
            <a:r>
              <a:rPr lang="en-US" dirty="0" err="1">
                <a:solidFill>
                  <a:schemeClr val="bg2">
                    <a:lumMod val="85000"/>
                  </a:schemeClr>
                </a:solidFill>
              </a:rPr>
              <a:t>elif</a:t>
            </a:r>
            <a:r>
              <a:rPr lang="en-US" dirty="0">
                <a:solidFill>
                  <a:schemeClr val="bg2">
                    <a:lumMod val="85000"/>
                  </a:schemeClr>
                </a:solidFill>
              </a:rPr>
              <a:t>-else</a:t>
            </a:r>
          </a:p>
          <a:p>
            <a:pPr lvl="1"/>
            <a:r>
              <a:rPr lang="en-US" dirty="0">
                <a:solidFill>
                  <a:schemeClr val="bg2">
                    <a:lumMod val="85000"/>
                  </a:schemeClr>
                </a:solidFill>
              </a:rPr>
              <a:t>switch</a:t>
            </a:r>
          </a:p>
          <a:p>
            <a:pPr lvl="2"/>
            <a:r>
              <a:rPr lang="en-US" dirty="0">
                <a:solidFill>
                  <a:schemeClr val="bg2">
                    <a:lumMod val="85000"/>
                  </a:schemeClr>
                </a:solidFill>
              </a:rPr>
              <a:t>Not implemented, must use dictionaries in a function</a:t>
            </a:r>
          </a:p>
          <a:p>
            <a:pPr lvl="1"/>
            <a:endParaRPr lang="en-US" dirty="0">
              <a:solidFill>
                <a:schemeClr val="bg2">
                  <a:lumMod val="85000"/>
                </a:schemeClr>
              </a:solidFill>
            </a:endParaRP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738"/>
          <a:stretch/>
        </p:blipFill>
        <p:spPr bwMode="auto">
          <a:xfrm>
            <a:off x="3581400" y="1628775"/>
            <a:ext cx="19621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286000"/>
            <a:ext cx="19621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r="6364"/>
          <a:stretch/>
        </p:blipFill>
        <p:spPr bwMode="auto">
          <a:xfrm>
            <a:off x="3581400" y="3238500"/>
            <a:ext cx="196215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flipH="1" flipV="1">
            <a:off x="5543550" y="4351930"/>
            <a:ext cx="1543050"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086600" y="3994898"/>
            <a:ext cx="1447800" cy="646331"/>
          </a:xfrm>
          <a:prstGeom prst="rect">
            <a:avLst/>
          </a:prstGeom>
          <a:noFill/>
          <a:ln>
            <a:solidFill>
              <a:schemeClr val="bg2"/>
            </a:solidFill>
          </a:ln>
        </p:spPr>
        <p:txBody>
          <a:bodyPr wrap="square" rtlCol="0">
            <a:spAutoFit/>
          </a:bodyPr>
          <a:lstStyle/>
          <a:p>
            <a:r>
              <a:rPr lang="en-US" dirty="0"/>
              <a:t>Why did we do this?</a:t>
            </a:r>
          </a:p>
        </p:txBody>
      </p:sp>
    </p:spTree>
    <p:extLst>
      <p:ext uri="{BB962C8B-B14F-4D97-AF65-F5344CB8AC3E}">
        <p14:creationId xmlns:p14="http://schemas.microsoft.com/office/powerpoint/2010/main" val="332252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Conditionals</a:t>
            </a:r>
          </a:p>
          <a:p>
            <a:pPr lvl="1"/>
            <a:r>
              <a:rPr lang="en-US" dirty="0"/>
              <a:t>Logical operators examples</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429000"/>
            <a:ext cx="3200400"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771838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Loops</a:t>
            </a:r>
          </a:p>
          <a:p>
            <a:pPr lvl="1"/>
            <a:r>
              <a:rPr lang="en-US" dirty="0"/>
              <a:t>for</a:t>
            </a:r>
          </a:p>
          <a:p>
            <a:pPr lvl="2"/>
            <a:r>
              <a:rPr lang="en-US" dirty="0"/>
              <a:t>Loops through each element in a collection</a:t>
            </a:r>
          </a:p>
          <a:p>
            <a:pPr lvl="2"/>
            <a:r>
              <a:rPr lang="en-US" dirty="0"/>
              <a:t>Use range() to get a quick list of elements</a:t>
            </a: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5070107"/>
            <a:ext cx="169545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4860557"/>
            <a:ext cx="17145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a:off x="4724400" y="4090987"/>
            <a:ext cx="533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724400" y="5230076"/>
            <a:ext cx="533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767" y="3638549"/>
            <a:ext cx="4400550"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8957" y="3638549"/>
            <a:ext cx="35814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8180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Loops</a:t>
            </a:r>
          </a:p>
          <a:p>
            <a:pPr lvl="1"/>
            <a:r>
              <a:rPr lang="en-US" dirty="0"/>
              <a:t>while</a:t>
            </a:r>
          </a:p>
          <a:p>
            <a:pPr lvl="2"/>
            <a:r>
              <a:rPr lang="en-US" dirty="0"/>
              <a:t>See next slide</a:t>
            </a:r>
          </a:p>
        </p:txBody>
      </p:sp>
    </p:spTree>
    <p:extLst>
      <p:ext uri="{BB962C8B-B14F-4D97-AF65-F5344CB8AC3E}">
        <p14:creationId xmlns:p14="http://schemas.microsoft.com/office/powerpoint/2010/main" val="992675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19200"/>
            <a:ext cx="7277100" cy="53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3215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Functions</a:t>
            </a:r>
          </a:p>
          <a:p>
            <a:pPr lvl="1"/>
            <a:r>
              <a:rPr lang="en-US" dirty="0" err="1"/>
              <a:t>def</a:t>
            </a:r>
            <a:r>
              <a:rPr lang="en-US" dirty="0"/>
              <a:t> &lt;</a:t>
            </a:r>
            <a:r>
              <a:rPr lang="en-US" dirty="0" err="1"/>
              <a:t>function_name</a:t>
            </a:r>
            <a:r>
              <a:rPr lang="en-US" dirty="0"/>
              <a:t>&gt;(</a:t>
            </a:r>
            <a:r>
              <a:rPr lang="en-US" dirty="0" err="1"/>
              <a:t>parameter_list</a:t>
            </a:r>
            <a:r>
              <a:rPr lang="en-US" dirty="0"/>
              <a:t>):</a:t>
            </a:r>
          </a:p>
          <a:p>
            <a:pPr marL="457200" lvl="1" indent="0">
              <a:buNone/>
            </a:pPr>
            <a:r>
              <a:rPr lang="en-US" dirty="0"/>
              <a:t>	   &lt;body of function&gt;</a:t>
            </a:r>
          </a:p>
          <a:p>
            <a:pPr marL="457200" lvl="1" indent="0">
              <a:buNone/>
            </a:pPr>
            <a:r>
              <a:rPr lang="en-US" dirty="0"/>
              <a:t>	   return &lt;</a:t>
            </a:r>
            <a:r>
              <a:rPr lang="en-US" dirty="0" err="1"/>
              <a:t>optional_return_val</a:t>
            </a:r>
            <a:r>
              <a:rPr lang="en-US" dirty="0"/>
              <a:t>&gt;</a:t>
            </a:r>
          </a:p>
        </p:txBody>
      </p:sp>
    </p:spTree>
    <p:extLst>
      <p:ext uri="{BB962C8B-B14F-4D97-AF65-F5344CB8AC3E}">
        <p14:creationId xmlns:p14="http://schemas.microsoft.com/office/powerpoint/2010/main" val="412080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Functions</a:t>
            </a:r>
          </a:p>
          <a:p>
            <a:pPr lvl="1"/>
            <a:r>
              <a:rPr lang="en-US" dirty="0"/>
              <a:t>Void Functions</a:t>
            </a:r>
          </a:p>
          <a:p>
            <a:pPr lvl="2"/>
            <a:r>
              <a:rPr lang="en-US" dirty="0"/>
              <a:t>Omit the “return” at the end</a:t>
            </a:r>
          </a:p>
          <a:p>
            <a:pPr lvl="2"/>
            <a:r>
              <a:rPr lang="en-US" dirty="0"/>
              <a:t>Include the “return”, but don’t put anything to return</a:t>
            </a:r>
          </a:p>
          <a:p>
            <a:pPr lvl="3"/>
            <a:r>
              <a:rPr lang="en-US" dirty="0"/>
              <a:t>Both methods do the same thing</a:t>
            </a:r>
          </a:p>
          <a:p>
            <a:pPr lvl="3"/>
            <a:r>
              <a:rPr lang="en-US" dirty="0"/>
              <a:t>Setting a variable equal to the functions produces the same type and value output</a:t>
            </a:r>
          </a:p>
          <a:p>
            <a:pPr lvl="2"/>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765705"/>
            <a:ext cx="2420329" cy="1810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37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Functions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466443"/>
            <a:ext cx="3057525"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2288136" y="4069221"/>
            <a:ext cx="1066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3400" y="3781702"/>
            <a:ext cx="1447800" cy="646331"/>
          </a:xfrm>
          <a:prstGeom prst="rect">
            <a:avLst/>
          </a:prstGeom>
          <a:noFill/>
          <a:ln>
            <a:solidFill>
              <a:schemeClr val="bg2"/>
            </a:solidFill>
          </a:ln>
        </p:spPr>
        <p:txBody>
          <a:bodyPr wrap="square" rtlCol="0">
            <a:spAutoFit/>
          </a:bodyPr>
          <a:lstStyle/>
          <a:p>
            <a:r>
              <a:rPr lang="en-US" dirty="0"/>
              <a:t>Why did we do this?</a:t>
            </a:r>
          </a:p>
        </p:txBody>
      </p:sp>
    </p:spTree>
    <p:extLst>
      <p:ext uri="{BB962C8B-B14F-4D97-AF65-F5344CB8AC3E}">
        <p14:creationId xmlns:p14="http://schemas.microsoft.com/office/powerpoint/2010/main" val="125086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Review of Basics</a:t>
            </a:r>
          </a:p>
          <a:p>
            <a:r>
              <a:rPr lang="en-US" dirty="0"/>
              <a:t>Extending the Snake</a:t>
            </a:r>
          </a:p>
          <a:p>
            <a:r>
              <a:rPr lang="en-US" dirty="0"/>
              <a:t>The </a:t>
            </a:r>
            <a:r>
              <a:rPr lang="en-US" dirty="0" err="1"/>
              <a:t>Pythonic</a:t>
            </a:r>
            <a:r>
              <a:rPr lang="en-US" dirty="0"/>
              <a:t> Way</a:t>
            </a:r>
          </a:p>
          <a:p>
            <a:r>
              <a:rPr lang="en-US" dirty="0"/>
              <a:t>Pandas Data Wrangling</a:t>
            </a:r>
          </a:p>
          <a:p>
            <a:r>
              <a:rPr lang="en-US" dirty="0" err="1"/>
              <a:t>PyODBC</a:t>
            </a:r>
            <a:r>
              <a:rPr lang="en-US" dirty="0"/>
              <a:t> Data Base Connector</a:t>
            </a:r>
          </a:p>
          <a:p>
            <a:r>
              <a:rPr lang="en-US" dirty="0" err="1"/>
              <a:t>MatPlotLib</a:t>
            </a:r>
            <a:r>
              <a:rPr lang="en-US" dirty="0"/>
              <a:t> Visuals</a:t>
            </a:r>
          </a:p>
          <a:p>
            <a:r>
              <a:rPr lang="en-US" dirty="0" err="1"/>
              <a:t>Scikit</a:t>
            </a:r>
            <a:r>
              <a:rPr lang="en-US" dirty="0"/>
              <a:t>-Learn Machine Learning</a:t>
            </a:r>
          </a:p>
          <a:p>
            <a:endParaRPr lang="en-US" dirty="0"/>
          </a:p>
        </p:txBody>
      </p:sp>
    </p:spTree>
    <p:extLst>
      <p:ext uri="{BB962C8B-B14F-4D97-AF65-F5344CB8AC3E}">
        <p14:creationId xmlns:p14="http://schemas.microsoft.com/office/powerpoint/2010/main" val="710136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Functions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480686"/>
            <a:ext cx="3057525"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3404736"/>
            <a:ext cx="51435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6553200" y="4119111"/>
            <a:ext cx="1066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555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5" name="Rectangle 4"/>
          <p:cNvSpPr/>
          <p:nvPr/>
        </p:nvSpPr>
        <p:spPr>
          <a:xfrm>
            <a:off x="-76200" y="-76200"/>
            <a:ext cx="9296400" cy="7010400"/>
          </a:xfrm>
          <a:prstGeom prst="rect">
            <a:avLst/>
          </a:prstGeom>
          <a:solidFill>
            <a:schemeClr val="bg1">
              <a:lumMod val="1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The </a:t>
            </a:r>
            <a:r>
              <a:rPr lang="en-US" dirty="0" err="1"/>
              <a:t>Pythonic</a:t>
            </a:r>
            <a:r>
              <a:rPr lang="en-US" dirty="0"/>
              <a:t> Way</a:t>
            </a:r>
          </a:p>
        </p:txBody>
      </p:sp>
      <p:sp>
        <p:nvSpPr>
          <p:cNvPr id="3" name="Content Placeholder 2"/>
          <p:cNvSpPr>
            <a:spLocks noGrp="1"/>
          </p:cNvSpPr>
          <p:nvPr>
            <p:ph idx="1"/>
          </p:nvPr>
        </p:nvSpPr>
        <p:spPr/>
        <p:txBody>
          <a:bodyPr>
            <a:normAutofit lnSpcReduction="10000"/>
          </a:bodyPr>
          <a:lstStyle/>
          <a:p>
            <a:r>
              <a:rPr lang="en-US" dirty="0"/>
              <a:t>Readability</a:t>
            </a:r>
          </a:p>
          <a:p>
            <a:pPr lvl="1"/>
            <a:r>
              <a:rPr lang="en-US" dirty="0"/>
              <a:t>Tabs vs {}</a:t>
            </a:r>
          </a:p>
          <a:p>
            <a:pPr lvl="1"/>
            <a:r>
              <a:rPr lang="en-US" dirty="0"/>
              <a:t>Explicit Code vs Implicit</a:t>
            </a:r>
          </a:p>
          <a:p>
            <a:pPr lvl="2"/>
            <a:r>
              <a:rPr lang="en-US" dirty="0"/>
              <a:t>*</a:t>
            </a:r>
            <a:r>
              <a:rPr lang="en-US" dirty="0" err="1"/>
              <a:t>args</a:t>
            </a:r>
            <a:r>
              <a:rPr lang="en-US" dirty="0"/>
              <a:t>/**</a:t>
            </a:r>
            <a:r>
              <a:rPr lang="en-US" dirty="0" err="1"/>
              <a:t>kwargs</a:t>
            </a:r>
            <a:r>
              <a:rPr lang="en-US" dirty="0"/>
              <a:t> vs list of each parameter</a:t>
            </a:r>
          </a:p>
          <a:p>
            <a:pPr lvl="1"/>
            <a:r>
              <a:rPr lang="en-US" dirty="0"/>
              <a:t>Built-in mechanism for documentation “”” “””</a:t>
            </a:r>
          </a:p>
          <a:p>
            <a:pPr marL="914400" lvl="2" indent="0">
              <a:buNone/>
            </a:pPr>
            <a:endParaRPr lang="en-US" dirty="0"/>
          </a:p>
          <a:p>
            <a:r>
              <a:rPr lang="en-US" dirty="0"/>
              <a:t>List Comprehensions</a:t>
            </a:r>
          </a:p>
          <a:p>
            <a:r>
              <a:rPr lang="en-US" dirty="0"/>
              <a:t>Setting Up Loops</a:t>
            </a:r>
          </a:p>
          <a:p>
            <a:r>
              <a:rPr lang="en-US" dirty="0"/>
              <a:t>Mathematical Basis</a:t>
            </a:r>
          </a:p>
        </p:txBody>
      </p:sp>
    </p:spTree>
    <p:extLst>
      <p:ext uri="{BB962C8B-B14F-4D97-AF65-F5344CB8AC3E}">
        <p14:creationId xmlns:p14="http://schemas.microsoft.com/office/powerpoint/2010/main" val="407726122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2018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645036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lnSpcReduction="10000"/>
          </a:bodyPr>
          <a:lstStyle/>
          <a:p>
            <a:r>
              <a:rPr lang="en-US" dirty="0"/>
              <a:t>Environments</a:t>
            </a:r>
          </a:p>
          <a:p>
            <a:r>
              <a:rPr lang="en-US" dirty="0"/>
              <a:t>Basic Properties</a:t>
            </a:r>
          </a:p>
          <a:p>
            <a:r>
              <a:rPr lang="en-US" dirty="0"/>
              <a:t>Variables</a:t>
            </a:r>
          </a:p>
          <a:p>
            <a:r>
              <a:rPr lang="en-US" dirty="0"/>
              <a:t>Comments</a:t>
            </a:r>
          </a:p>
          <a:p>
            <a:r>
              <a:rPr lang="en-US" dirty="0"/>
              <a:t>Collections</a:t>
            </a:r>
          </a:p>
          <a:p>
            <a:r>
              <a:rPr lang="en-US" dirty="0"/>
              <a:t>Conditionals</a:t>
            </a:r>
          </a:p>
          <a:p>
            <a:r>
              <a:rPr lang="en-US" dirty="0"/>
              <a:t>Loops</a:t>
            </a:r>
          </a:p>
          <a:p>
            <a:r>
              <a:rPr lang="en-US" dirty="0"/>
              <a:t>Functions</a:t>
            </a:r>
          </a:p>
        </p:txBody>
      </p:sp>
    </p:spTree>
    <p:extLst>
      <p:ext uri="{BB962C8B-B14F-4D97-AF65-F5344CB8AC3E}">
        <p14:creationId xmlns:p14="http://schemas.microsoft.com/office/powerpoint/2010/main" val="110300212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fontScale="85000" lnSpcReduction="20000"/>
          </a:bodyPr>
          <a:lstStyle/>
          <a:p>
            <a:r>
              <a:rPr lang="en-US" dirty="0"/>
              <a:t>Environments</a:t>
            </a:r>
          </a:p>
          <a:p>
            <a:pPr lvl="1"/>
            <a:r>
              <a:rPr lang="en-US" dirty="0"/>
              <a:t>IDLE</a:t>
            </a:r>
          </a:p>
          <a:p>
            <a:pPr lvl="2"/>
            <a:r>
              <a:rPr lang="en-US" dirty="0"/>
              <a:t>Included with Python</a:t>
            </a:r>
          </a:p>
          <a:p>
            <a:pPr lvl="1"/>
            <a:r>
              <a:rPr lang="en-US" dirty="0"/>
              <a:t>Anaconda</a:t>
            </a:r>
          </a:p>
          <a:p>
            <a:pPr lvl="2"/>
            <a:r>
              <a:rPr lang="en-US" dirty="0" err="1"/>
              <a:t>Spyder</a:t>
            </a:r>
            <a:r>
              <a:rPr lang="en-US" dirty="0"/>
              <a:t> GUI</a:t>
            </a:r>
          </a:p>
          <a:p>
            <a:pPr lvl="2"/>
            <a:r>
              <a:rPr lang="en-US" dirty="0"/>
              <a:t>Iron Python console</a:t>
            </a:r>
          </a:p>
          <a:p>
            <a:pPr lvl="2"/>
            <a:r>
              <a:rPr lang="en-US" dirty="0"/>
              <a:t>IDLE console</a:t>
            </a:r>
          </a:p>
          <a:p>
            <a:pPr lvl="2"/>
            <a:r>
              <a:rPr lang="en-US" dirty="0"/>
              <a:t>Includes many packages</a:t>
            </a:r>
          </a:p>
          <a:p>
            <a:pPr lvl="1"/>
            <a:r>
              <a:rPr lang="en-US" dirty="0"/>
              <a:t>Plugins for Visual Studio</a:t>
            </a:r>
          </a:p>
          <a:p>
            <a:pPr lvl="1"/>
            <a:r>
              <a:rPr lang="en-US" dirty="0" err="1"/>
              <a:t>PyCharm</a:t>
            </a:r>
            <a:endParaRPr lang="en-US" dirty="0"/>
          </a:p>
          <a:p>
            <a:pPr lvl="1"/>
            <a:r>
              <a:rPr lang="en-US" dirty="0" err="1"/>
              <a:t>Jupyter</a:t>
            </a:r>
            <a:endParaRPr lang="en-US" dirty="0"/>
          </a:p>
          <a:p>
            <a:pPr lvl="2"/>
            <a:r>
              <a:rPr lang="en-US" dirty="0"/>
              <a:t>Server based – can run online</a:t>
            </a:r>
          </a:p>
          <a:p>
            <a:pPr lvl="2"/>
            <a:r>
              <a:rPr lang="en-US" dirty="0"/>
              <a:t>Coursera runs this</a:t>
            </a:r>
          </a:p>
          <a:p>
            <a:pPr lvl="1"/>
            <a:endParaRPr lang="en-US" dirty="0"/>
          </a:p>
        </p:txBody>
      </p:sp>
    </p:spTree>
    <p:extLst>
      <p:ext uri="{BB962C8B-B14F-4D97-AF65-F5344CB8AC3E}">
        <p14:creationId xmlns:p14="http://schemas.microsoft.com/office/powerpoint/2010/main" val="320469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Basic Properties of Python</a:t>
            </a:r>
          </a:p>
        </p:txBody>
      </p:sp>
    </p:spTree>
    <p:extLst>
      <p:ext uri="{BB962C8B-B14F-4D97-AF65-F5344CB8AC3E}">
        <p14:creationId xmlns:p14="http://schemas.microsoft.com/office/powerpoint/2010/main" val="3323378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Basic Properties of Python – QUIZ</a:t>
            </a:r>
          </a:p>
          <a:p>
            <a:pPr lvl="1"/>
            <a:r>
              <a:rPr lang="en-US" dirty="0"/>
              <a:t>Compiled or Interpreted?</a:t>
            </a:r>
          </a:p>
          <a:p>
            <a:pPr lvl="1"/>
            <a:r>
              <a:rPr lang="en-US" dirty="0"/>
              <a:t>Typing discipline</a:t>
            </a:r>
          </a:p>
          <a:p>
            <a:pPr lvl="1"/>
            <a:r>
              <a:rPr lang="en-US" dirty="0"/>
              <a:t>Declarative or Imperative</a:t>
            </a:r>
          </a:p>
          <a:p>
            <a:pPr lvl="1"/>
            <a:endParaRPr lang="en-US" dirty="0"/>
          </a:p>
        </p:txBody>
      </p:sp>
    </p:spTree>
    <p:extLst>
      <p:ext uri="{BB962C8B-B14F-4D97-AF65-F5344CB8AC3E}">
        <p14:creationId xmlns:p14="http://schemas.microsoft.com/office/powerpoint/2010/main" val="3170111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Basic Properties of Python</a:t>
            </a:r>
          </a:p>
          <a:p>
            <a:pPr lvl="1"/>
            <a:r>
              <a:rPr lang="en-US" dirty="0"/>
              <a:t>Compiled or Interpreted: Interpreted</a:t>
            </a:r>
          </a:p>
          <a:p>
            <a:pPr lvl="2"/>
            <a:r>
              <a:rPr lang="en-US" dirty="0"/>
              <a:t>Can also be compiled</a:t>
            </a:r>
          </a:p>
          <a:p>
            <a:pPr lvl="1"/>
            <a:r>
              <a:rPr lang="en-US" dirty="0"/>
              <a:t>Typing discipline: </a:t>
            </a:r>
          </a:p>
          <a:p>
            <a:pPr lvl="2"/>
            <a:r>
              <a:rPr lang="en-US" dirty="0"/>
              <a:t>Duck-typed</a:t>
            </a:r>
          </a:p>
          <a:p>
            <a:pPr lvl="2"/>
            <a:r>
              <a:rPr lang="en-US" dirty="0"/>
              <a:t>Dynamic</a:t>
            </a:r>
          </a:p>
          <a:p>
            <a:pPr lvl="1"/>
            <a:r>
              <a:rPr lang="en-US" dirty="0"/>
              <a:t>Declarative or Imperative: Imperative Language</a:t>
            </a:r>
          </a:p>
        </p:txBody>
      </p:sp>
    </p:spTree>
    <p:extLst>
      <p:ext uri="{BB962C8B-B14F-4D97-AF65-F5344CB8AC3E}">
        <p14:creationId xmlns:p14="http://schemas.microsoft.com/office/powerpoint/2010/main" val="66106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fontScale="92500" lnSpcReduction="20000"/>
          </a:bodyPr>
          <a:lstStyle/>
          <a:p>
            <a:r>
              <a:rPr lang="en-US" dirty="0"/>
              <a:t>Variables</a:t>
            </a:r>
          </a:p>
          <a:p>
            <a:pPr lvl="1"/>
            <a:r>
              <a:rPr lang="en-US" dirty="0"/>
              <a:t>Define variables by setting the values</a:t>
            </a:r>
          </a:p>
          <a:p>
            <a:pPr lvl="1"/>
            <a:r>
              <a:rPr lang="en-US" dirty="0"/>
              <a:t>Integers</a:t>
            </a:r>
          </a:p>
          <a:p>
            <a:pPr lvl="2"/>
            <a:r>
              <a:rPr lang="en-US" dirty="0" err="1"/>
              <a:t>Int_val</a:t>
            </a:r>
            <a:r>
              <a:rPr lang="en-US" dirty="0"/>
              <a:t> = 5</a:t>
            </a:r>
          </a:p>
          <a:p>
            <a:pPr lvl="1"/>
            <a:r>
              <a:rPr lang="en-US" dirty="0"/>
              <a:t>Long</a:t>
            </a:r>
          </a:p>
          <a:p>
            <a:pPr lvl="2"/>
            <a:r>
              <a:rPr lang="en-US" dirty="0" err="1"/>
              <a:t>long_val</a:t>
            </a:r>
            <a:r>
              <a:rPr lang="en-US" dirty="0"/>
              <a:t> = 1204802137402893748902137489</a:t>
            </a:r>
          </a:p>
          <a:p>
            <a:pPr lvl="2"/>
            <a:r>
              <a:rPr lang="en-US" dirty="0"/>
              <a:t>“unlimited” precision</a:t>
            </a:r>
          </a:p>
          <a:p>
            <a:pPr lvl="1"/>
            <a:r>
              <a:rPr lang="en-US" dirty="0"/>
              <a:t>Float</a:t>
            </a:r>
          </a:p>
          <a:p>
            <a:pPr lvl="2"/>
            <a:r>
              <a:rPr lang="en-US" dirty="0" err="1"/>
              <a:t>Float_val</a:t>
            </a:r>
            <a:r>
              <a:rPr lang="en-US" dirty="0"/>
              <a:t> = 2.5</a:t>
            </a:r>
          </a:p>
          <a:p>
            <a:pPr lvl="1"/>
            <a:r>
              <a:rPr lang="en-US" dirty="0"/>
              <a:t>Strings</a:t>
            </a:r>
          </a:p>
          <a:p>
            <a:pPr lvl="2"/>
            <a:r>
              <a:rPr lang="en-US" dirty="0" err="1"/>
              <a:t>String_val</a:t>
            </a:r>
            <a:r>
              <a:rPr lang="en-US" dirty="0"/>
              <a:t> = “this is a string, </a:t>
            </a:r>
            <a:r>
              <a:rPr lang="en-US" dirty="0" err="1"/>
              <a:t>brah</a:t>
            </a:r>
            <a:r>
              <a:rPr lang="en-US" dirty="0"/>
              <a:t>” </a:t>
            </a:r>
          </a:p>
          <a:p>
            <a:pPr lvl="2"/>
            <a:r>
              <a:rPr lang="en-US" dirty="0" err="1"/>
              <a:t>string_val</a:t>
            </a:r>
            <a:r>
              <a:rPr lang="en-US" dirty="0"/>
              <a:t> = ‘this is also a string, </a:t>
            </a:r>
            <a:r>
              <a:rPr lang="en-US" dirty="0" err="1"/>
              <a:t>brah</a:t>
            </a:r>
            <a:r>
              <a:rPr lang="en-US" dirty="0"/>
              <a:t>’</a:t>
            </a:r>
          </a:p>
          <a:p>
            <a:pPr lvl="1"/>
            <a:endParaRPr lang="en-US" dirty="0"/>
          </a:p>
        </p:txBody>
      </p:sp>
    </p:spTree>
    <p:extLst>
      <p:ext uri="{BB962C8B-B14F-4D97-AF65-F5344CB8AC3E}">
        <p14:creationId xmlns:p14="http://schemas.microsoft.com/office/powerpoint/2010/main" val="3126795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Variables</a:t>
            </a:r>
          </a:p>
          <a:p>
            <a:pPr lvl="1"/>
            <a:r>
              <a:rPr lang="en-US" dirty="0"/>
              <a:t>Getting the type</a:t>
            </a:r>
          </a:p>
          <a:p>
            <a:pPr lvl="2"/>
            <a:r>
              <a:rPr lang="en-US" dirty="0"/>
              <a:t>type() function</a:t>
            </a:r>
          </a:p>
          <a:p>
            <a:pPr lvl="1"/>
            <a:r>
              <a:rPr lang="en-US" dirty="0"/>
              <a:t>Conversions</a:t>
            </a:r>
          </a:p>
          <a:p>
            <a:pPr lvl="2"/>
            <a:r>
              <a:rPr lang="en-US" dirty="0"/>
              <a:t>type name, followed by value to convert in parenthesis</a:t>
            </a:r>
          </a:p>
          <a:p>
            <a:pPr lvl="2"/>
            <a:r>
              <a:rPr lang="en-US" dirty="0"/>
              <a:t>float(</a:t>
            </a:r>
            <a:r>
              <a:rPr lang="en-US" dirty="0" err="1"/>
              <a:t>int_val</a:t>
            </a:r>
            <a:r>
              <a:rPr lang="en-US" dirty="0"/>
              <a:t>)</a:t>
            </a:r>
          </a:p>
          <a:p>
            <a:pPr lvl="2"/>
            <a:r>
              <a:rPr lang="en-US" dirty="0" err="1"/>
              <a:t>str</a:t>
            </a:r>
            <a:r>
              <a:rPr lang="en-US" dirty="0"/>
              <a:t>(</a:t>
            </a:r>
            <a:r>
              <a:rPr lang="en-US" dirty="0" err="1"/>
              <a:t>double_val</a:t>
            </a:r>
            <a:r>
              <a:rPr lang="en-US" dirty="0"/>
              <a:t>)</a:t>
            </a:r>
          </a:p>
          <a:p>
            <a:pPr lvl="1"/>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286000"/>
            <a:ext cx="127635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5105400"/>
            <a:ext cx="1924050"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4538966"/>
      </p:ext>
    </p:extLst>
  </p:cSld>
  <p:clrMapOvr>
    <a:masterClrMapping/>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TotalTime>
  <Words>671</Words>
  <Application>Microsoft Office PowerPoint</Application>
  <PresentationFormat>On-screen Show (4:3)</PresentationFormat>
  <Paragraphs>142</Paragraphs>
  <Slides>22</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22</vt:i4>
      </vt:variant>
    </vt:vector>
  </HeadingPairs>
  <TitlesOfParts>
    <vt:vector size="26" baseType="lpstr">
      <vt:lpstr>Arial</vt:lpstr>
      <vt:lpstr>Calibri</vt:lpstr>
      <vt:lpstr>Office Theme</vt:lpstr>
      <vt:lpstr>1_Office Theme</vt:lpstr>
      <vt:lpstr>Session 7 - Python</vt:lpstr>
      <vt:lpstr>Overview</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The Pythonic Way</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199</cp:revision>
  <dcterms:created xsi:type="dcterms:W3CDTF">2018-01-12T01:50:51Z</dcterms:created>
  <dcterms:modified xsi:type="dcterms:W3CDTF">2020-02-14T03:18:21Z</dcterms:modified>
</cp:coreProperties>
</file>