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notesSlides/notesSlide9.xml" ContentType="application/vnd.openxmlformats-officedocument.presentationml.notesSlide+xml"/>
  <Override PartName="/ppt/theme/themeOverride44.xml" ContentType="application/vnd.openxmlformats-officedocument.themeOverride+xml"/>
  <Override PartName="/ppt/notesSlides/notesSlide10.xml" ContentType="application/vnd.openxmlformats-officedocument.presentationml.notesSlide+xml"/>
  <Override PartName="/ppt/theme/themeOverride45.xml" ContentType="application/vnd.openxmlformats-officedocument.themeOverride+xml"/>
  <Override PartName="/ppt/notesSlides/notesSlide11.xml" ContentType="application/vnd.openxmlformats-officedocument.presentationml.notesSlide+xml"/>
  <Override PartName="/ppt/theme/themeOverride46.xml" ContentType="application/vnd.openxmlformats-officedocument.themeOverride+xml"/>
  <Override PartName="/ppt/notesSlides/notesSlide12.xml" ContentType="application/vnd.openxmlformats-officedocument.presentationml.notesSlide+xml"/>
  <Override PartName="/ppt/theme/themeOverride47.xml" ContentType="application/vnd.openxmlformats-officedocument.themeOverride+xml"/>
  <Override PartName="/ppt/notesSlides/notesSlide13.xml" ContentType="application/vnd.openxmlformats-officedocument.presentationml.notesSlide+xml"/>
  <Override PartName="/ppt/theme/themeOverride48.xml" ContentType="application/vnd.openxmlformats-officedocument.themeOverride+xml"/>
  <Override PartName="/ppt/notesSlides/notesSlide14.xml" ContentType="application/vnd.openxmlformats-officedocument.presentationml.notesSlide+xml"/>
  <Override PartName="/ppt/theme/themeOverride49.xml" ContentType="application/vnd.openxmlformats-officedocument.themeOverride+xml"/>
  <Override PartName="/ppt/notesSlides/notesSlide15.xml" ContentType="application/vnd.openxmlformats-officedocument.presentationml.notesSlide+xml"/>
  <Override PartName="/ppt/theme/themeOverride50.xml" ContentType="application/vnd.openxmlformats-officedocument.themeOverride+xml"/>
  <Override PartName="/ppt/notesSlides/notesSlide16.xml" ContentType="application/vnd.openxmlformats-officedocument.presentationml.notesSlide+xml"/>
  <Override PartName="/ppt/theme/themeOverride51.xml" ContentType="application/vnd.openxmlformats-officedocument.themeOverride+xml"/>
  <Override PartName="/ppt/theme/themeOverride52.xml" ContentType="application/vnd.openxmlformats-officedocument.themeOverride+xml"/>
  <Override PartName="/ppt/notesSlides/notesSlide17.xml" ContentType="application/vnd.openxmlformats-officedocument.presentationml.notesSlide+xml"/>
  <Override PartName="/ppt/theme/themeOverride53.xml" ContentType="application/vnd.openxmlformats-officedocument.themeOverride+xml"/>
  <Override PartName="/ppt/notesSlides/notesSlide18.xml" ContentType="application/vnd.openxmlformats-officedocument.presentationml.notesSlide+xml"/>
  <Override PartName="/ppt/theme/themeOverride54.xml" ContentType="application/vnd.openxmlformats-officedocument.themeOverride+xml"/>
  <Override PartName="/ppt/notesSlides/notesSlide19.xml" ContentType="application/vnd.openxmlformats-officedocument.presentationml.notesSlide+xml"/>
  <Override PartName="/ppt/theme/themeOverride55.xml" ContentType="application/vnd.openxmlformats-officedocument.themeOverride+xml"/>
  <Override PartName="/ppt/notesSlides/notesSlide20.xml" ContentType="application/vnd.openxmlformats-officedocument.presentationml.notesSlide+xml"/>
  <Override PartName="/ppt/theme/themeOverride56.xml" ContentType="application/vnd.openxmlformats-officedocument.themeOverride+xml"/>
  <Override PartName="/ppt/notesSlides/notesSlide21.xml" ContentType="application/vnd.openxmlformats-officedocument.presentationml.notesSlide+xml"/>
  <Override PartName="/ppt/theme/themeOverride57.xml" ContentType="application/vnd.openxmlformats-officedocument.themeOverride+xml"/>
  <Override PartName="/ppt/notesSlides/notesSlide22.xml" ContentType="application/vnd.openxmlformats-officedocument.presentationml.notesSl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notesSlides/notesSlide23.xml" ContentType="application/vnd.openxmlformats-officedocument.presentationml.notesSlide+xml"/>
  <Override PartName="/ppt/theme/themeOverride69.xml" ContentType="application/vnd.openxmlformats-officedocument.themeOverride+xml"/>
  <Override PartName="/ppt/notesSlides/notesSlide24.xml" ContentType="application/vnd.openxmlformats-officedocument.presentationml.notesSlide+xml"/>
  <Override PartName="/ppt/theme/themeOverride70.xml" ContentType="application/vnd.openxmlformats-officedocument.themeOverride+xml"/>
  <Override PartName="/ppt/notesSlides/notesSlide25.xml" ContentType="application/vnd.openxmlformats-officedocument.presentationml.notesSlide+xml"/>
  <Override PartName="/ppt/theme/themeOverride71.xml" ContentType="application/vnd.openxmlformats-officedocument.themeOverride+xml"/>
  <Override PartName="/ppt/notesSlides/notesSlide26.xml" ContentType="application/vnd.openxmlformats-officedocument.presentationml.notesSlide+xml"/>
  <Override PartName="/ppt/theme/themeOverride72.xml" ContentType="application/vnd.openxmlformats-officedocument.themeOverride+xml"/>
  <Override PartName="/ppt/notesSlides/notesSlide27.xml" ContentType="application/vnd.openxmlformats-officedocument.presentationml.notesSlide+xml"/>
  <Override PartName="/ppt/theme/themeOverride73.xml" ContentType="application/vnd.openxmlformats-officedocument.themeOverride+xml"/>
  <Override PartName="/ppt/notesSlides/notesSlide28.xml" ContentType="application/vnd.openxmlformats-officedocument.presentationml.notesSlide+xml"/>
  <Override PartName="/ppt/theme/themeOverride74.xml" ContentType="application/vnd.openxmlformats-officedocument.themeOverride+xml"/>
  <Override PartName="/ppt/notesSlides/notesSlide29.xml" ContentType="application/vnd.openxmlformats-officedocument.presentationml.notesSlide+xml"/>
  <Override PartName="/ppt/theme/themeOverride75.xml" ContentType="application/vnd.openxmlformats-officedocument.themeOverride+xml"/>
  <Override PartName="/ppt/notesSlides/notesSlide30.xml" ContentType="application/vnd.openxmlformats-officedocument.presentationml.notesSlide+xml"/>
  <Override PartName="/ppt/theme/themeOverride76.xml" ContentType="application/vnd.openxmlformats-officedocument.themeOverride+xml"/>
  <Override PartName="/ppt/theme/themeOverride77.xml" ContentType="application/vnd.openxmlformats-officedocument.themeOverride+xml"/>
  <Override PartName="/ppt/notesSlides/notesSlide31.xml" ContentType="application/vnd.openxmlformats-officedocument.presentationml.notesSlide+xml"/>
  <Override PartName="/ppt/theme/themeOverride78.xml" ContentType="application/vnd.openxmlformats-officedocument.themeOverride+xml"/>
  <Override PartName="/ppt/notesSlides/notesSlide32.xml" ContentType="application/vnd.openxmlformats-officedocument.presentationml.notesSlide+xml"/>
  <Override PartName="/ppt/theme/themeOverride79.xml" ContentType="application/vnd.openxmlformats-officedocument.themeOverride+xml"/>
  <Override PartName="/ppt/notesSlides/notesSlide33.xml" ContentType="application/vnd.openxmlformats-officedocument.presentationml.notesSlide+xml"/>
  <Override PartName="/ppt/theme/themeOverride80.xml" ContentType="application/vnd.openxmlformats-officedocument.themeOverride+xml"/>
  <Override PartName="/ppt/notesSlides/notesSlide34.xml" ContentType="application/vnd.openxmlformats-officedocument.presentationml.notesSlide+xml"/>
  <Override PartName="/ppt/theme/themeOverride81.xml" ContentType="application/vnd.openxmlformats-officedocument.themeOverride+xml"/>
  <Override PartName="/ppt/notesSlides/notesSlide35.xml" ContentType="application/vnd.openxmlformats-officedocument.presentationml.notesSlide+xml"/>
  <Override PartName="/ppt/theme/themeOverride82.xml" ContentType="application/vnd.openxmlformats-officedocument.themeOverride+xml"/>
  <Override PartName="/ppt/notesSlides/notesSlide36.xml" ContentType="application/vnd.openxmlformats-officedocument.presentationml.notesSlide+xml"/>
  <Override PartName="/ppt/theme/themeOverride83.xml" ContentType="application/vnd.openxmlformats-officedocument.themeOverride+xml"/>
  <Override PartName="/ppt/notesSlides/notesSlide37.xml" ContentType="application/vnd.openxmlformats-officedocument.presentationml.notesSlide+xml"/>
  <Override PartName="/ppt/theme/themeOverride84.xml" ContentType="application/vnd.openxmlformats-officedocument.themeOverride+xml"/>
  <Override PartName="/ppt/notesSlides/notesSlide38.xml" ContentType="application/vnd.openxmlformats-officedocument.presentationml.notesSlide+xml"/>
  <Override PartName="/ppt/theme/themeOverride85.xml" ContentType="application/vnd.openxmlformats-officedocument.themeOverride+xml"/>
  <Override PartName="/ppt/notesSlides/notesSlide39.xml" ContentType="application/vnd.openxmlformats-officedocument.presentationml.notesSlide+xml"/>
  <Override PartName="/ppt/theme/themeOverride86.xml" ContentType="application/vnd.openxmlformats-officedocument.themeOverride+xml"/>
  <Override PartName="/ppt/notesSlides/notesSlide40.xml" ContentType="application/vnd.openxmlformats-officedocument.presentationml.notesSlide+xml"/>
  <Override PartName="/ppt/theme/themeOverride87.xml" ContentType="application/vnd.openxmlformats-officedocument.themeOverride+xml"/>
  <Override PartName="/ppt/notesSlides/notesSlide41.xml" ContentType="application/vnd.openxmlformats-officedocument.presentationml.notesSlide+xml"/>
  <Override PartName="/ppt/theme/themeOverride88.xml" ContentType="application/vnd.openxmlformats-officedocument.themeOverride+xml"/>
  <Override PartName="/ppt/notesSlides/notesSlide42.xml" ContentType="application/vnd.openxmlformats-officedocument.presentationml.notesSlide+xml"/>
  <Override PartName="/ppt/theme/themeOverride89.xml" ContentType="application/vnd.openxmlformats-officedocument.themeOverride+xml"/>
  <Override PartName="/ppt/notesSlides/notesSlide43.xml" ContentType="application/vnd.openxmlformats-officedocument.presentationml.notesSlide+xml"/>
  <Override PartName="/ppt/theme/themeOverride90.xml" ContentType="application/vnd.openxmlformats-officedocument.themeOverride+xml"/>
  <Override PartName="/ppt/notesSlides/notesSlide44.xml" ContentType="application/vnd.openxmlformats-officedocument.presentationml.notesSlide+xml"/>
  <Override PartName="/ppt/theme/themeOverride91.xml" ContentType="application/vnd.openxmlformats-officedocument.themeOverride+xml"/>
  <Override PartName="/ppt/notesSlides/notesSlide45.xml" ContentType="application/vnd.openxmlformats-officedocument.presentationml.notesSlide+xml"/>
  <Override PartName="/ppt/theme/themeOverride92.xml" ContentType="application/vnd.openxmlformats-officedocument.themeOverride+xml"/>
  <Override PartName="/ppt/notesSlides/notesSlide46.xml" ContentType="application/vnd.openxmlformats-officedocument.presentationml.notesSlide+xml"/>
  <Override PartName="/ppt/theme/themeOverride93.xml" ContentType="application/vnd.openxmlformats-officedocument.themeOverride+xml"/>
  <Override PartName="/ppt/notesSlides/notesSlide47.xml" ContentType="application/vnd.openxmlformats-officedocument.presentationml.notesSl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ppt/theme/themeOverride112.xml" ContentType="application/vnd.openxmlformats-officedocument.themeOverride+xml"/>
  <Override PartName="/ppt/theme/themeOverride113.xml" ContentType="application/vnd.openxmlformats-officedocument.themeOverride+xml"/>
  <Override PartName="/ppt/theme/themeOverride114.xml" ContentType="application/vnd.openxmlformats-officedocument.themeOverride+xml"/>
  <Override PartName="/ppt/theme/themeOverride115.xml" ContentType="application/vnd.openxmlformats-officedocument.themeOverride+xml"/>
  <Override PartName="/ppt/theme/themeOverride116.xml" ContentType="application/vnd.openxmlformats-officedocument.themeOverride+xml"/>
  <Override PartName="/ppt/theme/themeOverride117.xml" ContentType="application/vnd.openxmlformats-officedocument.themeOverride+xml"/>
  <Override PartName="/ppt/theme/themeOverride118.xml" ContentType="application/vnd.openxmlformats-officedocument.themeOverride+xml"/>
  <Override PartName="/ppt/theme/themeOverride119.xml" ContentType="application/vnd.openxmlformats-officedocument.themeOverride+xml"/>
  <Override PartName="/ppt/theme/themeOverride120.xml" ContentType="application/vnd.openxmlformats-officedocument.themeOverride+xml"/>
  <Override PartName="/ppt/notesSlides/notesSlide48.xml" ContentType="application/vnd.openxmlformats-officedocument.presentationml.notesSlide+xml"/>
  <Override PartName="/ppt/theme/themeOverride121.xml" ContentType="application/vnd.openxmlformats-officedocument.themeOverride+xml"/>
  <Override PartName="/ppt/notesSlides/notesSlide49.xml" ContentType="application/vnd.openxmlformats-officedocument.presentationml.notesSlide+xml"/>
  <Override PartName="/ppt/theme/themeOverride122.xml" ContentType="application/vnd.openxmlformats-officedocument.themeOverride+xml"/>
  <Override PartName="/ppt/notesSlides/notesSlide50.xml" ContentType="application/vnd.openxmlformats-officedocument.presentationml.notesSlide+xml"/>
  <Override PartName="/ppt/theme/themeOverride123.xml" ContentType="application/vnd.openxmlformats-officedocument.themeOverride+xml"/>
  <Override PartName="/ppt/notesSlides/notesSlide51.xml" ContentType="application/vnd.openxmlformats-officedocument.presentationml.notesSlide+xml"/>
  <Override PartName="/ppt/theme/themeOverride124.xml" ContentType="application/vnd.openxmlformats-officedocument.themeOverride+xml"/>
  <Override PartName="/ppt/theme/themeOverride125.xml" ContentType="application/vnd.openxmlformats-officedocument.themeOverride+xml"/>
  <Override PartName="/ppt/theme/themeOverride126.xml" ContentType="application/vnd.openxmlformats-officedocument.themeOverride+xml"/>
  <Override PartName="/ppt/theme/themeOverride127.xml" ContentType="application/vnd.openxmlformats-officedocument.themeOverride+xml"/>
  <Override PartName="/ppt/theme/themeOverride128.xml" ContentType="application/vnd.openxmlformats-officedocument.themeOverride+xml"/>
  <Override PartName="/ppt/theme/themeOverride129.xml" ContentType="application/vnd.openxmlformats-officedocument.themeOverride+xml"/>
  <Override PartName="/ppt/theme/themeOverride130.xml" ContentType="application/vnd.openxmlformats-officedocument.themeOverride+xml"/>
  <Override PartName="/ppt/theme/themeOverride131.xml" ContentType="application/vnd.openxmlformats-officedocument.themeOverride+xml"/>
  <Override PartName="/ppt/theme/themeOverride132.xml" ContentType="application/vnd.openxmlformats-officedocument.themeOverride+xml"/>
  <Override PartName="/ppt/theme/themeOverride133.xml" ContentType="application/vnd.openxmlformats-officedocument.themeOverride+xml"/>
  <Override PartName="/ppt/theme/themeOverride134.xml" ContentType="application/vnd.openxmlformats-officedocument.themeOverride+xml"/>
  <Override PartName="/ppt/theme/themeOverride135.xml" ContentType="application/vnd.openxmlformats-officedocument.themeOverride+xml"/>
  <Override PartName="/ppt/theme/themeOverride136.xml" ContentType="application/vnd.openxmlformats-officedocument.themeOverride+xml"/>
  <Override PartName="/ppt/theme/themeOverride137.xml" ContentType="application/vnd.openxmlformats-officedocument.themeOverride+xml"/>
  <Override PartName="/ppt/theme/themeOverride138.xml" ContentType="application/vnd.openxmlformats-officedocument.themeOverride+xml"/>
  <Override PartName="/ppt/theme/themeOverride139.xml" ContentType="application/vnd.openxmlformats-officedocument.themeOverride+xml"/>
  <Override PartName="/ppt/theme/themeOverride140.xml" ContentType="application/vnd.openxmlformats-officedocument.themeOverride+xml"/>
  <Override PartName="/ppt/theme/themeOverride141.xml" ContentType="application/vnd.openxmlformats-officedocument.themeOverride+xml"/>
  <Override PartName="/ppt/theme/themeOverride142.xml" ContentType="application/vnd.openxmlformats-officedocument.themeOverride+xml"/>
  <Override PartName="/ppt/theme/themeOverride143.xml" ContentType="application/vnd.openxmlformats-officedocument.themeOverride+xml"/>
  <Override PartName="/ppt/theme/themeOverride144.xml" ContentType="application/vnd.openxmlformats-officedocument.themeOverride+xml"/>
  <Override PartName="/ppt/theme/themeOverride145.xml" ContentType="application/vnd.openxmlformats-officedocument.themeOverride+xml"/>
  <Override PartName="/ppt/theme/themeOverride146.xml" ContentType="application/vnd.openxmlformats-officedocument.themeOverride+xml"/>
  <Override PartName="/ppt/theme/themeOverride147.xml" ContentType="application/vnd.openxmlformats-officedocument.themeOverride+xml"/>
  <Override PartName="/ppt/theme/themeOverride148.xml" ContentType="application/vnd.openxmlformats-officedocument.themeOverride+xml"/>
  <Override PartName="/ppt/theme/themeOverride149.xml" ContentType="application/vnd.openxmlformats-officedocument.themeOverride+xml"/>
  <Override PartName="/ppt/theme/themeOverride150.xml" ContentType="application/vnd.openxmlformats-officedocument.themeOverride+xml"/>
  <Override PartName="/ppt/theme/themeOverride151.xml" ContentType="application/vnd.openxmlformats-officedocument.themeOverride+xml"/>
  <Override PartName="/ppt/theme/themeOverride152.xml" ContentType="application/vnd.openxmlformats-officedocument.themeOverride+xml"/>
  <Override PartName="/ppt/theme/themeOverride153.xml" ContentType="application/vnd.openxmlformats-officedocument.themeOverride+xml"/>
  <Override PartName="/ppt/theme/themeOverride154.xml" ContentType="application/vnd.openxmlformats-officedocument.themeOverride+xml"/>
  <Override PartName="/ppt/theme/themeOverride155.xml" ContentType="application/vnd.openxmlformats-officedocument.themeOverride+xml"/>
  <Override PartName="/ppt/theme/themeOverride156.xml" ContentType="application/vnd.openxmlformats-officedocument.themeOverride+xml"/>
  <Override PartName="/ppt/theme/themeOverride157.xml" ContentType="application/vnd.openxmlformats-officedocument.themeOverride+xml"/>
  <Override PartName="/ppt/theme/themeOverride158.xml" ContentType="application/vnd.openxmlformats-officedocument.themeOverride+xml"/>
  <Override PartName="/ppt/theme/themeOverride159.xml" ContentType="application/vnd.openxmlformats-officedocument.themeOverride+xml"/>
  <Override PartName="/ppt/theme/themeOverride160.xml" ContentType="application/vnd.openxmlformats-officedocument.themeOverride+xml"/>
  <Override PartName="/ppt/theme/themeOverride161.xml" ContentType="application/vnd.openxmlformats-officedocument.themeOverride+xml"/>
  <Override PartName="/ppt/theme/themeOverride16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2"/>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390" r:id="rId39"/>
    <p:sldId id="426" r:id="rId40"/>
    <p:sldId id="412" r:id="rId41"/>
    <p:sldId id="444" r:id="rId42"/>
    <p:sldId id="415" r:id="rId43"/>
    <p:sldId id="413" r:id="rId44"/>
    <p:sldId id="416" r:id="rId45"/>
    <p:sldId id="494" r:id="rId46"/>
    <p:sldId id="497" r:id="rId47"/>
    <p:sldId id="499" r:id="rId48"/>
    <p:sldId id="502" r:id="rId49"/>
    <p:sldId id="496" r:id="rId50"/>
    <p:sldId id="498" r:id="rId51"/>
    <p:sldId id="501" r:id="rId52"/>
    <p:sldId id="503" r:id="rId53"/>
    <p:sldId id="504" r:id="rId54"/>
    <p:sldId id="450" r:id="rId55"/>
    <p:sldId id="436" r:id="rId56"/>
    <p:sldId id="520" r:id="rId57"/>
    <p:sldId id="521" r:id="rId58"/>
    <p:sldId id="459" r:id="rId59"/>
    <p:sldId id="455" r:id="rId60"/>
    <p:sldId id="529" r:id="rId61"/>
    <p:sldId id="456" r:id="rId62"/>
    <p:sldId id="461" r:id="rId63"/>
    <p:sldId id="522" r:id="rId64"/>
    <p:sldId id="465" r:id="rId65"/>
    <p:sldId id="464" r:id="rId66"/>
    <p:sldId id="523" r:id="rId67"/>
    <p:sldId id="519" r:id="rId68"/>
    <p:sldId id="466" r:id="rId69"/>
    <p:sldId id="463" r:id="rId70"/>
    <p:sldId id="467" r:id="rId71"/>
    <p:sldId id="437" r:id="rId72"/>
    <p:sldId id="451" r:id="rId73"/>
    <p:sldId id="530" r:id="rId74"/>
    <p:sldId id="533" r:id="rId75"/>
    <p:sldId id="534" r:id="rId76"/>
    <p:sldId id="535" r:id="rId77"/>
    <p:sldId id="536" r:id="rId78"/>
    <p:sldId id="528" r:id="rId79"/>
    <p:sldId id="545" r:id="rId80"/>
    <p:sldId id="457" r:id="rId81"/>
    <p:sldId id="452" r:id="rId82"/>
    <p:sldId id="468" r:id="rId83"/>
    <p:sldId id="539" r:id="rId84"/>
    <p:sldId id="540" r:id="rId85"/>
    <p:sldId id="524" r:id="rId86"/>
    <p:sldId id="469" r:id="rId87"/>
    <p:sldId id="538" r:id="rId88"/>
    <p:sldId id="541" r:id="rId89"/>
    <p:sldId id="542" r:id="rId90"/>
    <p:sldId id="543" r:id="rId91"/>
    <p:sldId id="547" r:id="rId92"/>
    <p:sldId id="565" r:id="rId93"/>
    <p:sldId id="566" r:id="rId94"/>
    <p:sldId id="537" r:id="rId95"/>
    <p:sldId id="544" r:id="rId96"/>
    <p:sldId id="546" r:id="rId97"/>
    <p:sldId id="527" r:id="rId98"/>
    <p:sldId id="391" r:id="rId99"/>
    <p:sldId id="428" r:id="rId100"/>
    <p:sldId id="438" r:id="rId101"/>
    <p:sldId id="427" r:id="rId102"/>
    <p:sldId id="552" r:id="rId103"/>
    <p:sldId id="441" r:id="rId104"/>
    <p:sldId id="553" r:id="rId105"/>
    <p:sldId id="396" r:id="rId106"/>
    <p:sldId id="432" r:id="rId107"/>
    <p:sldId id="431" r:id="rId108"/>
    <p:sldId id="430" r:id="rId109"/>
    <p:sldId id="434" r:id="rId110"/>
    <p:sldId id="439" r:id="rId111"/>
    <p:sldId id="440" r:id="rId112"/>
    <p:sldId id="414" r:id="rId113"/>
    <p:sldId id="433" r:id="rId114"/>
    <p:sldId id="442" r:id="rId115"/>
    <p:sldId id="555" r:id="rId116"/>
    <p:sldId id="397" r:id="rId117"/>
    <p:sldId id="505" r:id="rId118"/>
    <p:sldId id="557" r:id="rId119"/>
    <p:sldId id="376" r:id="rId120"/>
    <p:sldId id="516" r:id="rId121"/>
    <p:sldId id="518" r:id="rId122"/>
    <p:sldId id="517" r:id="rId123"/>
    <p:sldId id="548" r:id="rId124"/>
    <p:sldId id="549" r:id="rId125"/>
    <p:sldId id="551" r:id="rId126"/>
    <p:sldId id="558" r:id="rId127"/>
    <p:sldId id="559" r:id="rId128"/>
    <p:sldId id="560" r:id="rId129"/>
    <p:sldId id="445" r:id="rId130"/>
    <p:sldId id="485" r:id="rId131"/>
    <p:sldId id="475" r:id="rId132"/>
    <p:sldId id="478" r:id="rId133"/>
    <p:sldId id="486" r:id="rId134"/>
    <p:sldId id="513" r:id="rId135"/>
    <p:sldId id="489" r:id="rId136"/>
    <p:sldId id="492" r:id="rId137"/>
    <p:sldId id="493" r:id="rId138"/>
    <p:sldId id="490" r:id="rId139"/>
    <p:sldId id="477" r:id="rId140"/>
    <p:sldId id="484" r:id="rId141"/>
    <p:sldId id="491" r:id="rId142"/>
    <p:sldId id="483" r:id="rId143"/>
    <p:sldId id="480" r:id="rId144"/>
    <p:sldId id="481" r:id="rId145"/>
    <p:sldId id="488" r:id="rId146"/>
    <p:sldId id="482" r:id="rId147"/>
    <p:sldId id="561" r:id="rId148"/>
    <p:sldId id="563" r:id="rId149"/>
    <p:sldId id="562" r:id="rId150"/>
    <p:sldId id="384" r:id="rId151"/>
    <p:sldId id="506" r:id="rId152"/>
    <p:sldId id="508" r:id="rId153"/>
    <p:sldId id="509" r:id="rId154"/>
    <p:sldId id="510" r:id="rId155"/>
    <p:sldId id="472" r:id="rId156"/>
    <p:sldId id="511" r:id="rId157"/>
    <p:sldId id="512" r:id="rId158"/>
    <p:sldId id="385" r:id="rId159"/>
    <p:sldId id="400" r:id="rId160"/>
    <p:sldId id="386" r:id="rId161"/>
    <p:sldId id="507" r:id="rId162"/>
    <p:sldId id="470" r:id="rId163"/>
    <p:sldId id="471" r:id="rId164"/>
    <p:sldId id="564" r:id="rId165"/>
    <p:sldId id="514" r:id="rId166"/>
    <p:sldId id="375" r:id="rId167"/>
    <p:sldId id="532" r:id="rId168"/>
    <p:sldId id="567" r:id="rId169"/>
    <p:sldId id="460" r:id="rId170"/>
    <p:sldId id="411" r:id="rId1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E771A5-16A7-4B3C-9B22-14865B83D624}">
          <p14:sldIdLst>
            <p14:sldId id="256"/>
            <p14:sldId id="283"/>
            <p14:sldId id="425"/>
          </p14:sldIdLst>
        </p14:section>
        <p14:section name="Concepts and Definitions" id="{C41853AA-440C-4A09-8330-CF2FE6D0B007}">
          <p14:sldIdLst>
            <p14:sldId id="379"/>
            <p14:sldId id="408"/>
            <p14:sldId id="429"/>
            <p14:sldId id="410"/>
            <p14:sldId id="458"/>
            <p14:sldId id="381"/>
            <p14:sldId id="409"/>
            <p14:sldId id="380"/>
            <p14:sldId id="383"/>
            <p14:sldId id="422"/>
            <p14:sldId id="382"/>
            <p14:sldId id="407"/>
            <p14:sldId id="423"/>
            <p14:sldId id="424"/>
            <p14:sldId id="421"/>
            <p14:sldId id="446"/>
            <p14:sldId id="420"/>
            <p14:sldId id="453"/>
          </p14:sldIdLst>
        </p14:section>
        <p14:section name="General Model Types" id="{E877659A-4586-48EA-A12D-E2081EAB4B10}">
          <p14:sldIdLst>
            <p14:sldId id="378"/>
            <p14:sldId id="388"/>
            <p14:sldId id="387"/>
            <p14:sldId id="389"/>
          </p14:sldIdLst>
        </p14:section>
        <p14:section name="General Workflow" id="{226B3A2F-596A-480D-8C5E-618BDE3D7265}">
          <p14:sldIdLst>
            <p14:sldId id="447"/>
            <p14:sldId id="401"/>
            <p14:sldId id="403"/>
            <p14:sldId id="402"/>
            <p14:sldId id="406"/>
            <p14:sldId id="449"/>
            <p14:sldId id="448"/>
            <p14:sldId id="404"/>
          </p14:sldIdLst>
        </p14:section>
        <p14:section name="Linear Models" id="{40FED143-C14D-46CA-804D-DF7A0F3BDF8F}">
          <p14:sldIdLst>
            <p14:sldId id="377"/>
            <p14:sldId id="435"/>
            <p14:sldId id="454"/>
          </p14:sldIdLst>
        </p14:section>
        <p14:section name="Classifiers" id="{E296ACA1-A839-4B3A-9EAE-1E636B1593EE}">
          <p14:sldIdLst>
            <p14:sldId id="390"/>
            <p14:sldId id="426"/>
            <p14:sldId id="412"/>
            <p14:sldId id="444"/>
            <p14:sldId id="415"/>
            <p14:sldId id="413"/>
            <p14:sldId id="416"/>
            <p14:sldId id="494"/>
            <p14:sldId id="497"/>
            <p14:sldId id="499"/>
            <p14:sldId id="502"/>
            <p14:sldId id="496"/>
            <p14:sldId id="498"/>
            <p14:sldId id="501"/>
            <p14:sldId id="503"/>
            <p14:sldId id="504"/>
            <p14:sldId id="450"/>
            <p14:sldId id="436"/>
            <p14:sldId id="520"/>
            <p14:sldId id="521"/>
            <p14:sldId id="459"/>
            <p14:sldId id="455"/>
            <p14:sldId id="529"/>
            <p14:sldId id="456"/>
            <p14:sldId id="461"/>
            <p14:sldId id="522"/>
            <p14:sldId id="465"/>
            <p14:sldId id="464"/>
            <p14:sldId id="523"/>
            <p14:sldId id="519"/>
            <p14:sldId id="466"/>
            <p14:sldId id="463"/>
            <p14:sldId id="467"/>
            <p14:sldId id="437"/>
            <p14:sldId id="451"/>
            <p14:sldId id="530"/>
            <p14:sldId id="533"/>
            <p14:sldId id="534"/>
            <p14:sldId id="535"/>
            <p14:sldId id="536"/>
            <p14:sldId id="528"/>
            <p14:sldId id="545"/>
            <p14:sldId id="457"/>
            <p14:sldId id="452"/>
            <p14:sldId id="468"/>
            <p14:sldId id="539"/>
            <p14:sldId id="540"/>
            <p14:sldId id="524"/>
            <p14:sldId id="469"/>
            <p14:sldId id="538"/>
            <p14:sldId id="541"/>
            <p14:sldId id="542"/>
            <p14:sldId id="543"/>
            <p14:sldId id="547"/>
            <p14:sldId id="565"/>
            <p14:sldId id="566"/>
            <p14:sldId id="537"/>
            <p14:sldId id="544"/>
            <p14:sldId id="546"/>
            <p14:sldId id="527"/>
          </p14:sldIdLst>
        </p14:section>
        <p14:section name="Regressors" id="{4A6DAC25-EBF5-4F18-A668-290F203CC08B}">
          <p14:sldIdLst>
            <p14:sldId id="391"/>
            <p14:sldId id="428"/>
            <p14:sldId id="438"/>
            <p14:sldId id="427"/>
            <p14:sldId id="552"/>
            <p14:sldId id="441"/>
            <p14:sldId id="553"/>
            <p14:sldId id="396"/>
            <p14:sldId id="432"/>
            <p14:sldId id="431"/>
            <p14:sldId id="430"/>
            <p14:sldId id="434"/>
            <p14:sldId id="439"/>
            <p14:sldId id="440"/>
            <p14:sldId id="414"/>
            <p14:sldId id="433"/>
            <p14:sldId id="442"/>
            <p14:sldId id="555"/>
            <p14:sldId id="397"/>
            <p14:sldId id="505"/>
            <p14:sldId id="557"/>
          </p14:sldIdLst>
        </p14:section>
        <p14:section name="Dataset Preparation" id="{9C8D4B45-9967-4400-A506-628B2EA8FC71}">
          <p14:sldIdLst>
            <p14:sldId id="376"/>
            <p14:sldId id="516"/>
            <p14:sldId id="518"/>
            <p14:sldId id="517"/>
            <p14:sldId id="548"/>
            <p14:sldId id="549"/>
            <p14:sldId id="551"/>
            <p14:sldId id="558"/>
            <p14:sldId id="559"/>
            <p14:sldId id="560"/>
          </p14:sldIdLst>
        </p14:section>
        <p14:section name="Accuracy" id="{2895B6C1-53D0-462B-BFEC-51F5B3B089B3}">
          <p14:sldIdLst>
            <p14:sldId id="445"/>
            <p14:sldId id="485"/>
            <p14:sldId id="475"/>
            <p14:sldId id="478"/>
            <p14:sldId id="486"/>
            <p14:sldId id="513"/>
            <p14:sldId id="489"/>
            <p14:sldId id="492"/>
            <p14:sldId id="493"/>
            <p14:sldId id="490"/>
            <p14:sldId id="477"/>
            <p14:sldId id="484"/>
            <p14:sldId id="491"/>
            <p14:sldId id="483"/>
            <p14:sldId id="480"/>
            <p14:sldId id="481"/>
            <p14:sldId id="488"/>
            <p14:sldId id="482"/>
            <p14:sldId id="561"/>
            <p14:sldId id="563"/>
            <p14:sldId id="562"/>
          </p14:sldIdLst>
        </p14:section>
        <p14:section name="Ensemble Methods" id="{B3AE5C63-C148-4CCD-808F-C014FDCBA475}">
          <p14:sldIdLst>
            <p14:sldId id="384"/>
            <p14:sldId id="506"/>
            <p14:sldId id="508"/>
            <p14:sldId id="509"/>
            <p14:sldId id="510"/>
            <p14:sldId id="472"/>
            <p14:sldId id="511"/>
            <p14:sldId id="512"/>
          </p14:sldIdLst>
        </p14:section>
        <p14:section name="Tuning" id="{CD39105B-A46E-4E01-AD12-1E53AC2D96EF}">
          <p14:sldIdLst>
            <p14:sldId id="385"/>
            <p14:sldId id="400"/>
            <p14:sldId id="386"/>
            <p14:sldId id="507"/>
            <p14:sldId id="470"/>
            <p14:sldId id="471"/>
            <p14:sldId id="564"/>
            <p14:sldId id="514"/>
          </p14:sldIdLst>
        </p14:section>
        <p14:section name="Bibliography" id="{87B5A55B-9A2E-4737-8387-FA98638DB122}">
          <p14:sldIdLst>
            <p14:sldId id="375"/>
            <p14:sldId id="532"/>
            <p14:sldId id="567"/>
          </p14:sldIdLst>
        </p14:section>
        <p14:section name="Additional Resources" id="{2E6A35E7-A9D9-4BCD-BFCA-95F13F45F96B}">
          <p14:sldIdLst>
            <p14:sldId id="460"/>
          </p14:sldIdLst>
        </p14:section>
        <p14:section name="License" id="{01F53752-239E-4126-92D5-65D1E75A46CF}">
          <p14:sldIdLst>
            <p14:sldId id="4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30" autoAdjust="0"/>
  </p:normalViewPr>
  <p:slideViewPr>
    <p:cSldViewPr>
      <p:cViewPr varScale="1">
        <p:scale>
          <a:sx n="75" d="100"/>
          <a:sy n="75" d="100"/>
        </p:scale>
        <p:origin x="124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theme" Target="theme/theme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tableStyles" Target="tableStyle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1746331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396247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41619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49</a:t>
            </a:fld>
            <a:endParaRPr lang="en-US"/>
          </a:p>
        </p:txBody>
      </p:sp>
    </p:spTree>
    <p:extLst>
      <p:ext uri="{BB962C8B-B14F-4D97-AF65-F5344CB8AC3E}">
        <p14:creationId xmlns:p14="http://schemas.microsoft.com/office/powerpoint/2010/main" val="4130353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50</a:t>
            </a:fld>
            <a:endParaRPr lang="en-US"/>
          </a:p>
        </p:txBody>
      </p:sp>
    </p:spTree>
    <p:extLst>
      <p:ext uri="{BB962C8B-B14F-4D97-AF65-F5344CB8AC3E}">
        <p14:creationId xmlns:p14="http://schemas.microsoft.com/office/powerpoint/2010/main" val="1577768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51</a:t>
            </a:fld>
            <a:endParaRPr lang="en-US"/>
          </a:p>
        </p:txBody>
      </p:sp>
    </p:spTree>
    <p:extLst>
      <p:ext uri="{BB962C8B-B14F-4D97-AF65-F5344CB8AC3E}">
        <p14:creationId xmlns:p14="http://schemas.microsoft.com/office/powerpoint/2010/main" val="1906274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52</a:t>
            </a:fld>
            <a:endParaRPr lang="en-US"/>
          </a:p>
        </p:txBody>
      </p:sp>
    </p:spTree>
    <p:extLst>
      <p:ext uri="{BB962C8B-B14F-4D97-AF65-F5344CB8AC3E}">
        <p14:creationId xmlns:p14="http://schemas.microsoft.com/office/powerpoint/2010/main" val="2791131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54</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55</a:t>
            </a:fld>
            <a:endParaRPr lang="en-US"/>
          </a:p>
        </p:txBody>
      </p:sp>
    </p:spTree>
    <p:extLst>
      <p:ext uri="{BB962C8B-B14F-4D97-AF65-F5344CB8AC3E}">
        <p14:creationId xmlns:p14="http://schemas.microsoft.com/office/powerpoint/2010/main" val="225883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331233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58</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59</a:t>
            </a:fld>
            <a:endParaRPr lang="en-US"/>
          </a:p>
        </p:txBody>
      </p:sp>
    </p:spTree>
    <p:extLst>
      <p:ext uri="{BB962C8B-B14F-4D97-AF65-F5344CB8AC3E}">
        <p14:creationId xmlns:p14="http://schemas.microsoft.com/office/powerpoint/2010/main" val="1693748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70</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71</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72</a:t>
            </a:fld>
            <a:endParaRPr lang="en-US"/>
          </a:p>
        </p:txBody>
      </p:sp>
    </p:spTree>
    <p:extLst>
      <p:ext uri="{BB962C8B-B14F-4D97-AF65-F5344CB8AC3E}">
        <p14:creationId xmlns:p14="http://schemas.microsoft.com/office/powerpoint/2010/main" val="324577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73</a:t>
            </a:fld>
            <a:endParaRPr lang="en-US"/>
          </a:p>
        </p:txBody>
      </p:sp>
    </p:spTree>
    <p:extLst>
      <p:ext uri="{BB962C8B-B14F-4D97-AF65-F5344CB8AC3E}">
        <p14:creationId xmlns:p14="http://schemas.microsoft.com/office/powerpoint/2010/main" val="3397781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74</a:t>
            </a:fld>
            <a:endParaRPr lang="en-US"/>
          </a:p>
        </p:txBody>
      </p:sp>
    </p:spTree>
    <p:extLst>
      <p:ext uri="{BB962C8B-B14F-4D97-AF65-F5344CB8AC3E}">
        <p14:creationId xmlns:p14="http://schemas.microsoft.com/office/powerpoint/2010/main" val="389560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75</a:t>
            </a:fld>
            <a:endParaRPr lang="en-US"/>
          </a:p>
        </p:txBody>
      </p:sp>
    </p:spTree>
    <p:extLst>
      <p:ext uri="{BB962C8B-B14F-4D97-AF65-F5344CB8AC3E}">
        <p14:creationId xmlns:p14="http://schemas.microsoft.com/office/powerpoint/2010/main" val="1806492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76</a:t>
            </a:fld>
            <a:endParaRPr lang="en-US"/>
          </a:p>
        </p:txBody>
      </p:sp>
    </p:spTree>
    <p:extLst>
      <p:ext uri="{BB962C8B-B14F-4D97-AF65-F5344CB8AC3E}">
        <p14:creationId xmlns:p14="http://schemas.microsoft.com/office/powerpoint/2010/main" val="261315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77</a:t>
            </a:fld>
            <a:endParaRPr lang="en-US"/>
          </a:p>
        </p:txBody>
      </p:sp>
    </p:spTree>
    <p:extLst>
      <p:ext uri="{BB962C8B-B14F-4D97-AF65-F5344CB8AC3E}">
        <p14:creationId xmlns:p14="http://schemas.microsoft.com/office/powerpoint/2010/main" val="3201873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79</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80</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81</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82</a:t>
            </a:fld>
            <a:endParaRPr lang="en-US"/>
          </a:p>
        </p:txBody>
      </p:sp>
    </p:spTree>
    <p:extLst>
      <p:ext uri="{BB962C8B-B14F-4D97-AF65-F5344CB8AC3E}">
        <p14:creationId xmlns:p14="http://schemas.microsoft.com/office/powerpoint/2010/main" val="2996844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83</a:t>
            </a:fld>
            <a:endParaRPr lang="en-US"/>
          </a:p>
        </p:txBody>
      </p:sp>
    </p:spTree>
    <p:extLst>
      <p:ext uri="{BB962C8B-B14F-4D97-AF65-F5344CB8AC3E}">
        <p14:creationId xmlns:p14="http://schemas.microsoft.com/office/powerpoint/2010/main" val="2124269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84</a:t>
            </a:fld>
            <a:endParaRPr lang="en-US"/>
          </a:p>
        </p:txBody>
      </p:sp>
    </p:spTree>
    <p:extLst>
      <p:ext uri="{BB962C8B-B14F-4D97-AF65-F5344CB8AC3E}">
        <p14:creationId xmlns:p14="http://schemas.microsoft.com/office/powerpoint/2010/main" val="480732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85</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86</a:t>
            </a:fld>
            <a:endParaRPr lang="en-US"/>
          </a:p>
        </p:txBody>
      </p:sp>
    </p:spTree>
    <p:extLst>
      <p:ext uri="{BB962C8B-B14F-4D97-AF65-F5344CB8AC3E}">
        <p14:creationId xmlns:p14="http://schemas.microsoft.com/office/powerpoint/2010/main" val="3709741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87</a:t>
            </a:fld>
            <a:endParaRPr lang="en-US"/>
          </a:p>
        </p:txBody>
      </p:sp>
    </p:spTree>
    <p:extLst>
      <p:ext uri="{BB962C8B-B14F-4D97-AF65-F5344CB8AC3E}">
        <p14:creationId xmlns:p14="http://schemas.microsoft.com/office/powerpoint/2010/main" val="113264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88</a:t>
            </a:fld>
            <a:endParaRPr lang="en-US"/>
          </a:p>
        </p:txBody>
      </p:sp>
    </p:spTree>
    <p:extLst>
      <p:ext uri="{BB962C8B-B14F-4D97-AF65-F5344CB8AC3E}">
        <p14:creationId xmlns:p14="http://schemas.microsoft.com/office/powerpoint/2010/main" val="3476957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89</a:t>
            </a:fld>
            <a:endParaRPr lang="en-US"/>
          </a:p>
        </p:txBody>
      </p:sp>
    </p:spTree>
    <p:extLst>
      <p:ext uri="{BB962C8B-B14F-4D97-AF65-F5344CB8AC3E}">
        <p14:creationId xmlns:p14="http://schemas.microsoft.com/office/powerpoint/2010/main" val="27716079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90</a:t>
            </a:fld>
            <a:endParaRPr lang="en-US"/>
          </a:p>
        </p:txBody>
      </p:sp>
    </p:spTree>
    <p:extLst>
      <p:ext uri="{BB962C8B-B14F-4D97-AF65-F5344CB8AC3E}">
        <p14:creationId xmlns:p14="http://schemas.microsoft.com/office/powerpoint/2010/main" val="17219411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91</a:t>
            </a:fld>
            <a:endParaRPr lang="en-US"/>
          </a:p>
        </p:txBody>
      </p:sp>
    </p:spTree>
    <p:extLst>
      <p:ext uri="{BB962C8B-B14F-4D97-AF65-F5344CB8AC3E}">
        <p14:creationId xmlns:p14="http://schemas.microsoft.com/office/powerpoint/2010/main" val="1240932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92</a:t>
            </a:fld>
            <a:endParaRPr lang="en-US"/>
          </a:p>
        </p:txBody>
      </p:sp>
    </p:spTree>
    <p:extLst>
      <p:ext uri="{BB962C8B-B14F-4D97-AF65-F5344CB8AC3E}">
        <p14:creationId xmlns:p14="http://schemas.microsoft.com/office/powerpoint/2010/main" val="1992865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93</a:t>
            </a:fld>
            <a:endParaRPr lang="en-US"/>
          </a:p>
        </p:txBody>
      </p:sp>
    </p:spTree>
    <p:extLst>
      <p:ext uri="{BB962C8B-B14F-4D97-AF65-F5344CB8AC3E}">
        <p14:creationId xmlns:p14="http://schemas.microsoft.com/office/powerpoint/2010/main" val="6301469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94</a:t>
            </a:fld>
            <a:endParaRPr lang="en-US"/>
          </a:p>
        </p:txBody>
      </p:sp>
    </p:spTree>
    <p:extLst>
      <p:ext uri="{BB962C8B-B14F-4D97-AF65-F5344CB8AC3E}">
        <p14:creationId xmlns:p14="http://schemas.microsoft.com/office/powerpoint/2010/main" val="2886440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95</a:t>
            </a:fld>
            <a:endParaRPr lang="en-US"/>
          </a:p>
        </p:txBody>
      </p:sp>
    </p:spTree>
    <p:extLst>
      <p:ext uri="{BB962C8B-B14F-4D97-AF65-F5344CB8AC3E}">
        <p14:creationId xmlns:p14="http://schemas.microsoft.com/office/powerpoint/2010/main" val="487581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122</a:t>
            </a:fld>
            <a:endParaRPr lang="en-US"/>
          </a:p>
        </p:txBody>
      </p:sp>
    </p:spTree>
    <p:extLst>
      <p:ext uri="{BB962C8B-B14F-4D97-AF65-F5344CB8AC3E}">
        <p14:creationId xmlns:p14="http://schemas.microsoft.com/office/powerpoint/2010/main" val="37682866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123</a:t>
            </a:fld>
            <a:endParaRPr lang="en-US"/>
          </a:p>
        </p:txBody>
      </p:sp>
    </p:spTree>
    <p:extLst>
      <p:ext uri="{BB962C8B-B14F-4D97-AF65-F5344CB8AC3E}">
        <p14:creationId xmlns:p14="http://schemas.microsoft.com/office/powerpoint/2010/main" val="1391901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124</a:t>
            </a:fld>
            <a:endParaRPr lang="en-US"/>
          </a:p>
        </p:txBody>
      </p:sp>
    </p:spTree>
    <p:extLst>
      <p:ext uri="{BB962C8B-B14F-4D97-AF65-F5344CB8AC3E}">
        <p14:creationId xmlns:p14="http://schemas.microsoft.com/office/powerpoint/2010/main" val="27043935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125</a:t>
            </a:fld>
            <a:endParaRPr lang="en-US"/>
          </a:p>
        </p:txBody>
      </p:sp>
    </p:spTree>
    <p:extLst>
      <p:ext uri="{BB962C8B-B14F-4D97-AF65-F5344CB8AC3E}">
        <p14:creationId xmlns:p14="http://schemas.microsoft.com/office/powerpoint/2010/main" val="193936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3048944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45</a:t>
            </a:fld>
            <a:endParaRPr lang="en-US"/>
          </a:p>
        </p:txBody>
      </p:sp>
    </p:spTree>
    <p:extLst>
      <p:ext uri="{BB962C8B-B14F-4D97-AF65-F5344CB8AC3E}">
        <p14:creationId xmlns:p14="http://schemas.microsoft.com/office/powerpoint/2010/main" val="291017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1/25/2022</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8.xml"/><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9.xml"/><Relationship Id="rId5" Type="http://schemas.openxmlformats.org/officeDocument/2006/relationships/image" Target="../media/image21.png"/><Relationship Id="rId4" Type="http://schemas.microsoft.com/office/2007/relationships/hdphoto" Target="../media/hdphoto1.wdp"/></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0.xml"/><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01.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2.xml"/><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3.xml"/><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4.xml"/><Relationship Id="rId5" Type="http://schemas.openxmlformats.org/officeDocument/2006/relationships/slide" Target="slide68.xml"/><Relationship Id="rId4" Type="http://schemas.microsoft.com/office/2007/relationships/hdphoto" Target="../media/hdphoto1.wdp"/></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5.xml"/><Relationship Id="rId4" Type="http://schemas.microsoft.com/office/2007/relationships/hdphoto" Target="../media/hdphoto1.wdp"/></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6.xml"/><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08.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9.xml"/><Relationship Id="rId4" Type="http://schemas.microsoft.com/office/2007/relationships/hdphoto" Target="../media/hdphoto1.wdp"/></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0.xml"/><Relationship Id="rId5" Type="http://schemas.openxmlformats.org/officeDocument/2006/relationships/slide" Target="slide67.xml"/><Relationship Id="rId4" Type="http://schemas.microsoft.com/office/2007/relationships/hdphoto" Target="../media/hdphoto1.wdp"/></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1.xml"/><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1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3.xml"/><Relationship Id="rId5" Type="http://schemas.openxmlformats.org/officeDocument/2006/relationships/slide" Target="slide41.xml"/><Relationship Id="rId4" Type="http://schemas.microsoft.com/office/2007/relationships/hdphoto" Target="../media/hdphoto1.wdp"/></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4.xml"/><Relationship Id="rId4" Type="http://schemas.microsoft.com/office/2007/relationships/hdphoto" Target="../media/hdphoto1.wdp"/></Relationships>
</file>

<file path=ppt/slides/_rels/slide1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15.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6.xml"/><Relationship Id="rId4" Type="http://schemas.microsoft.com/office/2007/relationships/hdphoto" Target="../media/hdphoto1.wdp"/></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8.xml"/><Relationship Id="rId4" Type="http://schemas.microsoft.com/office/2007/relationships/hdphoto" Target="../media/hdphoto1.wdp"/></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9.xml"/><Relationship Id="rId4" Type="http://schemas.microsoft.com/office/2007/relationships/hdphoto" Target="../media/hdphoto1.wdp"/></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120.xml"/><Relationship Id="rId5" Type="http://schemas.microsoft.com/office/2007/relationships/hdphoto" Target="../media/hdphoto1.wdp"/><Relationship Id="rId4" Type="http://schemas.openxmlformats.org/officeDocument/2006/relationships/image" Target="../media/image1.pn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121.xml"/><Relationship Id="rId5" Type="http://schemas.microsoft.com/office/2007/relationships/hdphoto" Target="../media/hdphoto1.wdp"/><Relationship Id="rId4" Type="http://schemas.openxmlformats.org/officeDocument/2006/relationships/image" Target="../media/image1.pn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122.xml"/><Relationship Id="rId5" Type="http://schemas.microsoft.com/office/2007/relationships/hdphoto" Target="../media/hdphoto1.wdp"/><Relationship Id="rId4" Type="http://schemas.openxmlformats.org/officeDocument/2006/relationships/image" Target="../media/image1.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123.xml"/><Relationship Id="rId5" Type="http://schemas.microsoft.com/office/2007/relationships/hdphoto" Target="../media/hdphoto1.wdp"/><Relationship Id="rId4" Type="http://schemas.openxmlformats.org/officeDocument/2006/relationships/image" Target="../media/image1.png"/></Relationships>
</file>

<file path=ppt/slides/_rels/slide1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24.xml"/></Relationships>
</file>

<file path=ppt/slides/_rels/slide1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25.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6.xml"/><Relationship Id="rId4" Type="http://schemas.microsoft.com/office/2007/relationships/hdphoto" Target="../media/hdphoto1.wdp"/></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8.xml"/><Relationship Id="rId4" Type="http://schemas.microsoft.com/office/2007/relationships/hdphoto" Target="../media/hdphoto1.wdp"/></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9.xml"/><Relationship Id="rId4" Type="http://schemas.microsoft.com/office/2007/relationships/hdphoto" Target="../media/hdphoto1.wdp"/></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0.xml"/><Relationship Id="rId4" Type="http://schemas.microsoft.com/office/2007/relationships/hdphoto" Target="../media/hdphoto1.wdp"/></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1.xml"/><Relationship Id="rId4" Type="http://schemas.microsoft.com/office/2007/relationships/hdphoto" Target="../media/hdphoto1.wdp"/></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2.xml"/><Relationship Id="rId4" Type="http://schemas.microsoft.com/office/2007/relationships/hdphoto" Target="../media/hdphoto1.wdp"/></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3.xml"/><Relationship Id="rId4" Type="http://schemas.microsoft.com/office/2007/relationships/hdphoto" Target="../media/hdphoto1.wdp"/></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4.xml"/><Relationship Id="rId4" Type="http://schemas.microsoft.com/office/2007/relationships/hdphoto" Target="../media/hdphoto1.wdp"/></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5.xml"/><Relationship Id="rId4" Type="http://schemas.microsoft.com/office/2007/relationships/hdphoto" Target="../media/hdphoto1.wdp"/></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6.xml"/><Relationship Id="rId4" Type="http://schemas.microsoft.com/office/2007/relationships/hdphoto" Target="../media/hdphoto1.wdp"/></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7.xml"/><Relationship Id="rId5" Type="http://schemas.openxmlformats.org/officeDocument/2006/relationships/image" Target="../media/image2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8.xml"/><Relationship Id="rId4" Type="http://schemas.microsoft.com/office/2007/relationships/hdphoto" Target="../media/hdphoto1.wdp"/></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9.xml"/><Relationship Id="rId4" Type="http://schemas.microsoft.com/office/2007/relationships/hdphoto" Target="../media/hdphoto1.wdp"/></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0.xml"/><Relationship Id="rId4" Type="http://schemas.microsoft.com/office/2007/relationships/hdphoto" Target="../media/hdphoto1.wdp"/></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1.xml"/><Relationship Id="rId4" Type="http://schemas.microsoft.com/office/2007/relationships/hdphoto" Target="../media/hdphoto1.wdp"/></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2.xml"/><Relationship Id="rId5" Type="http://schemas.openxmlformats.org/officeDocument/2006/relationships/image" Target="../media/image23.png"/><Relationship Id="rId4" Type="http://schemas.microsoft.com/office/2007/relationships/hdphoto" Target="../media/hdphoto1.wdp"/></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3.xml"/><Relationship Id="rId4" Type="http://schemas.microsoft.com/office/2007/relationships/hdphoto" Target="../media/hdphoto1.wdp"/></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4.xml"/><Relationship Id="rId5" Type="http://schemas.openxmlformats.org/officeDocument/2006/relationships/image" Target="../media/image24.png"/><Relationship Id="rId4" Type="http://schemas.microsoft.com/office/2007/relationships/hdphoto" Target="../media/hdphoto1.wdp"/></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5.xml"/><Relationship Id="rId4" Type="http://schemas.microsoft.com/office/2007/relationships/hdphoto" Target="../media/hdphoto1.wdp"/></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6.xml"/><Relationship Id="rId4" Type="http://schemas.microsoft.com/office/2007/relationships/hdphoto" Target="../media/hdphoto1.wdp"/></Relationships>
</file>

<file path=ppt/slides/_rels/slide1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8.xml"/><Relationship Id="rId4" Type="http://schemas.microsoft.com/office/2007/relationships/hdphoto" Target="../media/hdphoto1.wdp"/></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9.xml"/><Relationship Id="rId4" Type="http://schemas.microsoft.com/office/2007/relationships/hdphoto" Target="../media/hdphoto1.wdp"/></Relationships>
</file>

<file path=ppt/slides/_rels/slide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0.xml"/><Relationship Id="rId4" Type="http://schemas.microsoft.com/office/2007/relationships/hdphoto" Target="../media/hdphoto1.wdp"/></Relationships>
</file>

<file path=ppt/slides/_rels/slide1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1.xml"/><Relationship Id="rId4" Type="http://schemas.microsoft.com/office/2007/relationships/hdphoto" Target="../media/hdphoto1.wdp"/></Relationships>
</file>

<file path=ppt/slides/_rels/slide1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2.xml"/><Relationship Id="rId4" Type="http://schemas.microsoft.com/office/2007/relationships/hdphoto" Target="../media/hdphoto1.wdp"/></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3.xml"/><Relationship Id="rId4" Type="http://schemas.microsoft.com/office/2007/relationships/hdphoto" Target="../media/hdphoto1.wdp"/></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4.xml"/><Relationship Id="rId4" Type="http://schemas.microsoft.com/office/2007/relationships/hdphoto" Target="../media/hdphoto1.wdp"/></Relationships>
</file>

<file path=ppt/slides/_rels/slide1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5.xml"/><Relationship Id="rId4" Type="http://schemas.microsoft.com/office/2007/relationships/hdphoto" Target="../media/hdphoto1.wdp"/></Relationships>
</file>

<file path=ppt/slides/_rels/slide1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6.xml"/><Relationship Id="rId4" Type="http://schemas.microsoft.com/office/2007/relationships/hdphoto" Target="../media/hdphoto1.wdp"/></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8.xml"/><Relationship Id="rId4" Type="http://schemas.microsoft.com/office/2007/relationships/hdphoto" Target="../media/hdphoto1.wdp"/></Relationships>
</file>

<file path=ppt/slides/_rels/slide1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9.xml"/><Relationship Id="rId4" Type="http://schemas.microsoft.com/office/2007/relationships/hdphoto" Target="../media/hdphoto1.wdp"/></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0.xml"/><Relationship Id="rId4" Type="http://schemas.microsoft.com/office/2007/relationships/hdphoto" Target="../media/hdphoto1.wdp"/></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1.xml"/><Relationship Id="rId4" Type="http://schemas.microsoft.com/office/2007/relationships/hdphoto" Target="../media/hdphoto1.wdp"/></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2.xml"/><Relationship Id="rId4" Type="http://schemas.microsoft.com/office/2007/relationships/hdphoto" Target="../media/hdphoto1.wdp"/></Relationships>
</file>

<file path=ppt/slides/_rels/slide165.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3" Type="http://schemas.openxmlformats.org/officeDocument/2006/relationships/hyperlink" Target="https://github.com/ageron/handson-ml" TargetMode="External"/><Relationship Id="rId2" Type="http://schemas.openxmlformats.org/officeDocument/2006/relationships/image" Target="../media/image25.jpg"/><Relationship Id="rId1" Type="http://schemas.openxmlformats.org/officeDocument/2006/relationships/slideLayout" Target="../slideLayouts/slideLayout13.xml"/><Relationship Id="rId4" Type="http://schemas.openxmlformats.org/officeDocument/2006/relationships/hyperlink" Target="https://machinelearningmastery.com/how-to-use-correlation-to-understand-the-relationship-between-variables/" TargetMode="External"/></Relationships>
</file>

<file path=ppt/slides/_rels/slide16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 Id="rId5" Type="http://schemas.microsoft.com/office/2007/relationships/hdphoto" Target="../media/hdphoto1.wdp"/><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4.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5.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48.xml"/><Relationship Id="rId5" Type="http://schemas.microsoft.com/office/2007/relationships/hdphoto" Target="../media/hdphoto1.wdp"/><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49.xml"/><Relationship Id="rId5" Type="http://schemas.microsoft.com/office/2007/relationships/hdphoto" Target="../media/hdphoto1.wdp"/><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microsoft.com/office/2007/relationships/hdphoto" Target="../media/hdphoto1.wdp"/><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52.xml"/><Relationship Id="rId6" Type="http://schemas.openxmlformats.org/officeDocument/2006/relationships/slide" Target="slide8.xml"/><Relationship Id="rId5" Type="http://schemas.microsoft.com/office/2007/relationships/hdphoto" Target="../media/hdphoto1.wdp"/><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53.xml"/><Relationship Id="rId5" Type="http://schemas.microsoft.com/office/2007/relationships/hdphoto" Target="../media/hdphoto1.wdp"/><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56.xml"/><Relationship Id="rId5" Type="http://schemas.microsoft.com/office/2007/relationships/hdphoto" Target="../media/hdphoto1.wdp"/><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57.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5" Type="http://schemas.openxmlformats.org/officeDocument/2006/relationships/image" Target="../media/image7.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5" Type="http://schemas.openxmlformats.org/officeDocument/2006/relationships/image" Target="../media/image8.png"/><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5" Type="http://schemas.openxmlformats.org/officeDocument/2006/relationships/image" Target="../media/image9.png"/><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4.xml"/><Relationship Id="rId5" Type="http://schemas.openxmlformats.org/officeDocument/2006/relationships/image" Target="../media/image10.png"/><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5.xml"/><Relationship Id="rId5" Type="http://schemas.openxmlformats.org/officeDocument/2006/relationships/image" Target="../media/image11.png"/><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6.xml"/><Relationship Id="rId5" Type="http://schemas.openxmlformats.org/officeDocument/2006/relationships/image" Target="../media/image12.png"/><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68.xml"/><Relationship Id="rId5" Type="http://schemas.microsoft.com/office/2007/relationships/hdphoto" Target="../media/hdphoto1.wdp"/><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69.xml"/><Relationship Id="rId5" Type="http://schemas.microsoft.com/office/2007/relationships/hdphoto" Target="../media/hdphoto1.wdp"/><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70.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71.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72.xml"/><Relationship Id="rId5" Type="http://schemas.microsoft.com/office/2007/relationships/hdphoto" Target="../media/hdphoto1.wdp"/><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73.xml"/><Relationship Id="rId5" Type="http://schemas.microsoft.com/office/2007/relationships/hdphoto" Target="../media/hdphoto1.wdp"/><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74.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75.xml"/><Relationship Id="rId5" Type="http://schemas.microsoft.com/office/2007/relationships/hdphoto" Target="../media/hdphoto1.wdp"/><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7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78.xml"/><Relationship Id="rId5" Type="http://schemas.microsoft.com/office/2007/relationships/hdphoto" Target="../media/hdphoto1.wdp"/><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79.xml"/><Relationship Id="rId5" Type="http://schemas.microsoft.com/office/2007/relationships/hdphoto" Target="../media/hdphoto1.wdp"/><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80.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81.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8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83.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84.xml"/><Relationship Id="rId5" Type="http://schemas.microsoft.com/office/2007/relationships/hdphoto" Target="../media/hdphoto1.wdp"/><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85.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86.xml"/><Relationship Id="rId5" Type="http://schemas.microsoft.com/office/2007/relationships/hdphoto" Target="../media/hdphoto1.wdp"/><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87.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88.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89.xml"/><Relationship Id="rId5" Type="http://schemas.microsoft.com/office/2007/relationships/hdphoto" Target="../media/hdphoto1.wdp"/><Relationship Id="rId4" Type="http://schemas.openxmlformats.org/officeDocument/2006/relationships/image" Target="../media/image1.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90.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1.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91.xml"/><Relationship Id="rId5" Type="http://schemas.microsoft.com/office/2007/relationships/hdphoto" Target="../media/hdphoto1.wdp"/><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92.xml"/><Relationship Id="rId5" Type="http://schemas.microsoft.com/office/2007/relationships/hdphoto" Target="../media/hdphoto1.wdp"/><Relationship Id="rId4" Type="http://schemas.openxmlformats.org/officeDocument/2006/relationships/image" Target="../media/image1.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93.xml"/><Relationship Id="rId5" Type="http://schemas.microsoft.com/office/2007/relationships/hdphoto" Target="../media/hdphoto1.wdp"/><Relationship Id="rId4" Type="http://schemas.openxmlformats.org/officeDocument/2006/relationships/image" Target="../media/image1.png"/></Relationships>
</file>

<file path=ppt/slides/_rels/slide9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94.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5.xml"/><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6.xml"/><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7.xml"/><Relationship Id="rId5" Type="http://schemas.openxmlformats.org/officeDocument/2006/relationships/slide" Target="slide3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a:t>Linear Regression (Ordinary Least Squares)</a:t>
                </a:r>
              </a:p>
              <a:p>
                <a:pPr lvl="1"/>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err="1"/>
                  <a:t>-Y</a:t>
                </a:r>
                <a:r>
                  <a:rPr lang="en-US" baseline="-25000" dirty="0" err="1"/>
                  <a:t>n</a:t>
                </a:r>
                <a:r>
                  <a:rPr lang="en-US" dirty="0"/>
                  <a:t>)</a:t>
                </a:r>
                <a:r>
                  <a:rPr lang="en-US" baseline="30000" dirty="0"/>
                  <a:t>2</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m:rPr>
                                        <m:nor/>
                                      </m:rPr>
                                      <a:rPr lang="en-US" dirty="0"/>
                                      <m:t>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a14:m>
                <a:endParaRPr lang="en-US" dirty="0"/>
              </a:p>
              <a:p>
                <a:pPr lvl="2"/>
                <a:r>
                  <a:rPr lang="en-US" dirty="0"/>
                  <a:t>Ŷ = predicted label</a:t>
                </a:r>
              </a:p>
              <a:p>
                <a:pPr lvl="2"/>
                <a:r>
                  <a:rPr lang="en-US" dirty="0"/>
                  <a:t>Y = actual label</a:t>
                </a:r>
              </a:p>
              <a:p>
                <a:pPr lvl="2"/>
                <a:r>
                  <a:rPr lang="en-US" dirty="0"/>
                  <a:t>n = number of samples</a:t>
                </a:r>
              </a:p>
              <a:p>
                <a:pPr lvl="1"/>
                <a14:m>
                  <m:oMath xmlns:m="http://schemas.openxmlformats.org/officeDocument/2006/math">
                    <m:r>
                      <m:rPr>
                        <m:nor/>
                      </m:rPr>
                      <a:rPr lang="en-US" dirty="0"/>
                      <m:t>Ŷ</m:t>
                    </m:r>
                    <m:r>
                      <m:rPr>
                        <m:nor/>
                      </m:rPr>
                      <a:rPr lang="en-US" b="0" i="0" dirty="0" smtClean="0"/>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𝑚</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𝑚</m:t>
                        </m:r>
                      </m:sub>
                    </m:sSub>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e>
                    </m:nary>
                  </m:oMath>
                </a14:m>
                <a:endParaRPr lang="en-US" dirty="0"/>
              </a:p>
              <a:p>
                <a:pPr lvl="2"/>
                <a:r>
                  <a:rPr lang="en-US" dirty="0"/>
                  <a:t>w is the determined weight</a:t>
                </a:r>
              </a:p>
              <a:p>
                <a:pPr lvl="2"/>
                <a:r>
                  <a:rPr lang="en-US" dirty="0"/>
                  <a:t>x is the feature value</a:t>
                </a:r>
              </a:p>
              <a:p>
                <a:pPr lvl="2"/>
                <a:r>
                  <a:rPr lang="en-US" dirty="0"/>
                  <a:t>m is the number of features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259" t="-2156" r="-3407"/>
                </a:stretch>
              </a:blipFill>
            </p:spPr>
            <p:txBody>
              <a:bodyPr/>
              <a:lstStyle/>
              <a:p>
                <a:r>
                  <a:rPr lang="en-US">
                    <a:noFill/>
                  </a:rPr>
                  <a:t> </a:t>
                </a:r>
              </a:p>
            </p:txBody>
          </p:sp>
        </mc:Fallback>
      </mc:AlternateContent>
    </p:spTree>
    <p:extLst>
      <p:ext uri="{BB962C8B-B14F-4D97-AF65-F5344CB8AC3E}">
        <p14:creationId xmlns:p14="http://schemas.microsoft.com/office/powerpoint/2010/main" val="2815538723"/>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a linear regression prediction on the Boston housing data set.</a:t>
            </a:r>
          </a:p>
          <a:p>
            <a:pPr lvl="1"/>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409698988"/>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Ordinary Least Squares as the cost function to fit the data</a:t>
            </a:r>
          </a:p>
          <a:p>
            <a:pPr lvl="1"/>
            <a:r>
              <a:rPr lang="en-US" dirty="0"/>
              <a:t>Adds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a:t>
            </a:r>
            <a:r>
              <a:rPr lang="en-US" dirty="0">
                <a:hlinkClick r:id="rId5" action="ppaction://hlinksldjump"/>
              </a:rPr>
              <a:t>L2 regularization</a:t>
            </a:r>
            <a:endParaRPr lang="en-US" dirty="0"/>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alpha is the hyperparameter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0A38A0-AA66-494F-A957-AA02F4538056}"/>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LASSO Regression</a:t>
            </a:r>
          </a:p>
          <a:p>
            <a:pPr lvl="1"/>
            <a:r>
              <a:rPr lang="en-US" dirty="0"/>
              <a:t>Least Absolute Shrinkage and Selection Operator</a:t>
            </a:r>
          </a:p>
          <a:p>
            <a:pPr lvl="1"/>
            <a:r>
              <a:rPr lang="en-US" dirty="0"/>
              <a:t>Similar to ridge regression, uses a modified Ordinary Least Squares algorithm as the cost function.</a:t>
            </a:r>
          </a:p>
          <a:p>
            <a:pPr lvl="1"/>
            <a:r>
              <a:rPr lang="en-US" dirty="0"/>
              <a:t>Attempts to make each weight close to zero.</a:t>
            </a:r>
          </a:p>
          <a:p>
            <a:pPr lvl="1"/>
            <a:r>
              <a:rPr lang="en-US" dirty="0"/>
              <a:t>In this trainer, a weight value can be zero, so that a feature will not affect the prediction.</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This trainer uses </a:t>
            </a:r>
            <a:r>
              <a:rPr lang="en-US" dirty="0">
                <a:hlinkClick r:id="rId5" action="ppaction://hlinksldjump"/>
              </a:rPr>
              <a:t>L1 regularization</a:t>
            </a:r>
            <a:r>
              <a:rPr lang="en-US" dirty="0"/>
              <a:t>.</a:t>
            </a:r>
          </a:p>
          <a:p>
            <a:pPr lvl="2"/>
            <a:r>
              <a:rPr lang="en-US" dirty="0"/>
              <a:t>The sum of the weight coefficient for each feature is used as a penalty term in determining model accuracy.</a:t>
            </a:r>
          </a:p>
          <a:p>
            <a:pPr lvl="1"/>
            <a:r>
              <a:rPr lang="en-US" dirty="0"/>
              <a:t>Alpha is the hyperparameter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0A38A0-AA66-494F-A957-AA02F4538056}"/>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FEFEF"/>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03915522"/>
      </p:ext>
    </p:extLst>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Works similar to </a:t>
            </a:r>
            <a:r>
              <a:rPr lang="en-US" dirty="0">
                <a:hlinkClick r:id="rId5" action="ppaction://hlinksldjump"/>
              </a:rPr>
              <a:t>classifier</a:t>
            </a:r>
            <a:r>
              <a:rPr lang="en-US" dirty="0"/>
              <a:t>, except mean squared error is used in cost function to determine boundaries.</a:t>
            </a:r>
          </a:p>
          <a:p>
            <a:pPr lvl="1"/>
            <a:r>
              <a:rPr lang="en-US" dirty="0"/>
              <a:t>Each node has a predicted value that is the average of all values within its decision boundary.</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The same pros and cons exist as the classifier variant of the decision tree.</a:t>
            </a:r>
          </a:p>
          <a:p>
            <a:pPr lvl="2"/>
            <a:endParaRPr lang="en-US" dirty="0"/>
          </a:p>
          <a:p>
            <a:endParaRPr lang="en-US" dirty="0"/>
          </a:p>
        </p:txBody>
      </p:sp>
    </p:spTree>
    <p:extLst>
      <p:ext uri="{BB962C8B-B14F-4D97-AF65-F5344CB8AC3E}">
        <p14:creationId xmlns:p14="http://schemas.microsoft.com/office/powerpoint/2010/main" val="4206803124"/>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FEFEF"/>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regressor example.  As with the classifier example, play with the depth to see how accuracy is affected.</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402785679"/>
      </p:ext>
    </p:extLst>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a:p>
            <a:pPr lvl="1"/>
            <a:r>
              <a:rPr lang="en-US" dirty="0"/>
              <a:t>Scaling Data</a:t>
            </a:r>
          </a:p>
          <a:p>
            <a:pPr lvl="1"/>
            <a:r>
              <a:rPr lang="en-US" dirty="0"/>
              <a:t>Converting Categories to Numbers</a:t>
            </a:r>
          </a:p>
          <a:p>
            <a:pPr lvl="1"/>
            <a:r>
              <a:rPr lang="en-US" dirty="0"/>
              <a:t>Checking Feature Correlation</a:t>
            </a:r>
          </a:p>
          <a:p>
            <a:pPr lvl="1"/>
            <a:r>
              <a:rPr lang="en-US" dirty="0"/>
              <a:t>Manually Engineering Features</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Trainers understand numbers better than text.  If there are a set number of text categories, converting them to numbers will help.</a:t>
            </a:r>
          </a:p>
          <a:p>
            <a:pPr lvl="1"/>
            <a:r>
              <a:rPr lang="en-US" dirty="0"/>
              <a:t>If you have 5 categories, replacing them with numbers will make the model better.</a:t>
            </a:r>
          </a:p>
          <a:p>
            <a:pPr lvl="2"/>
            <a:r>
              <a:rPr lang="en-US" dirty="0"/>
              <a:t>‘Lake’ </a:t>
            </a:r>
            <a:r>
              <a:rPr lang="en-US" dirty="0">
                <a:sym typeface="Wingdings" panose="05000000000000000000" pitchFamily="2" charset="2"/>
              </a:rPr>
              <a:t> 0</a:t>
            </a:r>
            <a:endParaRPr lang="en-US" dirty="0"/>
          </a:p>
          <a:p>
            <a:pPr lvl="2"/>
            <a:r>
              <a:rPr lang="en-US" dirty="0"/>
              <a:t>‘River’ </a:t>
            </a:r>
            <a:r>
              <a:rPr lang="en-US" dirty="0">
                <a:sym typeface="Wingdings" panose="05000000000000000000" pitchFamily="2" charset="2"/>
              </a:rPr>
              <a:t> 1</a:t>
            </a:r>
            <a:endParaRPr lang="en-US" dirty="0"/>
          </a:p>
          <a:p>
            <a:pPr lvl="2"/>
            <a:r>
              <a:rPr lang="en-US" dirty="0"/>
              <a:t>‘Stream’ </a:t>
            </a:r>
            <a:r>
              <a:rPr lang="en-US" dirty="0">
                <a:sym typeface="Wingdings" panose="05000000000000000000" pitchFamily="2" charset="2"/>
              </a:rPr>
              <a:t> 2</a:t>
            </a:r>
            <a:endParaRPr lang="en-US" dirty="0"/>
          </a:p>
          <a:p>
            <a:pPr lvl="2"/>
            <a:r>
              <a:rPr lang="en-US" dirty="0"/>
              <a:t>‘Ocean’ </a:t>
            </a:r>
            <a:r>
              <a:rPr lang="en-US" dirty="0">
                <a:sym typeface="Wingdings" panose="05000000000000000000" pitchFamily="2" charset="2"/>
              </a:rPr>
              <a:t> 3</a:t>
            </a:r>
            <a:endParaRPr lang="en-US" dirty="0"/>
          </a:p>
          <a:p>
            <a:pPr lvl="2"/>
            <a:r>
              <a:rPr lang="en-US" dirty="0"/>
              <a:t>‘Pond’ </a:t>
            </a:r>
            <a:r>
              <a:rPr lang="en-US" dirty="0">
                <a:sym typeface="Wingdings" panose="05000000000000000000" pitchFamily="2" charset="2"/>
              </a:rPr>
              <a:t> 4</a:t>
            </a:r>
            <a:endParaRPr lang="en-US" dirty="0"/>
          </a:p>
        </p:txBody>
      </p:sp>
    </p:spTree>
    <p:extLst>
      <p:ext uri="{BB962C8B-B14F-4D97-AF65-F5344CB8AC3E}">
        <p14:creationId xmlns:p14="http://schemas.microsoft.com/office/powerpoint/2010/main" val="288031998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Converting Categories to Numbers</a:t>
            </a:r>
          </a:p>
          <a:p>
            <a:pPr lvl="1"/>
            <a:r>
              <a:rPr lang="en-US" dirty="0"/>
              <a:t>Trainers usually assume that numbers closer together are closer related.  If this is not the case, then creating a new column with the category as the feature name will increase the models predictive ability.</a:t>
            </a:r>
          </a:p>
          <a:p>
            <a:pPr lvl="1"/>
            <a:endParaRPr lang="en-US" dirty="0"/>
          </a:p>
        </p:txBody>
      </p:sp>
    </p:spTree>
    <p:extLst>
      <p:ext uri="{BB962C8B-B14F-4D97-AF65-F5344CB8AC3E}">
        <p14:creationId xmlns:p14="http://schemas.microsoft.com/office/powerpoint/2010/main" val="184835074"/>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i.e. In the previous example, a lake and a pond are more closely related than a lake and a river, but the river is numerically closer to the lake.</a:t>
            </a:r>
          </a:p>
          <a:p>
            <a:pPr lvl="1"/>
            <a:r>
              <a:rPr lang="en-US" dirty="0"/>
              <a:t>Would be better to create a new column for each category, and use either 0 or 1 to tell whether the feature applies to the sample or not.</a:t>
            </a:r>
          </a:p>
          <a:p>
            <a:pPr lvl="1"/>
            <a:r>
              <a:rPr lang="en-US" dirty="0"/>
              <a:t>This is called one-hot encoding.</a:t>
            </a:r>
          </a:p>
          <a:p>
            <a:pPr lvl="1"/>
            <a:r>
              <a:rPr lang="en-US" dirty="0"/>
              <a:t>Can use </a:t>
            </a:r>
            <a:r>
              <a:rPr lang="en-US" dirty="0" err="1">
                <a:latin typeface="Consolas" panose="020B0609020204030204" pitchFamily="49" charset="0"/>
              </a:rPr>
              <a:t>sklearn.preprocessing.LabelBinarizer</a:t>
            </a:r>
            <a:r>
              <a:rPr lang="en-US" dirty="0"/>
              <a:t> class to automatically do this.</a:t>
            </a:r>
          </a:p>
          <a:p>
            <a:pPr lvl="1"/>
            <a:endParaRPr lang="en-US" dirty="0"/>
          </a:p>
        </p:txBody>
      </p:sp>
    </p:spTree>
    <p:extLst>
      <p:ext uri="{BB962C8B-B14F-4D97-AF65-F5344CB8AC3E}">
        <p14:creationId xmlns:p14="http://schemas.microsoft.com/office/powerpoint/2010/main" val="2846518599"/>
      </p:ext>
    </p:extLst>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Checking Feature Correlation</a:t>
            </a:r>
          </a:p>
          <a:p>
            <a:pPr lvl="1"/>
            <a:r>
              <a:rPr lang="en-US" dirty="0"/>
              <a:t>Use the .</a:t>
            </a:r>
            <a:r>
              <a:rPr lang="en-US" dirty="0" err="1"/>
              <a:t>corr</a:t>
            </a:r>
            <a:r>
              <a:rPr lang="en-US" dirty="0"/>
              <a:t> method of a pandas </a:t>
            </a:r>
            <a:r>
              <a:rPr lang="en-US" dirty="0" err="1"/>
              <a:t>dataframe</a:t>
            </a:r>
            <a:endParaRPr lang="en-US" dirty="0"/>
          </a:p>
          <a:p>
            <a:pPr lvl="1"/>
            <a:r>
              <a:rPr lang="en-US" dirty="0"/>
              <a:t>Ranges from [-1,1]</a:t>
            </a:r>
          </a:p>
          <a:p>
            <a:pPr lvl="1"/>
            <a:r>
              <a:rPr lang="en-US" dirty="0"/>
              <a:t>Closer to 0 means the feature has less affect.</a:t>
            </a:r>
          </a:p>
          <a:p>
            <a:pPr lvl="1"/>
            <a:r>
              <a:rPr lang="en-US" dirty="0"/>
              <a:t>Closer to 1 means increasing the feature increases the prediction, decreasing the feature decreases the prediction.</a:t>
            </a:r>
          </a:p>
          <a:p>
            <a:pPr lvl="1"/>
            <a:r>
              <a:rPr lang="en-US" dirty="0"/>
              <a:t>Closer to -1 means increasing the feature decreases the prediction value, and vice versa.</a:t>
            </a:r>
          </a:p>
          <a:p>
            <a:pPr lvl="2"/>
            <a:endParaRPr lang="en-US" dirty="0"/>
          </a:p>
          <a:p>
            <a:endParaRPr lang="en-US" dirty="0"/>
          </a:p>
        </p:txBody>
      </p:sp>
    </p:spTree>
    <p:extLst>
      <p:ext uri="{BB962C8B-B14F-4D97-AF65-F5344CB8AC3E}">
        <p14:creationId xmlns:p14="http://schemas.microsoft.com/office/powerpoint/2010/main" val="2425697221"/>
      </p:ext>
    </p:extLst>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Checking Feature Correlation</a:t>
            </a:r>
          </a:p>
          <a:p>
            <a:pPr lvl="1"/>
            <a:r>
              <a:rPr lang="en-US" dirty="0" err="1"/>
              <a:t>scipy</a:t>
            </a:r>
            <a:r>
              <a:rPr lang="en-US" dirty="0"/>
              <a:t> Correlation Functions</a:t>
            </a:r>
          </a:p>
          <a:p>
            <a:pPr lvl="2"/>
            <a:r>
              <a:rPr lang="en-US" dirty="0"/>
              <a:t>Pearson’s R Correlation</a:t>
            </a:r>
          </a:p>
          <a:p>
            <a:pPr lvl="3"/>
            <a:r>
              <a:rPr lang="en-US" dirty="0"/>
              <a:t>For linear correlations</a:t>
            </a:r>
          </a:p>
          <a:p>
            <a:pPr lvl="3"/>
            <a:r>
              <a:rPr lang="en-US" dirty="0" err="1"/>
              <a:t>scipy.stats.pearsonr</a:t>
            </a:r>
            <a:r>
              <a:rPr lang="en-US" dirty="0"/>
              <a:t>(iterable_1, iterable_2)</a:t>
            </a:r>
          </a:p>
          <a:p>
            <a:pPr lvl="3"/>
            <a:r>
              <a:rPr lang="en-US" dirty="0"/>
              <a:t>Will not show non-linear correlations</a:t>
            </a:r>
          </a:p>
          <a:p>
            <a:endParaRPr lang="en-US" dirty="0"/>
          </a:p>
        </p:txBody>
      </p:sp>
    </p:spTree>
    <p:extLst>
      <p:ext uri="{BB962C8B-B14F-4D97-AF65-F5344CB8AC3E}">
        <p14:creationId xmlns:p14="http://schemas.microsoft.com/office/powerpoint/2010/main" val="3511362575"/>
      </p:ext>
    </p:extLst>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Checking Feature Correlation</a:t>
            </a:r>
          </a:p>
          <a:p>
            <a:pPr lvl="1"/>
            <a:r>
              <a:rPr lang="en-US" dirty="0" err="1"/>
              <a:t>scipy</a:t>
            </a:r>
            <a:r>
              <a:rPr lang="en-US" dirty="0"/>
              <a:t> Correlation Functions</a:t>
            </a:r>
          </a:p>
          <a:p>
            <a:pPr lvl="2"/>
            <a:r>
              <a:rPr lang="en-US" dirty="0"/>
              <a:t>Spearman’s Correlation</a:t>
            </a:r>
          </a:p>
          <a:p>
            <a:pPr lvl="3"/>
            <a:r>
              <a:rPr lang="en-US" dirty="0"/>
              <a:t>For non-linear correlations</a:t>
            </a:r>
          </a:p>
          <a:p>
            <a:pPr lvl="3"/>
            <a:r>
              <a:rPr lang="en-US" dirty="0" err="1"/>
              <a:t>scipy.stats.spearmanr</a:t>
            </a:r>
            <a:r>
              <a:rPr lang="en-US" dirty="0"/>
              <a:t>(iterable_1, iterable_2)</a:t>
            </a:r>
          </a:p>
          <a:p>
            <a:pPr lvl="3"/>
            <a:r>
              <a:rPr lang="en-US" dirty="0"/>
              <a:t>Will also show linear correlations, but the magnitude will not be as high as with Pearson’s</a:t>
            </a:r>
          </a:p>
          <a:p>
            <a:pPr lvl="2"/>
            <a:endParaRPr lang="en-US" dirty="0"/>
          </a:p>
          <a:p>
            <a:endParaRPr lang="en-US" dirty="0"/>
          </a:p>
        </p:txBody>
      </p:sp>
    </p:spTree>
    <p:extLst>
      <p:ext uri="{BB962C8B-B14F-4D97-AF65-F5344CB8AC3E}">
        <p14:creationId xmlns:p14="http://schemas.microsoft.com/office/powerpoint/2010/main" val="1104779855"/>
      </p:ext>
    </p:extLst>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Manually Engineering Features</a:t>
            </a:r>
          </a:p>
          <a:p>
            <a:pPr lvl="1"/>
            <a:r>
              <a:rPr lang="en-US" dirty="0"/>
              <a:t>Just like with SVM, can create new features from existing features.</a:t>
            </a:r>
          </a:p>
          <a:p>
            <a:pPr lvl="1"/>
            <a:r>
              <a:rPr lang="en-US" dirty="0"/>
              <a:t>For instance, in housing data, maybe number of rooms and number of bedrooms is given.  Maybe the number of bedrooms/number of rooms will be a better feature.</a:t>
            </a:r>
          </a:p>
          <a:p>
            <a:pPr lvl="1"/>
            <a:r>
              <a:rPr lang="en-US" dirty="0"/>
              <a:t>Use correlation coefficients to determine if the new features are useful or not.</a:t>
            </a:r>
          </a:p>
          <a:p>
            <a:pPr lvl="2"/>
            <a:endParaRPr lang="en-US" dirty="0"/>
          </a:p>
          <a:p>
            <a:endParaRPr lang="en-US" dirty="0"/>
          </a:p>
        </p:txBody>
      </p:sp>
    </p:spTree>
    <p:extLst>
      <p:ext uri="{BB962C8B-B14F-4D97-AF65-F5344CB8AC3E}">
        <p14:creationId xmlns:p14="http://schemas.microsoft.com/office/powerpoint/2010/main" val="758058092"/>
      </p:ext>
    </p:extLst>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FEFEF"/>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a:bodyPr>
          <a:lstStyle/>
          <a:p>
            <a:r>
              <a:rPr lang="en-US" dirty="0"/>
              <a:t>In-Class Exercise</a:t>
            </a:r>
          </a:p>
          <a:p>
            <a:pPr lvl="1"/>
            <a:r>
              <a:rPr lang="en-US" dirty="0"/>
              <a:t>Start with creating a basic </a:t>
            </a:r>
            <a:r>
              <a:rPr lang="en-US" dirty="0" err="1"/>
              <a:t>LinearRegressor</a:t>
            </a:r>
            <a:r>
              <a:rPr lang="en-US" dirty="0"/>
              <a:t> model, and train it using </a:t>
            </a:r>
            <a:r>
              <a:rPr lang="en-US" dirty="0" err="1"/>
              <a:t>train_test_split</a:t>
            </a:r>
            <a:r>
              <a:rPr lang="en-US" dirty="0"/>
              <a:t>.  Get and store the initial accuracy values for the test set and training set.</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77188067"/>
      </p:ext>
    </p:extLst>
  </p:cSld>
  <p:clrMapOvr>
    <a:overrideClrMapping bg1="lt1" tx1="dk1" bg2="lt2" tx2="dk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FEFEF"/>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a:bodyPr>
          <a:lstStyle/>
          <a:p>
            <a:r>
              <a:rPr lang="en-US" dirty="0"/>
              <a:t>In-Class Exercise</a:t>
            </a:r>
          </a:p>
          <a:p>
            <a:pPr lvl="1"/>
            <a:r>
              <a:rPr lang="en-US" dirty="0"/>
              <a:t>Apply each of the following steps, checking the accuracy after each step is applied:</a:t>
            </a:r>
          </a:p>
          <a:p>
            <a:pPr lvl="2"/>
            <a:r>
              <a:rPr lang="en-US" dirty="0"/>
              <a:t>Cross validation instead of train test split</a:t>
            </a:r>
          </a:p>
          <a:p>
            <a:pPr lvl="2"/>
            <a:r>
              <a:rPr lang="en-US" dirty="0"/>
              <a:t>Scale the data</a:t>
            </a:r>
          </a:p>
          <a:p>
            <a:pPr lvl="2"/>
            <a:r>
              <a:rPr lang="en-US" dirty="0"/>
              <a:t>Converting any string categories to numbers</a:t>
            </a:r>
          </a:p>
          <a:p>
            <a:pPr lvl="2"/>
            <a:r>
              <a:rPr lang="en-US" dirty="0"/>
              <a:t>Remove weak features using correlation coefficients</a:t>
            </a:r>
          </a:p>
          <a:p>
            <a:pPr lvl="2"/>
            <a:r>
              <a:rPr lang="en-US" dirty="0"/>
              <a:t>Manually engineer some new features, checking their effectiveness using correlation coefficients.</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0077470"/>
      </p:ext>
    </p:extLst>
  </p:cSld>
  <p:clrMapOvr>
    <a:overrideClrMapping bg1="lt1" tx1="dk1" bg2="lt2" tx2="dk2" accent1="accent1" accent2="accent2" accent3="accent3" accent4="accent4" accent5="accent5" accent6="accent6" hlink="hlink" folHlink="folHlink"/>
  </p:clrMapOvr>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Overview</a:t>
            </a:r>
          </a:p>
          <a:p>
            <a:pPr lvl="1"/>
            <a:r>
              <a:rPr lang="en-US" dirty="0"/>
              <a:t>Why accuracy isn’t enough</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1"/>
            <a:r>
              <a:rPr lang="en-US" dirty="0"/>
              <a:t>Confusion Matrix</a:t>
            </a:r>
          </a:p>
          <a:p>
            <a:pPr lvl="1"/>
            <a:r>
              <a:rPr lang="en-US" dirty="0"/>
              <a:t>Accuracy</a:t>
            </a:r>
          </a:p>
          <a:p>
            <a:pPr lvl="2"/>
            <a:endParaRPr lang="en-US" dirty="0"/>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 </a:t>
            </a:r>
          </a:p>
          <a:p>
            <a:pPr lvl="1"/>
            <a:r>
              <a:rPr lang="en-US" dirty="0"/>
              <a:t>Mean Squared Error</a:t>
            </a:r>
          </a:p>
          <a:p>
            <a:pPr lvl="2"/>
            <a:r>
              <a:rPr lang="en-US" dirty="0" err="1"/>
              <a:t>mse</a:t>
            </a:r>
            <a:endParaRPr lang="en-US" dirty="0"/>
          </a:p>
          <a:p>
            <a:pPr lvl="2"/>
            <a:endParaRPr lang="en-US" dirty="0"/>
          </a:p>
          <a:p>
            <a:pPr marL="914400" lvl="2" indent="0">
              <a:buNone/>
            </a:pPr>
            <a:endParaRPr lang="en-US" dirty="0"/>
          </a:p>
        </p:txBody>
      </p:sp>
    </p:spTree>
    <p:extLst>
      <p:ext uri="{BB962C8B-B14F-4D97-AF65-F5344CB8AC3E}">
        <p14:creationId xmlns:p14="http://schemas.microsoft.com/office/powerpoint/2010/main" val="163745997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Skewed datasets</a:t>
            </a:r>
          </a:p>
          <a:p>
            <a:pPr lvl="2"/>
            <a:r>
              <a:rPr lang="en-US" dirty="0"/>
              <a:t>If the dataset contains many more targets of one classification vs another, it is very easy to get high accuracy by just guessing the most likely class.</a:t>
            </a:r>
          </a:p>
        </p:txBody>
      </p:sp>
    </p:spTree>
    <p:extLst>
      <p:ext uri="{BB962C8B-B14F-4D97-AF65-F5344CB8AC3E}">
        <p14:creationId xmlns:p14="http://schemas.microsoft.com/office/powerpoint/2010/main" val="1739588826"/>
      </p:ext>
    </p:extLst>
  </p:cSld>
  <p:clrMapOvr>
    <a:overrideClrMapping bg1="lt1" tx1="dk1" bg2="lt2" tx2="dk2" accent1="accent1" accent2="accent2" accent3="accent3" accent4="accent4" accent5="accent5" accent6="accent6" hlink="hlink" folHlink="folHlink"/>
  </p:clrMapOvr>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High importance of not getting false positives or false negatives</a:t>
            </a:r>
          </a:p>
          <a:p>
            <a:pPr lvl="2"/>
            <a:r>
              <a:rPr lang="en-US" dirty="0"/>
              <a:t>Predicting a false negative for something like cancer recognition is much less preferred than predicting a false positive.</a:t>
            </a:r>
          </a:p>
          <a:p>
            <a:pPr lvl="3"/>
            <a:r>
              <a:rPr lang="en-US" dirty="0"/>
              <a:t>i.e. we would rather have the model incorrectly predict a benign tumor is malignant vs predict a malignant tumor benign.</a:t>
            </a:r>
          </a:p>
        </p:txBody>
      </p:sp>
    </p:spTree>
    <p:extLst>
      <p:ext uri="{BB962C8B-B14F-4D97-AF65-F5344CB8AC3E}">
        <p14:creationId xmlns:p14="http://schemas.microsoft.com/office/powerpoint/2010/main" val="4198823531"/>
      </p:ext>
    </p:extLst>
  </p:cSld>
  <p:clrMapOvr>
    <a:overrideClrMapping bg1="lt1" tx1="dk1" bg2="lt2" tx2="dk2" accent1="accent1" accent2="accent2" accent3="accent3" accent4="accent4" accent5="accent5" accent6="accent6" hlink="hlink" folHlink="folHlink"/>
  </p:clrMapOvr>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Except for mean squared error, all of these methods apply to classification trainers and models.</a:t>
            </a:r>
          </a:p>
          <a:p>
            <a:pPr lvl="2"/>
            <a:endParaRPr lang="en-US" dirty="0"/>
          </a:p>
        </p:txBody>
      </p:sp>
    </p:spTree>
    <p:extLst>
      <p:ext uri="{BB962C8B-B14F-4D97-AF65-F5344CB8AC3E}">
        <p14:creationId xmlns:p14="http://schemas.microsoft.com/office/powerpoint/2010/main" val="3349679697"/>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Precision</a:t>
            </a:r>
          </a:p>
          <a:p>
            <a:pPr lvl="1"/>
            <a:r>
              <a:rPr lang="en-US" dirty="0"/>
              <a:t>TP/(TP+FP)</a:t>
            </a:r>
          </a:p>
          <a:p>
            <a:pPr lvl="1"/>
            <a:r>
              <a:rPr lang="en-US" dirty="0"/>
              <a:t>Can achieve 100% if a single prediction is made and it is correct. </a:t>
            </a:r>
          </a:p>
          <a:p>
            <a:pPr lvl="2"/>
            <a:r>
              <a:rPr lang="en-US" dirty="0"/>
              <a:t>Must look at other metrics.</a:t>
            </a:r>
          </a:p>
          <a:p>
            <a:pPr lvl="2"/>
            <a:endParaRPr lang="en-US" dirty="0"/>
          </a:p>
        </p:txBody>
      </p:sp>
    </p:spTree>
    <p:extLst>
      <p:ext uri="{BB962C8B-B14F-4D97-AF65-F5344CB8AC3E}">
        <p14:creationId xmlns:p14="http://schemas.microsoft.com/office/powerpoint/2010/main" val="4078467942"/>
      </p:ext>
    </p:extLst>
  </p:cSld>
  <p:clrMapOvr>
    <a:overrideClrMapping bg1="lt1" tx1="dk1" bg2="lt2" tx2="dk2" accent1="accent1" accent2="accent2" accent3="accent3" accent4="accent4" accent5="accent5" accent6="accent6" hlink="hlink" folHlink="folHlink"/>
  </p:clrMapOvr>
</p:sld>
</file>

<file path=ppt/slides/slide1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Recall </a:t>
            </a:r>
          </a:p>
          <a:p>
            <a:pPr lvl="1"/>
            <a:r>
              <a:rPr lang="en-US" dirty="0"/>
              <a:t>TP/(TP+FN)</a:t>
            </a:r>
          </a:p>
          <a:p>
            <a:pPr lvl="1"/>
            <a:r>
              <a:rPr lang="en-US" dirty="0"/>
              <a:t>A.k.a. True Positive Rate</a:t>
            </a:r>
          </a:p>
          <a:p>
            <a:pPr lvl="1"/>
            <a:r>
              <a:rPr lang="en-US" dirty="0"/>
              <a:t>A.k.a. Sensitivity</a:t>
            </a:r>
          </a:p>
          <a:p>
            <a:pPr lvl="2"/>
            <a:endParaRPr lang="en-US" dirty="0"/>
          </a:p>
        </p:txBody>
      </p:sp>
    </p:spTree>
    <p:extLst>
      <p:ext uri="{BB962C8B-B14F-4D97-AF65-F5344CB8AC3E}">
        <p14:creationId xmlns:p14="http://schemas.microsoft.com/office/powerpoint/2010/main" val="3198591611"/>
      </p:ext>
    </p:extLst>
  </p:cSld>
  <p:clrMapOvr>
    <a:overrideClrMapping bg1="lt1" tx1="dk1" bg2="lt2" tx2="dk2" accent1="accent1" accent2="accent2" accent3="accent3" accent4="accent4" accent5="accent5" accent6="accent6" hlink="hlink" folHlink="folHlink"/>
  </p:clrMapOvr>
</p:sld>
</file>

<file path=ppt/slides/slide1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False Positive Rate</a:t>
            </a:r>
          </a:p>
          <a:p>
            <a:pPr lvl="1"/>
            <a:r>
              <a:rPr lang="en-US" dirty="0"/>
              <a:t>FP/(TP+FN) = 1-TNR</a:t>
            </a:r>
          </a:p>
          <a:p>
            <a:pPr lvl="2"/>
            <a:endParaRPr lang="en-US" dirty="0"/>
          </a:p>
        </p:txBody>
      </p:sp>
    </p:spTree>
    <p:extLst>
      <p:ext uri="{BB962C8B-B14F-4D97-AF65-F5344CB8AC3E}">
        <p14:creationId xmlns:p14="http://schemas.microsoft.com/office/powerpoint/2010/main" val="143541806"/>
      </p:ext>
    </p:extLst>
  </p:cSld>
  <p:clrMapOvr>
    <a:overrideClrMapping bg1="lt1" tx1="dk1" bg2="lt2" tx2="dk2" accent1="accent1" accent2="accent2" accent3="accent3" accent4="accent4" accent5="accent5" accent6="accent6" hlink="hlink" folHlink="folHlink"/>
  </p:clrMapOvr>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True Negative Rate</a:t>
            </a:r>
          </a:p>
          <a:p>
            <a:pPr lvl="1"/>
            <a:r>
              <a:rPr lang="en-US" dirty="0"/>
              <a:t>TN/(TN+FP) = 1-FNR</a:t>
            </a:r>
          </a:p>
          <a:p>
            <a:pPr lvl="2"/>
            <a:endParaRPr lang="en-US" dirty="0"/>
          </a:p>
        </p:txBody>
      </p:sp>
    </p:spTree>
    <p:extLst>
      <p:ext uri="{BB962C8B-B14F-4D97-AF65-F5344CB8AC3E}">
        <p14:creationId xmlns:p14="http://schemas.microsoft.com/office/powerpoint/2010/main" val="3682867896"/>
      </p:ext>
    </p:extLst>
  </p:cSld>
  <p:clrMapOvr>
    <a:overrideClrMapping bg1="lt1" tx1="dk1" bg2="lt2" tx2="dk2" accent1="accent1" accent2="accent2" accent3="accent3" accent4="accent4" accent5="accent5" accent6="accent6" hlink="hlink" folHlink="folHlink"/>
  </p:clrMapOvr>
</p:sld>
</file>

<file path=ppt/slides/slide13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Increasing precision decreases recall, and vice versa.</a:t>
            </a:r>
          </a:p>
          <a:p>
            <a:pPr lvl="2"/>
            <a:endParaRPr lang="en-US" dirty="0"/>
          </a:p>
        </p:txBody>
      </p:sp>
    </p:spTree>
    <p:extLst>
      <p:ext uri="{BB962C8B-B14F-4D97-AF65-F5344CB8AC3E}">
        <p14:creationId xmlns:p14="http://schemas.microsoft.com/office/powerpoint/2010/main" val="3636146055"/>
      </p:ext>
    </p:extLst>
  </p:cSld>
  <p:clrMapOvr>
    <a:overrideClrMapping bg1="lt1" tx1="dk1" bg2="lt2" tx2="dk2" accent1="accent1" accent2="accent2" accent3="accent3" accent4="accent4" accent5="accent5" accent6="accent6" hlink="hlink" folHlink="folHlink"/>
  </p:clrMapOvr>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Confusion Matrix</a:t>
            </a:r>
          </a:p>
          <a:p>
            <a:pPr lvl="1"/>
            <a:r>
              <a:rPr lang="en-US" dirty="0"/>
              <a:t>2-dimensional data table</a:t>
            </a:r>
          </a:p>
          <a:p>
            <a:pPr lvl="1"/>
            <a:r>
              <a:rPr lang="en-US" dirty="0"/>
              <a:t>Measure of how “confused” our model is.</a:t>
            </a:r>
          </a:p>
          <a:p>
            <a:pPr lvl="1"/>
            <a:r>
              <a:rPr lang="en-US" dirty="0"/>
              <a:t>Each cell shows how many classifications were predicted, and what the actual target was.</a:t>
            </a:r>
          </a:p>
          <a:p>
            <a:pPr lvl="1"/>
            <a:r>
              <a:rPr lang="en-US" dirty="0"/>
              <a:t>Rows are actual targets</a:t>
            </a:r>
          </a:p>
          <a:p>
            <a:pPr lvl="1"/>
            <a:r>
              <a:rPr lang="en-US" dirty="0"/>
              <a:t>Columns are predicted targets</a:t>
            </a:r>
          </a:p>
        </p:txBody>
      </p:sp>
    </p:spTree>
    <p:extLst>
      <p:ext uri="{BB962C8B-B14F-4D97-AF65-F5344CB8AC3E}">
        <p14:creationId xmlns:p14="http://schemas.microsoft.com/office/powerpoint/2010/main" val="796492218"/>
      </p:ext>
    </p:extLst>
  </p:cSld>
  <p:clrMapOvr>
    <a:overrideClrMapping bg1="lt1" tx1="dk1" bg2="lt2" tx2="dk2" accent1="accent1" accent2="accent2" accent3="accent3" accent4="accent4" accent5="accent5" accent6="accent6" hlink="hlink" folHlink="folHlink"/>
  </p:clrMapOvr>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Confusion Matrix</a:t>
            </a:r>
          </a:p>
          <a:p>
            <a:pPr lvl="1"/>
            <a:r>
              <a:rPr lang="en-US" dirty="0"/>
              <a:t>Example</a:t>
            </a:r>
          </a:p>
        </p:txBody>
      </p:sp>
      <p:pic>
        <p:nvPicPr>
          <p:cNvPr id="6" name="Picture 5">
            <a:extLst>
              <a:ext uri="{FF2B5EF4-FFF2-40B4-BE49-F238E27FC236}">
                <a16:creationId xmlns:a16="http://schemas.microsoft.com/office/drawing/2014/main" id="{3B766A84-1E2A-483B-BF7E-7B1DC1636DB9}"/>
              </a:ext>
            </a:extLst>
          </p:cNvPr>
          <p:cNvPicPr>
            <a:picLocks noChangeAspect="1"/>
          </p:cNvPicPr>
          <p:nvPr/>
        </p:nvPicPr>
        <p:blipFill>
          <a:blip r:embed="rId5"/>
          <a:stretch>
            <a:fillRect/>
          </a:stretch>
        </p:blipFill>
        <p:spPr>
          <a:xfrm>
            <a:off x="2806072" y="2754312"/>
            <a:ext cx="3531856" cy="3790950"/>
          </a:xfrm>
          <a:prstGeom prst="rect">
            <a:avLst/>
          </a:prstGeom>
        </p:spPr>
      </p:pic>
    </p:spTree>
    <p:extLst>
      <p:ext uri="{BB962C8B-B14F-4D97-AF65-F5344CB8AC3E}">
        <p14:creationId xmlns:p14="http://schemas.microsoft.com/office/powerpoint/2010/main" val="370347685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Accuracy</a:t>
            </a:r>
          </a:p>
          <a:p>
            <a:pPr lvl="1"/>
            <a:r>
              <a:rPr lang="en-US" dirty="0"/>
              <a:t>(TP + TN)/(TP + TN + FP + FN)</a:t>
            </a:r>
          </a:p>
        </p:txBody>
      </p:sp>
    </p:spTree>
    <p:extLst>
      <p:ext uri="{BB962C8B-B14F-4D97-AF65-F5344CB8AC3E}">
        <p14:creationId xmlns:p14="http://schemas.microsoft.com/office/powerpoint/2010/main" val="2711114479"/>
      </p:ext>
    </p:extLst>
  </p:cSld>
  <p:clrMapOvr>
    <a:overrideClrMapping bg1="lt1" tx1="dk1" bg2="lt2" tx2="dk2" accent1="accent1" accent2="accent2" accent3="accent3" accent4="accent4" accent5="accent5" accent6="accent6" hlink="hlink" folHlink="folHlink"/>
  </p:clrMapOvr>
</p:sld>
</file>

<file path=ppt/slides/slide14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Precision Recall Curves</a:t>
            </a:r>
          </a:p>
        </p:txBody>
      </p:sp>
    </p:spTree>
    <p:extLst>
      <p:ext uri="{BB962C8B-B14F-4D97-AF65-F5344CB8AC3E}">
        <p14:creationId xmlns:p14="http://schemas.microsoft.com/office/powerpoint/2010/main" val="2515405883"/>
      </p:ext>
    </p:extLst>
  </p:cSld>
  <p:clrMapOvr>
    <a:overrideClrMapping bg1="lt1" tx1="dk1" bg2="lt2" tx2="dk2" accent1="accent1" accent2="accent2" accent3="accent3" accent4="accent4" accent5="accent5" accent6="accent6" hlink="hlink" folHlink="folHlink"/>
  </p:clrMapOvr>
</p:sld>
</file>

<file path=ppt/slides/slide14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Receiver Operating Characteristics (ROC) Curve</a:t>
            </a:r>
          </a:p>
          <a:p>
            <a:pPr lvl="1"/>
            <a:r>
              <a:rPr lang="en-US" dirty="0"/>
              <a:t>Plots True Positive Rate vs False Positive Rate</a:t>
            </a:r>
          </a:p>
        </p:txBody>
      </p:sp>
    </p:spTree>
    <p:extLst>
      <p:ext uri="{BB962C8B-B14F-4D97-AF65-F5344CB8AC3E}">
        <p14:creationId xmlns:p14="http://schemas.microsoft.com/office/powerpoint/2010/main" val="4181129315"/>
      </p:ext>
    </p:extLst>
  </p:cSld>
  <p:clrMapOvr>
    <a:overrideClrMapping bg1="lt1" tx1="dk1" bg2="lt2" tx2="dk2" accent1="accent1" accent2="accent2" accent3="accent3" accent4="accent4" accent5="accent5" accent6="accent6" hlink="hlink" folHlink="folHlink"/>
  </p:clrMapOvr>
</p:sld>
</file>

<file path=ppt/slides/slide14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Classifiers</a:t>
            </a:r>
          </a:p>
        </p:txBody>
      </p:sp>
      <p:sp>
        <p:nvSpPr>
          <p:cNvPr id="3" name="Content Placeholder 2"/>
          <p:cNvSpPr>
            <a:spLocks noGrp="1"/>
          </p:cNvSpPr>
          <p:nvPr>
            <p:ph idx="1"/>
          </p:nvPr>
        </p:nvSpPr>
        <p:spPr/>
        <p:txBody>
          <a:bodyPr>
            <a:normAutofit/>
          </a:bodyPr>
          <a:lstStyle/>
          <a:p>
            <a:r>
              <a:rPr lang="en-US" dirty="0"/>
              <a:t>Area Under the Curve (AUC)</a:t>
            </a:r>
          </a:p>
        </p:txBody>
      </p:sp>
    </p:spTree>
    <p:extLst>
      <p:ext uri="{BB962C8B-B14F-4D97-AF65-F5344CB8AC3E}">
        <p14:creationId xmlns:p14="http://schemas.microsoft.com/office/powerpoint/2010/main" val="3353178854"/>
      </p:ext>
    </p:extLst>
  </p:cSld>
  <p:clrMapOvr>
    <a:overrideClrMapping bg1="lt1" tx1="dk1" bg2="lt2" tx2="dk2" accent1="accent1" accent2="accent2" accent3="accent3" accent4="accent4" accent5="accent5" accent6="accent6" hlink="hlink" folHlink="folHlink"/>
  </p:clrMapOvr>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Regressors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Overview</a:t>
                </a:r>
              </a:p>
              <a:p>
                <a:pPr lvl="1"/>
                <a:r>
                  <a:rPr lang="en-US" dirty="0"/>
                  <a:t>Mean Squared Error</a:t>
                </a:r>
              </a:p>
              <a:p>
                <a:pPr lvl="1"/>
                <a:r>
                  <a:rPr lang="en-US" dirty="0"/>
                  <a:t>Coefficient of Determination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a:t>
                </a:r>
              </a:p>
              <a:p>
                <a:pPr lvl="1"/>
                <a:r>
                  <a:rPr lang="en-US" dirty="0"/>
                  <a:t>Residuals Plot</a:t>
                </a:r>
              </a:p>
              <a:p>
                <a:pPr lvl="1"/>
                <a:r>
                  <a:rPr lang="en-US" dirty="0"/>
                  <a:t>Prediction Error Plot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3063537520"/>
      </p:ext>
    </p:extLst>
  </p:cSld>
  <p:clrMapOvr>
    <a:overrideClrMapping bg1="lt1" tx1="dk1" bg2="lt2" tx2="dk2" accent1="accent1" accent2="accent2" accent3="accent3" accent4="accent4" accent5="accent5" accent6="accent6" hlink="hlink" folHlink="folHlink"/>
  </p:clrMapOvr>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Regressors</a:t>
            </a:r>
          </a:p>
        </p:txBody>
      </p:sp>
      <p:sp>
        <p:nvSpPr>
          <p:cNvPr id="3" name="Content Placeholder 2"/>
          <p:cNvSpPr>
            <a:spLocks noGrp="1"/>
          </p:cNvSpPr>
          <p:nvPr>
            <p:ph idx="1"/>
          </p:nvPr>
        </p:nvSpPr>
        <p:spPr/>
        <p:txBody>
          <a:bodyPr>
            <a:normAutofit/>
          </a:bodyPr>
          <a:lstStyle/>
          <a:p>
            <a:r>
              <a:rPr lang="en-US" dirty="0"/>
              <a:t>Mean Squared Error</a:t>
            </a:r>
          </a:p>
        </p:txBody>
      </p:sp>
    </p:spTree>
    <p:extLst>
      <p:ext uri="{BB962C8B-B14F-4D97-AF65-F5344CB8AC3E}">
        <p14:creationId xmlns:p14="http://schemas.microsoft.com/office/powerpoint/2010/main" val="730113372"/>
      </p:ext>
    </p:extLst>
  </p:cSld>
  <p:clrMapOvr>
    <a:overrideClrMapping bg1="lt1" tx1="dk1" bg2="lt2" tx2="dk2" accent1="accent1" accent2="accent2" accent3="accent3" accent4="accent4" accent5="accent5" accent6="accent6" hlink="hlink" folHlink="folHlink"/>
  </p:clrMapOvr>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Regressors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Coefficient of Determination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617"/>
                </a:stretch>
              </a:blipFill>
            </p:spPr>
            <p:txBody>
              <a:bodyPr/>
              <a:lstStyle/>
              <a:p>
                <a:r>
                  <a:rPr lang="en-US">
                    <a:noFill/>
                  </a:rPr>
                  <a:t> </a:t>
                </a:r>
              </a:p>
            </p:txBody>
          </p:sp>
        </mc:Fallback>
      </mc:AlternateContent>
    </p:spTree>
    <p:extLst>
      <p:ext uri="{BB962C8B-B14F-4D97-AF65-F5344CB8AC3E}">
        <p14:creationId xmlns:p14="http://schemas.microsoft.com/office/powerpoint/2010/main" val="14850301"/>
      </p:ext>
    </p:extLst>
  </p:cSld>
  <p:clrMapOvr>
    <a:overrideClrMapping bg1="lt1" tx1="dk1" bg2="lt2" tx2="dk2" accent1="accent1" accent2="accent2" accent3="accent3" accent4="accent4" accent5="accent5" accent6="accent6" hlink="hlink" folHlink="folHlink"/>
  </p:clrMapOvr>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Regressors</a:t>
            </a:r>
          </a:p>
        </p:txBody>
      </p:sp>
      <p:sp>
        <p:nvSpPr>
          <p:cNvPr id="3" name="Content Placeholder 2"/>
          <p:cNvSpPr>
            <a:spLocks noGrp="1"/>
          </p:cNvSpPr>
          <p:nvPr>
            <p:ph idx="1"/>
          </p:nvPr>
        </p:nvSpPr>
        <p:spPr/>
        <p:txBody>
          <a:bodyPr>
            <a:normAutofit/>
          </a:bodyPr>
          <a:lstStyle/>
          <a:p>
            <a:r>
              <a:rPr lang="en-US" dirty="0"/>
              <a:t>Residuals Plot</a:t>
            </a:r>
          </a:p>
        </p:txBody>
      </p:sp>
    </p:spTree>
    <p:extLst>
      <p:ext uri="{BB962C8B-B14F-4D97-AF65-F5344CB8AC3E}">
        <p14:creationId xmlns:p14="http://schemas.microsoft.com/office/powerpoint/2010/main" val="4164621810"/>
      </p:ext>
    </p:extLst>
  </p:cSld>
  <p:clrMapOvr>
    <a:overrideClrMapping bg1="lt1" tx1="dk1" bg2="lt2" tx2="dk2" accent1="accent1" accent2="accent2" accent3="accent3" accent4="accent4" accent5="accent5" accent6="accent6" hlink="hlink" folHlink="folHlink"/>
  </p:clrMapOvr>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 of Regressors</a:t>
            </a:r>
          </a:p>
        </p:txBody>
      </p:sp>
      <p:sp>
        <p:nvSpPr>
          <p:cNvPr id="3" name="Content Placeholder 2"/>
          <p:cNvSpPr>
            <a:spLocks noGrp="1"/>
          </p:cNvSpPr>
          <p:nvPr>
            <p:ph idx="1"/>
          </p:nvPr>
        </p:nvSpPr>
        <p:spPr/>
        <p:txBody>
          <a:bodyPr>
            <a:normAutofit/>
          </a:bodyPr>
          <a:lstStyle/>
          <a:p>
            <a:r>
              <a:rPr lang="en-US" dirty="0"/>
              <a:t>Prediction Error Plot</a:t>
            </a:r>
          </a:p>
        </p:txBody>
      </p:sp>
    </p:spTree>
    <p:extLst>
      <p:ext uri="{BB962C8B-B14F-4D97-AF65-F5344CB8AC3E}">
        <p14:creationId xmlns:p14="http://schemas.microsoft.com/office/powerpoint/2010/main" val="1555342125"/>
      </p:ext>
    </p:extLst>
  </p:cSld>
  <p:clrMapOvr>
    <a:overrideClrMapping bg1="lt1" tx1="dk1" bg2="lt2" tx2="dk2" accent1="accent1" accent2="accent2" accent3="accent3" accent4="accent4" accent5="accent5" accent6="accent6" hlink="hlink" folHlink="folHlink"/>
  </p:clrMapOvr>
</p:sld>
</file>

<file path=ppt/slides/slide14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Voting Classifiers</a:t>
            </a:r>
          </a:p>
          <a:p>
            <a:pPr lvl="1"/>
            <a:r>
              <a:rPr lang="en-US" dirty="0"/>
              <a:t>Bagging and Pasting</a:t>
            </a:r>
          </a:p>
          <a:p>
            <a:pPr lvl="1"/>
            <a:r>
              <a:rPr lang="en-US" dirty="0"/>
              <a:t>Random Forests</a:t>
            </a:r>
          </a:p>
          <a:p>
            <a:pPr lvl="1"/>
            <a:r>
              <a:rPr lang="en-US" dirty="0"/>
              <a:t>Boosting</a:t>
            </a:r>
          </a:p>
          <a:p>
            <a:pPr lvl="1"/>
            <a:r>
              <a:rPr lang="en-US" dirty="0"/>
              <a:t>Stacking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It is important to choose very different algorithms for each trainer.  This will prevent any single type of error from growing too large, and will allow each error to be voted out from the other trainers.</a:t>
            </a:r>
          </a:p>
          <a:p>
            <a:pPr lvl="2"/>
            <a:endParaRPr lang="en-US" dirty="0"/>
          </a:p>
          <a:p>
            <a:endParaRPr lang="en-US" dirty="0"/>
          </a:p>
        </p:txBody>
      </p:sp>
    </p:spTree>
    <p:extLst>
      <p:ext uri="{BB962C8B-B14F-4D97-AF65-F5344CB8AC3E}">
        <p14:creationId xmlns:p14="http://schemas.microsoft.com/office/powerpoint/2010/main" val="2482095172"/>
      </p:ext>
    </p:extLst>
  </p:cSld>
  <p:clrMapOvr>
    <a:overrideClrMapping bg1="lt1" tx1="dk1" bg2="lt2" tx2="dk2" accent1="accent1" accent2="accent2" accent3="accent3" accent4="accent4" accent5="accent5" accent6="accent6" hlink="hlink" folHlink="folHlink"/>
  </p:clrMapOvr>
</p:sld>
</file>

<file path=ppt/slides/slide15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Train multiple different classifiers.</a:t>
            </a:r>
          </a:p>
          <a:p>
            <a:pPr lvl="1"/>
            <a:r>
              <a:rPr lang="en-US" dirty="0"/>
              <a:t>Using the </a:t>
            </a:r>
            <a:r>
              <a:rPr lang="en-US" dirty="0" err="1"/>
              <a:t>VotingClassifier</a:t>
            </a:r>
            <a:r>
              <a:rPr lang="en-US" dirty="0"/>
              <a:t>, have each classifier vote on what the predicted label should be.</a:t>
            </a:r>
          </a:p>
          <a:p>
            <a:endParaRPr lang="en-US" dirty="0"/>
          </a:p>
        </p:txBody>
      </p:sp>
    </p:spTree>
    <p:extLst>
      <p:ext uri="{BB962C8B-B14F-4D97-AF65-F5344CB8AC3E}">
        <p14:creationId xmlns:p14="http://schemas.microsoft.com/office/powerpoint/2010/main" val="2152904124"/>
      </p:ext>
    </p:extLst>
  </p:cSld>
  <p:clrMapOvr>
    <a:overrideClrMapping bg1="lt1" tx1="dk1" bg2="lt2" tx2="dk2" accent1="accent1" accent2="accent2" accent3="accent3" accent4="accent4" accent5="accent5" accent6="accent6" hlink="hlink" folHlink="folHlink"/>
  </p:clrMapOvr>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Hard vs Soft Voting</a:t>
            </a:r>
          </a:p>
          <a:p>
            <a:pPr lvl="2"/>
            <a:r>
              <a:rPr lang="en-US" dirty="0"/>
              <a:t>Hard is a simple vote</a:t>
            </a:r>
          </a:p>
          <a:p>
            <a:pPr lvl="2"/>
            <a:r>
              <a:rPr lang="en-US" dirty="0"/>
              <a:t>Soft voting calculates the class probabilities from each model, averages them over all individual models.  The highest probability is the estimated class.</a:t>
            </a:r>
          </a:p>
          <a:p>
            <a:pPr lvl="3"/>
            <a:r>
              <a:rPr lang="en-US" dirty="0"/>
              <a:t>Requires trainers that have the </a:t>
            </a:r>
            <a:r>
              <a:rPr lang="en-US" dirty="0" err="1">
                <a:latin typeface="Consolas" panose="020B0609020204030204" pitchFamily="49" charset="0"/>
              </a:rPr>
              <a:t>predict_proba</a:t>
            </a:r>
            <a:r>
              <a:rPr lang="en-US" dirty="0">
                <a:latin typeface="Consolas" panose="020B0609020204030204" pitchFamily="49" charset="0"/>
              </a:rPr>
              <a:t>()</a:t>
            </a:r>
            <a:r>
              <a:rPr lang="en-US" dirty="0"/>
              <a:t> method.</a:t>
            </a:r>
          </a:p>
          <a:p>
            <a:endParaRPr lang="en-US" dirty="0"/>
          </a:p>
        </p:txBody>
      </p:sp>
    </p:spTree>
    <p:extLst>
      <p:ext uri="{BB962C8B-B14F-4D97-AF65-F5344CB8AC3E}">
        <p14:creationId xmlns:p14="http://schemas.microsoft.com/office/powerpoint/2010/main" val="2274890375"/>
      </p:ext>
    </p:extLst>
  </p:cSld>
  <p:clrMapOvr>
    <a:overrideClrMapping bg1="lt1" tx1="dk1" bg2="lt2" tx2="dk2" accent1="accent1" accent2="accent2" accent3="accent3" accent4="accent4" accent5="accent5" accent6="accent6" hlink="hlink" folHlink="folHlink"/>
  </p:clrMapOvr>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Bagging and Pasting</a:t>
            </a:r>
          </a:p>
          <a:p>
            <a:endParaRPr lang="en-US" dirty="0"/>
          </a:p>
        </p:txBody>
      </p:sp>
    </p:spTree>
    <p:extLst>
      <p:ext uri="{BB962C8B-B14F-4D97-AF65-F5344CB8AC3E}">
        <p14:creationId xmlns:p14="http://schemas.microsoft.com/office/powerpoint/2010/main" val="44548473"/>
      </p:ext>
    </p:extLst>
  </p:cSld>
  <p:clrMapOvr>
    <a:overrideClrMapping bg1="lt1" tx1="dk1" bg2="lt2" tx2="dk2" accent1="accent1" accent2="accent2" accent3="accent3" accent4="accent4" accent5="accent5" accent6="accent6" hlink="hlink" folHlink="folHlink"/>
  </p:clrMapOvr>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Random Forests</a:t>
            </a:r>
          </a:p>
          <a:p>
            <a:pPr lvl="1"/>
            <a:r>
              <a:rPr lang="en-US" dirty="0"/>
              <a:t>Decision trees tend to overfit</a:t>
            </a:r>
          </a:p>
          <a:p>
            <a:pPr lvl="1"/>
            <a:r>
              <a:rPr lang="en-US" dirty="0"/>
              <a:t>Use multiple, slightly different models to increase predictive capability.</a:t>
            </a:r>
          </a:p>
          <a:p>
            <a:pPr lvl="1"/>
            <a:r>
              <a:rPr lang="en-US" dirty="0"/>
              <a:t>Can be used for either classifiers or regressors.</a:t>
            </a:r>
          </a:p>
          <a:p>
            <a:pPr lvl="1"/>
            <a:endParaRPr lang="en-US" dirty="0"/>
          </a:p>
          <a:p>
            <a:pPr lvl="2"/>
            <a:endParaRPr lang="en-US" dirty="0"/>
          </a:p>
          <a:p>
            <a:endParaRPr lang="en-US" dirty="0"/>
          </a:p>
        </p:txBody>
      </p:sp>
    </p:spTree>
    <p:extLst>
      <p:ext uri="{BB962C8B-B14F-4D97-AF65-F5344CB8AC3E}">
        <p14:creationId xmlns:p14="http://schemas.microsoft.com/office/powerpoint/2010/main" val="3184848222"/>
      </p:ext>
    </p:extLst>
  </p:cSld>
  <p:clrMapOvr>
    <a:overrideClrMapping bg1="lt1" tx1="dk1" bg2="lt2" tx2="dk2" accent1="accent1" accent2="accent2" accent3="accent3" accent4="accent4" accent5="accent5" accent6="accent6" hlink="hlink" folHlink="folHlink"/>
  </p:clrMapOvr>
</p:sld>
</file>

<file path=ppt/slides/slide15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Boosting</a:t>
            </a:r>
          </a:p>
          <a:p>
            <a:endParaRPr lang="en-US" dirty="0"/>
          </a:p>
        </p:txBody>
      </p:sp>
    </p:spTree>
    <p:extLst>
      <p:ext uri="{BB962C8B-B14F-4D97-AF65-F5344CB8AC3E}">
        <p14:creationId xmlns:p14="http://schemas.microsoft.com/office/powerpoint/2010/main" val="3735009109"/>
      </p:ext>
    </p:extLst>
  </p:cSld>
  <p:clrMapOvr>
    <a:overrideClrMapping bg1="lt1" tx1="dk1" bg2="lt2" tx2="dk2" accent1="accent1" accent2="accent2" accent3="accent3" accent4="accent4" accent5="accent5" accent6="accent6" hlink="hlink" folHlink="folHlink"/>
  </p:clrMapOvr>
</p:sld>
</file>

<file path=ppt/slides/slide15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Stacking</a:t>
            </a:r>
          </a:p>
          <a:p>
            <a:endParaRPr lang="en-US" dirty="0"/>
          </a:p>
        </p:txBody>
      </p:sp>
    </p:spTree>
    <p:extLst>
      <p:ext uri="{BB962C8B-B14F-4D97-AF65-F5344CB8AC3E}">
        <p14:creationId xmlns:p14="http://schemas.microsoft.com/office/powerpoint/2010/main" val="1450173570"/>
      </p:ext>
    </p:extLst>
  </p:cSld>
  <p:clrMapOvr>
    <a:overrideClrMapping bg1="lt1" tx1="dk1" bg2="lt2" tx2="dk2" accent1="accent1" accent2="accent2" accent3="accent3" accent4="accent4" accent5="accent5" accent6="accent6" hlink="hlink" folHlink="folHlink"/>
  </p:clrMapOvr>
</p:sld>
</file>

<file path=ppt/slides/slide15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15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6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Decision Trees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endParaRPr lang="en-US" dirty="0"/>
          </a:p>
        </p:txBody>
      </p:sp>
    </p:spTree>
    <p:extLst>
      <p:ext uri="{BB962C8B-B14F-4D97-AF65-F5344CB8AC3E}">
        <p14:creationId xmlns:p14="http://schemas.microsoft.com/office/powerpoint/2010/main" val="434302692"/>
      </p:ext>
    </p:extLst>
  </p:cSld>
  <p:clrMapOvr>
    <a:overrideClrMapping bg1="lt1" tx1="dk1" bg2="lt2" tx2="dk2" accent1="accent1" accent2="accent2" accent3="accent3" accent4="accent4" accent5="accent5" accent6="accent6" hlink="hlink" folHlink="folHlink"/>
  </p:clrMapOvr>
</p:sld>
</file>

<file path=ppt/slides/slide1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alpha</a:t>
            </a:r>
          </a:p>
          <a:p>
            <a:pPr lvl="2"/>
            <a:r>
              <a:rPr lang="en-US" dirty="0"/>
              <a:t>Higher values increase regularization/generalization</a:t>
            </a:r>
          </a:p>
          <a:p>
            <a:pPr lvl="2"/>
            <a:r>
              <a:rPr lang="en-US" dirty="0"/>
              <a:t>Higher value pushes feature weights closer to zero</a:t>
            </a:r>
          </a:p>
          <a:p>
            <a:pPr lvl="2"/>
            <a:r>
              <a:rPr lang="en-US" dirty="0"/>
              <a:t>Lasso Regression</a:t>
            </a:r>
          </a:p>
          <a:p>
            <a:pPr lvl="2"/>
            <a:r>
              <a:rPr lang="en-US" dirty="0"/>
              <a:t>Ridge Regression</a:t>
            </a:r>
          </a:p>
          <a:p>
            <a:pPr lvl="2"/>
            <a:endParaRPr lang="en-US" dirty="0"/>
          </a:p>
          <a:p>
            <a:endParaRPr lang="en-US" dirty="0"/>
          </a:p>
        </p:txBody>
      </p:sp>
    </p:spTree>
    <p:extLst>
      <p:ext uri="{BB962C8B-B14F-4D97-AF65-F5344CB8AC3E}">
        <p14:creationId xmlns:p14="http://schemas.microsoft.com/office/powerpoint/2010/main" val="4153822099"/>
      </p:ext>
    </p:extLst>
  </p:cSld>
  <p:clrMapOvr>
    <a:overrideClrMapping bg1="lt1" tx1="dk1" bg2="lt2" tx2="dk2" accent1="accent1" accent2="accent2" accent3="accent3" accent4="accent4" accent5="accent5" accent6="accent6" hlink="hlink" folHlink="folHlink"/>
  </p:clrMapOvr>
</p:sld>
</file>

<file path=ppt/slides/slide1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a:t>
            </a:r>
          </a:p>
          <a:p>
            <a:pPr lvl="2"/>
            <a:r>
              <a:rPr lang="en-US" dirty="0"/>
              <a:t>Lower values increase generalization</a:t>
            </a:r>
          </a:p>
          <a:p>
            <a:pPr lvl="2"/>
            <a:r>
              <a:rPr lang="en-US" dirty="0"/>
              <a:t>Higher value causes algorithm to attempt to fit each training data point as best as possible</a:t>
            </a:r>
          </a:p>
          <a:p>
            <a:pPr lvl="2"/>
            <a:r>
              <a:rPr lang="en-US" dirty="0"/>
              <a:t>Logistic regression</a:t>
            </a:r>
          </a:p>
          <a:p>
            <a:pPr lvl="2"/>
            <a:r>
              <a:rPr lang="en-US" dirty="0"/>
              <a:t>Linear support vector machine</a:t>
            </a:r>
          </a:p>
          <a:p>
            <a:pPr lvl="2"/>
            <a:endParaRPr lang="en-US" dirty="0"/>
          </a:p>
          <a:p>
            <a:endParaRPr lang="en-US" dirty="0"/>
          </a:p>
        </p:txBody>
      </p:sp>
    </p:spTree>
    <p:extLst>
      <p:ext uri="{BB962C8B-B14F-4D97-AF65-F5344CB8AC3E}">
        <p14:creationId xmlns:p14="http://schemas.microsoft.com/office/powerpoint/2010/main" val="2098658121"/>
      </p:ext>
    </p:extLst>
  </p:cSld>
  <p:clrMapOvr>
    <a:overrideClrMapping bg1="lt1" tx1="dk1" bg2="lt2" tx2="dk2" accent1="accent1" accent2="accent2" accent3="accent3" accent4="accent4" accent5="accent5" accent6="accent6" hlink="hlink" folHlink="folHlink"/>
  </p:clrMapOvr>
</p:sld>
</file>

<file path=ppt/slides/slide1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gamma</a:t>
            </a:r>
          </a:p>
          <a:p>
            <a:pPr lvl="2"/>
            <a:r>
              <a:rPr lang="en-US" dirty="0"/>
              <a:t>Lower values increase generalization, reducing overfitting.</a:t>
            </a:r>
          </a:p>
          <a:p>
            <a:pPr lvl="2"/>
            <a:r>
              <a:rPr lang="en-US" dirty="0"/>
              <a:t>Higher value causes algorithm to attempt to fit each training data point as best as possible,  reducing generalization.</a:t>
            </a:r>
          </a:p>
          <a:p>
            <a:pPr lvl="2"/>
            <a:r>
              <a:rPr lang="en-US" dirty="0"/>
              <a:t>Linear support vector machine</a:t>
            </a:r>
          </a:p>
          <a:p>
            <a:pPr lvl="2"/>
            <a:endParaRPr lang="en-US" dirty="0"/>
          </a:p>
          <a:p>
            <a:endParaRPr lang="en-US" dirty="0"/>
          </a:p>
        </p:txBody>
      </p:sp>
    </p:spTree>
    <p:extLst>
      <p:ext uri="{BB962C8B-B14F-4D97-AF65-F5344CB8AC3E}">
        <p14:creationId xmlns:p14="http://schemas.microsoft.com/office/powerpoint/2010/main" val="3985209642"/>
      </p:ext>
    </p:extLst>
  </p:cSld>
  <p:clrMapOvr>
    <a:overrideClrMapping bg1="lt1" tx1="dk1" bg2="lt2" tx2="dk2" accent1="accent1" accent2="accent2" accent3="accent3" accent4="accent4" accent5="accent5" accent6="accent6" hlink="hlink" folHlink="folHlink"/>
  </p:clrMapOvr>
</p:sld>
</file>

<file path=ppt/slides/slide1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 and alpha are known as hyperparameters.</a:t>
            </a:r>
          </a:p>
          <a:p>
            <a:pPr lvl="2"/>
            <a:r>
              <a:rPr lang="en-US" dirty="0"/>
              <a:t>Hyperparameters are parameters that are set before a model is trained, and stays constant throughout the learning process.</a:t>
            </a:r>
          </a:p>
          <a:p>
            <a:pPr lvl="2"/>
            <a:endParaRPr lang="en-US" dirty="0"/>
          </a:p>
          <a:p>
            <a:endParaRPr lang="en-US" dirty="0"/>
          </a:p>
        </p:txBody>
      </p:sp>
    </p:spTree>
    <p:extLst>
      <p:ext uri="{BB962C8B-B14F-4D97-AF65-F5344CB8AC3E}">
        <p14:creationId xmlns:p14="http://schemas.microsoft.com/office/powerpoint/2010/main" val="1929485100"/>
      </p:ext>
    </p:extLst>
  </p:cSld>
  <p:clrMapOvr>
    <a:overrideClrMapping bg1="lt1" tx1="dk1" bg2="lt2" tx2="dk2" accent1="accent1" accent2="accent2" accent3="accent3" accent4="accent4" accent5="accent5" accent6="accent6" hlink="hlink" folHlink="folHlink"/>
  </p:clrMapOvr>
</p:sld>
</file>

<file path=ppt/slides/slide1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startAt="4"/>
            </a:pPr>
            <a:r>
              <a:rPr lang="en-US" dirty="0">
                <a:hlinkClick r:id="rId3"/>
              </a:rPr>
              <a:t>https://github.com/ageron/handson-ml</a:t>
            </a:r>
            <a:endParaRPr lang="en-US" dirty="0"/>
          </a:p>
          <a:p>
            <a:pPr marL="514350" indent="-514350">
              <a:buFont typeface="+mj-lt"/>
              <a:buAutoNum type="arabicParenR" startAt="4"/>
            </a:pPr>
            <a:r>
              <a:rPr lang="en-US" dirty="0" err="1">
                <a:effectLst/>
              </a:rPr>
              <a:t>Géron</a:t>
            </a:r>
            <a:r>
              <a:rPr lang="en-US" dirty="0">
                <a:effectLst/>
              </a:rPr>
              <a:t> </a:t>
            </a:r>
            <a:r>
              <a:rPr lang="en-US" dirty="0" err="1">
                <a:effectLst/>
              </a:rPr>
              <a:t>Aurélien</a:t>
            </a:r>
            <a:r>
              <a:rPr lang="en-US" dirty="0">
                <a:effectLst/>
              </a:rPr>
              <a:t>. </a:t>
            </a:r>
            <a:r>
              <a:rPr lang="en-US" i="1" dirty="0">
                <a:effectLst/>
              </a:rPr>
              <a:t>Hands-on Machine Learning with Scikit-Learn and </a:t>
            </a:r>
            <a:r>
              <a:rPr lang="en-US" i="1" dirty="0" err="1">
                <a:effectLst/>
              </a:rPr>
              <a:t>Tensorflow</a:t>
            </a:r>
            <a:r>
              <a:rPr lang="en-US" dirty="0">
                <a:effectLst/>
              </a:rPr>
              <a:t>. 1st ed., O'Reilly, 2017</a:t>
            </a:r>
            <a:r>
              <a:rPr lang="en-US" dirty="0"/>
              <a:t>.</a:t>
            </a:r>
          </a:p>
          <a:p>
            <a:pPr marL="514350" indent="-514350">
              <a:buFont typeface="+mj-lt"/>
              <a:buAutoNum type="arabicParenR" startAt="4"/>
            </a:pPr>
            <a:r>
              <a:rPr lang="en-US" dirty="0">
                <a:hlinkClick r:id="rId4"/>
              </a:rPr>
              <a:t>https://machinelearningmastery.com/how-to-use-correlation-to-understand-the-relationship-between-variables/</a:t>
            </a:r>
            <a:endParaRPr lang="en-US" dirty="0"/>
          </a:p>
          <a:p>
            <a:pPr marL="514350" indent="-514350">
              <a:buFont typeface="+mj-lt"/>
              <a:buAutoNum type="arabicParenR" startAt="4"/>
            </a:pPr>
            <a:endParaRPr lang="en-US" dirty="0"/>
          </a:p>
        </p:txBody>
      </p:sp>
    </p:spTree>
    <p:extLst>
      <p:ext uri="{BB962C8B-B14F-4D97-AF65-F5344CB8AC3E}">
        <p14:creationId xmlns:p14="http://schemas.microsoft.com/office/powerpoint/2010/main" val="103098254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startAt="7"/>
            </a:pPr>
            <a:r>
              <a:rPr lang="en-US" dirty="0">
                <a:effectLst/>
              </a:rPr>
              <a:t>Harrison, Matt. </a:t>
            </a:r>
            <a:r>
              <a:rPr lang="en-US" i="1" dirty="0">
                <a:effectLst/>
              </a:rPr>
              <a:t>Machine Learning Pocket Reference: Working with Structured Data in Python</a:t>
            </a:r>
            <a:r>
              <a:rPr lang="en-US" dirty="0">
                <a:effectLst/>
              </a:rPr>
              <a:t>. 1st ed., O'Reilly, 2019. </a:t>
            </a:r>
          </a:p>
          <a:p>
            <a:pPr marL="514350" indent="-514350">
              <a:buFont typeface="+mj-lt"/>
              <a:buAutoNum type="arabicParenR" startAt="7"/>
            </a:pPr>
            <a:endParaRPr lang="en-US" dirty="0"/>
          </a:p>
        </p:txBody>
      </p:sp>
    </p:spTree>
    <p:extLst>
      <p:ext uri="{BB962C8B-B14F-4D97-AF65-F5344CB8AC3E}">
        <p14:creationId xmlns:p14="http://schemas.microsoft.com/office/powerpoint/2010/main" val="282535336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Ensemble Methods</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430"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r>
              <a:rPr lang="en-US" dirty="0"/>
              <a:t>Use the .score() return value as your accuracy metric.</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6" name="Picture 5">
            <a:extLst>
              <a:ext uri="{FF2B5EF4-FFF2-40B4-BE49-F238E27FC236}">
                <a16:creationId xmlns:a16="http://schemas.microsoft.com/office/drawing/2014/main" id="{85C8CB2D-7626-4E37-A8D8-04A626F258DC}"/>
              </a:ext>
            </a:extLst>
          </p:cNvPr>
          <p:cNvPicPr>
            <a:picLocks noChangeAspect="1"/>
          </p:cNvPicPr>
          <p:nvPr/>
        </p:nvPicPr>
        <p:blipFill>
          <a:blip r:embed="rId6"/>
          <a:stretch>
            <a:fillRect/>
          </a:stretch>
        </p:blipFill>
        <p:spPr>
          <a:xfrm>
            <a:off x="1693569" y="2286000"/>
            <a:ext cx="5756861" cy="4383492"/>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First line is the decision criteria for the children notes of the node the condition appears in.</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24269785"/>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 – A measure of the impurity of the node.  0 means all predictions are the same class, 1 means an infinite number of samples are classified in an infinite number of labels.</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4277046856"/>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038600" cy="4525963"/>
              </a:xfrm>
            </p:spPr>
            <p:txBody>
              <a:bodyPr>
                <a:normAutofit fontScale="92500" lnSpcReduction="20000"/>
              </a:bodyPr>
              <a:lstStyle/>
              <a:p>
                <a:r>
                  <a:rPr lang="en-US" dirty="0"/>
                  <a:t>Decision Tree</a:t>
                </a:r>
              </a:p>
              <a:p>
                <a:pPr lvl="1"/>
                <a:r>
                  <a:rPr lang="en-US" dirty="0"/>
                  <a:t>Attributes</a:t>
                </a:r>
              </a:p>
              <a:p>
                <a:pPr lvl="2"/>
                <a:r>
                  <a:rPr lang="en-US" dirty="0"/>
                  <a:t>Gini</a:t>
                </a:r>
              </a:p>
              <a:p>
                <a:pPr lvl="3"/>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𝑖</m:t>
                        </m:r>
                      </m:sub>
                    </m:sSub>
                  </m:oMath>
                </a14:m>
                <a:r>
                  <a:rPr lang="en-US" dirty="0"/>
                  <a:t> = 1 -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nary>
                  </m:oMath>
                </a14:m>
                <a:endParaRPr lang="en-US" dirty="0"/>
              </a:p>
              <a:p>
                <a:pPr lvl="3"/>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US" dirty="0"/>
                  <a:t> is the ratio of the predicted class to all samples of the kth class for the </a:t>
                </a:r>
                <a:r>
                  <a:rPr lang="en-US" dirty="0" err="1"/>
                  <a:t>ith</a:t>
                </a:r>
                <a:r>
                  <a:rPr lang="en-US" dirty="0"/>
                  <a:t> node.</a:t>
                </a:r>
              </a:p>
              <a:p>
                <a:pPr lvl="3"/>
                <a:r>
                  <a:rPr lang="en-US" dirty="0"/>
                  <a:t>Closer to zero means most of the predicted labels are one class.</a:t>
                </a:r>
              </a:p>
              <a:p>
                <a:pPr lvl="3"/>
                <a:r>
                  <a:rPr lang="en-US" dirty="0"/>
                  <a:t>Closer to one means the predicted labels are across more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038600" cy="4525963"/>
              </a:xfrm>
              <a:blipFill>
                <a:blip r:embed="rId6"/>
                <a:stretch>
                  <a:fillRect l="-3017" t="-350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7"/>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0545200"/>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a:t>
            </a:r>
          </a:p>
          <a:p>
            <a:pPr lvl="3"/>
            <a:r>
              <a:rPr lang="en-US" dirty="0"/>
              <a:t>The </a:t>
            </a:r>
            <a:r>
              <a:rPr lang="en-US" dirty="0" err="1"/>
              <a:t>gini</a:t>
            </a:r>
            <a:r>
              <a:rPr lang="en-US" dirty="0"/>
              <a:t> score is used in a cost function to determine which feature is used to create the decision boundary/condition for each node.</a:t>
            </a:r>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161610705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a:t>Decision Tree</a:t>
            </a:r>
          </a:p>
          <a:p>
            <a:pPr lvl="1"/>
            <a:r>
              <a:rPr lang="en-US" dirty="0"/>
              <a:t>Attributes</a:t>
            </a:r>
          </a:p>
          <a:p>
            <a:pPr lvl="2"/>
            <a:r>
              <a:rPr lang="en-US" dirty="0"/>
              <a:t>Samples – The number of training sets used to predict the current node.</a:t>
            </a:r>
          </a:p>
          <a:p>
            <a:pPr lvl="2"/>
            <a:r>
              <a:rPr lang="en-US" dirty="0"/>
              <a:t>Value – The predicted classes with the given samples.  This is in the order of the dataset label names.</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549270515"/>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Class – The predicted label of this  node.</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1999848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Decision Tree</a:t>
            </a:r>
          </a:p>
          <a:p>
            <a:pPr lvl="1"/>
            <a:r>
              <a:rPr lang="en-US" dirty="0"/>
              <a:t>Tends to overfit the data.</a:t>
            </a:r>
          </a:p>
          <a:p>
            <a:pPr lvl="1"/>
            <a:r>
              <a:rPr lang="en-US" dirty="0"/>
              <a:t>Can control this (regularize) by modifying the following parameters: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pPr lvl="2"/>
            <a:endParaRPr lang="en-US" dirty="0"/>
          </a:p>
          <a:p>
            <a:endParaRPr lang="en-US" dirty="0"/>
          </a:p>
        </p:txBody>
      </p:sp>
    </p:spTree>
    <p:extLst>
      <p:ext uri="{BB962C8B-B14F-4D97-AF65-F5344CB8AC3E}">
        <p14:creationId xmlns:p14="http://schemas.microsoft.com/office/powerpoint/2010/main" val="2699818807"/>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a:t>
            </a:r>
          </a:p>
          <a:p>
            <a:pPr lvl="2"/>
            <a:r>
              <a:rPr lang="en-US" dirty="0"/>
              <a:t>Removing/adding one data point can drastically change the decision boundaries.</a:t>
            </a:r>
          </a:p>
          <a:p>
            <a:pPr lvl="2"/>
            <a:endParaRPr lang="en-US" dirty="0"/>
          </a:p>
          <a:p>
            <a:endParaRPr lang="en-US" dirty="0"/>
          </a:p>
        </p:txBody>
      </p:sp>
    </p:spTree>
    <p:extLst>
      <p:ext uri="{BB962C8B-B14F-4D97-AF65-F5344CB8AC3E}">
        <p14:creationId xmlns:p14="http://schemas.microsoft.com/office/powerpoint/2010/main" val="4205509414"/>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 orientation</a:t>
            </a:r>
          </a:p>
          <a:p>
            <a:pPr lvl="2"/>
            <a:r>
              <a:rPr lang="en-US" dirty="0"/>
              <a:t>This applies more for regression.</a:t>
            </a:r>
          </a:p>
          <a:p>
            <a:pPr lvl="2"/>
            <a:r>
              <a:rPr lang="en-US" dirty="0"/>
              <a:t>Boundaries for decision trees are orthogonal (i.e. they are vertical or lateral, but not angled).</a:t>
            </a:r>
          </a:p>
          <a:p>
            <a:pPr lvl="2"/>
            <a:r>
              <a:rPr lang="en-US" dirty="0"/>
              <a:t>Rotating the data points on a graph can drastically change the decision boundaries.</a:t>
            </a:r>
          </a:p>
          <a:p>
            <a:pPr lvl="2"/>
            <a:endParaRPr lang="en-US" dirty="0"/>
          </a:p>
          <a:p>
            <a:endParaRPr lang="en-US" dirty="0"/>
          </a:p>
        </p:txBody>
      </p:sp>
    </p:spTree>
    <p:extLst>
      <p:ext uri="{BB962C8B-B14F-4D97-AF65-F5344CB8AC3E}">
        <p14:creationId xmlns:p14="http://schemas.microsoft.com/office/powerpoint/2010/main" val="847856922"/>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Used for classification, even though the name has “regression” in it.</a:t>
            </a:r>
          </a:p>
          <a:p>
            <a:pPr lvl="1"/>
            <a:r>
              <a:rPr lang="en-US" dirty="0"/>
              <a:t>Works similar to other </a:t>
            </a:r>
            <a:r>
              <a:rPr lang="en-US" dirty="0">
                <a:hlinkClick r:id="rId6" action="ppaction://hlinksldjump"/>
              </a:rPr>
              <a:t>linear regressors</a:t>
            </a:r>
            <a:r>
              <a:rPr lang="en-US" dirty="0"/>
              <a:t>, using a linear equation to generate decision boundaries/predict the label of the data point.</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Estimates probability that a sample belongs to a classification or not.</a:t>
            </a:r>
          </a:p>
          <a:p>
            <a:pPr lvl="1"/>
            <a:r>
              <a:rPr lang="en-US" dirty="0"/>
              <a:t>If the probability is over 50%, then the sample is the label.</a:t>
            </a:r>
          </a:p>
          <a:p>
            <a:pPr lvl="1"/>
            <a:r>
              <a:rPr lang="en-US" dirty="0"/>
              <a:t>Since this trainer can only tell if the sample either is the label or not, this trainer can only be used for binary classification.</a:t>
            </a:r>
          </a:p>
          <a:p>
            <a:endParaRPr lang="en-US" dirty="0"/>
          </a:p>
        </p:txBody>
      </p:sp>
    </p:spTree>
    <p:extLst>
      <p:ext uri="{BB962C8B-B14F-4D97-AF65-F5344CB8AC3E}">
        <p14:creationId xmlns:p14="http://schemas.microsoft.com/office/powerpoint/2010/main" val="4260128930"/>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Uses regularization parameter c</a:t>
            </a:r>
          </a:p>
          <a:p>
            <a:pPr lvl="1"/>
            <a:r>
              <a:rPr lang="en-US" dirty="0"/>
              <a:t>Logistic regression defaults to using L2 regularization, but L1 can be chosen.</a:t>
            </a:r>
          </a:p>
          <a:p>
            <a:pPr lvl="2"/>
            <a:r>
              <a:rPr lang="en-US" dirty="0"/>
              <a:t>More will be discussed on regularization in the following section.</a:t>
            </a:r>
          </a:p>
          <a:p>
            <a:endParaRPr lang="en-US" dirty="0"/>
          </a:p>
        </p:txBody>
      </p:sp>
    </p:spTree>
    <p:extLst>
      <p:ext uri="{BB962C8B-B14F-4D97-AF65-F5344CB8AC3E}">
        <p14:creationId xmlns:p14="http://schemas.microsoft.com/office/powerpoint/2010/main" val="1207005430"/>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In-class Example</a:t>
            </a:r>
          </a:p>
          <a:p>
            <a:pPr lvl="1"/>
            <a:r>
              <a:rPr lang="en-US" dirty="0"/>
              <a:t>Logistic Regression</a:t>
            </a:r>
          </a:p>
          <a:p>
            <a:pPr lvl="2"/>
            <a:endParaRPr lang="en-US" dirty="0"/>
          </a:p>
          <a:p>
            <a:endParaRPr lang="en-US" dirty="0"/>
          </a:p>
        </p:txBody>
      </p:sp>
    </p:spTree>
    <p:extLst>
      <p:ext uri="{BB962C8B-B14F-4D97-AF65-F5344CB8AC3E}">
        <p14:creationId xmlns:p14="http://schemas.microsoft.com/office/powerpoint/2010/main" val="37544841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Trainers can use either a cost function to determine the weights of each feature, or a utility function.</a:t>
            </a:r>
          </a:p>
          <a:p>
            <a:pPr lvl="2"/>
            <a:r>
              <a:rPr lang="en-US" dirty="0"/>
              <a:t>Cost functions should be minimized to determine weights.</a:t>
            </a:r>
          </a:p>
          <a:p>
            <a:pPr lvl="2"/>
            <a:r>
              <a:rPr lang="en-US" dirty="0"/>
              <a:t>Utility functions should be maximized to determine weights.</a:t>
            </a:r>
          </a:p>
          <a:p>
            <a:pPr lvl="1"/>
            <a:r>
              <a:rPr lang="en-US" dirty="0"/>
              <a:t>For this class, we will be using cost functions, such as Mean Squared Error or Ordinary Least Squares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Regularization</a:t>
                </a:r>
              </a:p>
              <a:p>
                <a:pPr lvl="1"/>
                <a:r>
                  <a:rPr lang="en-US" dirty="0"/>
                  <a:t>A general cost function may look something like the following (Mean Squared Error):</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pPr lvl="2"/>
                <a14:m>
                  <m:oMath xmlns:m="http://schemas.openxmlformats.org/officeDocument/2006/math">
                    <m:r>
                      <m:rPr>
                        <m:nor/>
                      </m:rPr>
                      <a:rPr lang="en-US" dirty="0"/>
                      <m:t>Ŷ</m:t>
                    </m:r>
                    <m:r>
                      <m:rPr>
                        <m:nor/>
                      </m:rPr>
                      <a:rPr lang="en-US" b="0" i="0" dirty="0" smtClean="0"/>
                      <m:t> </m:t>
                    </m:r>
                    <m:r>
                      <m:rPr>
                        <m:nor/>
                      </m:rPr>
                      <a:rPr lang="en-US" b="0" i="0" dirty="0" smtClean="0"/>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𝑚</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𝑚</m:t>
                        </m:r>
                      </m:sub>
                    </m:sSub>
                  </m:oMath>
                </a14:m>
                <a:r>
                  <a:rPr lang="en-US" dirty="0"/>
                  <a:t> </a:t>
                </a:r>
              </a:p>
              <a:p>
                <a:pPr lvl="3"/>
                <a:r>
                  <a:rPr lang="en-US" dirty="0"/>
                  <a:t>w is the determined weight</a:t>
                </a:r>
              </a:p>
              <a:p>
                <a:pPr lvl="3"/>
                <a:r>
                  <a:rPr lang="en-US" dirty="0"/>
                  <a:t>x is the feature value</a:t>
                </a:r>
              </a:p>
              <a:p>
                <a:pPr lvl="3"/>
                <a:r>
                  <a:rPr lang="en-US" dirty="0"/>
                  <a:t>m is the number of features</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2830"/>
                </a:stretch>
              </a:blipFill>
            </p:spPr>
            <p:txBody>
              <a:bodyPr/>
              <a:lstStyle/>
              <a:p>
                <a:r>
                  <a:rPr lang="en-US">
                    <a:noFill/>
                  </a:rPr>
                  <a:t> </a:t>
                </a:r>
              </a:p>
            </p:txBody>
          </p:sp>
        </mc:Fallback>
      </mc:AlternateContent>
    </p:spTree>
    <p:extLst>
      <p:ext uri="{BB962C8B-B14F-4D97-AF65-F5344CB8AC3E}">
        <p14:creationId xmlns:p14="http://schemas.microsoft.com/office/powerpoint/2010/main" val="2862308195"/>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Regularization</a:t>
                </a:r>
              </a:p>
              <a:p>
                <a:pPr lvl="1"/>
                <a:r>
                  <a:rPr lang="en-US" dirty="0"/>
                  <a:t>Regularization adds an additional r penalty to the cost function, driving the weights closer to </a:t>
                </a:r>
                <a:r>
                  <a:rPr lang="en-US" dirty="0">
                    <a:latin typeface="Consolas" panose="020B0609020204030204" pitchFamily="49" charset="0"/>
                  </a:rPr>
                  <a:t>0</a:t>
                </a:r>
                <a:r>
                  <a:rPr lang="en-US" dirty="0"/>
                  <a:t>.</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14:m>
                  <m:oMath xmlns:m="http://schemas.openxmlformats.org/officeDocument/2006/math">
                    <m:r>
                      <m:rPr>
                        <m:nor/>
                      </m:rPr>
                      <a:rPr lang="en-US" dirty="0"/>
                      <m:t>Ŷ</m:t>
                    </m:r>
                    <m:r>
                      <m:rPr>
                        <m:nor/>
                      </m:rPr>
                      <a:rPr lang="en-US" b="0" i="0" dirty="0" smtClean="0"/>
                      <m:t> </m:t>
                    </m:r>
                    <m:r>
                      <m:rPr>
                        <m:nor/>
                      </m:rPr>
                      <a:rPr lang="en-US" b="0" i="0" dirty="0" smtClean="0"/>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𝑚</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𝑚</m:t>
                        </m:r>
                      </m:sub>
                    </m:sSub>
                  </m:oMath>
                </a14:m>
                <a:r>
                  <a:rPr lang="en-US" dirty="0"/>
                  <a:t> </a:t>
                </a:r>
              </a:p>
              <a:p>
                <a:pPr lvl="3"/>
                <a:r>
                  <a:rPr lang="en-US" dirty="0"/>
                  <a:t>w is the determined weight</a:t>
                </a:r>
              </a:p>
              <a:p>
                <a:pPr lvl="3"/>
                <a:r>
                  <a:rPr lang="en-US" dirty="0"/>
                  <a:t>x is the feature value</a:t>
                </a:r>
              </a:p>
              <a:p>
                <a:pPr lvl="3"/>
                <a:r>
                  <a:rPr lang="en-US" dirty="0"/>
                  <a:t>m is the number of features</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481" t="-2695" r="-1259"/>
                </a:stretch>
              </a:blipFill>
            </p:spPr>
            <p:txBody>
              <a:bodyPr/>
              <a:lstStyle/>
              <a:p>
                <a:r>
                  <a:rPr lang="en-US">
                    <a:noFill/>
                  </a:rPr>
                  <a:t> </a:t>
                </a:r>
              </a:p>
            </p:txBody>
          </p:sp>
        </mc:Fallback>
      </mc:AlternateContent>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Alternative notation</a:t>
                </a:r>
              </a:p>
              <a:p>
                <a:pPr lvl="2"/>
                <a:r>
                  <a:rPr lang="en-US" dirty="0"/>
                  <a:t>J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m:rPr>
                                        <m:nor/>
                                      </m:rPr>
                                      <a:rPr lang="en-US" dirty="0"/>
                                      <m:t>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a14:m>
                <a:r>
                  <a:rPr lang="en-US" dirty="0"/>
                  <a:t> + r</a:t>
                </a:r>
              </a:p>
              <a:p>
                <a:pPr lvl="3"/>
                <a:r>
                  <a:rPr lang="en-US" dirty="0"/>
                  <a:t>J = Cost Function</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3"/>
                <a:r>
                  <a:rPr lang="en-US" dirty="0" err="1"/>
                  <a:t>i</a:t>
                </a:r>
                <a:r>
                  <a:rPr lang="en-US" dirty="0"/>
                  <a:t> = Sample index parameter</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98091458"/>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Alternative notation</a:t>
                </a:r>
              </a:p>
              <a:p>
                <a:pPr lvl="2"/>
                <a14:m>
                  <m:oMath xmlns:m="http://schemas.openxmlformats.org/officeDocument/2006/math">
                    <m:r>
                      <m:rPr>
                        <m:nor/>
                      </m:rPr>
                      <a:rPr lang="en-US" dirty="0" smtClean="0"/>
                      <m:t>Ŷ</m:t>
                    </m:r>
                    <m:r>
                      <m:rPr>
                        <m:nor/>
                      </m:rPr>
                      <a:rPr lang="en-US" b="0" i="0" dirty="0" smtClean="0"/>
                      <m:t> </m:t>
                    </m:r>
                    <m:r>
                      <m:rPr>
                        <m:nor/>
                      </m:rPr>
                      <a:rPr lang="en-US" b="0" i="0" dirty="0" smtClean="0"/>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up>
                        <m:r>
                          <a:rPr lang="en-US" b="0" i="1" smtClean="0">
                            <a:latin typeface="Cambria Math" panose="02040503050406030204" pitchFamily="18" charset="0"/>
                          </a:rPr>
                          <m:t>𝑚</m:t>
                        </m:r>
                      </m:sup>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e>
                    </m:nary>
                  </m:oMath>
                </a14:m>
                <a:endParaRPr lang="en-US" dirty="0"/>
              </a:p>
              <a:p>
                <a:pPr lvl="3"/>
                <a:r>
                  <a:rPr lang="en-US" dirty="0"/>
                  <a:t>Ŷ  = Predicted label for the given sample</a:t>
                </a:r>
              </a:p>
              <a:p>
                <a:pPr lvl="3"/>
                <a:r>
                  <a:rPr lang="en-US" dirty="0"/>
                  <a:t>m = Number of features</a:t>
                </a:r>
              </a:p>
              <a:p>
                <a:pPr lvl="3"/>
                <a:r>
                  <a:rPr lang="en-US" dirty="0"/>
                  <a:t>w = Weight values</a:t>
                </a:r>
              </a:p>
              <a:p>
                <a:pPr lvl="3"/>
                <a:r>
                  <a:rPr lang="en-US" dirty="0"/>
                  <a:t>x  = Feature values</a:t>
                </a:r>
              </a:p>
              <a:p>
                <a:pPr lvl="3"/>
                <a:r>
                  <a:rPr lang="en-US" dirty="0"/>
                  <a:t>k  = Feature index parameter</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904966842"/>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t>
                </a:r>
                <a:r>
                  <a:rPr lang="el-GR" dirty="0">
                    <a:latin typeface="Garamond" panose="02020404030301010803" pitchFamily="18" charset="0"/>
                    <a:cs typeface="Times New Roman" panose="02020603050405020304" pitchFamily="18" charset="0"/>
                  </a:rPr>
                  <a:t>α</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𝑤</m:t>
                            </m:r>
                          </m:e>
                        </m:d>
                      </m:e>
                    </m:nary>
                  </m:oMath>
                </a14:m>
                <a:endParaRPr lang="en-US" dirty="0"/>
              </a:p>
              <a:p>
                <a:pPr lvl="3"/>
                <a:r>
                  <a:rPr lang="el-GR" dirty="0">
                    <a:latin typeface="Garamond" panose="02020404030301010803" pitchFamily="18" charset="0"/>
                    <a:cs typeface="Times New Roman" panose="02020603050405020304" pitchFamily="18" charset="0"/>
                  </a:rPr>
                  <a:t>α</a:t>
                </a:r>
                <a:r>
                  <a:rPr lang="en-US" dirty="0"/>
                  <a:t> is a hyperparameter used to adjust how fast the weights change (in the case of logistic regression, this is the c parameter)</a:t>
                </a:r>
              </a:p>
              <a:p>
                <a:pPr lvl="4"/>
                <a:r>
                  <a:rPr lang="el-GR" dirty="0">
                    <a:latin typeface="Garamond" panose="02020404030301010803" pitchFamily="18" charset="0"/>
                    <a:cs typeface="Times New Roman" panose="02020603050405020304" pitchFamily="18" charset="0"/>
                  </a:rPr>
                  <a:t>α</a:t>
                </a:r>
                <a:r>
                  <a:rPr lang="en-US" dirty="0"/>
                  <a:t> = 1/c</a:t>
                </a:r>
              </a:p>
              <a:p>
                <a:pPr lvl="3"/>
                <a:r>
                  <a:rPr lang="en-US" dirty="0"/>
                  <a:t>w is the weight of a feature</a:t>
                </a:r>
              </a:p>
              <a:p>
                <a:pPr lvl="2"/>
                <a:r>
                  <a:rPr lang="en-US" dirty="0"/>
                  <a:t>Can cause the weights for features to go to </a:t>
                </a:r>
                <a:r>
                  <a:rPr lang="en-US" dirty="0">
                    <a:latin typeface="Consolas" panose="020B0609020204030204" pitchFamily="49" charset="0"/>
                  </a:rPr>
                  <a:t>0</a:t>
                </a:r>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t>
                </a:r>
                <a:r>
                  <a:rPr lang="el-GR" dirty="0">
                    <a:latin typeface="Garamond" panose="02020404030301010803" pitchFamily="18" charset="0"/>
                    <a:cs typeface="Times New Roman" panose="02020603050405020304" pitchFamily="18" charset="0"/>
                  </a:rPr>
                  <a:t>α </a:t>
                </a:r>
                <a14:m>
                  <m:oMath xmlns:m="http://schemas.openxmlformats.org/officeDocument/2006/math">
                    <m:r>
                      <a:rPr lang="en-US" b="0" i="0"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l-GR" dirty="0">
                    <a:latin typeface="Garamond" panose="02020404030301010803" pitchFamily="18" charset="0"/>
                    <a:cs typeface="Times New Roman" panose="02020603050405020304" pitchFamily="18" charset="0"/>
                  </a:rPr>
                  <a:t>α</a:t>
                </a:r>
                <a:r>
                  <a:rPr lang="en-US" dirty="0"/>
                  <a:t> is a hyperparameter used to adjust how fast the weights change </a:t>
                </a:r>
              </a:p>
              <a:p>
                <a:pPr lvl="4"/>
                <a:r>
                  <a:rPr lang="en-US" dirty="0"/>
                  <a:t>This is the c parameter in logistic regression</a:t>
                </a:r>
              </a:p>
              <a:p>
                <a:pPr lvl="4"/>
                <a:r>
                  <a:rPr lang="el-GR" dirty="0">
                    <a:latin typeface="Garamond" panose="02020404030301010803" pitchFamily="18" charset="0"/>
                    <a:cs typeface="Times New Roman" panose="02020603050405020304" pitchFamily="18" charset="0"/>
                  </a:rPr>
                  <a:t>α</a:t>
                </a:r>
                <a:r>
                  <a:rPr lang="en-US" dirty="0">
                    <a:latin typeface="Garamond" panose="02020404030301010803" pitchFamily="18" charset="0"/>
                    <a:cs typeface="Times New Roman" panose="02020603050405020304" pitchFamily="18" charset="0"/>
                  </a:rPr>
                  <a:t> = 1/c</a:t>
                </a:r>
                <a:endParaRPr lang="en-US" dirty="0"/>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2"/>
            <a:r>
              <a:rPr lang="en-US" dirty="0"/>
              <a:t>Causes the model to better generalize to the data.</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Useful for small, complex datasets</a:t>
            </a:r>
          </a:p>
          <a:p>
            <a:pPr lvl="1"/>
            <a:r>
              <a:rPr lang="en-US" dirty="0"/>
              <a:t>Types</a:t>
            </a:r>
          </a:p>
          <a:p>
            <a:pPr lvl="2"/>
            <a:r>
              <a:rPr lang="en-US" dirty="0"/>
              <a:t>Linear</a:t>
            </a:r>
          </a:p>
          <a:p>
            <a:pPr lvl="3"/>
            <a:r>
              <a:rPr lang="en-US" dirty="0"/>
              <a:t>Create boundary line by maximizing distance between two classes.</a:t>
            </a:r>
          </a:p>
          <a:p>
            <a:pPr lvl="2"/>
            <a:r>
              <a:rPr lang="en-US" dirty="0"/>
              <a:t>Nonlinear</a:t>
            </a:r>
          </a:p>
          <a:p>
            <a:pPr lvl="3"/>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Attempts to create decision boundaries that maximize the space between the two closest samples.</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The left figure below shows individual linear classifier boundaries for multiple models</a:t>
            </a:r>
          </a:p>
          <a:p>
            <a:pPr lvl="1"/>
            <a:r>
              <a:rPr lang="en-US" dirty="0"/>
              <a:t>The right figure shows the boundary for a linear SVM.</a:t>
            </a:r>
          </a:p>
          <a:p>
            <a:pPr lvl="2"/>
            <a:endParaRPr lang="en-US" dirty="0"/>
          </a:p>
          <a:p>
            <a:endParaRPr lang="en-US" dirty="0"/>
          </a:p>
        </p:txBody>
      </p:sp>
      <p:pic>
        <p:nvPicPr>
          <p:cNvPr id="5" name="Picture 4">
            <a:extLst>
              <a:ext uri="{FF2B5EF4-FFF2-40B4-BE49-F238E27FC236}">
                <a16:creationId xmlns:a16="http://schemas.microsoft.com/office/drawing/2014/main" id="{18CDF62A-27BB-49BB-8902-0B83A9CB9C9C}"/>
              </a:ext>
            </a:extLst>
          </p:cNvPr>
          <p:cNvPicPr>
            <a:picLocks noChangeAspect="1"/>
          </p:cNvPicPr>
          <p:nvPr/>
        </p:nvPicPr>
        <p:blipFill>
          <a:blip r:embed="rId6"/>
          <a:stretch>
            <a:fillRect/>
          </a:stretch>
        </p:blipFill>
        <p:spPr>
          <a:xfrm>
            <a:off x="342900" y="4585783"/>
            <a:ext cx="8458200" cy="1997579"/>
          </a:xfrm>
          <a:prstGeom prst="rect">
            <a:avLst/>
          </a:prstGeom>
        </p:spPr>
      </p:pic>
      <p:sp>
        <p:nvSpPr>
          <p:cNvPr id="6" name="TextBox 5">
            <a:extLst>
              <a:ext uri="{FF2B5EF4-FFF2-40B4-BE49-F238E27FC236}">
                <a16:creationId xmlns:a16="http://schemas.microsoft.com/office/drawing/2014/main" id="{F2284B68-974C-4043-B23C-31B99E4BE8CB}"/>
              </a:ext>
            </a:extLst>
          </p:cNvPr>
          <p:cNvSpPr txBox="1"/>
          <p:nvPr/>
        </p:nvSpPr>
        <p:spPr>
          <a:xfrm>
            <a:off x="8769350" y="6214030"/>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750059257"/>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Support Vectors</a:t>
            </a:r>
          </a:p>
          <a:p>
            <a:pPr lvl="2"/>
            <a:r>
              <a:rPr lang="en-US" dirty="0"/>
              <a:t>The points that generate the margin lines.</a:t>
            </a:r>
          </a:p>
          <a:p>
            <a:pPr lvl="1"/>
            <a:r>
              <a:rPr lang="en-US" dirty="0"/>
              <a:t>Margin Violations</a:t>
            </a:r>
          </a:p>
          <a:p>
            <a:pPr lvl="2"/>
            <a:r>
              <a:rPr lang="en-US" dirty="0"/>
              <a:t>Data points that are within the margins (dashed lines), even if they are on the correct side of the boundary.</a:t>
            </a:r>
          </a:p>
          <a:p>
            <a:pPr lvl="2"/>
            <a:endParaRPr lang="en-US" dirty="0"/>
          </a:p>
          <a:p>
            <a:endParaRPr lang="en-US" dirty="0"/>
          </a:p>
        </p:txBody>
      </p:sp>
      <p:sp>
        <p:nvSpPr>
          <p:cNvPr id="6" name="TextBox 5">
            <a:extLst>
              <a:ext uri="{FF2B5EF4-FFF2-40B4-BE49-F238E27FC236}">
                <a16:creationId xmlns:a16="http://schemas.microsoft.com/office/drawing/2014/main" id="{F2284B68-974C-4043-B23C-31B99E4BE8CB}"/>
              </a:ext>
            </a:extLst>
          </p:cNvPr>
          <p:cNvSpPr txBox="1"/>
          <p:nvPr/>
        </p:nvSpPr>
        <p:spPr>
          <a:xfrm>
            <a:off x="8769350" y="6276447"/>
            <a:ext cx="914400" cy="369332"/>
          </a:xfrm>
          <a:prstGeom prst="rect">
            <a:avLst/>
          </a:prstGeom>
          <a:noFill/>
        </p:spPr>
        <p:txBody>
          <a:bodyPr wrap="square" rtlCol="0">
            <a:spAutoFit/>
          </a:bodyPr>
          <a:lstStyle/>
          <a:p>
            <a:r>
              <a:rPr lang="en-US" dirty="0"/>
              <a:t>(4)</a:t>
            </a:r>
          </a:p>
        </p:txBody>
      </p:sp>
      <p:pic>
        <p:nvPicPr>
          <p:cNvPr id="7" name="Picture 6">
            <a:extLst>
              <a:ext uri="{FF2B5EF4-FFF2-40B4-BE49-F238E27FC236}">
                <a16:creationId xmlns:a16="http://schemas.microsoft.com/office/drawing/2014/main" id="{1BA8933F-015D-45F6-9BF3-0CE8BF2B60B8}"/>
              </a:ext>
            </a:extLst>
          </p:cNvPr>
          <p:cNvPicPr>
            <a:picLocks noChangeAspect="1"/>
          </p:cNvPicPr>
          <p:nvPr/>
        </p:nvPicPr>
        <p:blipFill>
          <a:blip r:embed="rId6"/>
          <a:stretch>
            <a:fillRect/>
          </a:stretch>
        </p:blipFill>
        <p:spPr>
          <a:xfrm>
            <a:off x="368300" y="4495800"/>
            <a:ext cx="8401050" cy="2188591"/>
          </a:xfrm>
          <a:prstGeom prst="rect">
            <a:avLst/>
          </a:prstGeom>
        </p:spPr>
      </p:pic>
    </p:spTree>
    <p:extLst>
      <p:ext uri="{BB962C8B-B14F-4D97-AF65-F5344CB8AC3E}">
        <p14:creationId xmlns:p14="http://schemas.microsoft.com/office/powerpoint/2010/main" val="2147914896"/>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Regularization</a:t>
            </a:r>
          </a:p>
          <a:p>
            <a:pPr lvl="2"/>
            <a:r>
              <a:rPr lang="en-US" dirty="0"/>
              <a:t>Linear SVM’s use the c hyperparameter</a:t>
            </a:r>
          </a:p>
          <a:p>
            <a:pPr lvl="2"/>
            <a:r>
              <a:rPr lang="en-US" dirty="0"/>
              <a:t>The c value changes the width of the margins from the boundary condition.</a:t>
            </a:r>
          </a:p>
          <a:p>
            <a:pPr lvl="2"/>
            <a:r>
              <a:rPr lang="en-US" dirty="0"/>
              <a:t>Smaller c values increase the margins, which generalizes more</a:t>
            </a:r>
          </a:p>
          <a:p>
            <a:pPr lvl="2"/>
            <a:endParaRPr lang="en-US" dirty="0"/>
          </a:p>
          <a:p>
            <a:endParaRPr lang="en-US" dirty="0"/>
          </a:p>
        </p:txBody>
      </p:sp>
    </p:spTree>
    <p:extLst>
      <p:ext uri="{BB962C8B-B14F-4D97-AF65-F5344CB8AC3E}">
        <p14:creationId xmlns:p14="http://schemas.microsoft.com/office/powerpoint/2010/main" val="1049827113"/>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Linear SVM</a:t>
            </a:r>
          </a:p>
          <a:p>
            <a:pPr lvl="1"/>
            <a:r>
              <a:rPr lang="en-US" dirty="0"/>
              <a:t>Regularization</a:t>
            </a:r>
          </a:p>
          <a:p>
            <a:pPr lvl="2"/>
            <a:r>
              <a:rPr lang="en-US" dirty="0"/>
              <a:t>Smaller c values </a:t>
            </a:r>
          </a:p>
          <a:p>
            <a:pPr lvl="3"/>
            <a:r>
              <a:rPr lang="en-US" dirty="0"/>
              <a:t>Increase the margins</a:t>
            </a:r>
          </a:p>
          <a:p>
            <a:pPr lvl="3"/>
            <a:r>
              <a:rPr lang="en-US" dirty="0"/>
              <a:t>More generalized</a:t>
            </a:r>
          </a:p>
          <a:p>
            <a:pPr lvl="3"/>
            <a:r>
              <a:rPr lang="en-US" dirty="0"/>
              <a:t>More margin violations</a:t>
            </a:r>
          </a:p>
          <a:p>
            <a:pPr lvl="2"/>
            <a:r>
              <a:rPr lang="en-US" dirty="0"/>
              <a:t>Larger c values</a:t>
            </a:r>
          </a:p>
          <a:p>
            <a:pPr lvl="3"/>
            <a:r>
              <a:rPr lang="en-US" dirty="0"/>
              <a:t>Smaller margins</a:t>
            </a:r>
          </a:p>
          <a:p>
            <a:pPr lvl="3"/>
            <a:r>
              <a:rPr lang="en-US" dirty="0"/>
              <a:t>Fewer margin violations</a:t>
            </a:r>
          </a:p>
          <a:p>
            <a:pPr lvl="3"/>
            <a:r>
              <a:rPr lang="en-US" dirty="0"/>
              <a:t>Less generalization</a:t>
            </a:r>
          </a:p>
          <a:p>
            <a:pPr lvl="3"/>
            <a:r>
              <a:rPr lang="en-US" dirty="0"/>
              <a:t>Higher chance of overfitting to training data</a:t>
            </a:r>
          </a:p>
          <a:p>
            <a:endParaRPr lang="en-US" dirty="0"/>
          </a:p>
        </p:txBody>
      </p:sp>
    </p:spTree>
    <p:extLst>
      <p:ext uri="{BB962C8B-B14F-4D97-AF65-F5344CB8AC3E}">
        <p14:creationId xmlns:p14="http://schemas.microsoft.com/office/powerpoint/2010/main" val="3863684695"/>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Linear SVM</a:t>
            </a:r>
          </a:p>
          <a:p>
            <a:pPr lvl="1"/>
            <a:r>
              <a:rPr lang="en-US" dirty="0"/>
              <a:t>Regularization</a:t>
            </a:r>
          </a:p>
          <a:p>
            <a:endParaRPr lang="en-US" dirty="0"/>
          </a:p>
        </p:txBody>
      </p:sp>
      <p:sp>
        <p:nvSpPr>
          <p:cNvPr id="6" name="TextBox 5">
            <a:extLst>
              <a:ext uri="{FF2B5EF4-FFF2-40B4-BE49-F238E27FC236}">
                <a16:creationId xmlns:a16="http://schemas.microsoft.com/office/drawing/2014/main" id="{F2284B68-974C-4043-B23C-31B99E4BE8CB}"/>
              </a:ext>
            </a:extLst>
          </p:cNvPr>
          <p:cNvSpPr txBox="1"/>
          <p:nvPr/>
        </p:nvSpPr>
        <p:spPr>
          <a:xfrm>
            <a:off x="8772525" y="6214030"/>
            <a:ext cx="914400" cy="369332"/>
          </a:xfrm>
          <a:prstGeom prst="rect">
            <a:avLst/>
          </a:prstGeom>
          <a:noFill/>
        </p:spPr>
        <p:txBody>
          <a:bodyPr wrap="square" rtlCol="0">
            <a:spAutoFit/>
          </a:bodyPr>
          <a:lstStyle/>
          <a:p>
            <a:r>
              <a:rPr lang="en-US" dirty="0"/>
              <a:t>(4)</a:t>
            </a:r>
          </a:p>
        </p:txBody>
      </p:sp>
      <p:pic>
        <p:nvPicPr>
          <p:cNvPr id="5" name="Picture 4">
            <a:extLst>
              <a:ext uri="{FF2B5EF4-FFF2-40B4-BE49-F238E27FC236}">
                <a16:creationId xmlns:a16="http://schemas.microsoft.com/office/drawing/2014/main" id="{1142D22F-E049-48CF-B6AD-D7ABA859947F}"/>
              </a:ext>
            </a:extLst>
          </p:cNvPr>
          <p:cNvPicPr>
            <a:picLocks noChangeAspect="1"/>
          </p:cNvPicPr>
          <p:nvPr/>
        </p:nvPicPr>
        <p:blipFill>
          <a:blip r:embed="rId6"/>
          <a:stretch>
            <a:fillRect/>
          </a:stretch>
        </p:blipFill>
        <p:spPr>
          <a:xfrm>
            <a:off x="371475" y="4394771"/>
            <a:ext cx="8401050" cy="2188591"/>
          </a:xfrm>
          <a:prstGeom prst="rect">
            <a:avLst/>
          </a:prstGeom>
        </p:spPr>
      </p:pic>
    </p:spTree>
    <p:extLst>
      <p:ext uri="{BB962C8B-B14F-4D97-AF65-F5344CB8AC3E}">
        <p14:creationId xmlns:p14="http://schemas.microsoft.com/office/powerpoint/2010/main" val="2993673609"/>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Example</a:t>
            </a:r>
          </a:p>
          <a:p>
            <a:pPr lvl="1"/>
            <a:r>
              <a:rPr lang="en-US" dirty="0"/>
              <a:t>Linear SVM</a:t>
            </a:r>
          </a:p>
          <a:p>
            <a:pPr lvl="2"/>
            <a:endParaRPr lang="en-US" dirty="0"/>
          </a:p>
          <a:p>
            <a:endParaRPr lang="en-US" dirty="0"/>
          </a:p>
        </p:txBody>
      </p:sp>
    </p:spTree>
    <p:extLst>
      <p:ext uri="{BB962C8B-B14F-4D97-AF65-F5344CB8AC3E}">
        <p14:creationId xmlns:p14="http://schemas.microsoft.com/office/powerpoint/2010/main" val="528016607"/>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Use </a:t>
            </a:r>
            <a:r>
              <a:rPr lang="en-US" dirty="0" err="1"/>
              <a:t>LinearSVM</a:t>
            </a:r>
            <a:r>
              <a:rPr lang="en-US" dirty="0"/>
              <a:t>, adjusting C to see how this affects accuracy and generalization.</a:t>
            </a:r>
          </a:p>
          <a:p>
            <a:pPr lvl="1"/>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553289902"/>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Used when classes are not linearly separable.</a:t>
            </a:r>
          </a:p>
          <a:p>
            <a:pPr lvl="1"/>
            <a:r>
              <a:rPr lang="en-US" dirty="0"/>
              <a:t>Multiple ways to deal with this</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a:t>
            </a:r>
          </a:p>
          <a:p>
            <a:pPr lvl="2"/>
            <a:r>
              <a:rPr lang="en-US" dirty="0"/>
              <a:t>Adding more features can allow the data to be linearly separable.</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a:t>
            </a:r>
          </a:p>
          <a:p>
            <a:pPr lvl="2"/>
            <a:r>
              <a:rPr lang="en-US" dirty="0"/>
              <a:t>The right figure results from creating a new parameter based on the squared value of the x</a:t>
            </a:r>
            <a:r>
              <a:rPr lang="en-US" baseline="-25000" dirty="0"/>
              <a:t>1</a:t>
            </a:r>
            <a:r>
              <a:rPr lang="en-US" dirty="0"/>
              <a:t> parameter.</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4541B1FE-57DD-4EA0-9E51-0DD7CE0952DF}"/>
              </a:ext>
            </a:extLst>
          </p:cNvPr>
          <p:cNvPicPr>
            <a:picLocks noChangeAspect="1"/>
          </p:cNvPicPr>
          <p:nvPr/>
        </p:nvPicPr>
        <p:blipFill>
          <a:blip r:embed="rId6"/>
          <a:stretch>
            <a:fillRect/>
          </a:stretch>
        </p:blipFill>
        <p:spPr>
          <a:xfrm>
            <a:off x="647700" y="3559214"/>
            <a:ext cx="7848600" cy="3055898"/>
          </a:xfrm>
          <a:prstGeom prst="rect">
            <a:avLst/>
          </a:prstGeom>
        </p:spPr>
      </p:pic>
      <p:sp>
        <p:nvSpPr>
          <p:cNvPr id="6" name="TextBox 5">
            <a:extLst>
              <a:ext uri="{FF2B5EF4-FFF2-40B4-BE49-F238E27FC236}">
                <a16:creationId xmlns:a16="http://schemas.microsoft.com/office/drawing/2014/main" id="{8F82A046-E067-4229-910A-347930954F5A}"/>
              </a:ext>
            </a:extLst>
          </p:cNvPr>
          <p:cNvSpPr txBox="1"/>
          <p:nvPr/>
        </p:nvSpPr>
        <p:spPr>
          <a:xfrm>
            <a:off x="8496300" y="6308725"/>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74991140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a:t>
            </a:r>
          </a:p>
          <a:p>
            <a:pPr lvl="2"/>
            <a:r>
              <a:rPr lang="en-US" dirty="0"/>
              <a:t>This new feature allows for a linearly separable boundary between the two classes.</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4541B1FE-57DD-4EA0-9E51-0DD7CE0952DF}"/>
              </a:ext>
            </a:extLst>
          </p:cNvPr>
          <p:cNvPicPr>
            <a:picLocks noChangeAspect="1"/>
          </p:cNvPicPr>
          <p:nvPr/>
        </p:nvPicPr>
        <p:blipFill>
          <a:blip r:embed="rId6"/>
          <a:stretch>
            <a:fillRect/>
          </a:stretch>
        </p:blipFill>
        <p:spPr>
          <a:xfrm>
            <a:off x="647700" y="3559214"/>
            <a:ext cx="7848600" cy="3055898"/>
          </a:xfrm>
          <a:prstGeom prst="rect">
            <a:avLst/>
          </a:prstGeom>
        </p:spPr>
      </p:pic>
      <p:sp>
        <p:nvSpPr>
          <p:cNvPr id="6" name="TextBox 5">
            <a:extLst>
              <a:ext uri="{FF2B5EF4-FFF2-40B4-BE49-F238E27FC236}">
                <a16:creationId xmlns:a16="http://schemas.microsoft.com/office/drawing/2014/main" id="{8F82A046-E067-4229-910A-347930954F5A}"/>
              </a:ext>
            </a:extLst>
          </p:cNvPr>
          <p:cNvSpPr txBox="1"/>
          <p:nvPr/>
        </p:nvSpPr>
        <p:spPr>
          <a:xfrm>
            <a:off x="8496300" y="6308725"/>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926195346"/>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 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
        <p:nvSpPr>
          <p:cNvPr id="6" name="TextBox 5">
            <a:extLst>
              <a:ext uri="{FF2B5EF4-FFF2-40B4-BE49-F238E27FC236}">
                <a16:creationId xmlns:a16="http://schemas.microsoft.com/office/drawing/2014/main" id="{259A297C-C91A-4412-B83E-4887B6F85CDD}"/>
              </a:ext>
            </a:extLst>
          </p:cNvPr>
          <p:cNvSpPr txBox="1"/>
          <p:nvPr/>
        </p:nvSpPr>
        <p:spPr>
          <a:xfrm>
            <a:off x="7629723" y="6278627"/>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634870421"/>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
        <p:nvSpPr>
          <p:cNvPr id="7" name="TextBox 6">
            <a:extLst>
              <a:ext uri="{FF2B5EF4-FFF2-40B4-BE49-F238E27FC236}">
                <a16:creationId xmlns:a16="http://schemas.microsoft.com/office/drawing/2014/main" id="{E65F438C-6518-4127-9298-87649602AA7D}"/>
              </a:ext>
            </a:extLst>
          </p:cNvPr>
          <p:cNvSpPr txBox="1"/>
          <p:nvPr/>
        </p:nvSpPr>
        <p:spPr>
          <a:xfrm>
            <a:off x="7629723" y="6278627"/>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a:t>
            </a:r>
          </a:p>
          <a:p>
            <a:pPr lvl="2"/>
            <a:r>
              <a:rPr lang="en-US" dirty="0"/>
              <a:t>Methods:</a:t>
            </a:r>
          </a:p>
          <a:p>
            <a:pPr lvl="3"/>
            <a:r>
              <a:rPr lang="en-US" dirty="0"/>
              <a:t>Polynomial</a:t>
            </a:r>
          </a:p>
          <a:p>
            <a:pPr lvl="3"/>
            <a:r>
              <a:rPr lang="en-US" dirty="0"/>
              <a:t>Similarity Function</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2285932957"/>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Nonlinear SVM</a:t>
                </a:r>
              </a:p>
              <a:p>
                <a:pPr lvl="1"/>
                <a:r>
                  <a:rPr lang="en-US" dirty="0"/>
                  <a:t>Feature Addition Using Polynomial Functions</a:t>
                </a:r>
              </a:p>
              <a:p>
                <a:pPr lvl="2"/>
                <a:r>
                  <a:rPr lang="en-US" dirty="0"/>
                  <a:t>Addition of features using a polynomial function with another feature as an input.</a:t>
                </a:r>
              </a:p>
              <a:p>
                <a:pPr lvl="2"/>
                <a:r>
                  <a:rPr lang="en-US" dirty="0"/>
                  <a:t>A polynomial function is of the form:</a:t>
                </a:r>
              </a:p>
              <a:p>
                <a:pPr lvl="2"/>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r>
                          <a:rPr lang="en-US" i="1">
                            <a:latin typeface="Cambria Math" panose="02040503050406030204" pitchFamily="18" charset="0"/>
                          </a:rPr>
                          <m:t>𝑥</m:t>
                        </m:r>
                      </m:e>
                      <m:sup>
                        <m:r>
                          <a:rPr lang="en-US" i="1">
                            <a:latin typeface="Cambria Math" panose="02040503050406030204" pitchFamily="18" charset="0"/>
                          </a:rPr>
                          <m:t>𝑛</m:t>
                        </m:r>
                      </m:sup>
                    </m:sSup>
                    <m:r>
                      <a:rPr lang="en-US" b="0" i="1" smtClean="0">
                        <a:latin typeface="Cambria Math" panose="02040503050406030204" pitchFamily="18" charset="0"/>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i="1">
                            <a:latin typeface="Cambria Math" panose="02040503050406030204" pitchFamily="18" charset="0"/>
                          </a:rPr>
                          <m:t>𝑥</m:t>
                        </m:r>
                      </m:e>
                      <m:sup>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m:t>
                            </m:r>
                          </m:sub>
                        </m:sSub>
                        <m:r>
                          <a:rPr lang="en-US" i="1">
                            <a:latin typeface="Cambria Math" panose="02040503050406030204" pitchFamily="18" charset="0"/>
                          </a:rPr>
                          <m:t>𝑥</m:t>
                        </m:r>
                      </m:e>
                      <m:sup>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𝑥</m:t>
                        </m:r>
                      </m:e>
                      <m:sup>
                        <m:r>
                          <a:rPr lang="en-US" b="0" i="1" smtClean="0">
                            <a:latin typeface="Cambria Math" panose="02040503050406030204" pitchFamily="18" charset="0"/>
                          </a:rPr>
                          <m:t>0</m:t>
                        </m:r>
                      </m:sup>
                    </m:sSup>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e>
                    </m:nary>
                  </m:oMath>
                </a14:m>
                <a:endParaRPr lang="en-US" dirty="0"/>
              </a:p>
              <a:p>
                <a:pPr lvl="2"/>
                <a:r>
                  <a:rPr lang="en-US" dirty="0"/>
                  <a:t>The previous figures show graphical examples using polynomial functions.</a:t>
                </a:r>
              </a:p>
              <a:p>
                <a:pPr marL="914400" lvl="2" indent="0">
                  <a:buNone/>
                </a:pPr>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6"/>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3050038105"/>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Nonlinear SVM</a:t>
            </a:r>
          </a:p>
          <a:p>
            <a:pPr lvl="1"/>
            <a:r>
              <a:rPr lang="en-US" dirty="0"/>
              <a:t>Feature Addition using Similarity Function</a:t>
            </a:r>
          </a:p>
          <a:p>
            <a:pPr lvl="2"/>
            <a:r>
              <a:rPr lang="en-US" dirty="0"/>
              <a:t>A similarity function is used vs a polynomial function.</a:t>
            </a:r>
          </a:p>
          <a:p>
            <a:pPr lvl="2"/>
            <a:r>
              <a:rPr lang="en-US" dirty="0"/>
              <a:t>The similarity function measures how much each  feature data point resembles a user-specified landmark.</a:t>
            </a:r>
          </a:p>
          <a:p>
            <a:pPr lvl="3"/>
            <a:r>
              <a:rPr lang="en-US" dirty="0"/>
              <a:t>The closer the data point is to a landmark, the higher the value from the similarity function.</a:t>
            </a:r>
          </a:p>
          <a:p>
            <a:pPr lvl="3"/>
            <a:r>
              <a:rPr lang="en-US" dirty="0"/>
              <a:t>Can select as many feature data points to be landmarks as desired, but this increases the amount of data to predict from.</a:t>
            </a:r>
          </a:p>
          <a:p>
            <a:pPr lvl="3"/>
            <a:r>
              <a:rPr lang="en-US" dirty="0"/>
              <a:t>The more landmarks chosen, the higher the linearity of the data since the number of dimensions increases.</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1455290538"/>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 using Similarity Function</a:t>
            </a:r>
          </a:p>
          <a:p>
            <a:pPr lvl="2"/>
            <a:r>
              <a:rPr lang="en-US" dirty="0"/>
              <a:t>The following example uses the Gaussian Radial Basis Function as the similarity function, as an example.</a:t>
            </a:r>
          </a:p>
          <a:p>
            <a:pPr marL="914400" lvl="2" indent="0">
              <a:buNone/>
            </a:pPr>
            <a:endParaRPr lang="en-US" dirty="0"/>
          </a:p>
          <a:p>
            <a:pPr lvl="2"/>
            <a:endParaRPr lang="en-US" dirty="0"/>
          </a:p>
          <a:p>
            <a:endParaRPr lang="en-US" dirty="0"/>
          </a:p>
        </p:txBody>
      </p:sp>
      <p:sp>
        <p:nvSpPr>
          <p:cNvPr id="4" name="TextBox 3">
            <a:extLst>
              <a:ext uri="{FF2B5EF4-FFF2-40B4-BE49-F238E27FC236}">
                <a16:creationId xmlns:a16="http://schemas.microsoft.com/office/drawing/2014/main" id="{64A0A3E9-F288-487A-919B-8A05755DD759}"/>
              </a:ext>
            </a:extLst>
          </p:cNvPr>
          <p:cNvSpPr txBox="1"/>
          <p:nvPr/>
        </p:nvSpPr>
        <p:spPr>
          <a:xfrm>
            <a:off x="8705850" y="6214030"/>
            <a:ext cx="523677" cy="369332"/>
          </a:xfrm>
          <a:prstGeom prst="rect">
            <a:avLst/>
          </a:prstGeom>
          <a:noFill/>
        </p:spPr>
        <p:txBody>
          <a:bodyPr wrap="square" rtlCol="0">
            <a:spAutoFit/>
          </a:bodyPr>
          <a:lstStyle/>
          <a:p>
            <a:r>
              <a:rPr lang="en-US" dirty="0"/>
              <a:t>(4)</a:t>
            </a:r>
          </a:p>
        </p:txBody>
      </p:sp>
      <p:pic>
        <p:nvPicPr>
          <p:cNvPr id="6" name="Picture 5">
            <a:extLst>
              <a:ext uri="{FF2B5EF4-FFF2-40B4-BE49-F238E27FC236}">
                <a16:creationId xmlns:a16="http://schemas.microsoft.com/office/drawing/2014/main" id="{1A5E47FE-CF95-4F1F-832C-6DC87391CA6F}"/>
              </a:ext>
            </a:extLst>
          </p:cNvPr>
          <p:cNvPicPr>
            <a:picLocks noChangeAspect="1"/>
          </p:cNvPicPr>
          <p:nvPr/>
        </p:nvPicPr>
        <p:blipFill>
          <a:blip r:embed="rId6"/>
          <a:stretch>
            <a:fillRect/>
          </a:stretch>
        </p:blipFill>
        <p:spPr>
          <a:xfrm>
            <a:off x="495300" y="3671434"/>
            <a:ext cx="8153400" cy="2911928"/>
          </a:xfrm>
          <a:prstGeom prst="rect">
            <a:avLst/>
          </a:prstGeom>
        </p:spPr>
      </p:pic>
    </p:spTree>
    <p:extLst>
      <p:ext uri="{BB962C8B-B14F-4D97-AF65-F5344CB8AC3E}">
        <p14:creationId xmlns:p14="http://schemas.microsoft.com/office/powerpoint/2010/main" val="94147006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 using Similarity Function</a:t>
            </a:r>
          </a:p>
          <a:p>
            <a:pPr lvl="2"/>
            <a:r>
              <a:rPr lang="en-US" dirty="0"/>
              <a:t>The landmarks chosen here are -2 and 1.</a:t>
            </a:r>
          </a:p>
          <a:p>
            <a:pPr marL="914400" lvl="2" indent="0">
              <a:buNone/>
            </a:pPr>
            <a:endParaRPr lang="en-US" dirty="0"/>
          </a:p>
          <a:p>
            <a:pPr lvl="2"/>
            <a:endParaRPr lang="en-US" dirty="0"/>
          </a:p>
          <a:p>
            <a:endParaRPr lang="en-US" dirty="0"/>
          </a:p>
        </p:txBody>
      </p:sp>
      <p:sp>
        <p:nvSpPr>
          <p:cNvPr id="4" name="TextBox 3">
            <a:extLst>
              <a:ext uri="{FF2B5EF4-FFF2-40B4-BE49-F238E27FC236}">
                <a16:creationId xmlns:a16="http://schemas.microsoft.com/office/drawing/2014/main" id="{64A0A3E9-F288-487A-919B-8A05755DD759}"/>
              </a:ext>
            </a:extLst>
          </p:cNvPr>
          <p:cNvSpPr txBox="1"/>
          <p:nvPr/>
        </p:nvSpPr>
        <p:spPr>
          <a:xfrm>
            <a:off x="8705850" y="6214030"/>
            <a:ext cx="523677" cy="369332"/>
          </a:xfrm>
          <a:prstGeom prst="rect">
            <a:avLst/>
          </a:prstGeom>
          <a:noFill/>
        </p:spPr>
        <p:txBody>
          <a:bodyPr wrap="square" rtlCol="0">
            <a:spAutoFit/>
          </a:bodyPr>
          <a:lstStyle/>
          <a:p>
            <a:r>
              <a:rPr lang="en-US" dirty="0"/>
              <a:t>(4)</a:t>
            </a:r>
          </a:p>
        </p:txBody>
      </p:sp>
      <p:pic>
        <p:nvPicPr>
          <p:cNvPr id="6" name="Picture 5">
            <a:extLst>
              <a:ext uri="{FF2B5EF4-FFF2-40B4-BE49-F238E27FC236}">
                <a16:creationId xmlns:a16="http://schemas.microsoft.com/office/drawing/2014/main" id="{1A5E47FE-CF95-4F1F-832C-6DC87391CA6F}"/>
              </a:ext>
            </a:extLst>
          </p:cNvPr>
          <p:cNvPicPr>
            <a:picLocks noChangeAspect="1"/>
          </p:cNvPicPr>
          <p:nvPr/>
        </p:nvPicPr>
        <p:blipFill>
          <a:blip r:embed="rId6"/>
          <a:stretch>
            <a:fillRect/>
          </a:stretch>
        </p:blipFill>
        <p:spPr>
          <a:xfrm>
            <a:off x="495300" y="3671434"/>
            <a:ext cx="8153400" cy="2911928"/>
          </a:xfrm>
          <a:prstGeom prst="rect">
            <a:avLst/>
          </a:prstGeom>
        </p:spPr>
      </p:pic>
    </p:spTree>
    <p:extLst>
      <p:ext uri="{BB962C8B-B14F-4D97-AF65-F5344CB8AC3E}">
        <p14:creationId xmlns:p14="http://schemas.microsoft.com/office/powerpoint/2010/main" val="3424552278"/>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gamma (</a:t>
            </a:r>
            <a:r>
              <a:rPr lang="el-GR" dirty="0"/>
              <a:t>γ</a:t>
            </a:r>
            <a:r>
              <a:rPr lang="en-US" dirty="0"/>
              <a:t>) hyperparameter</a:t>
            </a:r>
          </a:p>
          <a:p>
            <a:pPr lvl="2"/>
            <a:r>
              <a:rPr lang="en-US" dirty="0"/>
              <a:t>Used for Gaussian RBF kernel</a:t>
            </a:r>
          </a:p>
          <a:p>
            <a:pPr lvl="2"/>
            <a:r>
              <a:rPr lang="en-US" dirty="0"/>
              <a:t>Causes width of bell curves to tighten</a:t>
            </a:r>
          </a:p>
          <a:p>
            <a:pPr lvl="2"/>
            <a:r>
              <a:rPr lang="en-US" dirty="0"/>
              <a:t>Causes decision boundary to wrap more tightly around the targeted class/landmarks.</a:t>
            </a:r>
          </a:p>
          <a:p>
            <a:pPr lvl="2"/>
            <a:r>
              <a:rPr lang="en-US" dirty="0"/>
              <a:t>Acts like the hyperparameter c</a:t>
            </a:r>
          </a:p>
          <a:p>
            <a:pPr lvl="2"/>
            <a:r>
              <a:rPr lang="en-US" dirty="0"/>
              <a:t>Higher values decrease generalization, and attempt to more exactly fit the data</a:t>
            </a:r>
          </a:p>
          <a:p>
            <a:pPr lvl="2"/>
            <a:r>
              <a:rPr lang="en-US" dirty="0"/>
              <a:t>Lower values increase generalization.</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1654282553"/>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gamma (</a:t>
            </a:r>
            <a:r>
              <a:rPr lang="el-GR" dirty="0"/>
              <a:t>γ</a:t>
            </a:r>
            <a:r>
              <a:rPr lang="en-US" dirty="0"/>
              <a:t>) </a:t>
            </a:r>
          </a:p>
          <a:p>
            <a:pPr marL="457200" lvl="1" indent="0">
              <a:buNone/>
            </a:pPr>
            <a:r>
              <a:rPr lang="en-US" dirty="0"/>
              <a:t>hyperparameter</a:t>
            </a:r>
          </a:p>
          <a:p>
            <a:pPr marL="914400" lvl="2" indent="0">
              <a:buNone/>
            </a:pPr>
            <a:endParaRPr lang="en-US" dirty="0"/>
          </a:p>
          <a:p>
            <a:pPr lvl="2"/>
            <a:endParaRPr lang="en-US" dirty="0"/>
          </a:p>
          <a:p>
            <a:endParaRPr lang="en-US" dirty="0"/>
          </a:p>
        </p:txBody>
      </p:sp>
      <p:sp>
        <p:nvSpPr>
          <p:cNvPr id="4" name="TextBox 3">
            <a:extLst>
              <a:ext uri="{FF2B5EF4-FFF2-40B4-BE49-F238E27FC236}">
                <a16:creationId xmlns:a16="http://schemas.microsoft.com/office/drawing/2014/main" id="{64A0A3E9-F288-487A-919B-8A05755DD759}"/>
              </a:ext>
            </a:extLst>
          </p:cNvPr>
          <p:cNvSpPr txBox="1"/>
          <p:nvPr/>
        </p:nvSpPr>
        <p:spPr>
          <a:xfrm>
            <a:off x="8705850" y="6214030"/>
            <a:ext cx="523677" cy="369332"/>
          </a:xfrm>
          <a:prstGeom prst="rect">
            <a:avLst/>
          </a:prstGeom>
          <a:noFill/>
        </p:spPr>
        <p:txBody>
          <a:bodyPr wrap="square" rtlCol="0">
            <a:spAutoFit/>
          </a:bodyPr>
          <a:lstStyle/>
          <a:p>
            <a:r>
              <a:rPr lang="en-US" dirty="0"/>
              <a:t>(4)</a:t>
            </a:r>
          </a:p>
        </p:txBody>
      </p:sp>
      <p:pic>
        <p:nvPicPr>
          <p:cNvPr id="8" name="Picture 7">
            <a:extLst>
              <a:ext uri="{FF2B5EF4-FFF2-40B4-BE49-F238E27FC236}">
                <a16:creationId xmlns:a16="http://schemas.microsoft.com/office/drawing/2014/main" id="{349FFF5F-4E17-4EAC-851F-0AD4BE19770A}"/>
              </a:ext>
            </a:extLst>
          </p:cNvPr>
          <p:cNvPicPr>
            <a:picLocks noChangeAspect="1"/>
          </p:cNvPicPr>
          <p:nvPr/>
        </p:nvPicPr>
        <p:blipFill>
          <a:blip r:embed="rId6"/>
          <a:stretch>
            <a:fillRect/>
          </a:stretch>
        </p:blipFill>
        <p:spPr>
          <a:xfrm>
            <a:off x="4343400" y="1600200"/>
            <a:ext cx="4215745" cy="4983162"/>
          </a:xfrm>
          <a:prstGeom prst="rect">
            <a:avLst/>
          </a:prstGeom>
        </p:spPr>
      </p:pic>
    </p:spTree>
    <p:extLst>
      <p:ext uri="{BB962C8B-B14F-4D97-AF65-F5344CB8AC3E}">
        <p14:creationId xmlns:p14="http://schemas.microsoft.com/office/powerpoint/2010/main" val="1212932347"/>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Nonlinear SVM</a:t>
            </a:r>
          </a:p>
          <a:p>
            <a:pPr lvl="1"/>
            <a:r>
              <a:rPr lang="en-US" dirty="0"/>
              <a:t>Kernel Trick</a:t>
            </a:r>
          </a:p>
          <a:p>
            <a:pPr lvl="2"/>
            <a:r>
              <a:rPr lang="en-US" dirty="0"/>
              <a:t>Adding more features can allow the data to be linearly separable, but also increases the amount of computational power needed.</a:t>
            </a:r>
          </a:p>
          <a:p>
            <a:pPr lvl="2"/>
            <a:r>
              <a:rPr lang="en-US" dirty="0"/>
              <a:t>The kernel trick does some mathematical trickery to map the prediction function to a different space.</a:t>
            </a:r>
          </a:p>
          <a:p>
            <a:pPr lvl="2"/>
            <a:r>
              <a:rPr lang="en-US" dirty="0"/>
              <a:t>Mapping the function to a different space allows a less computationally expensive calculation vs computing values for the function itself.</a:t>
            </a:r>
          </a:p>
          <a:p>
            <a:pPr lvl="2"/>
            <a:r>
              <a:rPr lang="en-US" dirty="0"/>
              <a:t>This decreases the needed computational power.</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2313908128"/>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Kernel Trick</a:t>
            </a:r>
          </a:p>
          <a:p>
            <a:pPr lvl="2"/>
            <a:r>
              <a:rPr lang="en-US" dirty="0"/>
              <a:t>Different kernels can be used, including for polynomial and similarity function methods covered above.</a:t>
            </a:r>
          </a:p>
          <a:p>
            <a:pPr lvl="2"/>
            <a:r>
              <a:rPr lang="en-US" dirty="0"/>
              <a:t>See code for examples.</a:t>
            </a:r>
          </a:p>
          <a:p>
            <a:pPr lvl="2"/>
            <a:endParaRPr lang="en-US" dirty="0"/>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1396852430"/>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Example</a:t>
            </a:r>
          </a:p>
          <a:p>
            <a:pPr lvl="1"/>
            <a:r>
              <a:rPr lang="en-US" dirty="0"/>
              <a:t>Nonlinear SVM using feature addition</a:t>
            </a:r>
          </a:p>
          <a:p>
            <a:pPr lvl="1"/>
            <a:r>
              <a:rPr lang="en-US" dirty="0"/>
              <a:t>Nonlinear SVM using kernels</a:t>
            </a:r>
          </a:p>
          <a:p>
            <a:pPr lvl="2"/>
            <a:endParaRPr lang="en-US" dirty="0"/>
          </a:p>
          <a:p>
            <a:endParaRPr lang="en-US" dirty="0"/>
          </a:p>
        </p:txBody>
      </p:sp>
    </p:spTree>
    <p:extLst>
      <p:ext uri="{BB962C8B-B14F-4D97-AF65-F5344CB8AC3E}">
        <p14:creationId xmlns:p14="http://schemas.microsoft.com/office/powerpoint/2010/main" val="762513428"/>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the polynomial degree for nonlinear SVM using the polynomial kernel.</a:t>
            </a:r>
          </a:p>
          <a:p>
            <a:pPr lvl="1"/>
            <a:r>
              <a:rPr lang="en-US" dirty="0"/>
              <a:t>Use the RBF kernel with the nonlinear SVM, adjusting gamma and C to see how they affect accuracy and generalization.</a:t>
            </a:r>
          </a:p>
          <a:p>
            <a:pPr lvl="1"/>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572401245"/>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a:t>
            </a:r>
            <a:r>
              <a:rPr lang="en-US" dirty="0">
                <a:hlinkClick r:id="rId5" action="ppaction://hlinksldjump"/>
              </a:rPr>
              <a:t>classifier variant</a:t>
            </a:r>
            <a:r>
              <a:rPr lang="en-US" dirty="0"/>
              <a:t>,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9250</TotalTime>
  <Words>6656</Words>
  <Application>Microsoft Office PowerPoint</Application>
  <PresentationFormat>On-screen Show (4:3)</PresentationFormat>
  <Paragraphs>1081</Paragraphs>
  <Slides>169</Slides>
  <Notes>51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169</vt:i4>
      </vt:variant>
    </vt:vector>
  </HeadingPairs>
  <TitlesOfParts>
    <vt:vector size="177" baseType="lpstr">
      <vt:lpstr>Arial</vt:lpstr>
      <vt:lpstr>Calibri</vt:lpstr>
      <vt:lpstr>Cambria Math</vt:lpstr>
      <vt:lpstr>Consolas</vt:lpstr>
      <vt:lpstr>Garamond</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Dataset Preparation</vt:lpstr>
      <vt:lpstr>Dataset Preparation</vt:lpstr>
      <vt:lpstr>Dataset Preparation</vt:lpstr>
      <vt:lpstr>Dataset Preparation</vt:lpstr>
      <vt:lpstr>Dataset Preparation</vt:lpstr>
      <vt:lpstr>Dataset Preparation</vt:lpstr>
      <vt:lpstr>Dataset Preparation</vt:lpstr>
      <vt:lpstr>Dataset Preparation</vt:lpstr>
      <vt:lpstr>Dataset Preparation</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Classifiers</vt:lpstr>
      <vt:lpstr>Evaluating Accuracy of Regressors</vt:lpstr>
      <vt:lpstr>Evaluating Accuracy of Regressors</vt:lpstr>
      <vt:lpstr>Evaluating Accuracy of Regressors</vt:lpstr>
      <vt:lpstr>Evaluating Accuracy of Regressors</vt:lpstr>
      <vt:lpstr>Evaluating Accuracy of Regressors</vt:lpstr>
      <vt:lpstr>Ensemble Methods</vt:lpstr>
      <vt:lpstr>Ensemble Methods</vt:lpstr>
      <vt:lpstr>Ensemble Methods</vt:lpstr>
      <vt:lpstr>Ensemble Methods</vt:lpstr>
      <vt:lpstr>Ensemble Methods</vt:lpstr>
      <vt:lpstr>Ensemble Methods</vt:lpstr>
      <vt:lpstr>Ensemble Methods</vt:lpstr>
      <vt:lpstr>Ensemble Methods</vt:lpstr>
      <vt:lpstr>Tuning</vt:lpstr>
      <vt:lpstr>Tuning</vt:lpstr>
      <vt:lpstr>Tuning</vt:lpstr>
      <vt:lpstr>Tuning</vt:lpstr>
      <vt:lpstr>Tuning</vt:lpstr>
      <vt:lpstr>Tuning</vt:lpstr>
      <vt:lpstr>Tuning</vt:lpstr>
      <vt:lpstr>Tuning</vt:lpstr>
      <vt:lpstr>Bibliography</vt:lpstr>
      <vt:lpstr>Bibliography</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586</cp:revision>
  <dcterms:created xsi:type="dcterms:W3CDTF">2018-01-12T01:50:51Z</dcterms:created>
  <dcterms:modified xsi:type="dcterms:W3CDTF">2022-01-26T04:49:16Z</dcterms:modified>
</cp:coreProperties>
</file>