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2" r:id="rId4"/>
    <p:sldId id="376" r:id="rId5"/>
    <p:sldId id="377" r:id="rId6"/>
    <p:sldId id="386" r:id="rId7"/>
    <p:sldId id="385" r:id="rId8"/>
    <p:sldId id="388" r:id="rId9"/>
    <p:sldId id="384" r:id="rId10"/>
    <p:sldId id="383" r:id="rId11"/>
    <p:sldId id="387" r:id="rId12"/>
    <p:sldId id="378" r:id="rId13"/>
    <p:sldId id="380" r:id="rId14"/>
    <p:sldId id="381" r:id="rId15"/>
    <p:sldId id="3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11/16/2021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oecd.org/price/inflation-cpi.htm"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github.com/awesomedata/awesome-public-datasets" TargetMode="External"/><Relationship Id="rId5" Type="http://schemas.openxmlformats.org/officeDocument/2006/relationships/hyperlink" Target="https://web.archive.org/web/20060112045100/http:/www.oxfordjournals.org/nar/database/c" TargetMode="External"/><Relationship Id="rId4" Type="http://schemas.openxmlformats.org/officeDocument/2006/relationships/hyperlink" Target="https://catalog.data.gov/"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Plotting with </a:t>
            </a:r>
            <a:r>
              <a:rPr lang="en-US"/>
              <a:t>MatPlotLib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a:xfrm>
            <a:off x="457200" y="1600200"/>
            <a:ext cx="4495800" cy="4525963"/>
          </a:xfrm>
        </p:spPr>
        <p:txBody>
          <a:bodyPr>
            <a:normAutofit/>
          </a:bodyPr>
          <a:lstStyle/>
          <a:p>
            <a:r>
              <a:rPr lang="en-US" dirty="0"/>
              <a:t>Polar</a:t>
            </a:r>
          </a:p>
          <a:p>
            <a:pPr lvl="1"/>
            <a:r>
              <a:rPr lang="en-US" dirty="0"/>
              <a:t>Things circular in nature</a:t>
            </a:r>
          </a:p>
          <a:p>
            <a:pPr lvl="1"/>
            <a:r>
              <a:rPr lang="en-US" dirty="0"/>
              <a:t>Things that repeat on a set cycle</a:t>
            </a:r>
          </a:p>
          <a:p>
            <a:endParaRPr lang="en-US" dirty="0"/>
          </a:p>
        </p:txBody>
      </p:sp>
      <p:pic>
        <p:nvPicPr>
          <p:cNvPr id="5" name="Picture 4">
            <a:extLst>
              <a:ext uri="{FF2B5EF4-FFF2-40B4-BE49-F238E27FC236}">
                <a16:creationId xmlns:a16="http://schemas.microsoft.com/office/drawing/2014/main" id="{1F152597-ADE2-49CF-A924-AFF9B90AEC76}"/>
              </a:ext>
            </a:extLst>
          </p:cNvPr>
          <p:cNvPicPr>
            <a:picLocks noChangeAspect="1"/>
          </p:cNvPicPr>
          <p:nvPr/>
        </p:nvPicPr>
        <p:blipFill>
          <a:blip r:embed="rId3"/>
          <a:stretch>
            <a:fillRect/>
          </a:stretch>
        </p:blipFill>
        <p:spPr>
          <a:xfrm>
            <a:off x="5105400" y="2971800"/>
            <a:ext cx="3518702" cy="3417078"/>
          </a:xfrm>
          <a:prstGeom prst="rect">
            <a:avLst/>
          </a:prstGeom>
        </p:spPr>
      </p:pic>
    </p:spTree>
    <p:extLst>
      <p:ext uri="{BB962C8B-B14F-4D97-AF65-F5344CB8AC3E}">
        <p14:creationId xmlns:p14="http://schemas.microsoft.com/office/powerpoint/2010/main" val="246511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Subplots</a:t>
            </a:r>
          </a:p>
        </p:txBody>
      </p:sp>
      <p:sp>
        <p:nvSpPr>
          <p:cNvPr id="3" name="Content Placeholder 2"/>
          <p:cNvSpPr>
            <a:spLocks noGrp="1"/>
          </p:cNvSpPr>
          <p:nvPr>
            <p:ph idx="1"/>
          </p:nvPr>
        </p:nvSpPr>
        <p:spPr/>
        <p:txBody>
          <a:bodyPr/>
          <a:lstStyle/>
          <a:p>
            <a:r>
              <a:rPr lang="en-US" dirty="0"/>
              <a:t>Multiple plots on same figure</a:t>
            </a:r>
          </a:p>
        </p:txBody>
      </p:sp>
      <p:pic>
        <p:nvPicPr>
          <p:cNvPr id="5" name="Picture 4">
            <a:extLst>
              <a:ext uri="{FF2B5EF4-FFF2-40B4-BE49-F238E27FC236}">
                <a16:creationId xmlns:a16="http://schemas.microsoft.com/office/drawing/2014/main" id="{081D5AF5-2913-403D-A410-381ACDC77BE7}"/>
              </a:ext>
            </a:extLst>
          </p:cNvPr>
          <p:cNvPicPr>
            <a:picLocks noChangeAspect="1"/>
          </p:cNvPicPr>
          <p:nvPr/>
        </p:nvPicPr>
        <p:blipFill>
          <a:blip r:embed="rId3"/>
          <a:stretch>
            <a:fillRect/>
          </a:stretch>
        </p:blipFill>
        <p:spPr>
          <a:xfrm>
            <a:off x="2094935" y="2788108"/>
            <a:ext cx="4954129" cy="3353564"/>
          </a:xfrm>
          <a:prstGeom prst="rect">
            <a:avLst/>
          </a:prstGeom>
        </p:spPr>
      </p:pic>
    </p:spTree>
    <p:extLst>
      <p:ext uri="{BB962C8B-B14F-4D97-AF65-F5344CB8AC3E}">
        <p14:creationId xmlns:p14="http://schemas.microsoft.com/office/powerpoint/2010/main" val="337283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Customization</a:t>
            </a:r>
          </a:p>
        </p:txBody>
      </p:sp>
      <p:sp>
        <p:nvSpPr>
          <p:cNvPr id="3" name="Content Placeholder 2"/>
          <p:cNvSpPr>
            <a:spLocks noGrp="1"/>
          </p:cNvSpPr>
          <p:nvPr>
            <p:ph idx="1"/>
          </p:nvPr>
        </p:nvSpPr>
        <p:spPr/>
        <p:txBody>
          <a:bodyPr/>
          <a:lstStyle/>
          <a:p>
            <a:r>
              <a:rPr lang="en-US" dirty="0"/>
              <a:t>Can add events to plots that allow things to happen if a trigger occurs</a:t>
            </a:r>
          </a:p>
          <a:p>
            <a:pPr lvl="1"/>
            <a:r>
              <a:rPr lang="en-US" dirty="0"/>
              <a:t>Mouse click could change colors or scale</a:t>
            </a:r>
          </a:p>
        </p:txBody>
      </p:sp>
    </p:spTree>
    <p:extLst>
      <p:ext uri="{BB962C8B-B14F-4D97-AF65-F5344CB8AC3E}">
        <p14:creationId xmlns:p14="http://schemas.microsoft.com/office/powerpoint/2010/main" val="10294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Data Sets</a:t>
            </a:r>
          </a:p>
        </p:txBody>
      </p:sp>
      <p:sp>
        <p:nvSpPr>
          <p:cNvPr id="3" name="Content Placeholder 2"/>
          <p:cNvSpPr>
            <a:spLocks noGrp="1"/>
          </p:cNvSpPr>
          <p:nvPr>
            <p:ph idx="1"/>
          </p:nvPr>
        </p:nvSpPr>
        <p:spPr/>
        <p:txBody>
          <a:bodyPr/>
          <a:lstStyle/>
          <a:p>
            <a:r>
              <a:rPr lang="en-US" dirty="0">
                <a:hlinkClick r:id="rId3"/>
              </a:rPr>
              <a:t>https://data.oecd.org/price/inflation-cpi.htm</a:t>
            </a:r>
            <a:endParaRPr lang="en-US" dirty="0"/>
          </a:p>
          <a:p>
            <a:r>
              <a:rPr lang="en-US" dirty="0">
                <a:hlinkClick r:id="rId4"/>
              </a:rPr>
              <a:t>https://catalog.data.gov/</a:t>
            </a:r>
            <a:endParaRPr lang="en-US" dirty="0"/>
          </a:p>
          <a:p>
            <a:r>
              <a:rPr lang="en-US" dirty="0">
                <a:hlinkClick r:id="rId5"/>
              </a:rPr>
              <a:t>https://web.archive.org/web/20060112045100/http://www.oxfordjournals.org/nar/database/c</a:t>
            </a:r>
            <a:endParaRPr lang="en-US" dirty="0"/>
          </a:p>
          <a:p>
            <a:r>
              <a:rPr lang="en-US">
                <a:hlinkClick r:id="rId6"/>
              </a:rPr>
              <a:t>https://github.com/awesomedata/awesome-public-datasets</a:t>
            </a:r>
            <a:endParaRPr lang="en-US"/>
          </a:p>
          <a:p>
            <a:endParaRPr lang="en-US" dirty="0"/>
          </a:p>
          <a:p>
            <a:endParaRPr lang="en-US" dirty="0"/>
          </a:p>
        </p:txBody>
      </p:sp>
    </p:spTree>
    <p:extLst>
      <p:ext uri="{BB962C8B-B14F-4D97-AF65-F5344CB8AC3E}">
        <p14:creationId xmlns:p14="http://schemas.microsoft.com/office/powerpoint/2010/main" val="158646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r>
              <a:rPr lang="en-US" dirty="0"/>
              <a:t>Basic Plotting Capabilities in </a:t>
            </a:r>
            <a:r>
              <a:rPr lang="en-US" dirty="0" err="1"/>
              <a:t>MatPlotLib</a:t>
            </a:r>
            <a:endParaRPr lang="en-US" dirty="0"/>
          </a:p>
          <a:p>
            <a:r>
              <a:rPr lang="en-US" dirty="0"/>
              <a:t>Sample Plot Types</a:t>
            </a:r>
          </a:p>
          <a:p>
            <a:r>
              <a:rPr lang="en-US" dirty="0"/>
              <a:t>Subplots</a:t>
            </a:r>
          </a:p>
          <a:p>
            <a:r>
              <a:rPr lang="en-US" dirty="0"/>
              <a:t>Customization</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Plotting Capabilities in </a:t>
            </a:r>
            <a:r>
              <a:rPr lang="en-US" dirty="0" err="1"/>
              <a:t>MatPlotLib</a:t>
            </a:r>
            <a:endParaRPr lang="en-US" dirty="0"/>
          </a:p>
        </p:txBody>
      </p:sp>
      <p:sp>
        <p:nvSpPr>
          <p:cNvPr id="3" name="Content Placeholder 2"/>
          <p:cNvSpPr>
            <a:spLocks noGrp="1"/>
          </p:cNvSpPr>
          <p:nvPr>
            <p:ph idx="1"/>
          </p:nvPr>
        </p:nvSpPr>
        <p:spPr/>
        <p:txBody>
          <a:bodyPr>
            <a:normAutofit fontScale="85000" lnSpcReduction="20000"/>
          </a:bodyPr>
          <a:lstStyle/>
          <a:p>
            <a:r>
              <a:rPr lang="en-US" dirty="0"/>
              <a:t>Utilize scatterplot for basics</a:t>
            </a:r>
          </a:p>
          <a:p>
            <a:r>
              <a:rPr lang="en-US" dirty="0"/>
              <a:t>Plot data</a:t>
            </a:r>
          </a:p>
          <a:p>
            <a:r>
              <a:rPr lang="en-US" dirty="0"/>
              <a:t>Plot multiple lines</a:t>
            </a:r>
          </a:p>
          <a:p>
            <a:r>
              <a:rPr lang="en-US" dirty="0"/>
              <a:t>Change line style</a:t>
            </a:r>
          </a:p>
          <a:p>
            <a:pPr lvl="1"/>
            <a:r>
              <a:rPr lang="en-US" dirty="0" err="1"/>
              <a:t>Linestyle</a:t>
            </a:r>
            <a:r>
              <a:rPr lang="en-US" dirty="0"/>
              <a:t> keyword</a:t>
            </a:r>
          </a:p>
          <a:p>
            <a:pPr lvl="1"/>
            <a:r>
              <a:rPr lang="en-US" dirty="0"/>
              <a:t>Marker keyword</a:t>
            </a:r>
          </a:p>
          <a:p>
            <a:pPr lvl="1"/>
            <a:r>
              <a:rPr lang="en-US" dirty="0"/>
              <a:t>Linewidth keyword</a:t>
            </a:r>
          </a:p>
          <a:p>
            <a:r>
              <a:rPr lang="en-US" dirty="0"/>
              <a:t>Edit axis labels</a:t>
            </a:r>
          </a:p>
          <a:p>
            <a:r>
              <a:rPr lang="en-US" dirty="0"/>
              <a:t>Add text annotation</a:t>
            </a:r>
          </a:p>
          <a:p>
            <a:r>
              <a:rPr lang="en-US" dirty="0"/>
              <a:t>Show plot</a:t>
            </a:r>
          </a:p>
          <a:p>
            <a:r>
              <a:rPr lang="en-US" dirty="0"/>
              <a:t>Export plot to .pdf or other file</a:t>
            </a:r>
          </a:p>
          <a:p>
            <a:endParaRPr lang="en-US" dirty="0"/>
          </a:p>
          <a:p>
            <a:endParaRPr lang="en-US" dirty="0"/>
          </a:p>
        </p:txBody>
      </p:sp>
    </p:spTree>
    <p:extLst>
      <p:ext uri="{BB962C8B-B14F-4D97-AF65-F5344CB8AC3E}">
        <p14:creationId xmlns:p14="http://schemas.microsoft.com/office/powerpoint/2010/main" val="337281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Scatter Plot</a:t>
            </a:r>
          </a:p>
          <a:p>
            <a:pPr lvl="1"/>
            <a:r>
              <a:rPr lang="en-US" dirty="0"/>
              <a:t>Showing trends and patterns in data points</a:t>
            </a:r>
          </a:p>
          <a:p>
            <a:endParaRPr lang="en-US" dirty="0"/>
          </a:p>
        </p:txBody>
      </p:sp>
      <p:pic>
        <p:nvPicPr>
          <p:cNvPr id="5" name="Picture 4">
            <a:extLst>
              <a:ext uri="{FF2B5EF4-FFF2-40B4-BE49-F238E27FC236}">
                <a16:creationId xmlns:a16="http://schemas.microsoft.com/office/drawing/2014/main" id="{8C331CF5-7686-4B5C-B20C-6E3826F9F254}"/>
              </a:ext>
            </a:extLst>
          </p:cNvPr>
          <p:cNvPicPr>
            <a:picLocks noChangeAspect="1"/>
          </p:cNvPicPr>
          <p:nvPr/>
        </p:nvPicPr>
        <p:blipFill>
          <a:blip r:embed="rId3"/>
          <a:stretch>
            <a:fillRect/>
          </a:stretch>
        </p:blipFill>
        <p:spPr>
          <a:xfrm>
            <a:off x="3733800" y="2971800"/>
            <a:ext cx="5017643" cy="3531405"/>
          </a:xfrm>
          <a:prstGeom prst="rect">
            <a:avLst/>
          </a:prstGeom>
        </p:spPr>
      </p:pic>
    </p:spTree>
    <p:extLst>
      <p:ext uri="{BB962C8B-B14F-4D97-AF65-F5344CB8AC3E}">
        <p14:creationId xmlns:p14="http://schemas.microsoft.com/office/powerpoint/2010/main" val="10849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a:xfrm>
            <a:off x="457200" y="1600200"/>
            <a:ext cx="5181600" cy="4525963"/>
          </a:xfrm>
        </p:spPr>
        <p:txBody>
          <a:bodyPr>
            <a:normAutofit/>
          </a:bodyPr>
          <a:lstStyle/>
          <a:p>
            <a:r>
              <a:rPr lang="en-US" dirty="0"/>
              <a:t>Pie Chart</a:t>
            </a:r>
          </a:p>
          <a:p>
            <a:pPr lvl="1"/>
            <a:r>
              <a:rPr lang="en-US" dirty="0"/>
              <a:t>Comparing relative amounts of a whole.</a:t>
            </a:r>
          </a:p>
          <a:p>
            <a:pPr lvl="1"/>
            <a:r>
              <a:rPr lang="en-US" dirty="0"/>
              <a:t>More easily shows relative sizes from 100%.</a:t>
            </a:r>
          </a:p>
          <a:p>
            <a:endParaRPr lang="en-US" dirty="0"/>
          </a:p>
        </p:txBody>
      </p:sp>
      <p:pic>
        <p:nvPicPr>
          <p:cNvPr id="5" name="Picture 4">
            <a:extLst>
              <a:ext uri="{FF2B5EF4-FFF2-40B4-BE49-F238E27FC236}">
                <a16:creationId xmlns:a16="http://schemas.microsoft.com/office/drawing/2014/main" id="{7E081FD5-2968-44AF-876F-E006918BF13B}"/>
              </a:ext>
            </a:extLst>
          </p:cNvPr>
          <p:cNvPicPr>
            <a:picLocks noChangeAspect="1"/>
          </p:cNvPicPr>
          <p:nvPr/>
        </p:nvPicPr>
        <p:blipFill>
          <a:blip r:embed="rId3"/>
          <a:stretch>
            <a:fillRect/>
          </a:stretch>
        </p:blipFill>
        <p:spPr>
          <a:xfrm>
            <a:off x="5752431" y="3276600"/>
            <a:ext cx="2934369" cy="3163021"/>
          </a:xfrm>
          <a:prstGeom prst="rect">
            <a:avLst/>
          </a:prstGeom>
        </p:spPr>
      </p:pic>
    </p:spTree>
    <p:extLst>
      <p:ext uri="{BB962C8B-B14F-4D97-AF65-F5344CB8AC3E}">
        <p14:creationId xmlns:p14="http://schemas.microsoft.com/office/powerpoint/2010/main" val="85791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a:xfrm>
            <a:off x="457200" y="1600200"/>
            <a:ext cx="3276600" cy="4525963"/>
          </a:xfrm>
        </p:spPr>
        <p:txBody>
          <a:bodyPr>
            <a:normAutofit/>
          </a:bodyPr>
          <a:lstStyle/>
          <a:p>
            <a:r>
              <a:rPr lang="en-US" dirty="0"/>
              <a:t>Bar Graph</a:t>
            </a:r>
          </a:p>
          <a:p>
            <a:pPr lvl="1"/>
            <a:r>
              <a:rPr lang="en-US" dirty="0"/>
              <a:t>Vertical</a:t>
            </a:r>
          </a:p>
          <a:p>
            <a:pPr lvl="1"/>
            <a:r>
              <a:rPr lang="en-US" dirty="0"/>
              <a:t>Comparing items</a:t>
            </a:r>
          </a:p>
        </p:txBody>
      </p:sp>
      <p:pic>
        <p:nvPicPr>
          <p:cNvPr id="5" name="Picture 4">
            <a:extLst>
              <a:ext uri="{FF2B5EF4-FFF2-40B4-BE49-F238E27FC236}">
                <a16:creationId xmlns:a16="http://schemas.microsoft.com/office/drawing/2014/main" id="{D0C3F748-5533-4672-834D-BD630478AEE9}"/>
              </a:ext>
            </a:extLst>
          </p:cNvPr>
          <p:cNvPicPr>
            <a:picLocks noChangeAspect="1"/>
          </p:cNvPicPr>
          <p:nvPr/>
        </p:nvPicPr>
        <p:blipFill>
          <a:blip r:embed="rId3"/>
          <a:stretch>
            <a:fillRect/>
          </a:stretch>
        </p:blipFill>
        <p:spPr>
          <a:xfrm>
            <a:off x="3810000" y="2895600"/>
            <a:ext cx="5017643" cy="3671136"/>
          </a:xfrm>
          <a:prstGeom prst="rect">
            <a:avLst/>
          </a:prstGeom>
        </p:spPr>
      </p:pic>
    </p:spTree>
    <p:extLst>
      <p:ext uri="{BB962C8B-B14F-4D97-AF65-F5344CB8AC3E}">
        <p14:creationId xmlns:p14="http://schemas.microsoft.com/office/powerpoint/2010/main" val="297500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a:xfrm>
            <a:off x="457200" y="1600200"/>
            <a:ext cx="3429000" cy="4525963"/>
          </a:xfrm>
        </p:spPr>
        <p:txBody>
          <a:bodyPr>
            <a:normAutofit/>
          </a:bodyPr>
          <a:lstStyle/>
          <a:p>
            <a:r>
              <a:rPr lang="en-US" dirty="0"/>
              <a:t>Bar Graph</a:t>
            </a:r>
          </a:p>
          <a:p>
            <a:pPr lvl="1"/>
            <a:r>
              <a:rPr lang="en-US" dirty="0"/>
              <a:t>Horizontal</a:t>
            </a:r>
          </a:p>
          <a:p>
            <a:pPr lvl="1"/>
            <a:r>
              <a:rPr lang="en-US" dirty="0"/>
              <a:t>Comparing items where horizontal is more natural</a:t>
            </a:r>
          </a:p>
          <a:p>
            <a:pPr lvl="2"/>
            <a:r>
              <a:rPr lang="en-US" dirty="0"/>
              <a:t>Flashlight length</a:t>
            </a:r>
          </a:p>
          <a:p>
            <a:pPr lvl="2"/>
            <a:r>
              <a:rPr lang="en-US" dirty="0"/>
              <a:t>Distance travelled in a race</a:t>
            </a:r>
          </a:p>
          <a:p>
            <a:endParaRPr lang="en-US" dirty="0"/>
          </a:p>
        </p:txBody>
      </p:sp>
      <p:pic>
        <p:nvPicPr>
          <p:cNvPr id="6" name="Picture 5">
            <a:extLst>
              <a:ext uri="{FF2B5EF4-FFF2-40B4-BE49-F238E27FC236}">
                <a16:creationId xmlns:a16="http://schemas.microsoft.com/office/drawing/2014/main" id="{71E32319-8CAB-4AFC-A648-B20B1DD7FF9D}"/>
              </a:ext>
            </a:extLst>
          </p:cNvPr>
          <p:cNvPicPr>
            <a:picLocks noChangeAspect="1"/>
          </p:cNvPicPr>
          <p:nvPr/>
        </p:nvPicPr>
        <p:blipFill>
          <a:blip r:embed="rId3"/>
          <a:stretch>
            <a:fillRect/>
          </a:stretch>
        </p:blipFill>
        <p:spPr>
          <a:xfrm>
            <a:off x="3962400" y="2971800"/>
            <a:ext cx="4954129" cy="3734651"/>
          </a:xfrm>
          <a:prstGeom prst="rect">
            <a:avLst/>
          </a:prstGeom>
        </p:spPr>
      </p:pic>
    </p:spTree>
    <p:extLst>
      <p:ext uri="{BB962C8B-B14F-4D97-AF65-F5344CB8AC3E}">
        <p14:creationId xmlns:p14="http://schemas.microsoft.com/office/powerpoint/2010/main" val="214376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Histogram</a:t>
            </a:r>
          </a:p>
          <a:p>
            <a:pPr lvl="1"/>
            <a:r>
              <a:rPr lang="en-US" dirty="0"/>
              <a:t>Plotting relative frequency of occurrences</a:t>
            </a:r>
          </a:p>
          <a:p>
            <a:endParaRPr lang="en-US" dirty="0"/>
          </a:p>
        </p:txBody>
      </p:sp>
      <p:pic>
        <p:nvPicPr>
          <p:cNvPr id="7" name="Picture 6">
            <a:extLst>
              <a:ext uri="{FF2B5EF4-FFF2-40B4-BE49-F238E27FC236}">
                <a16:creationId xmlns:a16="http://schemas.microsoft.com/office/drawing/2014/main" id="{560FAF8E-423F-4AE5-B875-EEE66CEB21A9}"/>
              </a:ext>
            </a:extLst>
          </p:cNvPr>
          <p:cNvPicPr>
            <a:picLocks noChangeAspect="1"/>
          </p:cNvPicPr>
          <p:nvPr/>
        </p:nvPicPr>
        <p:blipFill>
          <a:blip r:embed="rId3"/>
          <a:stretch>
            <a:fillRect/>
          </a:stretch>
        </p:blipFill>
        <p:spPr>
          <a:xfrm>
            <a:off x="3962400" y="3124200"/>
            <a:ext cx="4979534" cy="3531405"/>
          </a:xfrm>
          <a:prstGeom prst="rect">
            <a:avLst/>
          </a:prstGeom>
        </p:spPr>
      </p:pic>
    </p:spTree>
    <p:extLst>
      <p:ext uri="{BB962C8B-B14F-4D97-AF65-F5344CB8AC3E}">
        <p14:creationId xmlns:p14="http://schemas.microsoft.com/office/powerpoint/2010/main" val="265707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3D</a:t>
            </a:r>
          </a:p>
          <a:p>
            <a:pPr lvl="1"/>
            <a:r>
              <a:rPr lang="en-US" dirty="0"/>
              <a:t>Plotting things that change based on 3 parameters</a:t>
            </a:r>
          </a:p>
          <a:p>
            <a:endParaRPr lang="en-US" dirty="0"/>
          </a:p>
        </p:txBody>
      </p:sp>
      <p:pic>
        <p:nvPicPr>
          <p:cNvPr id="5" name="Picture 4">
            <a:extLst>
              <a:ext uri="{FF2B5EF4-FFF2-40B4-BE49-F238E27FC236}">
                <a16:creationId xmlns:a16="http://schemas.microsoft.com/office/drawing/2014/main" id="{AE731DFB-61E3-4BAC-985B-303577E5379C}"/>
              </a:ext>
            </a:extLst>
          </p:cNvPr>
          <p:cNvPicPr>
            <a:picLocks noChangeAspect="1"/>
          </p:cNvPicPr>
          <p:nvPr/>
        </p:nvPicPr>
        <p:blipFill>
          <a:blip r:embed="rId3"/>
          <a:stretch>
            <a:fillRect/>
          </a:stretch>
        </p:blipFill>
        <p:spPr>
          <a:xfrm>
            <a:off x="4419600" y="3648993"/>
            <a:ext cx="4433310" cy="2934369"/>
          </a:xfrm>
          <a:prstGeom prst="rect">
            <a:avLst/>
          </a:prstGeom>
        </p:spPr>
      </p:pic>
    </p:spTree>
    <p:extLst>
      <p:ext uri="{BB962C8B-B14F-4D97-AF65-F5344CB8AC3E}">
        <p14:creationId xmlns:p14="http://schemas.microsoft.com/office/powerpoint/2010/main" val="2234588563"/>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439</Words>
  <Application>Microsoft Office PowerPoint</Application>
  <PresentationFormat>On-screen Show (4:3)</PresentationFormat>
  <Paragraphs>61</Paragraphs>
  <Slides>14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Office Theme</vt:lpstr>
      <vt:lpstr>1_Office Theme</vt:lpstr>
      <vt:lpstr>Session 7 – Python Plotting with MatPlotLib</vt:lpstr>
      <vt:lpstr>MatPlotLib Visuals</vt:lpstr>
      <vt:lpstr>Basic Plotting Capabilities in MatPlotLib</vt:lpstr>
      <vt:lpstr>Sample Plot Types</vt:lpstr>
      <vt:lpstr>Sample Plot Types</vt:lpstr>
      <vt:lpstr>Sample Plot Types</vt:lpstr>
      <vt:lpstr>Sample Plot Types</vt:lpstr>
      <vt:lpstr>Sample Plot Types</vt:lpstr>
      <vt:lpstr>Sample Plot Types</vt:lpstr>
      <vt:lpstr>Sample Plot Types</vt:lpstr>
      <vt:lpstr>Subplots</vt:lpstr>
      <vt:lpstr>Customization</vt:lpstr>
      <vt:lpstr>Free Data Sets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236</cp:revision>
  <dcterms:created xsi:type="dcterms:W3CDTF">2018-01-12T01:50:51Z</dcterms:created>
  <dcterms:modified xsi:type="dcterms:W3CDTF">2021-11-17T03:53:36Z</dcterms:modified>
</cp:coreProperties>
</file>