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notesSlides/notesSlide1.xml" ContentType="application/vnd.openxmlformats-officedocument.presentationml.notesSlide+xml"/>
  <Override PartName="/ppt/theme/themeOverride35.xml" ContentType="application/vnd.openxmlformats-officedocument.themeOverride+xml"/>
  <Override PartName="/ppt/notesSlides/notesSlide2.xml" ContentType="application/vnd.openxmlformats-officedocument.presentationml.notesSlide+xml"/>
  <Override PartName="/ppt/theme/themeOverride36.xml" ContentType="application/vnd.openxmlformats-officedocument.themeOverride+xml"/>
  <Override PartName="/ppt/notesSlides/notesSlide3.xml" ContentType="application/vnd.openxmlformats-officedocument.presentationml.notesSlide+xml"/>
  <Override PartName="/ppt/theme/themeOverride37.xml" ContentType="application/vnd.openxmlformats-officedocument.themeOverride+xml"/>
  <Override PartName="/ppt/theme/themeOverride38.xml" ContentType="application/vnd.openxmlformats-officedocument.themeOverride+xml"/>
  <Override PartName="/ppt/notesSlides/notesSlide4.xml" ContentType="application/vnd.openxmlformats-officedocument.presentationml.notesSlide+xml"/>
  <Override PartName="/ppt/theme/themeOverride39.xml" ContentType="application/vnd.openxmlformats-officedocument.themeOverride+xml"/>
  <Override PartName="/ppt/notesSlides/notesSlide5.xml" ContentType="application/vnd.openxmlformats-officedocument.presentationml.notesSlide+xml"/>
  <Override PartName="/ppt/theme/themeOverride40.xml" ContentType="application/vnd.openxmlformats-officedocument.themeOverride+xml"/>
  <Override PartName="/ppt/notesSlides/notesSlide6.xml" ContentType="application/vnd.openxmlformats-officedocument.presentationml.notesSlide+xml"/>
  <Override PartName="/ppt/theme/themeOverride41.xml" ContentType="application/vnd.openxmlformats-officedocument.themeOverride+xml"/>
  <Override PartName="/ppt/theme/themeOverride42.xml" ContentType="application/vnd.openxmlformats-officedocument.themeOverride+xml"/>
  <Override PartName="/ppt/notesSlides/notesSlide7.xml" ContentType="application/vnd.openxmlformats-officedocument.presentationml.notesSlide+xml"/>
  <Override PartName="/ppt/theme/themeOverride43.xml" ContentType="application/vnd.openxmlformats-officedocument.themeOverride+xml"/>
  <Override PartName="/ppt/notesSlides/notesSlide8.xml" ContentType="application/vnd.openxmlformats-officedocument.presentationml.notesSlide+xml"/>
  <Override PartName="/ppt/theme/themeOverride44.xml" ContentType="application/vnd.openxmlformats-officedocument.themeOverride+xml"/>
  <Override PartName="/ppt/theme/themeOverride45.xml" ContentType="application/vnd.openxmlformats-officedocument.themeOverride+xml"/>
  <Override PartName="/ppt/notesSlides/notesSlide9.xml" ContentType="application/vnd.openxmlformats-officedocument.presentationml.notesSlide+xml"/>
  <Override PartName="/ppt/theme/themeOverride46.xml" ContentType="application/vnd.openxmlformats-officedocument.themeOverride+xml"/>
  <Override PartName="/ppt/notesSlides/notesSlide10.xml" ContentType="application/vnd.openxmlformats-officedocument.presentationml.notesSlide+xml"/>
  <Override PartName="/ppt/theme/themeOverride47.xml" ContentType="application/vnd.openxmlformats-officedocument.themeOverride+xml"/>
  <Override PartName="/ppt/notesSlides/notesSlide11.xml" ContentType="application/vnd.openxmlformats-officedocument.presentationml.notesSl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theme/themeOverride69.xml" ContentType="application/vnd.openxmlformats-officedocument.themeOverride+xml"/>
  <Override PartName="/ppt/theme/themeOverride70.xml" ContentType="application/vnd.openxmlformats-officedocument.themeOverride+xml"/>
  <Override PartName="/ppt/theme/themeOverride71.xml" ContentType="application/vnd.openxmlformats-officedocument.themeOverride+xml"/>
  <Override PartName="/ppt/theme/themeOverride72.xml" ContentType="application/vnd.openxmlformats-officedocument.themeOverride+xml"/>
  <Override PartName="/ppt/theme/themeOverride7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0"/>
  </p:notesMasterIdLst>
  <p:sldIdLst>
    <p:sldId id="256" r:id="rId3"/>
    <p:sldId id="283" r:id="rId4"/>
    <p:sldId id="425" r:id="rId5"/>
    <p:sldId id="379" r:id="rId6"/>
    <p:sldId id="408" r:id="rId7"/>
    <p:sldId id="429" r:id="rId8"/>
    <p:sldId id="410" r:id="rId9"/>
    <p:sldId id="381" r:id="rId10"/>
    <p:sldId id="409" r:id="rId11"/>
    <p:sldId id="380" r:id="rId12"/>
    <p:sldId id="383" r:id="rId13"/>
    <p:sldId id="422" r:id="rId14"/>
    <p:sldId id="382" r:id="rId15"/>
    <p:sldId id="407" r:id="rId16"/>
    <p:sldId id="423" r:id="rId17"/>
    <p:sldId id="424" r:id="rId18"/>
    <p:sldId id="421" r:id="rId19"/>
    <p:sldId id="446" r:id="rId20"/>
    <p:sldId id="420" r:id="rId21"/>
    <p:sldId id="453" r:id="rId22"/>
    <p:sldId id="378" r:id="rId23"/>
    <p:sldId id="388" r:id="rId24"/>
    <p:sldId id="387" r:id="rId25"/>
    <p:sldId id="389" r:id="rId26"/>
    <p:sldId id="447" r:id="rId27"/>
    <p:sldId id="401" r:id="rId28"/>
    <p:sldId id="403" r:id="rId29"/>
    <p:sldId id="402" r:id="rId30"/>
    <p:sldId id="406" r:id="rId31"/>
    <p:sldId id="449" r:id="rId32"/>
    <p:sldId id="448" r:id="rId33"/>
    <p:sldId id="404" r:id="rId34"/>
    <p:sldId id="377" r:id="rId35"/>
    <p:sldId id="435" r:id="rId36"/>
    <p:sldId id="454" r:id="rId37"/>
    <p:sldId id="390" r:id="rId38"/>
    <p:sldId id="426" r:id="rId39"/>
    <p:sldId id="412" r:id="rId40"/>
    <p:sldId id="444" r:id="rId41"/>
    <p:sldId id="415" r:id="rId42"/>
    <p:sldId id="413" r:id="rId43"/>
    <p:sldId id="416" r:id="rId44"/>
    <p:sldId id="450" r:id="rId45"/>
    <p:sldId id="436" r:id="rId46"/>
    <p:sldId id="455" r:id="rId47"/>
    <p:sldId id="456" r:id="rId48"/>
    <p:sldId id="437" r:id="rId49"/>
    <p:sldId id="451" r:id="rId50"/>
    <p:sldId id="452" r:id="rId51"/>
    <p:sldId id="391" r:id="rId52"/>
    <p:sldId id="428" r:id="rId53"/>
    <p:sldId id="438" r:id="rId54"/>
    <p:sldId id="427" r:id="rId55"/>
    <p:sldId id="441" r:id="rId56"/>
    <p:sldId id="396" r:id="rId57"/>
    <p:sldId id="432" r:id="rId58"/>
    <p:sldId id="431" r:id="rId59"/>
    <p:sldId id="430" r:id="rId60"/>
    <p:sldId id="434" r:id="rId61"/>
    <p:sldId id="439" r:id="rId62"/>
    <p:sldId id="440" r:id="rId63"/>
    <p:sldId id="414" r:id="rId64"/>
    <p:sldId id="433" r:id="rId65"/>
    <p:sldId id="442" r:id="rId66"/>
    <p:sldId id="443" r:id="rId67"/>
    <p:sldId id="397" r:id="rId68"/>
    <p:sldId id="398" r:id="rId69"/>
    <p:sldId id="399" r:id="rId70"/>
    <p:sldId id="376" r:id="rId71"/>
    <p:sldId id="445" r:id="rId72"/>
    <p:sldId id="405" r:id="rId73"/>
    <p:sldId id="385" r:id="rId74"/>
    <p:sldId id="386" r:id="rId75"/>
    <p:sldId id="400" r:id="rId76"/>
    <p:sldId id="384" r:id="rId77"/>
    <p:sldId id="375" r:id="rId78"/>
    <p:sldId id="411"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35"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12/14/2021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36</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48</a:t>
            </a:fld>
            <a:endParaRPr lang="en-US"/>
          </a:p>
        </p:txBody>
      </p:sp>
    </p:spTree>
    <p:extLst>
      <p:ext uri="{BB962C8B-B14F-4D97-AF65-F5344CB8AC3E}">
        <p14:creationId xmlns:p14="http://schemas.microsoft.com/office/powerpoint/2010/main" val="147813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49</a:t>
            </a:fld>
            <a:endParaRPr lang="en-US"/>
          </a:p>
        </p:txBody>
      </p:sp>
    </p:spTree>
    <p:extLst>
      <p:ext uri="{BB962C8B-B14F-4D97-AF65-F5344CB8AC3E}">
        <p14:creationId xmlns:p14="http://schemas.microsoft.com/office/powerpoint/2010/main" val="3723214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40</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41</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42</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44</a:t>
            </a:fld>
            <a:endParaRPr lang="en-US"/>
          </a:p>
        </p:txBody>
      </p:sp>
    </p:spTree>
    <p:extLst>
      <p:ext uri="{BB962C8B-B14F-4D97-AF65-F5344CB8AC3E}">
        <p14:creationId xmlns:p14="http://schemas.microsoft.com/office/powerpoint/2010/main" val="209952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45</a:t>
            </a:fld>
            <a:endParaRPr lang="en-US"/>
          </a:p>
        </p:txBody>
      </p:sp>
    </p:spTree>
    <p:extLst>
      <p:ext uri="{BB962C8B-B14F-4D97-AF65-F5344CB8AC3E}">
        <p14:creationId xmlns:p14="http://schemas.microsoft.com/office/powerpoint/2010/main" val="1366633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47</a:t>
            </a:fld>
            <a:endParaRPr lang="en-US"/>
          </a:p>
        </p:txBody>
      </p:sp>
    </p:spTree>
    <p:extLst>
      <p:ext uri="{BB962C8B-B14F-4D97-AF65-F5344CB8AC3E}">
        <p14:creationId xmlns:p14="http://schemas.microsoft.com/office/powerpoint/2010/main" val="3623138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12/14/2021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12/14/2021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12/14/2021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12/14/2021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12/14/2021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12/14/2021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34.xml"/><Relationship Id="rId5" Type="http://schemas.microsoft.com/office/2007/relationships/hdphoto" Target="../media/hdphoto1.wdp"/><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5.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6.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3.xml"/><Relationship Id="rId9"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8.xml"/><Relationship Id="rId5" Type="http://schemas.microsoft.com/office/2007/relationships/hdphoto" Target="../media/hdphoto1.wdp"/><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9.xml"/><Relationship Id="rId5" Type="http://schemas.microsoft.com/office/2007/relationships/hdphoto" Target="../media/hdphoto1.wdp"/><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0.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1.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2.xml"/><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3.xml"/><Relationship Id="rId5" Type="http://schemas.microsoft.com/office/2007/relationships/hdphoto" Target="../media/hdphoto1.wdp"/><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4.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5.xml"/><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6.xml"/><Relationship Id="rId5" Type="http://schemas.microsoft.com/office/2007/relationships/hdphoto" Target="../media/hdphoto1.wdp"/><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7.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8.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0.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1.xml"/><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2.xml"/><Relationship Id="rId4" Type="http://schemas.microsoft.com/office/2007/relationships/hdphoto" Target="../media/hdphoto1.wdp"/></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4.xml"/><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5.xml"/><Relationship Id="rId4" Type="http://schemas.microsoft.com/office/2007/relationships/hdphoto" Target="../media/hdphoto1.wdp"/></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6.xml"/><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8.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2.xml"/><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3.xml"/><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4.xml"/><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5.xml"/><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6.xml"/><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8.xml"/><Relationship Id="rId4" Type="http://schemas.microsoft.com/office/2007/relationships/hdphoto" Target="../media/hdphoto1.wdp"/></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9.xml"/><Relationship Id="rId4" Type="http://schemas.microsoft.com/office/2007/relationships/hdphoto" Target="../media/hdphoto1.wdp"/></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0.xml"/><Relationship Id="rId4" Type="http://schemas.microsoft.com/office/2007/relationships/hdphoto" Target="../media/hdphoto1.wdp"/></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1.xml"/><Relationship Id="rId4" Type="http://schemas.microsoft.com/office/2007/relationships/hdphoto" Target="../media/hdphoto1.wdp"/></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2.xml"/><Relationship Id="rId4" Type="http://schemas.microsoft.com/office/2007/relationships/hdphoto" Target="../media/hdphoto1.wdp"/></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3.xml"/><Relationship Id="rId4" Type="http://schemas.microsoft.com/office/2007/relationships/hdphoto" Target="../media/hdphoto1.wdp"/></Relationships>
</file>

<file path=ppt/slides/_rels/slide7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A.k.a. target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Training a model so closely to training data that it does not model test data/other data as accurately.</a:t>
            </a:r>
          </a:p>
          <a:p>
            <a:pPr lvl="1"/>
            <a:r>
              <a:rPr lang="en-US" dirty="0"/>
              <a:t>Usually indicated by a high accuracy on the training data, and an unreasonably low accuracy on the test data.</a:t>
            </a:r>
          </a:p>
          <a:p>
            <a:pPr lvl="2"/>
            <a:r>
              <a:rPr lang="en-US" dirty="0"/>
              <a:t>The model will not be able to extrapolate or interpolate well.</a:t>
            </a:r>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275912859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 and training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lnSpcReduction="10000"/>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Dataset Preparation</a:t>
            </a:r>
          </a:p>
          <a:p>
            <a:pPr lvl="1"/>
            <a:r>
              <a:rPr lang="en-US" dirty="0"/>
              <a:t>Evaluating Accuracy</a:t>
            </a:r>
          </a:p>
          <a:p>
            <a:pPr lvl="1"/>
            <a:r>
              <a:rPr lang="en-US" dirty="0"/>
              <a:t>Tuning</a:t>
            </a:r>
          </a:p>
          <a:p>
            <a:pPr lvl="1"/>
            <a:r>
              <a:rPr lang="en-US" dirty="0"/>
              <a:t>Bringing it All Together – Model Selection</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Decision Boundary</a:t>
            </a:r>
          </a:p>
          <a:p>
            <a:pPr lvl="1"/>
            <a:r>
              <a:rPr lang="en-US" dirty="0"/>
              <a:t>The boundary between different categories in a classification problem.</a:t>
            </a:r>
          </a:p>
          <a:p>
            <a:pPr lvl="1"/>
            <a:r>
              <a:rPr lang="en-US" dirty="0"/>
              <a:t>This is generated by the model.</a:t>
            </a:r>
          </a:p>
          <a:p>
            <a:endParaRPr lang="en-US" dirty="0"/>
          </a:p>
          <a:p>
            <a:pPr lvl="2"/>
            <a:endParaRPr lang="en-US" dirty="0"/>
          </a:p>
          <a:p>
            <a:endParaRPr lang="en-US" dirty="0"/>
          </a:p>
        </p:txBody>
      </p:sp>
    </p:spTree>
    <p:extLst>
      <p:ext uri="{BB962C8B-B14F-4D97-AF65-F5344CB8AC3E}">
        <p14:creationId xmlns:p14="http://schemas.microsoft.com/office/powerpoint/2010/main" val="2127927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r>
              <a:rPr lang="en-US" dirty="0"/>
              <a:t>Build model</a:t>
            </a:r>
          </a:p>
          <a:p>
            <a:r>
              <a:rPr lang="en-US" dirty="0"/>
              <a:t>Evaluate predictive capabilities</a:t>
            </a:r>
          </a:p>
          <a:p>
            <a:r>
              <a:rPr lang="en-US" dirty="0"/>
              <a:t>Rebuild model, if needed</a:t>
            </a:r>
          </a:p>
          <a:p>
            <a:r>
              <a:rPr lang="en-US" dirty="0"/>
              <a:t>Predict real-world outcomes</a:t>
            </a:r>
          </a:p>
          <a:p>
            <a:pPr lvl="2"/>
            <a:endParaRPr lang="en-US" dirty="0"/>
          </a:p>
          <a:p>
            <a:endParaRPr lang="en-US" dirty="0"/>
          </a:p>
        </p:txBody>
      </p:sp>
    </p:spTree>
    <p:extLst>
      <p:ext uri="{BB962C8B-B14F-4D97-AF65-F5344CB8AC3E}">
        <p14:creationId xmlns:p14="http://schemas.microsoft.com/office/powerpoint/2010/main" val="224066490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 model needs to be evaluated for acceptable predictive capabilities to ensure our predictions will have a high degree of correctness.</a:t>
            </a:r>
          </a:p>
          <a:p>
            <a:pPr lvl="1"/>
            <a:r>
              <a:rPr lang="en-US" dirty="0"/>
              <a:t>This is usually done using a sequestered set of data we use for testing.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Accuracy is not the only way to measure the predictive capabilities of a model.</a:t>
            </a:r>
          </a:p>
          <a:p>
            <a:pPr lvl="1"/>
            <a:endParaRPr lang="en-US" dirty="0"/>
          </a:p>
          <a:p>
            <a:pPr lvl="2"/>
            <a:endParaRPr lang="en-US" dirty="0"/>
          </a:p>
          <a:p>
            <a:endParaRPr lang="en-US" dirty="0"/>
          </a:p>
        </p:txBody>
      </p:sp>
    </p:spTree>
    <p:extLst>
      <p:ext uri="{BB962C8B-B14F-4D97-AF65-F5344CB8AC3E}">
        <p14:creationId xmlns:p14="http://schemas.microsoft.com/office/powerpoint/2010/main" val="1078033236"/>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Rebuild Model</a:t>
            </a:r>
          </a:p>
          <a:p>
            <a:pPr lvl="1"/>
            <a:r>
              <a:rPr lang="en-US" dirty="0"/>
              <a:t>If the model isn’t suitable enough, we rebuild the model with more/better data, more tuned parameters, or using a different trainer.</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2124360572"/>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we are happy with the predictive capability of our model,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Models differ in:</a:t>
            </a:r>
          </a:p>
          <a:p>
            <a:pPr lvl="1"/>
            <a:r>
              <a:rPr lang="en-US" dirty="0"/>
              <a:t>How they create a decision boundary</a:t>
            </a:r>
          </a:p>
          <a:p>
            <a:pPr lvl="1"/>
            <a:r>
              <a:rPr lang="en-US" dirty="0"/>
              <a:t>How they model accuracy</a:t>
            </a:r>
          </a:p>
          <a:p>
            <a:pPr lvl="1"/>
            <a:r>
              <a:rPr lang="en-US" dirty="0"/>
              <a:t>Tuning/regularization they use</a:t>
            </a:r>
          </a:p>
          <a:p>
            <a:pPr lvl="2"/>
            <a:endParaRPr lang="en-US" dirty="0"/>
          </a:p>
          <a:p>
            <a:endParaRPr lang="en-US" dirty="0"/>
          </a:p>
        </p:txBody>
      </p:sp>
    </p:spTree>
    <p:extLst>
      <p:ext uri="{BB962C8B-B14F-4D97-AF65-F5344CB8AC3E}">
        <p14:creationId xmlns:p14="http://schemas.microsoft.com/office/powerpoint/2010/main" val="37425557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176"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classifier example with k-nearest neighbors and optimize based on number of neighbors</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that learns from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the produced image.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5" name="Picture 4">
            <a:extLst>
              <a:ext uri="{FF2B5EF4-FFF2-40B4-BE49-F238E27FC236}">
                <a16:creationId xmlns:a16="http://schemas.microsoft.com/office/drawing/2014/main" id="{AEE9C498-C33F-4F9D-A693-50DA2A30C0BE}"/>
              </a:ext>
            </a:extLst>
          </p:cNvPr>
          <p:cNvPicPr>
            <a:picLocks noChangeAspect="1"/>
          </p:cNvPicPr>
          <p:nvPr/>
        </p:nvPicPr>
        <p:blipFill>
          <a:blip r:embed="rId6"/>
          <a:stretch>
            <a:fillRect/>
          </a:stretch>
        </p:blipFill>
        <p:spPr>
          <a:xfrm>
            <a:off x="1524000" y="2209800"/>
            <a:ext cx="6096000" cy="4304313"/>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classifier example.  Play with the depth to build accuracy, using at least 1-6 depths.  Does accuracy continue to increase with depth? Why or why not?</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11907857"/>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Works similar to regressors, using a linear equation to generate decision boundaries/predict the label of the data point.</a:t>
            </a:r>
          </a:p>
          <a:p>
            <a:pPr lvl="1"/>
            <a:r>
              <a:rPr lang="en-US" dirty="0"/>
              <a:t>Uses regularization parameter c</a:t>
            </a:r>
          </a:p>
          <a:p>
            <a:pPr lvl="1"/>
            <a:r>
              <a:rPr lang="en-US" dirty="0"/>
              <a:t>High c value</a:t>
            </a:r>
          </a:p>
          <a:p>
            <a:pPr lvl="2"/>
            <a:r>
              <a:rPr lang="en-US" dirty="0"/>
              <a:t>Less regularization</a:t>
            </a:r>
          </a:p>
          <a:p>
            <a:pPr lvl="2"/>
            <a:r>
              <a:rPr lang="en-US" dirty="0"/>
              <a:t>Model tries to fit training set more closely</a:t>
            </a:r>
          </a:p>
          <a:p>
            <a:pPr lvl="2"/>
            <a:r>
              <a:rPr lang="en-US" dirty="0"/>
              <a:t>Each feature is stressed in the weighting</a:t>
            </a:r>
          </a:p>
          <a:p>
            <a:pPr lvl="2"/>
            <a:endParaRPr lang="en-US" dirty="0"/>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Low c value</a:t>
            </a:r>
          </a:p>
          <a:p>
            <a:pPr lvl="2"/>
            <a:r>
              <a:rPr lang="en-US" dirty="0"/>
              <a:t>More regularization</a:t>
            </a:r>
          </a:p>
          <a:p>
            <a:pPr lvl="2"/>
            <a:r>
              <a:rPr lang="en-US" dirty="0"/>
              <a:t>Each weight is brought closer to zero, which minimizes the importance of each individual feature on the overall label prediction.</a:t>
            </a:r>
          </a:p>
          <a:p>
            <a:pPr lvl="2"/>
            <a:r>
              <a:rPr lang="en-US" dirty="0"/>
              <a:t>Model stresses generalization, and adjusts to hit the majority of points more than each one</a:t>
            </a:r>
          </a:p>
          <a:p>
            <a:pPr lvl="3"/>
            <a:r>
              <a:rPr lang="en-US" dirty="0"/>
              <a:t>Too much regularization can cause the model to miss points that are close to both categories.</a:t>
            </a:r>
          </a:p>
          <a:p>
            <a:pPr lvl="2"/>
            <a:endParaRPr lang="en-US" dirty="0"/>
          </a:p>
          <a:p>
            <a:endParaRPr lang="en-US" dirty="0"/>
          </a:p>
        </p:txBody>
      </p:sp>
    </p:spTree>
    <p:extLst>
      <p:ext uri="{BB962C8B-B14F-4D97-AF65-F5344CB8AC3E}">
        <p14:creationId xmlns:p14="http://schemas.microsoft.com/office/powerpoint/2010/main" val="2903615527"/>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c for logistic regression.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432284004"/>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Machine (SVM) Classifiers</a:t>
            </a:r>
          </a:p>
          <a:p>
            <a:pPr lvl="1"/>
            <a:r>
              <a:rPr lang="en-US" dirty="0"/>
              <a:t>Linear</a:t>
            </a:r>
          </a:p>
          <a:p>
            <a:pPr lvl="1"/>
            <a:r>
              <a:rPr lang="en-US" dirty="0"/>
              <a:t>Kernelized</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endParaRPr lang="en-US" dirty="0"/>
          </a:p>
          <a:p>
            <a:pPr lvl="2"/>
            <a:endParaRPr lang="en-US" dirty="0"/>
          </a:p>
          <a:p>
            <a:endParaRPr lang="en-US" dirty="0"/>
          </a:p>
        </p:txBody>
      </p:sp>
    </p:spTree>
    <p:extLst>
      <p:ext uri="{BB962C8B-B14F-4D97-AF65-F5344CB8AC3E}">
        <p14:creationId xmlns:p14="http://schemas.microsoft.com/office/powerpoint/2010/main" val="3971906196"/>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Kernelized SVM</a:t>
            </a:r>
          </a:p>
          <a:p>
            <a:pPr lvl="1"/>
            <a:endParaRPr lang="en-US" dirty="0"/>
          </a:p>
          <a:p>
            <a:endParaRPr lang="en-US" dirty="0"/>
          </a:p>
        </p:txBody>
      </p:sp>
    </p:spTree>
    <p:extLst>
      <p:ext uri="{BB962C8B-B14F-4D97-AF65-F5344CB8AC3E}">
        <p14:creationId xmlns:p14="http://schemas.microsoft.com/office/powerpoint/2010/main" val="38867068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mathematical equation, set of equations, and/or algorithm that is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prediction value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endParaRPr lang="en-US" baseline="-25000" dirty="0"/>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1"/>
            <a:r>
              <a:rPr lang="en-US" dirty="0"/>
              <a:t>Similar to the classifier, the regressor picks the value that is closest to the most similar neighbor.</a:t>
            </a:r>
          </a:p>
          <a:p>
            <a:pPr lvl="1"/>
            <a:r>
              <a:rPr lang="en-US" dirty="0"/>
              <a:t>Multiple neighbors are averaged together.</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trainers used to build models to predict outcomes for classification problems.</a:t>
            </a:r>
          </a:p>
          <a:p>
            <a:pPr lvl="1"/>
            <a:r>
              <a:rPr lang="en-US" dirty="0"/>
              <a:t>For problems where we are trying to categorize something.</a:t>
            </a:r>
          </a:p>
          <a:p>
            <a:pPr lvl="2"/>
            <a:r>
              <a:rPr lang="en-US" dirty="0"/>
              <a:t>i.e. trying to determine what kind of fruit something is.</a:t>
            </a:r>
          </a:p>
          <a:p>
            <a:pPr lvl="2"/>
            <a:r>
              <a:rPr lang="en-US" dirty="0"/>
              <a:t>Trying to determine what kind of animal is in a picture.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Overview</a:t>
            </a:r>
          </a:p>
          <a:p>
            <a:pPr lvl="1"/>
            <a:r>
              <a:rPr lang="en-US" dirty="0"/>
              <a:t>Train Test Split</a:t>
            </a:r>
          </a:p>
          <a:p>
            <a:pPr lvl="1"/>
            <a:r>
              <a:rPr lang="en-US" dirty="0"/>
              <a:t>Cross Validation</a:t>
            </a:r>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trainers used to build models that predict outcomes for regression problems.</a:t>
            </a:r>
          </a:p>
          <a:p>
            <a:pPr lvl="1"/>
            <a:r>
              <a:rPr lang="en-US" dirty="0"/>
              <a:t>Problems were we are predicting a quantity within a range of values.</a:t>
            </a:r>
          </a:p>
          <a:p>
            <a:pPr lvl="2"/>
            <a:r>
              <a:rPr lang="en-US" dirty="0"/>
              <a:t>i.e. Predicting the median household income in the future.</a:t>
            </a:r>
          </a:p>
          <a:p>
            <a:pPr lvl="2"/>
            <a:r>
              <a:rPr lang="en-US" dirty="0"/>
              <a:t>How much thrust  a new engine model will have.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lstStyle/>
          <a:p>
            <a:r>
              <a:rPr lang="en-US" dirty="0"/>
              <a:t>Overview</a:t>
            </a:r>
          </a:p>
          <a:p>
            <a:pPr lvl="1"/>
            <a:r>
              <a:rPr lang="en-US" dirty="0"/>
              <a:t>Accuracy</a:t>
            </a:r>
          </a:p>
          <a:p>
            <a:pPr lvl="2"/>
            <a:r>
              <a:rPr lang="en-US" dirty="0"/>
              <a:t>score()</a:t>
            </a:r>
          </a:p>
          <a:p>
            <a:pPr lvl="1"/>
            <a:r>
              <a:rPr lang="en-US" dirty="0"/>
              <a:t>Precision Recall Curves</a:t>
            </a:r>
          </a:p>
          <a:p>
            <a:pPr lvl="2"/>
            <a:r>
              <a:rPr lang="en-US" dirty="0" err="1"/>
              <a:t>precision_recall_curve</a:t>
            </a:r>
            <a:r>
              <a:rPr lang="en-US" dirty="0"/>
              <a:t>()</a:t>
            </a:r>
          </a:p>
          <a:p>
            <a:pPr lvl="1"/>
            <a:r>
              <a:rPr lang="en-US" dirty="0"/>
              <a:t>Receiver Operating Characteristics (ROC) Curve</a:t>
            </a:r>
          </a:p>
          <a:p>
            <a:pPr lvl="2"/>
            <a:r>
              <a:rPr lang="en-US" dirty="0" err="1"/>
              <a:t>roc_curve</a:t>
            </a:r>
            <a:r>
              <a:rPr lang="en-US" dirty="0"/>
              <a:t>()</a:t>
            </a:r>
          </a:p>
          <a:p>
            <a:pPr lvl="1"/>
            <a:r>
              <a:rPr lang="en-US" dirty="0"/>
              <a:t>Area Under the Curve (AUC)</a:t>
            </a:r>
          </a:p>
          <a:p>
            <a:pPr lvl="2"/>
            <a:r>
              <a:rPr lang="en-US" dirty="0" err="1"/>
              <a:t>roc_auc_score</a:t>
            </a:r>
            <a:r>
              <a:rPr lang="en-US" dirty="0"/>
              <a:t>()</a:t>
            </a:r>
          </a:p>
        </p:txBody>
      </p:sp>
    </p:spTree>
    <p:extLst>
      <p:ext uri="{BB962C8B-B14F-4D97-AF65-F5344CB8AC3E}">
        <p14:creationId xmlns:p14="http://schemas.microsoft.com/office/powerpoint/2010/main" val="3169363239"/>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https://github.com/amueller/introduction_to_ml_with_python/blob/master/02-supervised-learning.ipynb</a:t>
            </a:r>
          </a:p>
        </p:txBody>
      </p:sp>
    </p:spTree>
    <p:extLst>
      <p:ext uri="{BB962C8B-B14F-4D97-AF65-F5344CB8AC3E}">
        <p14:creationId xmlns:p14="http://schemas.microsoft.com/office/powerpoint/2010/main" val="36450361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957</TotalTime>
  <Words>2738</Words>
  <Application>Microsoft Office PowerPoint</Application>
  <PresentationFormat>On-screen Show (4:3)</PresentationFormat>
  <Paragraphs>448</Paragraphs>
  <Slides>77</Slides>
  <Notes>11</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77</vt:i4>
      </vt:variant>
    </vt:vector>
  </HeadingPairs>
  <TitlesOfParts>
    <vt:vector size="82" baseType="lpstr">
      <vt:lpstr>Arial</vt:lpstr>
      <vt:lpstr>Calibri</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General Workflow</vt:lpstr>
      <vt:lpstr>General Workflow</vt:lpstr>
      <vt:lpstr>General Workflow</vt:lpstr>
      <vt:lpstr>Linear Models</vt:lpstr>
      <vt:lpstr>Linear Models</vt:lpstr>
      <vt:lpstr>Linear Models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Dataset Preparation</vt:lpstr>
      <vt:lpstr>Evaluating Accuracy</vt:lpstr>
      <vt:lpstr>Scikit-Learn Machine Learning</vt:lpstr>
      <vt:lpstr>Tuning</vt:lpstr>
      <vt:lpstr>Tuning</vt:lpstr>
      <vt:lpstr>Tuning</vt:lpstr>
      <vt:lpstr>Scikit-Learn Machine Learning</vt:lpstr>
      <vt:lpstr>Bibliography</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357</cp:revision>
  <dcterms:created xsi:type="dcterms:W3CDTF">2018-01-12T01:50:51Z</dcterms:created>
  <dcterms:modified xsi:type="dcterms:W3CDTF">2021-12-15T05:31:36Z</dcterms:modified>
</cp:coreProperties>
</file>