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03" r:id="rId2"/>
    <p:sldId id="312" r:id="rId3"/>
    <p:sldId id="306" r:id="rId4"/>
    <p:sldId id="313" r:id="rId5"/>
    <p:sldId id="31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j dj" initials="dd" lastIdx="3" clrIdx="0">
    <p:extLst>
      <p:ext uri="{19B8F6BF-5375-455C-9EA6-DF929625EA0E}">
        <p15:presenceInfo xmlns:p15="http://schemas.microsoft.com/office/powerpoint/2012/main" userId="86a57e3147baad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8"/>
    <p:restoredTop sz="95994"/>
  </p:normalViewPr>
  <p:slideViewPr>
    <p:cSldViewPr snapToGrid="0" snapToObjects="1">
      <p:cViewPr varScale="1">
        <p:scale>
          <a:sx n="86" d="100"/>
          <a:sy n="86" d="100"/>
        </p:scale>
        <p:origin x="46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B97CB3C-1574-8F4F-96DA-F2EE6D10C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44EC1-6509-AA4A-B980-F4DAB4AB1F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3FD1-5B8E-F14E-9839-6F5F831DBEAA}" type="datetimeFigureOut">
              <a:rPr lang="es-ES" smtClean="0"/>
              <a:t>24/06/2021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D4B118-EBEC-6541-8BAC-18EE41374A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8B538E-B416-B741-8C04-EF7E3646D4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A5F99-6DBC-DB47-B3E3-D420F6B0E67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964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D7A51-9378-D54A-A8FC-9B346382B773}" type="datetimeFigureOut">
              <a:rPr lang="es-ES" smtClean="0"/>
              <a:t>24/06/2021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389C-0687-144C-A6CC-B83C780F64A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77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455001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8E9AC6-6B61-48FC-96AD-1EAEB3C8D50D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C424-AB01-4742-86A8-C27AFEC64C68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C71AA2-C354-4486-87AC-277D840E0284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1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0B8C-55CF-4F90-8F26-CE493E9FCCCC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3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99C0653-D66D-46B8-90A9-B03FF7ED3589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4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1CF8-FDDE-4581-BA93-AC3DA4E353C9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6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6837-BF31-4C5B-BFCD-21E09D90921D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4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C18A-D9AB-4765-9211-E223BB9C4D51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4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A83F-000B-4724-89D3-D14895F604AA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0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C743E8-2948-4E41-97EF-F03CD36266A8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José Manuel Díaz Urraco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0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DAAF-3B2C-4462-97D2-9955BF3FAC74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José Manuel Díaz Urraco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027FBE-03DE-47A7-921B-B096335FF151}" type="datetime1">
              <a:rPr lang="es-ES" smtClean="0"/>
              <a:t>24/06/2021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José Manuel Díaz Urraco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70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84" y="521775"/>
            <a:ext cx="11260432" cy="1064664"/>
          </a:xfrm>
        </p:spPr>
        <p:txBody>
          <a:bodyPr>
            <a:noAutofit/>
          </a:bodyPr>
          <a:lstStyle/>
          <a:p>
            <a:r>
              <a:rPr lang="es-ES" sz="4800" dirty="0"/>
              <a:t>DBPEDIA SPOTLIGHT DASHBOARD</a:t>
            </a:r>
            <a:endParaRPr lang="es-ES" sz="3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ACD79EE-E980-411A-B237-CB608CEF05AB}"/>
              </a:ext>
            </a:extLst>
          </p:cNvPr>
          <p:cNvSpPr txBox="1">
            <a:spLocks/>
          </p:cNvSpPr>
          <p:nvPr/>
        </p:nvSpPr>
        <p:spPr>
          <a:xfrm>
            <a:off x="412517" y="1790932"/>
            <a:ext cx="8621178" cy="3504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First </a:t>
            </a:r>
            <a:r>
              <a:rPr lang="en-GB" sz="2800" dirty="0">
                <a:solidFill>
                  <a:schemeClr val="accent1"/>
                </a:solidFill>
              </a:rPr>
              <a:t>steps</a:t>
            </a:r>
            <a:r>
              <a:rPr lang="es-ES" sz="2800" dirty="0">
                <a:solidFill>
                  <a:schemeClr val="accent1"/>
                </a:solidFill>
              </a:rPr>
              <a:t>:</a:t>
            </a:r>
          </a:p>
          <a:p>
            <a:pPr marL="781200" lvl="1" indent="-457200">
              <a:buFont typeface="+mj-lt"/>
              <a:buAutoNum type="arabicPeriod"/>
            </a:pPr>
            <a:r>
              <a:rPr lang="es-ES" sz="2800" dirty="0" err="1">
                <a:solidFill>
                  <a:schemeClr val="accent1"/>
                </a:solidFill>
              </a:rPr>
              <a:t>Get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800" dirty="0" err="1">
                <a:solidFill>
                  <a:schemeClr val="accent1"/>
                </a:solidFill>
              </a:rPr>
              <a:t>model</a:t>
            </a:r>
            <a:r>
              <a:rPr lang="es-ES" sz="2800" dirty="0">
                <a:solidFill>
                  <a:schemeClr val="accent1"/>
                </a:solidFill>
              </a:rPr>
              <a:t> raw data (for </a:t>
            </a:r>
            <a:r>
              <a:rPr lang="es-ES" sz="2800" dirty="0" err="1">
                <a:solidFill>
                  <a:schemeClr val="accent1"/>
                </a:solidFill>
              </a:rPr>
              <a:t>Spanish</a:t>
            </a:r>
            <a:r>
              <a:rPr lang="es-ES" sz="2800" dirty="0">
                <a:solidFill>
                  <a:schemeClr val="accent1"/>
                </a:solidFill>
              </a:rPr>
              <a:t> and English)</a:t>
            </a:r>
          </a:p>
          <a:p>
            <a:pPr marL="1278900" lvl="3" indent="-342900"/>
            <a:r>
              <a:rPr lang="es-ES" sz="2400" dirty="0">
                <a:solidFill>
                  <a:schemeClr val="accent1"/>
                </a:solidFill>
              </a:rPr>
              <a:t>DBpedia datasets (</a:t>
            </a:r>
            <a:r>
              <a:rPr lang="es-ES" sz="2400" dirty="0" err="1">
                <a:solidFill>
                  <a:schemeClr val="accent1"/>
                </a:solidFill>
              </a:rPr>
              <a:t>instance-types</a:t>
            </a:r>
            <a:r>
              <a:rPr lang="es-ES" sz="2400" dirty="0">
                <a:solidFill>
                  <a:schemeClr val="accent1"/>
                </a:solidFill>
              </a:rPr>
              <a:t>, </a:t>
            </a:r>
            <a:r>
              <a:rPr lang="es-ES" sz="2400" dirty="0" err="1">
                <a:solidFill>
                  <a:schemeClr val="accent1"/>
                </a:solidFill>
              </a:rPr>
              <a:t>redirects</a:t>
            </a:r>
            <a:r>
              <a:rPr lang="es-ES" sz="2400" dirty="0">
                <a:solidFill>
                  <a:schemeClr val="accent1"/>
                </a:solidFill>
              </a:rPr>
              <a:t>, disambiguations)</a:t>
            </a:r>
          </a:p>
          <a:p>
            <a:pPr marL="1278900" lvl="3" indent="-342900"/>
            <a:r>
              <a:rPr lang="es-ES" sz="2400" dirty="0">
                <a:solidFill>
                  <a:schemeClr val="accent1"/>
                </a:solidFill>
              </a:rPr>
              <a:t>Wikipedia statistics (uriCounts, pairCounts, sfAndTotalCounts, tokenCounts</a:t>
            </a:r>
            <a:r>
              <a:rPr lang="es-ES" sz="2000" dirty="0">
                <a:solidFill>
                  <a:schemeClr val="accent1"/>
                </a:solidFill>
              </a:rPr>
              <a:t>)</a:t>
            </a:r>
          </a:p>
          <a:p>
            <a:pPr marL="781200" lvl="1" indent="-457200">
              <a:buFont typeface="+mj-lt"/>
              <a:buAutoNum type="arabicPeriod"/>
            </a:pPr>
            <a:r>
              <a:rPr lang="es-ES" sz="2800" dirty="0">
                <a:solidFill>
                  <a:schemeClr val="accent1"/>
                </a:solidFill>
              </a:rPr>
              <a:t>Validate Dbpedia links (entities</a:t>
            </a:r>
            <a:r>
              <a:rPr lang="es-ES" sz="3300" dirty="0">
                <a:solidFill>
                  <a:schemeClr val="accent1"/>
                </a:solidFill>
              </a:rPr>
              <a:t>)</a:t>
            </a:r>
            <a:endParaRPr lang="es-ES" sz="2800" dirty="0">
              <a:solidFill>
                <a:schemeClr val="accent1"/>
              </a:solidFill>
            </a:endParaRPr>
          </a:p>
          <a:p>
            <a:pPr lvl="4"/>
            <a:r>
              <a:rPr lang="es-ES" sz="2400" dirty="0" err="1">
                <a:solidFill>
                  <a:schemeClr val="accent1"/>
                </a:solidFill>
              </a:rPr>
              <a:t>Visualize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valid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types</a:t>
            </a:r>
            <a:r>
              <a:rPr lang="es-ES" sz="2400" dirty="0">
                <a:solidFill>
                  <a:schemeClr val="accent1"/>
                </a:solidFill>
              </a:rPr>
              <a:t> and </a:t>
            </a:r>
            <a:r>
              <a:rPr lang="es-ES" sz="2400" dirty="0" err="1">
                <a:solidFill>
                  <a:schemeClr val="accent1"/>
                </a:solidFill>
              </a:rPr>
              <a:t>invalid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types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according</a:t>
            </a:r>
            <a:r>
              <a:rPr lang="es-ES" sz="2400" dirty="0">
                <a:solidFill>
                  <a:schemeClr val="accent1"/>
                </a:solidFill>
              </a:rPr>
              <a:t> to DBpedia </a:t>
            </a:r>
            <a:r>
              <a:rPr lang="es-ES" sz="2400" dirty="0" err="1">
                <a:solidFill>
                  <a:schemeClr val="accent1"/>
                </a:solidFill>
              </a:rPr>
              <a:t>hierarchy</a:t>
            </a:r>
            <a:endParaRPr lang="es-ES" sz="2400" dirty="0">
              <a:solidFill>
                <a:schemeClr val="accent1"/>
              </a:solidFill>
            </a:endParaRPr>
          </a:p>
          <a:p>
            <a:pPr lvl="4"/>
            <a:r>
              <a:rPr lang="es-ES" sz="2400" dirty="0" err="1">
                <a:solidFill>
                  <a:schemeClr val="accent1"/>
                </a:solidFill>
              </a:rPr>
              <a:t>Impact</a:t>
            </a:r>
            <a:r>
              <a:rPr lang="es-ES" sz="2400" dirty="0">
                <a:solidFill>
                  <a:schemeClr val="accent1"/>
                </a:solidFill>
              </a:rPr>
              <a:t> of </a:t>
            </a:r>
            <a:r>
              <a:rPr lang="es-ES" sz="2400" dirty="0" err="1">
                <a:solidFill>
                  <a:schemeClr val="accent1"/>
                </a:solidFill>
              </a:rPr>
              <a:t>invalid</a:t>
            </a:r>
            <a:r>
              <a:rPr lang="es-ES" sz="2400" dirty="0">
                <a:solidFill>
                  <a:schemeClr val="accent1"/>
                </a:solidFill>
              </a:rPr>
              <a:t> links </a:t>
            </a:r>
          </a:p>
          <a:p>
            <a:pPr marL="742950" indent="-742950">
              <a:buFont typeface="+mj-lt"/>
              <a:buAutoNum type="arabicPeriod"/>
            </a:pP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AA74D8-2FC3-43DB-A607-358AC1FA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509" y="1937268"/>
            <a:ext cx="2556974" cy="2692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6D03E27-B824-4DDC-926A-AC7ACAC5F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2" b="7445"/>
          <a:stretch/>
        </p:blipFill>
        <p:spPr>
          <a:xfrm>
            <a:off x="1233390" y="5230169"/>
            <a:ext cx="5927295" cy="126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1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3A05E-D3C9-5942-A411-19C3F491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84" y="521775"/>
            <a:ext cx="11260432" cy="1064664"/>
          </a:xfrm>
        </p:spPr>
        <p:txBody>
          <a:bodyPr>
            <a:noAutofit/>
          </a:bodyPr>
          <a:lstStyle/>
          <a:p>
            <a:r>
              <a:rPr lang="es-ES" sz="4800" dirty="0"/>
              <a:t>DBPEDIA SPOTLIGHT DASHBOARD</a:t>
            </a:r>
            <a:endParaRPr lang="es-ES" sz="3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38A978F-31F8-4983-A11D-33682B97C4D9}"/>
              </a:ext>
            </a:extLst>
          </p:cNvPr>
          <p:cNvSpPr txBox="1">
            <a:spLocks/>
          </p:cNvSpPr>
          <p:nvPr/>
        </p:nvSpPr>
        <p:spPr>
          <a:xfrm>
            <a:off x="412517" y="3283348"/>
            <a:ext cx="6512067" cy="327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ACD79EE-E980-411A-B237-CB608CEF05AB}"/>
              </a:ext>
            </a:extLst>
          </p:cNvPr>
          <p:cNvSpPr txBox="1">
            <a:spLocks/>
          </p:cNvSpPr>
          <p:nvPr/>
        </p:nvSpPr>
        <p:spPr>
          <a:xfrm>
            <a:off x="412517" y="1424203"/>
            <a:ext cx="11106821" cy="5271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pPr marL="0" indent="0">
              <a:buNone/>
            </a:pPr>
            <a:r>
              <a:rPr lang="es-ES" sz="2800" dirty="0">
                <a:solidFill>
                  <a:schemeClr val="accent1"/>
                </a:solidFill>
              </a:rPr>
              <a:t>First </a:t>
            </a:r>
            <a:r>
              <a:rPr lang="en-GB" sz="2800" dirty="0">
                <a:solidFill>
                  <a:schemeClr val="accent1"/>
                </a:solidFill>
              </a:rPr>
              <a:t>ideas</a:t>
            </a:r>
            <a:r>
              <a:rPr lang="es-ES" sz="2800" dirty="0">
                <a:solidFill>
                  <a:schemeClr val="accent1"/>
                </a:solidFill>
              </a:rPr>
              <a:t>:</a:t>
            </a:r>
          </a:p>
          <a:p>
            <a:pPr marL="781200" lvl="1" indent="-457200">
              <a:buFont typeface="+mj-lt"/>
              <a:buAutoNum type="arabicPeriod"/>
            </a:pPr>
            <a:r>
              <a:rPr lang="es-ES" sz="2400" dirty="0">
                <a:solidFill>
                  <a:schemeClr val="accent1"/>
                </a:solidFill>
              </a:rPr>
              <a:t>Script for </a:t>
            </a:r>
            <a:r>
              <a:rPr lang="es-ES" sz="2400" dirty="0" err="1">
                <a:solidFill>
                  <a:schemeClr val="accent1"/>
                </a:solidFill>
              </a:rPr>
              <a:t>downloading</a:t>
            </a:r>
            <a:r>
              <a:rPr lang="es-ES" sz="2400" dirty="0">
                <a:solidFill>
                  <a:schemeClr val="accent1"/>
                </a:solidFill>
              </a:rPr>
              <a:t> raw data -&gt; </a:t>
            </a:r>
            <a:r>
              <a:rPr lang="es-ES" sz="2400" b="1" dirty="0">
                <a:solidFill>
                  <a:schemeClr val="accent1"/>
                </a:solidFill>
              </a:rPr>
              <a:t>get_resources.sh</a:t>
            </a:r>
          </a:p>
          <a:p>
            <a:pPr marL="1278900" lvl="3" indent="-342900"/>
            <a:r>
              <a:rPr lang="es-ES" sz="2000" dirty="0">
                <a:solidFill>
                  <a:schemeClr val="accent1"/>
                </a:solidFill>
              </a:rPr>
              <a:t>Download DBpedia datasets</a:t>
            </a:r>
          </a:p>
          <a:p>
            <a:pPr marL="1278900" lvl="3" indent="-342900"/>
            <a:r>
              <a:rPr lang="es-ES" sz="2000" dirty="0">
                <a:solidFill>
                  <a:schemeClr val="accent1"/>
                </a:solidFill>
              </a:rPr>
              <a:t>Download Wikipedia statistics </a:t>
            </a:r>
          </a:p>
          <a:p>
            <a:pPr marL="781200" lvl="1" indent="-457200">
              <a:buFont typeface="+mj-lt"/>
              <a:buAutoNum type="arabicPeriod"/>
            </a:pPr>
            <a:r>
              <a:rPr lang="es-ES" sz="2400" dirty="0">
                <a:solidFill>
                  <a:schemeClr val="accent1"/>
                </a:solidFill>
              </a:rPr>
              <a:t>Use </a:t>
            </a:r>
            <a:r>
              <a:rPr lang="es-ES" sz="2400" b="1" dirty="0" err="1">
                <a:solidFill>
                  <a:schemeClr val="accent1"/>
                </a:solidFill>
              </a:rPr>
              <a:t>rdfpandas</a:t>
            </a:r>
            <a:r>
              <a:rPr lang="es-ES" sz="2400" dirty="0">
                <a:solidFill>
                  <a:schemeClr val="accent1"/>
                </a:solidFill>
              </a:rPr>
              <a:t> Python </a:t>
            </a:r>
            <a:r>
              <a:rPr lang="es-ES" sz="2400" dirty="0" err="1">
                <a:solidFill>
                  <a:schemeClr val="accent1"/>
                </a:solidFill>
              </a:rPr>
              <a:t>library</a:t>
            </a:r>
            <a:r>
              <a:rPr lang="es-ES" sz="2400" dirty="0">
                <a:solidFill>
                  <a:schemeClr val="accent1"/>
                </a:solidFill>
              </a:rPr>
              <a:t> to </a:t>
            </a:r>
            <a:r>
              <a:rPr lang="es-ES" sz="2400" dirty="0" err="1">
                <a:solidFill>
                  <a:schemeClr val="accent1"/>
                </a:solidFill>
              </a:rPr>
              <a:t>convert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b="1" dirty="0">
                <a:solidFill>
                  <a:schemeClr val="accent1"/>
                </a:solidFill>
              </a:rPr>
              <a:t>instance_types.nt </a:t>
            </a:r>
            <a:r>
              <a:rPr lang="es-ES" sz="2400" dirty="0">
                <a:solidFill>
                  <a:schemeClr val="accent1"/>
                </a:solidFill>
              </a:rPr>
              <a:t>file </a:t>
            </a:r>
            <a:r>
              <a:rPr lang="es-ES" sz="2400" dirty="0" err="1">
                <a:solidFill>
                  <a:schemeClr val="accent1"/>
                </a:solidFill>
              </a:rPr>
              <a:t>into</a:t>
            </a:r>
            <a:r>
              <a:rPr lang="es-ES" sz="2400" dirty="0">
                <a:solidFill>
                  <a:schemeClr val="accent1"/>
                </a:solidFill>
              </a:rPr>
              <a:t> Python dataframe </a:t>
            </a:r>
          </a:p>
          <a:p>
            <a:pPr lvl="3"/>
            <a:r>
              <a:rPr lang="es-ES" sz="2200" dirty="0" err="1">
                <a:solidFill>
                  <a:schemeClr val="accent1"/>
                </a:solidFill>
              </a:rPr>
              <a:t>Faster</a:t>
            </a:r>
            <a:r>
              <a:rPr lang="es-ES" sz="2200" dirty="0">
                <a:solidFill>
                  <a:schemeClr val="accent1"/>
                </a:solidFill>
              </a:rPr>
              <a:t> to </a:t>
            </a:r>
            <a:r>
              <a:rPr lang="en-US" sz="2200" dirty="0">
                <a:solidFill>
                  <a:schemeClr val="accent1"/>
                </a:solidFill>
              </a:rPr>
              <a:t>extract and count types using Unix commands and then convert into dataframe for visualization</a:t>
            </a:r>
          </a:p>
          <a:p>
            <a:pPr lvl="3"/>
            <a:r>
              <a:rPr lang="es-ES" sz="2200" dirty="0" err="1">
                <a:solidFill>
                  <a:schemeClr val="accent1"/>
                </a:solidFill>
              </a:rPr>
              <a:t>Transform</a:t>
            </a:r>
            <a:r>
              <a:rPr lang="es-ES" sz="2200" b="1" dirty="0">
                <a:solidFill>
                  <a:schemeClr val="accent1"/>
                </a:solidFill>
              </a:rPr>
              <a:t> instance_types </a:t>
            </a:r>
            <a:r>
              <a:rPr lang="es-ES" sz="2200" dirty="0">
                <a:solidFill>
                  <a:schemeClr val="accent1"/>
                </a:solidFill>
              </a:rPr>
              <a:t>data </a:t>
            </a:r>
            <a:r>
              <a:rPr lang="es-ES" sz="2200" dirty="0" err="1">
                <a:solidFill>
                  <a:schemeClr val="accent1"/>
                </a:solidFill>
              </a:rPr>
              <a:t>into</a:t>
            </a:r>
            <a:r>
              <a:rPr lang="es-ES" sz="2200" dirty="0">
                <a:solidFill>
                  <a:schemeClr val="accent1"/>
                </a:solidFill>
              </a:rPr>
              <a:t> </a:t>
            </a:r>
            <a:r>
              <a:rPr lang="es-ES" sz="2200" b="1" dirty="0" err="1">
                <a:solidFill>
                  <a:schemeClr val="accent1"/>
                </a:solidFill>
              </a:rPr>
              <a:t>types.tsv</a:t>
            </a:r>
            <a:r>
              <a:rPr lang="es-ES" sz="2200" b="1" dirty="0">
                <a:solidFill>
                  <a:schemeClr val="accent1"/>
                </a:solidFill>
              </a:rPr>
              <a:t> </a:t>
            </a:r>
            <a:r>
              <a:rPr lang="es-ES" sz="2200" dirty="0">
                <a:solidFill>
                  <a:schemeClr val="accent1"/>
                </a:solidFill>
              </a:rPr>
              <a:t>file -&gt; </a:t>
            </a:r>
            <a:r>
              <a:rPr lang="es-ES" sz="2200" b="1" dirty="0">
                <a:solidFill>
                  <a:schemeClr val="accent1"/>
                </a:solidFill>
              </a:rPr>
              <a:t>get_resources.sh</a:t>
            </a:r>
          </a:p>
          <a:p>
            <a:pPr marL="781200" lvl="1" indent="-457200">
              <a:buFont typeface="+mj-lt"/>
              <a:buAutoNum type="arabicPeriod"/>
            </a:pPr>
            <a:r>
              <a:rPr lang="es-ES" sz="2400" dirty="0" err="1">
                <a:solidFill>
                  <a:schemeClr val="accent1"/>
                </a:solidFill>
              </a:rPr>
              <a:t>Convert</a:t>
            </a:r>
            <a:r>
              <a:rPr lang="es-ES" sz="2400" dirty="0">
                <a:solidFill>
                  <a:schemeClr val="accent1"/>
                </a:solidFill>
              </a:rPr>
              <a:t> wikipedia statistics and instance_types data </a:t>
            </a:r>
            <a:r>
              <a:rPr lang="es-ES" sz="2400" dirty="0" err="1">
                <a:solidFill>
                  <a:schemeClr val="accent1"/>
                </a:solidFill>
              </a:rPr>
              <a:t>into</a:t>
            </a:r>
            <a:r>
              <a:rPr lang="es-ES" sz="2400" dirty="0">
                <a:solidFill>
                  <a:schemeClr val="accent1"/>
                </a:solidFill>
              </a:rPr>
              <a:t> Python dataframe -&gt; </a:t>
            </a:r>
            <a:r>
              <a:rPr lang="es-ES" sz="2400" b="1" dirty="0">
                <a:solidFill>
                  <a:schemeClr val="accent1"/>
                </a:solidFill>
              </a:rPr>
              <a:t>resources.py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Make requests to each DBpedia entity in </a:t>
            </a:r>
            <a:r>
              <a:rPr lang="en-US" sz="2400" b="1" dirty="0">
                <a:solidFill>
                  <a:schemeClr val="accent1"/>
                </a:solidFill>
              </a:rPr>
              <a:t>instance_types.nt </a:t>
            </a:r>
            <a:r>
              <a:rPr lang="en-US" sz="2400" dirty="0">
                <a:solidFill>
                  <a:schemeClr val="accent1"/>
                </a:solidFill>
              </a:rPr>
              <a:t>file to check if entities are valid or not</a:t>
            </a:r>
          </a:p>
          <a:p>
            <a:pPr lvl="3"/>
            <a:r>
              <a:rPr lang="es-ES" sz="2000" b="1" dirty="0" err="1">
                <a:solidFill>
                  <a:schemeClr val="accent1"/>
                </a:solidFill>
              </a:rPr>
              <a:t>valid_types.tsv</a:t>
            </a:r>
            <a:r>
              <a:rPr lang="es-ES" sz="2000" b="1" dirty="0">
                <a:solidFill>
                  <a:schemeClr val="accent1"/>
                </a:solidFill>
              </a:rPr>
              <a:t> </a:t>
            </a:r>
            <a:r>
              <a:rPr lang="es-ES" sz="2000" dirty="0">
                <a:solidFill>
                  <a:schemeClr val="accent1"/>
                </a:solidFill>
              </a:rPr>
              <a:t>–&gt; </a:t>
            </a:r>
            <a:r>
              <a:rPr lang="es-ES" sz="2000" dirty="0" err="1">
                <a:solidFill>
                  <a:schemeClr val="accent1"/>
                </a:solidFill>
              </a:rPr>
              <a:t>visualize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valid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types</a:t>
            </a:r>
            <a:endParaRPr lang="es-ES" sz="2000" dirty="0">
              <a:solidFill>
                <a:schemeClr val="accent1"/>
              </a:solidFill>
            </a:endParaRPr>
          </a:p>
          <a:p>
            <a:pPr lvl="3"/>
            <a:r>
              <a:rPr lang="es-ES" sz="2000" b="1" dirty="0" err="1">
                <a:solidFill>
                  <a:schemeClr val="accent1"/>
                </a:solidFill>
              </a:rPr>
              <a:t>invalid_types.tsv</a:t>
            </a:r>
            <a:r>
              <a:rPr lang="es-ES" sz="2000" b="1" dirty="0">
                <a:solidFill>
                  <a:schemeClr val="accent1"/>
                </a:solidFill>
              </a:rPr>
              <a:t> </a:t>
            </a:r>
            <a:r>
              <a:rPr lang="es-ES" sz="2000" dirty="0">
                <a:solidFill>
                  <a:schemeClr val="accent1"/>
                </a:solidFill>
              </a:rPr>
              <a:t>-&gt; </a:t>
            </a:r>
            <a:r>
              <a:rPr lang="es-ES" sz="2000" dirty="0" err="1">
                <a:solidFill>
                  <a:schemeClr val="accent1"/>
                </a:solidFill>
              </a:rPr>
              <a:t>visualize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invalid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  <a:r>
              <a:rPr lang="es-ES" sz="2000" dirty="0" err="1">
                <a:solidFill>
                  <a:schemeClr val="accent1"/>
                </a:solidFill>
              </a:rPr>
              <a:t>types</a:t>
            </a:r>
            <a:endParaRPr lang="es-ES" sz="2000" dirty="0">
              <a:solidFill>
                <a:schemeClr val="accent1"/>
              </a:solidFill>
            </a:endParaRP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B587B5B3-D653-4714-B215-6B483A2C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Gráfico 4" descr="Marca de verificación">
            <a:extLst>
              <a:ext uri="{FF2B5EF4-FFF2-40B4-BE49-F238E27FC236}">
                <a16:creationId xmlns:a16="http://schemas.microsoft.com/office/drawing/2014/main" id="{D18DBECA-A116-4133-81DF-93E1C4C44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7621" y="2141803"/>
            <a:ext cx="582010" cy="582010"/>
          </a:xfrm>
          <a:prstGeom prst="rect">
            <a:avLst/>
          </a:prstGeom>
        </p:spPr>
      </p:pic>
      <p:pic>
        <p:nvPicPr>
          <p:cNvPr id="9" name="Gráfico 8" descr="Marca de verificación">
            <a:extLst>
              <a:ext uri="{FF2B5EF4-FFF2-40B4-BE49-F238E27FC236}">
                <a16:creationId xmlns:a16="http://schemas.microsoft.com/office/drawing/2014/main" id="{6F5B7690-1E9A-442C-B694-6AA24B74B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4293" y="4244635"/>
            <a:ext cx="582010" cy="582010"/>
          </a:xfrm>
          <a:prstGeom prst="rect">
            <a:avLst/>
          </a:prstGeom>
        </p:spPr>
      </p:pic>
      <p:pic>
        <p:nvPicPr>
          <p:cNvPr id="7" name="Gráfico 6" descr="Cerrar">
            <a:extLst>
              <a:ext uri="{FF2B5EF4-FFF2-40B4-BE49-F238E27FC236}">
                <a16:creationId xmlns:a16="http://schemas.microsoft.com/office/drawing/2014/main" id="{4A8B14F4-C519-4F12-A0E8-4251A284C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6772" y="3283348"/>
            <a:ext cx="527782" cy="527782"/>
          </a:xfrm>
          <a:prstGeom prst="rect">
            <a:avLst/>
          </a:prstGeom>
        </p:spPr>
      </p:pic>
      <p:pic>
        <p:nvPicPr>
          <p:cNvPr id="13" name="Gráfico 12" descr="Marca de verificación">
            <a:extLst>
              <a:ext uri="{FF2B5EF4-FFF2-40B4-BE49-F238E27FC236}">
                <a16:creationId xmlns:a16="http://schemas.microsoft.com/office/drawing/2014/main" id="{DF6EE306-77FD-4D8F-BDD2-B73C07F39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3063" y="4713558"/>
            <a:ext cx="582010" cy="582010"/>
          </a:xfrm>
          <a:prstGeom prst="rect">
            <a:avLst/>
          </a:prstGeom>
        </p:spPr>
      </p:pic>
      <p:pic>
        <p:nvPicPr>
          <p:cNvPr id="14" name="Gráfico 13" descr="Cerrar">
            <a:extLst>
              <a:ext uri="{FF2B5EF4-FFF2-40B4-BE49-F238E27FC236}">
                <a16:creationId xmlns:a16="http://schemas.microsoft.com/office/drawing/2014/main" id="{BE417D54-D615-4E8C-BBAA-B449E0249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8261" y="5983797"/>
            <a:ext cx="575332" cy="575332"/>
          </a:xfrm>
          <a:prstGeom prst="rect">
            <a:avLst/>
          </a:prstGeom>
        </p:spPr>
      </p:pic>
      <p:pic>
        <p:nvPicPr>
          <p:cNvPr id="15" name="Gráfico 14" descr="Bombilla y engranaje">
            <a:extLst>
              <a:ext uri="{FF2B5EF4-FFF2-40B4-BE49-F238E27FC236}">
                <a16:creationId xmlns:a16="http://schemas.microsoft.com/office/drawing/2014/main" id="{883F79D5-4E2F-4E87-9D20-E90C14B5D6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5518" y="4031249"/>
            <a:ext cx="426772" cy="4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D0B3A-153A-BB47-AA84-D1275FA8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ES" sz="4800" dirty="0"/>
              <a:t>PROBLEMS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65FDCF3-CD09-4ACE-891A-A904743D6141}"/>
              </a:ext>
            </a:extLst>
          </p:cNvPr>
          <p:cNvSpPr txBox="1">
            <a:spLocks/>
          </p:cNvSpPr>
          <p:nvPr/>
        </p:nvSpPr>
        <p:spPr>
          <a:xfrm>
            <a:off x="492894" y="149913"/>
            <a:ext cx="9823436" cy="5661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 err="1">
                <a:solidFill>
                  <a:schemeClr val="accent1"/>
                </a:solidFill>
              </a:rPr>
              <a:t>Types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visualization</a:t>
            </a:r>
            <a:r>
              <a:rPr lang="es-ES" sz="2400" dirty="0">
                <a:solidFill>
                  <a:schemeClr val="accent1"/>
                </a:solidFill>
              </a:rPr>
              <a:t>: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Some hierarchy types are missing in the </a:t>
            </a:r>
            <a:r>
              <a:rPr lang="en-US" sz="2400" b="1" dirty="0">
                <a:solidFill>
                  <a:schemeClr val="accent1"/>
                </a:solidFill>
              </a:rPr>
              <a:t>instance_types </a:t>
            </a:r>
            <a:r>
              <a:rPr lang="en-US" sz="2400" dirty="0">
                <a:solidFill>
                  <a:schemeClr val="accent1"/>
                </a:solidFill>
              </a:rPr>
              <a:t>file </a:t>
            </a:r>
            <a:endParaRPr lang="es-ES" sz="1200" dirty="0"/>
          </a:p>
          <a:p>
            <a:pPr marL="514350" indent="-514350">
              <a:buFont typeface="+mj-lt"/>
              <a:buAutoNum type="arabicPeriod"/>
            </a:pPr>
            <a:endParaRPr lang="es-ES" sz="2800" dirty="0">
              <a:solidFill>
                <a:schemeClr val="accent1"/>
              </a:solidFill>
            </a:endParaRPr>
          </a:p>
          <a:p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FA0853-C2A7-4018-97E3-BF68B91E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0818" y="629722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11EF9D-AB48-4767-8642-CFD75F26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01" y="3275238"/>
            <a:ext cx="2804391" cy="25357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FB9A83-83A4-4A58-9796-56A400121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533" y="3275237"/>
            <a:ext cx="2264651" cy="25357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B78D274-F9CC-4A10-9249-C950A256855D}"/>
              </a:ext>
            </a:extLst>
          </p:cNvPr>
          <p:cNvSpPr txBox="1"/>
          <p:nvPr/>
        </p:nvSpPr>
        <p:spPr>
          <a:xfrm>
            <a:off x="615901" y="5900303"/>
            <a:ext cx="280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470 </a:t>
            </a:r>
            <a:r>
              <a:rPr lang="es-ES" b="1" dirty="0" err="1">
                <a:solidFill>
                  <a:srgbClr val="002060"/>
                </a:solidFill>
              </a:rPr>
              <a:t>types</a:t>
            </a:r>
            <a:r>
              <a:rPr lang="es-ES" b="1" dirty="0">
                <a:solidFill>
                  <a:srgbClr val="002060"/>
                </a:solidFill>
              </a:rPr>
              <a:t> for English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F651F0E-61BB-4702-AC27-64D0ACFB8A3B}"/>
              </a:ext>
            </a:extLst>
          </p:cNvPr>
          <p:cNvSpPr txBox="1"/>
          <p:nvPr/>
        </p:nvSpPr>
        <p:spPr>
          <a:xfrm>
            <a:off x="7950533" y="5900303"/>
            <a:ext cx="280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187 </a:t>
            </a:r>
            <a:r>
              <a:rPr lang="es-ES" b="1" dirty="0" err="1">
                <a:solidFill>
                  <a:srgbClr val="002060"/>
                </a:solidFill>
              </a:rPr>
              <a:t>types</a:t>
            </a:r>
            <a:r>
              <a:rPr lang="es-ES" b="1" dirty="0">
                <a:solidFill>
                  <a:srgbClr val="002060"/>
                </a:solidFill>
              </a:rPr>
              <a:t> for </a:t>
            </a:r>
            <a:r>
              <a:rPr lang="es-ES" b="1" dirty="0" err="1">
                <a:solidFill>
                  <a:srgbClr val="002060"/>
                </a:solidFill>
              </a:rPr>
              <a:t>Spanish</a:t>
            </a:r>
            <a:endParaRPr lang="es-E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6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extLst mod="1">
    <p:ext uri="{E180D4A7-C9FB-4DFB-919C-405C955672EB}">
      <p14:showEvtLst xmlns:p14="http://schemas.microsoft.com/office/powerpoint/2010/main">
        <p14:pauseEvt time="1362" objId="4"/>
        <p14:seekEvt time="1362" objId="4" seek="107772"/>
        <p14:resumeEvt time="2222" objId="4"/>
        <p14:pauseEvt time="3279" objId="4"/>
        <p14:stopEvt time="10109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D0B3A-153A-BB47-AA84-D1275FA8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ES" sz="4800" dirty="0"/>
              <a:t>PROBLEMS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65FDCF3-CD09-4ACE-891A-A904743D6141}"/>
              </a:ext>
            </a:extLst>
          </p:cNvPr>
          <p:cNvSpPr txBox="1">
            <a:spLocks/>
          </p:cNvSpPr>
          <p:nvPr/>
        </p:nvSpPr>
        <p:spPr>
          <a:xfrm>
            <a:off x="492894" y="345565"/>
            <a:ext cx="11205120" cy="6512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</a:rPr>
              <a:t>Dbpedia entities validation: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Spanish DBpedia blocked my IP address for 1 day due to excessive requests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Processes that made requests in the background (</a:t>
            </a:r>
            <a:r>
              <a:rPr lang="en-US" sz="2400" b="1" dirty="0">
                <a:solidFill>
                  <a:schemeClr val="accent1"/>
                </a:solidFill>
              </a:rPr>
              <a:t>get_resources.sh </a:t>
            </a:r>
            <a:r>
              <a:rPr lang="en-US" sz="2400" dirty="0">
                <a:solidFill>
                  <a:schemeClr val="accent1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check_url_file.sh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Forgot to put timeout between each request</a:t>
            </a:r>
            <a:endParaRPr lang="es-ES" sz="1200" dirty="0"/>
          </a:p>
          <a:p>
            <a:pPr marL="514350" indent="-514350">
              <a:buFont typeface="+mj-lt"/>
              <a:buAutoNum type="arabicPeriod"/>
            </a:pPr>
            <a:endParaRPr lang="es-ES" sz="2800" dirty="0">
              <a:solidFill>
                <a:schemeClr val="accent1"/>
              </a:solidFill>
            </a:endParaRPr>
          </a:p>
          <a:p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FA0853-C2A7-4018-97E3-BF68B91E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0818" y="629722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ED2AA8-104D-4D4A-9EBC-E5739A664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0"/>
          <a:stretch/>
        </p:blipFill>
        <p:spPr>
          <a:xfrm>
            <a:off x="581192" y="4640527"/>
            <a:ext cx="10181202" cy="11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extLst mod="1">
    <p:ext uri="{E180D4A7-C9FB-4DFB-919C-405C955672EB}">
      <p14:showEvtLst xmlns:p14="http://schemas.microsoft.com/office/powerpoint/2010/main">
        <p14:pauseEvt time="1362" objId="4"/>
        <p14:seekEvt time="1362" objId="4" seek="107772"/>
        <p14:resumeEvt time="2222" objId="4"/>
        <p14:pauseEvt time="3279" objId="4"/>
        <p14:stopEvt time="10109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D0B3A-153A-BB47-AA84-D1275FA8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s-ES" sz="4800" dirty="0"/>
              <a:t>New idea for Entity validation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665FDCF3-CD09-4ACE-891A-A904743D6141}"/>
              </a:ext>
            </a:extLst>
          </p:cNvPr>
          <p:cNvSpPr txBox="1">
            <a:spLocks/>
          </p:cNvSpPr>
          <p:nvPr/>
        </p:nvSpPr>
        <p:spPr>
          <a:xfrm>
            <a:off x="-155176" y="960429"/>
            <a:ext cx="11205120" cy="6512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pPr marL="1087200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Do SPARQL query to get ALL distinct entities for each language (English and Spanish) and store results in </a:t>
            </a:r>
            <a:r>
              <a:rPr lang="en-US" sz="2400" b="1" dirty="0">
                <a:solidFill>
                  <a:schemeClr val="accent1"/>
                </a:solidFill>
              </a:rPr>
              <a:t>dbpedia_resources.txt </a:t>
            </a:r>
            <a:r>
              <a:rPr lang="en-US" sz="2400" dirty="0">
                <a:solidFill>
                  <a:schemeClr val="accent1"/>
                </a:solidFill>
              </a:rPr>
              <a:t>file -&gt; </a:t>
            </a:r>
            <a:r>
              <a:rPr lang="en-US" sz="2400" b="1" dirty="0">
                <a:solidFill>
                  <a:schemeClr val="accent1"/>
                </a:solidFill>
              </a:rPr>
              <a:t>query.py</a:t>
            </a:r>
          </a:p>
          <a:p>
            <a:pPr marL="1087200" lvl="2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Look for </a:t>
            </a:r>
            <a:r>
              <a:rPr lang="en-US" sz="2400" b="1" dirty="0">
                <a:solidFill>
                  <a:schemeClr val="accent1"/>
                </a:solidFill>
              </a:rPr>
              <a:t>instance_types </a:t>
            </a:r>
            <a:r>
              <a:rPr lang="en-US" sz="2400" dirty="0" err="1">
                <a:solidFill>
                  <a:schemeClr val="accent1"/>
                </a:solidFill>
              </a:rPr>
              <a:t>urls</a:t>
            </a:r>
            <a:r>
              <a:rPr lang="en-US" sz="2400" dirty="0">
                <a:solidFill>
                  <a:schemeClr val="accent1"/>
                </a:solidFill>
              </a:rPr>
              <a:t> in </a:t>
            </a:r>
            <a:r>
              <a:rPr lang="en-US" sz="2400" b="1" dirty="0">
                <a:solidFill>
                  <a:schemeClr val="accent1"/>
                </a:solidFill>
              </a:rPr>
              <a:t>dbpedia_resources.txt </a:t>
            </a:r>
            <a:r>
              <a:rPr lang="en-US" sz="2400" dirty="0">
                <a:solidFill>
                  <a:schemeClr val="accent1"/>
                </a:solidFill>
              </a:rPr>
              <a:t>file -&gt; </a:t>
            </a:r>
            <a:r>
              <a:rPr lang="en-US" sz="2400" b="1" dirty="0">
                <a:solidFill>
                  <a:schemeClr val="accent1"/>
                </a:solidFill>
              </a:rPr>
              <a:t>get_resources.sh</a:t>
            </a:r>
          </a:p>
          <a:p>
            <a:pPr marL="1674900" lvl="4" indent="-342900"/>
            <a:r>
              <a:rPr lang="en-US" sz="2200" dirty="0">
                <a:solidFill>
                  <a:schemeClr val="accent1"/>
                </a:solidFill>
              </a:rPr>
              <a:t>Valid </a:t>
            </a:r>
            <a:r>
              <a:rPr lang="en-US" sz="2200" dirty="0" err="1">
                <a:solidFill>
                  <a:schemeClr val="accent1"/>
                </a:solidFill>
              </a:rPr>
              <a:t>urls</a:t>
            </a:r>
            <a:r>
              <a:rPr lang="en-US" sz="2200" dirty="0">
                <a:solidFill>
                  <a:schemeClr val="accent1"/>
                </a:solidFill>
              </a:rPr>
              <a:t> will be in that file -&gt; </a:t>
            </a:r>
            <a:r>
              <a:rPr lang="en-US" sz="2200" b="1" dirty="0" err="1">
                <a:solidFill>
                  <a:schemeClr val="accent1"/>
                </a:solidFill>
              </a:rPr>
              <a:t>valid_types.tsv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file</a:t>
            </a:r>
          </a:p>
          <a:p>
            <a:pPr marL="1674900" lvl="4" indent="-342900"/>
            <a:r>
              <a:rPr lang="en-US" sz="2200" dirty="0">
                <a:solidFill>
                  <a:schemeClr val="accent1"/>
                </a:solidFill>
              </a:rPr>
              <a:t>Otherwise they will be invalid </a:t>
            </a:r>
            <a:r>
              <a:rPr lang="en-US" sz="2200" dirty="0" err="1">
                <a:solidFill>
                  <a:schemeClr val="accent1"/>
                </a:solidFill>
              </a:rPr>
              <a:t>urls</a:t>
            </a:r>
            <a:r>
              <a:rPr lang="en-US" sz="2200" dirty="0">
                <a:solidFill>
                  <a:schemeClr val="accent1"/>
                </a:solidFill>
              </a:rPr>
              <a:t> -&gt; </a:t>
            </a:r>
            <a:r>
              <a:rPr lang="en-US" sz="2200" b="1" dirty="0">
                <a:solidFill>
                  <a:schemeClr val="accent1"/>
                </a:solidFill>
              </a:rPr>
              <a:t>invalid_urls.txt </a:t>
            </a:r>
            <a:r>
              <a:rPr lang="en-US" sz="2200" dirty="0">
                <a:solidFill>
                  <a:schemeClr val="accent1"/>
                </a:solidFill>
              </a:rPr>
              <a:t>and </a:t>
            </a:r>
            <a:r>
              <a:rPr lang="en-US" sz="2200" b="1" dirty="0" err="1">
                <a:solidFill>
                  <a:schemeClr val="accent1"/>
                </a:solidFill>
              </a:rPr>
              <a:t>invalid_types.tsv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file</a:t>
            </a:r>
          </a:p>
          <a:p>
            <a:pPr marL="1087200" lvl="2" indent="-457200">
              <a:buFont typeface="+mj-lt"/>
              <a:buAutoNum type="arabicPeriod"/>
            </a:pPr>
            <a:r>
              <a:rPr lang="es-ES" sz="2400" dirty="0">
                <a:solidFill>
                  <a:schemeClr val="accent1"/>
                </a:solidFill>
              </a:rPr>
              <a:t>Once </a:t>
            </a:r>
            <a:r>
              <a:rPr lang="es-ES" sz="2400" dirty="0" err="1">
                <a:solidFill>
                  <a:schemeClr val="accent1"/>
                </a:solidFill>
              </a:rPr>
              <a:t>we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have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invalid_urls.txt</a:t>
            </a:r>
            <a:r>
              <a:rPr lang="es-ES" sz="2400" dirty="0">
                <a:solidFill>
                  <a:schemeClr val="accent1"/>
                </a:solidFill>
              </a:rPr>
              <a:t> file, </a:t>
            </a:r>
            <a:r>
              <a:rPr lang="es-ES" sz="2400" dirty="0" err="1">
                <a:solidFill>
                  <a:schemeClr val="accent1"/>
                </a:solidFill>
              </a:rPr>
              <a:t>get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invalid</a:t>
            </a:r>
            <a:r>
              <a:rPr lang="es-ES" sz="2400" dirty="0">
                <a:solidFill>
                  <a:schemeClr val="accent1"/>
                </a:solidFill>
              </a:rPr>
              <a:t> links </a:t>
            </a:r>
            <a:r>
              <a:rPr lang="es-ES" sz="2400" dirty="0" err="1">
                <a:solidFill>
                  <a:schemeClr val="accent1"/>
                </a:solidFill>
              </a:rPr>
              <a:t>impact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using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b="1" dirty="0">
                <a:solidFill>
                  <a:schemeClr val="accent1"/>
                </a:solidFill>
              </a:rPr>
              <a:t>uriCounts </a:t>
            </a:r>
            <a:r>
              <a:rPr lang="es-ES" sz="2400" dirty="0">
                <a:solidFill>
                  <a:schemeClr val="accent1"/>
                </a:solidFill>
              </a:rPr>
              <a:t>dataframe -&gt; </a:t>
            </a:r>
            <a:r>
              <a:rPr lang="es-ES" sz="2400" b="1" dirty="0">
                <a:solidFill>
                  <a:schemeClr val="accent1"/>
                </a:solidFill>
              </a:rPr>
              <a:t>validate.py</a:t>
            </a:r>
            <a:endParaRPr lang="es-ES" sz="1200" b="1" dirty="0"/>
          </a:p>
          <a:p>
            <a:pPr marL="514350" indent="-514350">
              <a:buFont typeface="+mj-lt"/>
              <a:buAutoNum type="arabicPeriod"/>
            </a:pPr>
            <a:endParaRPr lang="es-ES" sz="2800" dirty="0">
              <a:solidFill>
                <a:schemeClr val="accent1"/>
              </a:solidFill>
            </a:endParaRPr>
          </a:p>
          <a:p>
            <a:endParaRPr lang="es-ES" sz="3600" dirty="0">
              <a:solidFill>
                <a:schemeClr val="accent1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FA0853-C2A7-4018-97E3-BF68B91E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0818" y="629722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extLst mod="1">
    <p:ext uri="{E180D4A7-C9FB-4DFB-919C-405C955672EB}">
      <p14:showEvtLst xmlns:p14="http://schemas.microsoft.com/office/powerpoint/2010/main">
        <p14:pauseEvt time="1362" objId="4"/>
        <p14:seekEvt time="1362" objId="4" seek="107772"/>
        <p14:resumeEvt time="2222" objId="4"/>
        <p14:pauseEvt time="3279" objId="4"/>
        <p14:stopEvt time="10109" objId="4"/>
      </p14:showEvtLst>
    </p:ext>
  </p:extLst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365</Words>
  <Application>Microsoft Office PowerPoint</Application>
  <PresentationFormat>Panorámica</PresentationFormat>
  <Paragraphs>52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Dividendo</vt:lpstr>
      <vt:lpstr>DBPEDIA SPOTLIGHT DASHBOARD</vt:lpstr>
      <vt:lpstr>DBPEDIA SPOTLIGHT DASHBOARD</vt:lpstr>
      <vt:lpstr>PROBLEMS</vt:lpstr>
      <vt:lpstr>PROBLEMS</vt:lpstr>
      <vt:lpstr>New idea for Entity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Manuel Diaz Urraco</dc:creator>
  <cp:lastModifiedBy>dj dj</cp:lastModifiedBy>
  <cp:revision>491</cp:revision>
  <dcterms:created xsi:type="dcterms:W3CDTF">2020-11-12T12:12:44Z</dcterms:created>
  <dcterms:modified xsi:type="dcterms:W3CDTF">2021-06-24T08:40:45Z</dcterms:modified>
</cp:coreProperties>
</file>