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03" r:id="rId2"/>
    <p:sldId id="315" r:id="rId3"/>
    <p:sldId id="318" r:id="rId4"/>
    <p:sldId id="319" r:id="rId5"/>
    <p:sldId id="320" r:id="rId6"/>
    <p:sldId id="317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 dj" initials="dd" lastIdx="3" clrIdx="0">
    <p:extLst>
      <p:ext uri="{19B8F6BF-5375-455C-9EA6-DF929625EA0E}">
        <p15:presenceInfo xmlns:p15="http://schemas.microsoft.com/office/powerpoint/2012/main" userId="86a57e3147baa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/>
    <p:restoredTop sz="95994"/>
  </p:normalViewPr>
  <p:slideViewPr>
    <p:cSldViewPr snapToGrid="0" snapToObjects="1">
      <p:cViewPr varScale="1">
        <p:scale>
          <a:sx n="86" d="100"/>
          <a:sy n="86" d="100"/>
        </p:scale>
        <p:origin x="46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s_graph_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n_graph_s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n_graph_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s_graph_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n_graph_s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s_graph_s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n_graph_s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s_graph_s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n_graph_s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mdia\Desktop\CUARTO\GSOC\es_graph_s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DBpedia</a:t>
            </a:r>
            <a:r>
              <a:rPr lang="es-ES" baseline="0"/>
              <a:t> entities per type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('instance-types'!$B$14,'instance-types'!$B$15,'instance-types'!$B$17)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('instance-types'!$C$14,'instance-types'!$C$15,'instance-types'!$C$17)</c:f>
              <c:numCache>
                <c:formatCode>General</c:formatCode>
                <c:ptCount val="3"/>
                <c:pt idx="0">
                  <c:v>50292.52</c:v>
                </c:pt>
                <c:pt idx="1">
                  <c:v>5272</c:v>
                </c:pt>
                <c:pt idx="2">
                  <c:v>152979.87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AE-4A36-B4CD-B5547051E9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4892720"/>
        <c:axId val="1461512976"/>
      </c:barChart>
      <c:catAx>
        <c:axId val="145489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61512976"/>
        <c:crosses val="autoZero"/>
        <c:auto val="1"/>
        <c:lblAlgn val="ctr"/>
        <c:lblOffset val="100"/>
        <c:noMultiLvlLbl val="0"/>
      </c:catAx>
      <c:valAx>
        <c:axId val="1461512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5489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sfAndTotalCounts surface forms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17-439C-94B9-E08D9C7600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17-439C-94B9-E08D9C7600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17-439C-94B9-E08D9C7600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417-439C-94B9-E08D9C760029}"/>
              </c:ext>
            </c:extLst>
          </c:dPt>
          <c:dLbls>
            <c:dLbl>
              <c:idx val="1"/>
              <c:layout>
                <c:manualLayout>
                  <c:x val="3.1709116000205137E-2"/>
                  <c:y val="-7.82575862227747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17-439C-94B9-E08D9C760029}"/>
                </c:ext>
              </c:extLst>
            </c:dLbl>
            <c:dLbl>
              <c:idx val="2"/>
              <c:layout>
                <c:manualLayout>
                  <c:x val="4.6047619713647639E-2"/>
                  <c:y val="-7.78968856963056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417-439C-94B9-E08D9C760029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sfAndTotalCounts!$A$4:$A$7</c:f>
              <c:strCache>
                <c:ptCount val="4"/>
                <c:pt idx="0">
                  <c:v>Without associated link</c:v>
                </c:pt>
                <c:pt idx="1">
                  <c:v>Not appearing as text</c:v>
                </c:pt>
                <c:pt idx="2">
                  <c:v>Both</c:v>
                </c:pt>
                <c:pt idx="3">
                  <c:v>Rest</c:v>
                </c:pt>
              </c:strCache>
            </c:strRef>
          </c:cat>
          <c:val>
            <c:numRef>
              <c:f>sfAndTotalCounts!$B$4:$B$7</c:f>
              <c:numCache>
                <c:formatCode>General</c:formatCode>
                <c:ptCount val="4"/>
                <c:pt idx="0">
                  <c:v>6087814</c:v>
                </c:pt>
                <c:pt idx="1">
                  <c:v>1897642</c:v>
                </c:pt>
                <c:pt idx="2">
                  <c:v>927692</c:v>
                </c:pt>
                <c:pt idx="3">
                  <c:v>5178856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17-439C-94B9-E08D9C7600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DBpedia</a:t>
            </a:r>
            <a:r>
              <a:rPr lang="es-ES" baseline="0"/>
              <a:t> entities per type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('instance-types'!$B$14,'instance-types'!$B$15,'instance-types'!$B$17)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('instance-types'!$C$14,'instance-types'!$C$15,'instance-types'!$C$17)</c:f>
              <c:numCache>
                <c:formatCode>General</c:formatCode>
                <c:ptCount val="3"/>
                <c:pt idx="0">
                  <c:v>20243.5</c:v>
                </c:pt>
                <c:pt idx="1">
                  <c:v>1674.5</c:v>
                </c:pt>
                <c:pt idx="2">
                  <c:v>91901.86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7-4298-872A-53AAB83DCC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4892720"/>
        <c:axId val="1461512976"/>
      </c:barChart>
      <c:catAx>
        <c:axId val="145489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61512976"/>
        <c:crosses val="autoZero"/>
        <c:auto val="1"/>
        <c:lblAlgn val="ctr"/>
        <c:lblOffset val="100"/>
        <c:noMultiLvlLbl val="0"/>
      </c:catAx>
      <c:valAx>
        <c:axId val="1461512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5489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uriCounts</a:t>
            </a:r>
            <a:r>
              <a:rPr lang="es-ES" baseline="0"/>
              <a:t> URLs per DBpedia resource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(uriCounts!$A$3,uriCounts!$A$4,uriCounts!$A$6)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(uriCounts!$B$3,uriCounts!$B$4,uriCounts!$B$6)</c:f>
              <c:numCache>
                <c:formatCode>General</c:formatCode>
                <c:ptCount val="3"/>
                <c:pt idx="0">
                  <c:v>55.73</c:v>
                </c:pt>
                <c:pt idx="1">
                  <c:v>8</c:v>
                </c:pt>
                <c:pt idx="2">
                  <c:v>999.8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0-49C0-9DAF-87E5C92968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6349872"/>
        <c:axId val="1445025616"/>
      </c:barChart>
      <c:catAx>
        <c:axId val="146634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45025616"/>
        <c:crosses val="autoZero"/>
        <c:auto val="1"/>
        <c:lblAlgn val="ctr"/>
        <c:lblOffset val="100"/>
        <c:noMultiLvlLbl val="0"/>
      </c:catAx>
      <c:valAx>
        <c:axId val="1445025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6634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uriCounts</a:t>
            </a:r>
            <a:r>
              <a:rPr lang="es-ES" baseline="0"/>
              <a:t> URLs per DBpedia resource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(uriCounts!$A$3,uriCounts!$A$4,uriCounts!$A$6)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(uriCounts!$B$3,uriCounts!$B$4,uriCounts!$B$6)</c:f>
              <c:numCache>
                <c:formatCode>General</c:formatCode>
                <c:ptCount val="3"/>
                <c:pt idx="0">
                  <c:v>51.02</c:v>
                </c:pt>
                <c:pt idx="1">
                  <c:v>8</c:v>
                </c:pt>
                <c:pt idx="2">
                  <c:v>856.22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59-474C-80FD-4C4F61D0D3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6349872"/>
        <c:axId val="1445025616"/>
      </c:barChart>
      <c:catAx>
        <c:axId val="146634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45025616"/>
        <c:crosses val="autoZero"/>
        <c:auto val="1"/>
        <c:lblAlgn val="ctr"/>
        <c:lblOffset val="100"/>
        <c:noMultiLvlLbl val="0"/>
      </c:catAx>
      <c:valAx>
        <c:axId val="1445025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6634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pairCounts URLs per surface</a:t>
            </a:r>
            <a:r>
              <a:rPr lang="es-ES" baseline="0"/>
              <a:t> forms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(pairCounts!$A$3,pairCounts!$A$4,pairCounts!$A$6)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(pairCounts!$B$3,pairCounts!$B$4,pairCounts!$B$6)</c:f>
              <c:numCache>
                <c:formatCode>General</c:formatCode>
                <c:ptCount val="3"/>
                <c:pt idx="0">
                  <c:v>27.9</c:v>
                </c:pt>
                <c:pt idx="1">
                  <c:v>5</c:v>
                </c:pt>
                <c:pt idx="2">
                  <c:v>594.53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2-47CB-B8D7-9D312CE88F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48440688"/>
        <c:axId val="1613384656"/>
      </c:barChart>
      <c:catAx>
        <c:axId val="16484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3384656"/>
        <c:crosses val="autoZero"/>
        <c:auto val="1"/>
        <c:lblAlgn val="ctr"/>
        <c:lblOffset val="100"/>
        <c:noMultiLvlLbl val="0"/>
      </c:catAx>
      <c:valAx>
        <c:axId val="161338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4844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pairCounts URLs per surface</a:t>
            </a:r>
            <a:r>
              <a:rPr lang="es-ES" baseline="0"/>
              <a:t> forms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(pairCounts!$A$3,pairCounts!$A$4,pairCounts!$A$6)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(pairCounts!$B$3,pairCounts!$B$4,pairCounts!$B$6)</c:f>
              <c:numCache>
                <c:formatCode>General</c:formatCode>
                <c:ptCount val="3"/>
                <c:pt idx="0">
                  <c:v>25.88</c:v>
                </c:pt>
                <c:pt idx="1">
                  <c:v>5</c:v>
                </c:pt>
                <c:pt idx="2">
                  <c:v>510.35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7-40CF-A2FF-B832AD2D7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48440688"/>
        <c:axId val="1613384656"/>
      </c:barChart>
      <c:catAx>
        <c:axId val="16484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3384656"/>
        <c:crosses val="autoZero"/>
        <c:auto val="1"/>
        <c:lblAlgn val="ctr"/>
        <c:lblOffset val="100"/>
        <c:noMultiLvlLbl val="0"/>
      </c:catAx>
      <c:valAx>
        <c:axId val="161338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4844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sfAndTotalCounts linked URLs per</a:t>
            </a:r>
            <a:r>
              <a:rPr lang="es-ES" baseline="0"/>
              <a:t> surface form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(sfAndTotalCounts!$A$8,sfAndTotalCounts!$A$9,sfAndTotalCounts!$A$11)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(sfAndTotalCounts!$B$8,sfAndTotalCounts!$B$9,sfAndTotalCounts!$B$11)</c:f>
              <c:numCache>
                <c:formatCode>General</c:formatCode>
                <c:ptCount val="3"/>
                <c:pt idx="0">
                  <c:v>19.21</c:v>
                </c:pt>
                <c:pt idx="1">
                  <c:v>2</c:v>
                </c:pt>
                <c:pt idx="2">
                  <c:v>534.70000000000005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4-4508-BF2D-BD3B94760E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6182992"/>
        <c:axId val="1454165248"/>
      </c:barChart>
      <c:catAx>
        <c:axId val="145618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54165248"/>
        <c:crosses val="autoZero"/>
        <c:auto val="1"/>
        <c:lblAlgn val="ctr"/>
        <c:lblOffset val="100"/>
        <c:noMultiLvlLbl val="0"/>
      </c:catAx>
      <c:valAx>
        <c:axId val="145416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5618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sfAndTotalCounts linked URLs per</a:t>
            </a:r>
            <a:r>
              <a:rPr lang="es-ES" baseline="0"/>
              <a:t> surface form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(sfAndTotalCounts!$A$8,sfAndTotalCounts!$A$9,sfAndTotalCounts!$A$11)</c:f>
              <c:strCache>
                <c:ptCount val="3"/>
                <c:pt idx="0">
                  <c:v>Mean</c:v>
                </c:pt>
                <c:pt idx="1">
                  <c:v>Median</c:v>
                </c:pt>
                <c:pt idx="2">
                  <c:v>Standard deviation</c:v>
                </c:pt>
              </c:strCache>
            </c:strRef>
          </c:cat>
          <c:val>
            <c:numRef>
              <c:f>(sfAndTotalCounts!$B$8,sfAndTotalCounts!$B$9,sfAndTotalCounts!$B$11)</c:f>
              <c:numCache>
                <c:formatCode>General</c:formatCode>
                <c:ptCount val="3"/>
                <c:pt idx="0">
                  <c:v>17.54</c:v>
                </c:pt>
                <c:pt idx="1">
                  <c:v>2</c:v>
                </c:pt>
                <c:pt idx="2">
                  <c:v>497.04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5-418D-A25D-E10FF54F6F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6182992"/>
        <c:axId val="1454165248"/>
      </c:barChart>
      <c:catAx>
        <c:axId val="145618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54165248"/>
        <c:crosses val="autoZero"/>
        <c:auto val="1"/>
        <c:lblAlgn val="ctr"/>
        <c:lblOffset val="100"/>
        <c:noMultiLvlLbl val="0"/>
      </c:catAx>
      <c:valAx>
        <c:axId val="145416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5618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sfAndTotalCounts surface forms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AB-4757-A3D8-8653B48623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AB-4757-A3D8-8653B48623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AB-4757-A3D8-8653B48623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AB-4757-A3D8-8653B486230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52DBE80-A16F-45B2-871B-77002F4D2E7A}" type="VALUE">
                      <a:rPr lang="en-US" smtClean="0"/>
                      <a:pPr/>
                      <a:t>[VALOR]</a:t>
                    </a:fld>
                    <a:endParaRPr lang="es-E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AB-4757-A3D8-8653B486230E}"/>
                </c:ext>
              </c:extLst>
            </c:dLbl>
            <c:dLbl>
              <c:idx val="1"/>
              <c:layout>
                <c:manualLayout>
                  <c:x val="-2.5315954557019623E-2"/>
                  <c:y val="-0.1103566013192632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AB-4757-A3D8-8653B486230E}"/>
                </c:ext>
              </c:extLst>
            </c:dLbl>
            <c:dLbl>
              <c:idx val="2"/>
              <c:layout>
                <c:manualLayout>
                  <c:x val="5.4558708796052402E-2"/>
                  <c:y val="-6.688556892265314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AB-4757-A3D8-8653B486230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sfAndTotalCounts!$A$4:$A$7</c:f>
              <c:strCache>
                <c:ptCount val="4"/>
                <c:pt idx="0">
                  <c:v>Without associated link</c:v>
                </c:pt>
                <c:pt idx="1">
                  <c:v>Not appearing as text</c:v>
                </c:pt>
                <c:pt idx="2">
                  <c:v>Both</c:v>
                </c:pt>
                <c:pt idx="3">
                  <c:v>Rest</c:v>
                </c:pt>
              </c:strCache>
            </c:strRef>
          </c:cat>
          <c:val>
            <c:numRef>
              <c:f>sfAndTotalCounts!$B$4:$B$7</c:f>
              <c:numCache>
                <c:formatCode>General</c:formatCode>
                <c:ptCount val="4"/>
                <c:pt idx="0">
                  <c:v>1380775</c:v>
                </c:pt>
                <c:pt idx="1">
                  <c:v>383158</c:v>
                </c:pt>
                <c:pt idx="2">
                  <c:v>182237</c:v>
                </c:pt>
                <c:pt idx="3">
                  <c:v>1365878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AB-4757-A3D8-8653B48623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B97CB3C-1574-8F4F-96DA-F2EE6D10C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44EC1-6509-AA4A-B980-F4DAB4AB1F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3FD1-5B8E-F14E-9839-6F5F831DBEAA}" type="datetimeFigureOut">
              <a:rPr lang="es-ES" smtClean="0"/>
              <a:t>01/07/2021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D4B118-EBEC-6541-8BAC-18EE41374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8B538E-B416-B741-8C04-EF7E3646D4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A5F99-6DBC-DB47-B3E3-D420F6B0E6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96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D7A51-9378-D54A-A8FC-9B346382B773}" type="datetimeFigureOut">
              <a:rPr lang="es-ES" smtClean="0"/>
              <a:t>01/07/2021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389C-0687-144C-A6CC-B83C780F64A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77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455001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8E9AC6-6B61-48FC-96AD-1EAEB3C8D50D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C424-AB01-4742-86A8-C27AFEC64C68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71AA2-C354-4486-87AC-277D840E0284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0B8C-55CF-4F90-8F26-CE493E9FCCCC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9C0653-D66D-46B8-90A9-B03FF7ED3589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1CF8-FDDE-4581-BA93-AC3DA4E353C9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6837-BF31-4C5B-BFCD-21E09D90921D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8A-D9AB-4765-9211-E223BB9C4D51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A83F-000B-4724-89D3-D14895F604AA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0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C743E8-2948-4E41-97EF-F03CD36266A8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DAAF-3B2C-4462-97D2-9955BF3FAC74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027FBE-03DE-47A7-921B-B096335FF151}" type="datetime1">
              <a:rPr lang="es-ES" smtClean="0"/>
              <a:t>01/07/2021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70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4" y="521775"/>
            <a:ext cx="11260432" cy="1064664"/>
          </a:xfrm>
        </p:spPr>
        <p:txBody>
          <a:bodyPr>
            <a:noAutofit/>
          </a:bodyPr>
          <a:lstStyle/>
          <a:p>
            <a:r>
              <a:rPr lang="es-ES" sz="4800" dirty="0"/>
              <a:t>DASHBOARD: ACTUAL TASK I</a:t>
            </a:r>
            <a:endParaRPr lang="es-ES" sz="3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4BBFF3D-9965-4F5A-A9F0-C42F56DE2D9D}"/>
              </a:ext>
            </a:extLst>
          </p:cNvPr>
          <p:cNvSpPr txBox="1">
            <a:spLocks/>
          </p:cNvSpPr>
          <p:nvPr/>
        </p:nvSpPr>
        <p:spPr>
          <a:xfrm>
            <a:off x="412517" y="2064710"/>
            <a:ext cx="11260432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n-GB" sz="2800" dirty="0">
                <a:solidFill>
                  <a:schemeClr val="accent1"/>
                </a:solidFill>
              </a:rPr>
              <a:t>Calculate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statistics</a:t>
            </a:r>
            <a:r>
              <a:rPr lang="es-ES" sz="2800" dirty="0">
                <a:solidFill>
                  <a:schemeClr val="accent1"/>
                </a:solidFill>
              </a:rPr>
              <a:t> for DBpedia datasets (</a:t>
            </a:r>
            <a:r>
              <a:rPr lang="es-ES" sz="2800" dirty="0" err="1">
                <a:solidFill>
                  <a:schemeClr val="accent1"/>
                </a:solidFill>
              </a:rPr>
              <a:t>redirects</a:t>
            </a:r>
            <a:r>
              <a:rPr lang="es-ES" sz="2800" dirty="0">
                <a:solidFill>
                  <a:schemeClr val="accent1"/>
                </a:solidFill>
              </a:rPr>
              <a:t>, disambiguations and </a:t>
            </a:r>
            <a:r>
              <a:rPr lang="es-ES" sz="2800" dirty="0" err="1">
                <a:solidFill>
                  <a:schemeClr val="accent1"/>
                </a:solidFill>
              </a:rPr>
              <a:t>instance-types</a:t>
            </a:r>
            <a:r>
              <a:rPr lang="es-ES" sz="2800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61C28A4-1344-414A-8D6F-E1E35AC5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0" y="3117917"/>
            <a:ext cx="9172865" cy="193134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1006E9E-052B-4239-B51A-829FE31DCEBB}"/>
              </a:ext>
            </a:extLst>
          </p:cNvPr>
          <p:cNvCxnSpPr>
            <a:cxnSpLocks/>
          </p:cNvCxnSpPr>
          <p:nvPr/>
        </p:nvCxnSpPr>
        <p:spPr>
          <a:xfrm>
            <a:off x="9799867" y="3064375"/>
            <a:ext cx="0" cy="193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71071E8-7EB8-4472-9A11-EE0969AD3D48}"/>
              </a:ext>
            </a:extLst>
          </p:cNvPr>
          <p:cNvSpPr txBox="1"/>
          <p:nvPr/>
        </p:nvSpPr>
        <p:spPr>
          <a:xfrm>
            <a:off x="9799867" y="3229234"/>
            <a:ext cx="1633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Redirects</a:t>
            </a:r>
            <a:endParaRPr lang="es-ES" sz="2000" dirty="0">
              <a:solidFill>
                <a:schemeClr val="accent1"/>
              </a:solidFill>
            </a:endParaRPr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ED83AD7-0F42-4341-8FEF-97666B449B1B}"/>
              </a:ext>
            </a:extLst>
          </p:cNvPr>
          <p:cNvSpPr txBox="1"/>
          <p:nvPr/>
        </p:nvSpPr>
        <p:spPr>
          <a:xfrm>
            <a:off x="9799867" y="3795357"/>
            <a:ext cx="21242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Disambiguations</a:t>
            </a:r>
          </a:p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B298F0-1CFC-460C-B4EB-A300A003A421}"/>
              </a:ext>
            </a:extLst>
          </p:cNvPr>
          <p:cNvSpPr txBox="1"/>
          <p:nvPr/>
        </p:nvSpPr>
        <p:spPr>
          <a:xfrm>
            <a:off x="9799867" y="4483466"/>
            <a:ext cx="21242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Instance-types</a:t>
            </a:r>
            <a:endParaRPr lang="es-ES" sz="2000" dirty="0">
              <a:solidFill>
                <a:schemeClr val="accent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0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paircounts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r>
              <a:rPr lang="es-ES" sz="4400" dirty="0"/>
              <a:t> II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335254" y="4753478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15768" y="4515789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7A01205F-63A7-42D4-8210-790897446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22279"/>
              </p:ext>
            </p:extLst>
          </p:nvPr>
        </p:nvGraphicFramePr>
        <p:xfrm>
          <a:off x="508270" y="2022999"/>
          <a:ext cx="4562475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7A01205F-63A7-42D4-8210-790897446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66832"/>
              </p:ext>
            </p:extLst>
          </p:nvPr>
        </p:nvGraphicFramePr>
        <p:xfrm>
          <a:off x="6121553" y="2022999"/>
          <a:ext cx="4562475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381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TOKENcounts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096000" y="4474935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76250" y="4264355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5ACFAA-57BC-4CB5-B167-7B5740CB58FE}"/>
              </a:ext>
            </a:extLst>
          </p:cNvPr>
          <p:cNvSpPr/>
          <p:nvPr/>
        </p:nvSpPr>
        <p:spPr>
          <a:xfrm>
            <a:off x="476250" y="2267339"/>
            <a:ext cx="2914650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Wikipedia pages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uadroTexto 2">
            <a:extLst>
              <a:ext uri="{FF2B5EF4-FFF2-40B4-BE49-F238E27FC236}">
                <a16:creationId xmlns:a16="http://schemas.microsoft.com/office/drawing/2014/main" id="{A2CEAAE8-68E4-4F9B-8A4B-1B76F3D02E08}"/>
              </a:ext>
            </a:extLst>
          </p:cNvPr>
          <p:cNvSpPr txBox="1"/>
          <p:nvPr/>
        </p:nvSpPr>
        <p:spPr>
          <a:xfrm>
            <a:off x="1238250" y="2581664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/>
              <a:t>509175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CDAEEB-51AB-4AF4-AED2-A60956BE4644}"/>
              </a:ext>
            </a:extLst>
          </p:cNvPr>
          <p:cNvSpPr/>
          <p:nvPr/>
        </p:nvSpPr>
        <p:spPr>
          <a:xfrm>
            <a:off x="476250" y="3653076"/>
            <a:ext cx="3000375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Tokens per Wikipedia page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CuadroTexto 4">
            <a:extLst>
              <a:ext uri="{FF2B5EF4-FFF2-40B4-BE49-F238E27FC236}">
                <a16:creationId xmlns:a16="http://schemas.microsoft.com/office/drawing/2014/main" id="{310BAE23-9B33-46ED-A4E7-FAEA5A154A9D}"/>
              </a:ext>
            </a:extLst>
          </p:cNvPr>
          <p:cNvSpPr txBox="1"/>
          <p:nvPr/>
        </p:nvSpPr>
        <p:spPr>
          <a:xfrm>
            <a:off x="1419225" y="3948351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/>
              <a:t>261.85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B5ACFAA-57BC-4CB5-B167-7B5740CB58FE}"/>
              </a:ext>
            </a:extLst>
          </p:cNvPr>
          <p:cNvSpPr/>
          <p:nvPr/>
        </p:nvSpPr>
        <p:spPr>
          <a:xfrm>
            <a:off x="6096000" y="2261004"/>
            <a:ext cx="2914650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Wikipedia pages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CuadroTexto 2">
            <a:extLst>
              <a:ext uri="{FF2B5EF4-FFF2-40B4-BE49-F238E27FC236}">
                <a16:creationId xmlns:a16="http://schemas.microsoft.com/office/drawing/2014/main" id="{A2CEAAE8-68E4-4F9B-8A4B-1B76F3D02E08}"/>
              </a:ext>
            </a:extLst>
          </p:cNvPr>
          <p:cNvSpPr txBox="1"/>
          <p:nvPr/>
        </p:nvSpPr>
        <p:spPr>
          <a:xfrm>
            <a:off x="6858000" y="2575329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/>
              <a:t>2387035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BCDAEEB-51AB-4AF4-AED2-A60956BE4644}"/>
              </a:ext>
            </a:extLst>
          </p:cNvPr>
          <p:cNvSpPr/>
          <p:nvPr/>
        </p:nvSpPr>
        <p:spPr>
          <a:xfrm>
            <a:off x="6096000" y="3653076"/>
            <a:ext cx="3000375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Tokens per Wikipedia page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adroTexto 4">
            <a:extLst>
              <a:ext uri="{FF2B5EF4-FFF2-40B4-BE49-F238E27FC236}">
                <a16:creationId xmlns:a16="http://schemas.microsoft.com/office/drawing/2014/main" id="{310BAE23-9B33-46ED-A4E7-FAEA5A154A9D}"/>
              </a:ext>
            </a:extLst>
          </p:cNvPr>
          <p:cNvSpPr txBox="1"/>
          <p:nvPr/>
        </p:nvSpPr>
        <p:spPr>
          <a:xfrm>
            <a:off x="7210425" y="3976926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/>
              <a:t>238.1</a:t>
            </a:r>
          </a:p>
        </p:txBody>
      </p:sp>
    </p:spTree>
    <p:extLst>
      <p:ext uri="{BB962C8B-B14F-4D97-AF65-F5344CB8AC3E}">
        <p14:creationId xmlns:p14="http://schemas.microsoft.com/office/powerpoint/2010/main" val="30401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sfandtotalcounts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288755" y="5265639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394981" y="4960400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E0FDFA7-055A-4966-886A-A32B277D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5271"/>
              </p:ext>
            </p:extLst>
          </p:nvPr>
        </p:nvGraphicFramePr>
        <p:xfrm>
          <a:off x="440070" y="2355235"/>
          <a:ext cx="4723179" cy="30512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23182">
                  <a:extLst>
                    <a:ext uri="{9D8B030D-6E8A-4147-A177-3AD203B41FA5}">
                      <a16:colId xmlns:a16="http://schemas.microsoft.com/office/drawing/2014/main" val="159822931"/>
                    </a:ext>
                  </a:extLst>
                </a:gridCol>
                <a:gridCol w="1588234">
                  <a:extLst>
                    <a:ext uri="{9D8B030D-6E8A-4147-A177-3AD203B41FA5}">
                      <a16:colId xmlns:a16="http://schemas.microsoft.com/office/drawing/2014/main" val="1710822109"/>
                    </a:ext>
                  </a:extLst>
                </a:gridCol>
                <a:gridCol w="1411763">
                  <a:extLst>
                    <a:ext uri="{9D8B030D-6E8A-4147-A177-3AD203B41FA5}">
                      <a16:colId xmlns:a16="http://schemas.microsoft.com/office/drawing/2014/main" val="711718267"/>
                    </a:ext>
                  </a:extLst>
                </a:gridCol>
              </a:tblGrid>
              <a:tr h="297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surface forms more times linked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90914"/>
                  </a:ext>
                </a:extLst>
              </a:tr>
              <a:tr h="25907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Surface </a:t>
                      </a:r>
                      <a:r>
                        <a:rPr lang="es-ES" sz="1200" b="1" u="none" strike="noStrike" dirty="0" err="1">
                          <a:effectLst/>
                        </a:rPr>
                        <a:t>form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Times </a:t>
                      </a:r>
                      <a:r>
                        <a:rPr lang="es-ES" sz="1200" b="1" u="none" strike="noStrike" dirty="0" err="1">
                          <a:effectLst/>
                        </a:rPr>
                        <a:t>linked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Times as </a:t>
                      </a:r>
                      <a:r>
                        <a:rPr lang="es-ES" sz="1200" b="1" u="none" strike="noStrike" dirty="0" err="1">
                          <a:effectLst/>
                        </a:rPr>
                        <a:t>plain</a:t>
                      </a:r>
                      <a:r>
                        <a:rPr lang="es-ES" sz="1200" b="1" u="none" strike="noStrike" dirty="0">
                          <a:effectLst/>
                        </a:rPr>
                        <a:t> </a:t>
                      </a:r>
                      <a:r>
                        <a:rPr lang="es-ES" sz="1200" b="1" u="none" strike="noStrike" dirty="0" err="1">
                          <a:effectLst/>
                        </a:rPr>
                        <a:t>text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5114573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Estados Unidos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294695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351781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9690097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España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232539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339209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89003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km²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220739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263713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835212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municipio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164964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314919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919352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Madrid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164412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173995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5250536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especie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161149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232289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0280937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México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160480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228013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8430556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Argentina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143389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173836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122035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2010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131238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308329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0541366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Francia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123517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172259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770329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E67F979-C7E1-4391-B691-5CD799764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43976"/>
              </p:ext>
            </p:extLst>
          </p:nvPr>
        </p:nvGraphicFramePr>
        <p:xfrm>
          <a:off x="6335254" y="2353556"/>
          <a:ext cx="4921631" cy="305125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95584">
                  <a:extLst>
                    <a:ext uri="{9D8B030D-6E8A-4147-A177-3AD203B41FA5}">
                      <a16:colId xmlns:a16="http://schemas.microsoft.com/office/drawing/2014/main" val="2971511453"/>
                    </a:ext>
                  </a:extLst>
                </a:gridCol>
                <a:gridCol w="1654966">
                  <a:extLst>
                    <a:ext uri="{9D8B030D-6E8A-4147-A177-3AD203B41FA5}">
                      <a16:colId xmlns:a16="http://schemas.microsoft.com/office/drawing/2014/main" val="1211957749"/>
                    </a:ext>
                  </a:extLst>
                </a:gridCol>
                <a:gridCol w="1471081">
                  <a:extLst>
                    <a:ext uri="{9D8B030D-6E8A-4147-A177-3AD203B41FA5}">
                      <a16:colId xmlns:a16="http://schemas.microsoft.com/office/drawing/2014/main" val="2598295849"/>
                    </a:ext>
                  </a:extLst>
                </a:gridCol>
              </a:tblGrid>
              <a:tr h="297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surface forms more times linked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92625"/>
                  </a:ext>
                </a:extLst>
              </a:tr>
              <a:tr h="25906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Surface </a:t>
                      </a:r>
                      <a:r>
                        <a:rPr lang="es-ES" sz="1200" b="1" u="none" strike="noStrike" dirty="0" err="1">
                          <a:effectLst/>
                        </a:rPr>
                        <a:t>form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Times </a:t>
                      </a:r>
                      <a:r>
                        <a:rPr lang="es-ES" sz="1200" b="1" u="none" strike="noStrike" dirty="0" err="1">
                          <a:effectLst/>
                        </a:rPr>
                        <a:t>linked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Times as </a:t>
                      </a:r>
                      <a:r>
                        <a:rPr lang="es-ES" sz="1200" b="1" u="none" strike="noStrike" dirty="0" err="1">
                          <a:effectLst/>
                        </a:rPr>
                        <a:t>plain</a:t>
                      </a:r>
                      <a:r>
                        <a:rPr lang="es-ES" sz="1200" b="1" u="none" strike="noStrike" dirty="0">
                          <a:effectLst/>
                        </a:rPr>
                        <a:t> </a:t>
                      </a:r>
                      <a:r>
                        <a:rPr lang="es-ES" sz="1200" b="1" u="none" strike="noStrike" dirty="0" err="1">
                          <a:effectLst/>
                        </a:rPr>
                        <a:t>text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5530022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United States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379592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1452321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029950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India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326667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573833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172097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London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259145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716415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4652957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New York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255842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993338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6899527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Australia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239296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562042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408360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France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237235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556255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4576867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football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213103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681568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0959644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Japan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208274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418062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2649860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California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205997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526648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992007"/>
                  </a:ext>
                </a:extLst>
              </a:tr>
              <a:tr h="24947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World War II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203061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257163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861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sfandtotalcounts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r>
              <a:rPr lang="es-ES" sz="4400" dirty="0"/>
              <a:t> II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335254" y="4753478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15768" y="4515789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D6AB702D-6B3F-452A-8F47-22C74AFFE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297890"/>
              </p:ext>
            </p:extLst>
          </p:nvPr>
        </p:nvGraphicFramePr>
        <p:xfrm>
          <a:off x="508270" y="2016998"/>
          <a:ext cx="4562475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D6AB702D-6B3F-452A-8F47-22C74AFFE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520021"/>
              </p:ext>
            </p:extLst>
          </p:nvPr>
        </p:nvGraphicFramePr>
        <p:xfrm>
          <a:off x="6238365" y="2016998"/>
          <a:ext cx="4562475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2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sfandtotalcounts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r>
              <a:rPr lang="es-ES" sz="4400" dirty="0"/>
              <a:t> III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9711945" y="5497518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3792224" y="5315514"/>
            <a:ext cx="1347947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7909554-D63E-4167-BDDC-C7A35D581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670511"/>
              </p:ext>
            </p:extLst>
          </p:nvPr>
        </p:nvGraphicFramePr>
        <p:xfrm>
          <a:off x="448000" y="2133363"/>
          <a:ext cx="5683254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A30DDDD7-F94F-42F1-BE22-9AB0A0ED209B}"/>
              </a:ext>
            </a:extLst>
          </p:cNvPr>
          <p:cNvSpPr/>
          <p:nvPr/>
        </p:nvSpPr>
        <p:spPr>
          <a:xfrm>
            <a:off x="448000" y="5632784"/>
            <a:ext cx="3171825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sfAndTotalCounts</a:t>
            </a:r>
            <a:r>
              <a:rPr lang="es-ES" sz="18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800" b="0" cap="none" spc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surface</a:t>
            </a:r>
            <a:r>
              <a:rPr lang="es-ES" sz="18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1800" b="0" cap="none" spc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forms</a:t>
            </a:r>
            <a:endParaRPr lang="es-E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A621EE55-997B-4E4B-AB46-8B61A7711074}"/>
              </a:ext>
            </a:extLst>
          </p:cNvPr>
          <p:cNvSpPr txBox="1"/>
          <p:nvPr/>
        </p:nvSpPr>
        <p:spPr>
          <a:xfrm>
            <a:off x="1429075" y="5956634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3129811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67909554-D63E-4167-BDDC-C7A35D581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88270"/>
              </p:ext>
            </p:extLst>
          </p:nvPr>
        </p:nvGraphicFramePr>
        <p:xfrm>
          <a:off x="6381724" y="2133363"/>
          <a:ext cx="5397759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A30DDDD7-F94F-42F1-BE22-9AB0A0ED209B}"/>
              </a:ext>
            </a:extLst>
          </p:cNvPr>
          <p:cNvSpPr/>
          <p:nvPr/>
        </p:nvSpPr>
        <p:spPr>
          <a:xfrm>
            <a:off x="6377501" y="5632784"/>
            <a:ext cx="3171825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sfAndTotalCounts</a:t>
            </a:r>
            <a:r>
              <a:rPr lang="es-ES" sz="1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surface forms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A621EE55-997B-4E4B-AB46-8B61A7711074}"/>
              </a:ext>
            </a:extLst>
          </p:cNvPr>
          <p:cNvSpPr txBox="1"/>
          <p:nvPr/>
        </p:nvSpPr>
        <p:spPr>
          <a:xfrm>
            <a:off x="7358576" y="5956634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/>
              <a:t>13164312</a:t>
            </a:r>
          </a:p>
        </p:txBody>
      </p:sp>
    </p:spTree>
    <p:extLst>
      <p:ext uri="{BB962C8B-B14F-4D97-AF65-F5344CB8AC3E}">
        <p14:creationId xmlns:p14="http://schemas.microsoft.com/office/powerpoint/2010/main" val="4312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0B3A-153A-BB47-AA84-D1275FA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" sz="4800" dirty="0" err="1"/>
              <a:t>NeXT</a:t>
            </a:r>
            <a:r>
              <a:rPr lang="es-ES" sz="4800" dirty="0"/>
              <a:t> STEPS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5FDCF3-CD09-4ACE-891A-A904743D6141}"/>
              </a:ext>
            </a:extLst>
          </p:cNvPr>
          <p:cNvSpPr txBox="1">
            <a:spLocks/>
          </p:cNvSpPr>
          <p:nvPr/>
        </p:nvSpPr>
        <p:spPr>
          <a:xfrm>
            <a:off x="-155176" y="142676"/>
            <a:ext cx="11877784" cy="651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10872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Review all statistics (instance-types quartiles and percentiles specially)</a:t>
            </a:r>
          </a:p>
          <a:p>
            <a:pPr marL="10872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Think about how these statistics will be displayed on the dashboard and add them</a:t>
            </a:r>
          </a:p>
          <a:p>
            <a:pPr marL="1087200" lvl="2" indent="-457200">
              <a:buFont typeface="+mj-lt"/>
              <a:buAutoNum type="arabicPeriod"/>
            </a:pPr>
            <a:r>
              <a:rPr lang="es-ES" sz="2400" dirty="0" err="1">
                <a:solidFill>
                  <a:schemeClr val="accent1"/>
                </a:solidFill>
              </a:rPr>
              <a:t>Think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about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other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statistics</a:t>
            </a:r>
            <a:endParaRPr lang="es-ES" sz="2800" dirty="0">
              <a:solidFill>
                <a:schemeClr val="accent1"/>
              </a:solidFill>
            </a:endParaRPr>
          </a:p>
          <a:p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FA0853-C2A7-4018-97E3-BF68B91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818" y="629722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 mod="1">
    <p:ext uri="{E180D4A7-C9FB-4DFB-919C-405C955672EB}">
      <p14:showEvtLst xmlns:p14="http://schemas.microsoft.com/office/powerpoint/2010/main">
        <p14:pauseEvt time="1362" objId="4"/>
        <p14:seekEvt time="1362" objId="4" seek="107772"/>
        <p14:resumeEvt time="2222" objId="4"/>
        <p14:pauseEvt time="3279" objId="4"/>
        <p14:stopEvt time="10109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/>
              <a:t>REDIRECTS &amp; disambiguations STATISTICS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894143" y="4851247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553880" y="4660154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DB72C02-BB89-4FFD-8301-99173F9B3B4B}"/>
              </a:ext>
            </a:extLst>
          </p:cNvPr>
          <p:cNvSpPr/>
          <p:nvPr/>
        </p:nvSpPr>
        <p:spPr>
          <a:xfrm>
            <a:off x="555292" y="2312142"/>
            <a:ext cx="2143125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redirects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CuadroTexto 2">
            <a:extLst>
              <a:ext uri="{FF2B5EF4-FFF2-40B4-BE49-F238E27FC236}">
                <a16:creationId xmlns:a16="http://schemas.microsoft.com/office/drawing/2014/main" id="{D6B83760-1E0F-4F7E-8A77-75018B1D682A}"/>
              </a:ext>
            </a:extLst>
          </p:cNvPr>
          <p:cNvSpPr txBox="1"/>
          <p:nvPr/>
        </p:nvSpPr>
        <p:spPr>
          <a:xfrm>
            <a:off x="936292" y="2616942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1794829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444396B-644C-48C1-9FA4-CB1B21B1D2B1}"/>
              </a:ext>
            </a:extLst>
          </p:cNvPr>
          <p:cNvSpPr/>
          <p:nvPr/>
        </p:nvSpPr>
        <p:spPr>
          <a:xfrm>
            <a:off x="553880" y="3840060"/>
            <a:ext cx="2838450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disambiguations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uadroTexto 4">
            <a:extLst>
              <a:ext uri="{FF2B5EF4-FFF2-40B4-BE49-F238E27FC236}">
                <a16:creationId xmlns:a16="http://schemas.microsoft.com/office/drawing/2014/main" id="{0782945E-F0A4-4AE3-BF9C-1F74BEB1C76C}"/>
              </a:ext>
            </a:extLst>
          </p:cNvPr>
          <p:cNvSpPr txBox="1"/>
          <p:nvPr/>
        </p:nvSpPr>
        <p:spPr>
          <a:xfrm>
            <a:off x="1506380" y="4125810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50993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DB72C02-BB89-4FFD-8301-99173F9B3B4B}"/>
              </a:ext>
            </a:extLst>
          </p:cNvPr>
          <p:cNvSpPr/>
          <p:nvPr/>
        </p:nvSpPr>
        <p:spPr>
          <a:xfrm>
            <a:off x="6907439" y="2312142"/>
            <a:ext cx="2143125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redirects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CuadroTexto 2">
            <a:extLst>
              <a:ext uri="{FF2B5EF4-FFF2-40B4-BE49-F238E27FC236}">
                <a16:creationId xmlns:a16="http://schemas.microsoft.com/office/drawing/2014/main" id="{D6B83760-1E0F-4F7E-8A77-75018B1D682A}"/>
              </a:ext>
            </a:extLst>
          </p:cNvPr>
          <p:cNvSpPr txBox="1"/>
          <p:nvPr/>
        </p:nvSpPr>
        <p:spPr>
          <a:xfrm>
            <a:off x="7305584" y="2616942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9684759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444396B-644C-48C1-9FA4-CB1B21B1D2B1}"/>
              </a:ext>
            </a:extLst>
          </p:cNvPr>
          <p:cNvSpPr/>
          <p:nvPr/>
        </p:nvSpPr>
        <p:spPr>
          <a:xfrm>
            <a:off x="6924584" y="3840060"/>
            <a:ext cx="2838450" cy="904875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disambiguations</a:t>
            </a:r>
            <a:endParaRPr lang="es-ES" sz="1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CuadroTexto 4">
            <a:extLst>
              <a:ext uri="{FF2B5EF4-FFF2-40B4-BE49-F238E27FC236}">
                <a16:creationId xmlns:a16="http://schemas.microsoft.com/office/drawing/2014/main" id="{0782945E-F0A4-4AE3-BF9C-1F74BEB1C76C}"/>
              </a:ext>
            </a:extLst>
          </p:cNvPr>
          <p:cNvSpPr txBox="1"/>
          <p:nvPr/>
        </p:nvSpPr>
        <p:spPr>
          <a:xfrm>
            <a:off x="7818221" y="4125809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/>
              <a:t>323252</a:t>
            </a:r>
          </a:p>
        </p:txBody>
      </p:sp>
    </p:spTree>
    <p:extLst>
      <p:ext uri="{BB962C8B-B14F-4D97-AF65-F5344CB8AC3E}">
        <p14:creationId xmlns:p14="http://schemas.microsoft.com/office/powerpoint/2010/main" val="7584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/>
              <a:t>INSTANCE-TYPES STATISTICS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7475733" y="5093614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35243" y="4778396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535F500-399C-443F-8854-A419645E1CE5}"/>
              </a:ext>
            </a:extLst>
          </p:cNvPr>
          <p:cNvSpPr/>
          <p:nvPr/>
        </p:nvSpPr>
        <p:spPr>
          <a:xfrm>
            <a:off x="458472" y="2388794"/>
            <a:ext cx="2925632" cy="89647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DBpedia entities</a:t>
            </a:r>
            <a:endParaRPr lang="es-E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CuadroTexto 2">
            <a:extLst>
              <a:ext uri="{FF2B5EF4-FFF2-40B4-BE49-F238E27FC236}">
                <a16:creationId xmlns:a16="http://schemas.microsoft.com/office/drawing/2014/main" id="{E12A0479-E981-451C-8F46-3393D01F74BC}"/>
              </a:ext>
            </a:extLst>
          </p:cNvPr>
          <p:cNvSpPr txBox="1"/>
          <p:nvPr/>
        </p:nvSpPr>
        <p:spPr>
          <a:xfrm>
            <a:off x="1233024" y="2813610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1327554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FEBF18F-7B14-441B-8D89-82C65B759EB1}"/>
              </a:ext>
            </a:extLst>
          </p:cNvPr>
          <p:cNvSpPr/>
          <p:nvPr/>
        </p:nvSpPr>
        <p:spPr>
          <a:xfrm>
            <a:off x="470090" y="3894033"/>
            <a:ext cx="2639545" cy="89647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DBpedia </a:t>
            </a:r>
            <a:r>
              <a:rPr lang="es-ES" sz="1800" b="0" cap="none" spc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s-E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CuadroTexto 4">
            <a:extLst>
              <a:ext uri="{FF2B5EF4-FFF2-40B4-BE49-F238E27FC236}">
                <a16:creationId xmlns:a16="http://schemas.microsoft.com/office/drawing/2014/main" id="{340D8F73-6503-4F72-86CB-B06B27166B5B}"/>
              </a:ext>
            </a:extLst>
          </p:cNvPr>
          <p:cNvSpPr txBox="1"/>
          <p:nvPr/>
        </p:nvSpPr>
        <p:spPr>
          <a:xfrm>
            <a:off x="1364655" y="4197153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188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35F500-399C-443F-8854-A419645E1CE5}"/>
              </a:ext>
            </a:extLst>
          </p:cNvPr>
          <p:cNvSpPr/>
          <p:nvPr/>
        </p:nvSpPr>
        <p:spPr>
          <a:xfrm>
            <a:off x="7487085" y="2463168"/>
            <a:ext cx="2925632" cy="89647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DBpedia entities</a:t>
            </a:r>
            <a:endParaRPr lang="es-E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CuadroTexto 2">
            <a:extLst>
              <a:ext uri="{FF2B5EF4-FFF2-40B4-BE49-F238E27FC236}">
                <a16:creationId xmlns:a16="http://schemas.microsoft.com/office/drawing/2014/main" id="{E12A0479-E981-451C-8F46-3393D01F74BC}"/>
              </a:ext>
            </a:extLst>
          </p:cNvPr>
          <p:cNvSpPr txBox="1"/>
          <p:nvPr/>
        </p:nvSpPr>
        <p:spPr>
          <a:xfrm>
            <a:off x="8261637" y="2887984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6419204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EBF18F-7B14-441B-8D89-82C65B759EB1}"/>
              </a:ext>
            </a:extLst>
          </p:cNvPr>
          <p:cNvSpPr/>
          <p:nvPr/>
        </p:nvSpPr>
        <p:spPr>
          <a:xfrm>
            <a:off x="7498962" y="3953953"/>
            <a:ext cx="2639545" cy="896471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  <a:r>
              <a:rPr lang="es-ES" sz="18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DBpedia </a:t>
            </a:r>
            <a:r>
              <a:rPr lang="es-ES" sz="1800" b="0" cap="none" spc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s-E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CuadroTexto 4">
            <a:extLst>
              <a:ext uri="{FF2B5EF4-FFF2-40B4-BE49-F238E27FC236}">
                <a16:creationId xmlns:a16="http://schemas.microsoft.com/office/drawing/2014/main" id="{340D8F73-6503-4F72-86CB-B06B27166B5B}"/>
              </a:ext>
            </a:extLst>
          </p:cNvPr>
          <p:cNvSpPr txBox="1"/>
          <p:nvPr/>
        </p:nvSpPr>
        <p:spPr>
          <a:xfrm>
            <a:off x="8483734" y="4319826"/>
            <a:ext cx="1744980" cy="46801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470</a:t>
            </a:r>
          </a:p>
        </p:txBody>
      </p:sp>
    </p:spTree>
    <p:extLst>
      <p:ext uri="{BB962C8B-B14F-4D97-AF65-F5344CB8AC3E}">
        <p14:creationId xmlns:p14="http://schemas.microsoft.com/office/powerpoint/2010/main" val="236207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/>
              <a:t>INSTANCE-TYPES STATISTICS II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977106" y="5355120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92416" y="5143521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BB9D50E-0692-4C08-8476-D5A12230C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93857"/>
              </p:ext>
            </p:extLst>
          </p:nvPr>
        </p:nvGraphicFramePr>
        <p:xfrm>
          <a:off x="581192" y="2177284"/>
          <a:ext cx="3763895" cy="327555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18098">
                  <a:extLst>
                    <a:ext uri="{9D8B030D-6E8A-4147-A177-3AD203B41FA5}">
                      <a16:colId xmlns:a16="http://schemas.microsoft.com/office/drawing/2014/main" val="2415862463"/>
                    </a:ext>
                  </a:extLst>
                </a:gridCol>
                <a:gridCol w="1245797">
                  <a:extLst>
                    <a:ext uri="{9D8B030D-6E8A-4147-A177-3AD203B41FA5}">
                      <a16:colId xmlns:a16="http://schemas.microsoft.com/office/drawing/2014/main" val="1817759001"/>
                    </a:ext>
                  </a:extLst>
                </a:gridCol>
              </a:tblGrid>
              <a:tr h="31931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most used DBpedia types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76879"/>
                  </a:ext>
                </a:extLst>
              </a:tr>
              <a:tr h="27811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Type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Nº</a:t>
                      </a:r>
                      <a:r>
                        <a:rPr lang="es-ES" sz="1200" b="1" u="none" strike="noStrike" dirty="0">
                          <a:effectLst/>
                        </a:rPr>
                        <a:t> entities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0909946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Agent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1122016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148904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Person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1023158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800739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Place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707306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7840768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Location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707306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5615558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PopulatedPlace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509820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2778358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Region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499194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273821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AdministrativeRegion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499194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351795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Athlete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475258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4840323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 err="1">
                          <a:effectLst/>
                        </a:rPr>
                        <a:t>Species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355028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196693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Eukaryote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340914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3468627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3D1E7EB-8EC8-4719-9B51-81B784659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9437"/>
              </p:ext>
            </p:extLst>
          </p:nvPr>
        </p:nvGraphicFramePr>
        <p:xfrm>
          <a:off x="7089856" y="2177284"/>
          <a:ext cx="3909577" cy="32755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5562">
                  <a:extLst>
                    <a:ext uri="{9D8B030D-6E8A-4147-A177-3AD203B41FA5}">
                      <a16:colId xmlns:a16="http://schemas.microsoft.com/office/drawing/2014/main" val="1166067535"/>
                    </a:ext>
                  </a:extLst>
                </a:gridCol>
                <a:gridCol w="1294015">
                  <a:extLst>
                    <a:ext uri="{9D8B030D-6E8A-4147-A177-3AD203B41FA5}">
                      <a16:colId xmlns:a16="http://schemas.microsoft.com/office/drawing/2014/main" val="2806827018"/>
                    </a:ext>
                  </a:extLst>
                </a:gridCol>
              </a:tblGrid>
              <a:tr h="31931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most used DBpedia types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74930"/>
                  </a:ext>
                </a:extLst>
              </a:tr>
              <a:tr h="27811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Type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Nº</a:t>
                      </a:r>
                      <a:r>
                        <a:rPr lang="es-ES" sz="1200" b="1" u="none" strike="noStrike" dirty="0">
                          <a:effectLst/>
                        </a:rPr>
                        <a:t> entities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1782188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CareerStation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1556563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0960236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Person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698449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615024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Agent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553263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9848324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 err="1">
                          <a:effectLst/>
                        </a:rPr>
                        <a:t>SportsTeamMember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411878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6989635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TimePeriod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322680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8423941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Tenure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295368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790096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PersonFunction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259099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8413828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OrganisationMember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257036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7007524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Settlement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250553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1494673"/>
                  </a:ext>
                </a:extLst>
              </a:tr>
              <a:tr h="267813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Village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220548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7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2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/>
              <a:t>INSTANCE-TYPES STATISTICS III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737409" y="5142405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542425" y="4796512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80748CC-3BBB-43C9-9C95-A5B4291F0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402860"/>
              </p:ext>
            </p:extLst>
          </p:nvPr>
        </p:nvGraphicFramePr>
        <p:xfrm>
          <a:off x="492416" y="2073202"/>
          <a:ext cx="5278070" cy="3173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80748CC-3BBB-43C9-9C95-A5B4291F0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501370"/>
              </p:ext>
            </p:extLst>
          </p:nvPr>
        </p:nvGraphicFramePr>
        <p:xfrm>
          <a:off x="6605948" y="2073202"/>
          <a:ext cx="5441049" cy="3173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6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4" y="521775"/>
            <a:ext cx="11260432" cy="1064664"/>
          </a:xfrm>
        </p:spPr>
        <p:txBody>
          <a:bodyPr>
            <a:noAutofit/>
          </a:bodyPr>
          <a:lstStyle/>
          <a:p>
            <a:r>
              <a:rPr lang="es-ES" sz="4800" dirty="0"/>
              <a:t>DASHBOARD: ACTUAL TASK II</a:t>
            </a:r>
            <a:endParaRPr lang="es-ES" sz="3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4BBFF3D-9965-4F5A-A9F0-C42F56DE2D9D}"/>
              </a:ext>
            </a:extLst>
          </p:cNvPr>
          <p:cNvSpPr txBox="1">
            <a:spLocks/>
          </p:cNvSpPr>
          <p:nvPr/>
        </p:nvSpPr>
        <p:spPr>
          <a:xfrm>
            <a:off x="412523" y="1794166"/>
            <a:ext cx="11313693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sz="2800" dirty="0" err="1">
                <a:solidFill>
                  <a:schemeClr val="accent1"/>
                </a:solidFill>
              </a:rPr>
              <a:t>Calculate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statistics</a:t>
            </a:r>
            <a:r>
              <a:rPr lang="es-ES" sz="2800" dirty="0">
                <a:solidFill>
                  <a:schemeClr val="accent1"/>
                </a:solidFill>
              </a:rPr>
              <a:t> for Wikistats files (uriCounts, pairCounts, tokenCounts, sfAndTotalCounts)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CE5AC61-9BA2-464F-B6DB-B7D5B6F8481E}"/>
              </a:ext>
            </a:extLst>
          </p:cNvPr>
          <p:cNvSpPr txBox="1">
            <a:spLocks/>
          </p:cNvSpPr>
          <p:nvPr/>
        </p:nvSpPr>
        <p:spPr>
          <a:xfrm>
            <a:off x="916812" y="2524051"/>
            <a:ext cx="11153904" cy="208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sz="2400" dirty="0">
                <a:solidFill>
                  <a:schemeClr val="accent1"/>
                </a:solidFill>
              </a:rPr>
              <a:t>uriCounts: </a:t>
            </a:r>
            <a:r>
              <a:rPr lang="en-US" sz="2400" dirty="0">
                <a:solidFill>
                  <a:schemeClr val="accent1"/>
                </a:solidFill>
              </a:rPr>
              <a:t>times each resource appears in the dump</a:t>
            </a:r>
            <a:endParaRPr lang="es-ES" sz="1600" dirty="0"/>
          </a:p>
          <a:p>
            <a:r>
              <a:rPr lang="es-ES" sz="2400" dirty="0">
                <a:solidFill>
                  <a:schemeClr val="accent1"/>
                </a:solidFill>
              </a:rPr>
              <a:t>pairCounts: </a:t>
            </a:r>
            <a:r>
              <a:rPr lang="en-US" sz="2400" dirty="0">
                <a:solidFill>
                  <a:schemeClr val="accent1"/>
                </a:solidFill>
              </a:rPr>
              <a:t>times a text was used to link a resource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sfAndTotalCounts:  </a:t>
            </a:r>
            <a:r>
              <a:rPr lang="en-US" sz="2400" dirty="0">
                <a:solidFill>
                  <a:schemeClr val="accent1"/>
                </a:solidFill>
              </a:rPr>
              <a:t>times a text appears linked and times a text appears unlinked (plain text)</a:t>
            </a:r>
          </a:p>
          <a:p>
            <a:r>
              <a:rPr lang="es-ES" sz="2400" dirty="0">
                <a:solidFill>
                  <a:schemeClr val="accent1"/>
                </a:solidFill>
              </a:rPr>
              <a:t>tokenCounts: </a:t>
            </a:r>
            <a:r>
              <a:rPr lang="en-US" sz="2400" dirty="0">
                <a:solidFill>
                  <a:schemeClr val="accent1"/>
                </a:solidFill>
              </a:rPr>
              <a:t>times words appear in each wikipedia article</a:t>
            </a:r>
            <a:endParaRPr lang="es-ES" sz="2800" dirty="0">
              <a:solidFill>
                <a:schemeClr val="accent1"/>
              </a:solidFill>
            </a:endParaRPr>
          </a:p>
          <a:p>
            <a:endParaRPr lang="es-ES" sz="3600" dirty="0">
              <a:solidFill>
                <a:schemeClr val="accent1"/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2DAD25A-EBE7-4AEA-B443-B84D5C2385BC}"/>
              </a:ext>
            </a:extLst>
          </p:cNvPr>
          <p:cNvCxnSpPr>
            <a:cxnSpLocks/>
          </p:cNvCxnSpPr>
          <p:nvPr/>
        </p:nvCxnSpPr>
        <p:spPr>
          <a:xfrm>
            <a:off x="9635770" y="4333949"/>
            <a:ext cx="0" cy="220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80AA48E-1350-4655-B933-07356C8806EE}"/>
              </a:ext>
            </a:extLst>
          </p:cNvPr>
          <p:cNvSpPr txBox="1"/>
          <p:nvPr/>
        </p:nvSpPr>
        <p:spPr>
          <a:xfrm>
            <a:off x="9655255" y="4895407"/>
            <a:ext cx="1633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pairCounts</a:t>
            </a:r>
          </a:p>
          <a:p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29E17A-15FA-4DD7-952D-32546E0749F9}"/>
              </a:ext>
            </a:extLst>
          </p:cNvPr>
          <p:cNvSpPr txBox="1"/>
          <p:nvPr/>
        </p:nvSpPr>
        <p:spPr>
          <a:xfrm>
            <a:off x="9664998" y="5493764"/>
            <a:ext cx="21242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sfAndTotalCounts</a:t>
            </a:r>
          </a:p>
          <a:p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0AFEC3-AA6D-4777-B40A-F2B570C9CBC3}"/>
              </a:ext>
            </a:extLst>
          </p:cNvPr>
          <p:cNvSpPr txBox="1"/>
          <p:nvPr/>
        </p:nvSpPr>
        <p:spPr>
          <a:xfrm>
            <a:off x="9664998" y="5939571"/>
            <a:ext cx="21242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tokenCounts</a:t>
            </a:r>
          </a:p>
          <a:p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FFB6F7-B13B-4A9C-BB5C-1E6F077CB3BF}"/>
              </a:ext>
            </a:extLst>
          </p:cNvPr>
          <p:cNvSpPr txBox="1"/>
          <p:nvPr/>
        </p:nvSpPr>
        <p:spPr>
          <a:xfrm>
            <a:off x="9655255" y="4400326"/>
            <a:ext cx="1633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uriCounts</a:t>
            </a:r>
          </a:p>
          <a:p>
            <a:endParaRPr lang="es-ES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7663034-7796-4641-877F-49994700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3" y="4487584"/>
            <a:ext cx="8811384" cy="192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Uricounts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335254" y="4960400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15768" y="4778396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2FAC55B-9506-4E98-A348-DCB0B228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00471"/>
              </p:ext>
            </p:extLst>
          </p:nvPr>
        </p:nvGraphicFramePr>
        <p:xfrm>
          <a:off x="542425" y="2217737"/>
          <a:ext cx="3701101" cy="29246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98839">
                  <a:extLst>
                    <a:ext uri="{9D8B030D-6E8A-4147-A177-3AD203B41FA5}">
                      <a16:colId xmlns:a16="http://schemas.microsoft.com/office/drawing/2014/main" val="4024803368"/>
                    </a:ext>
                  </a:extLst>
                </a:gridCol>
                <a:gridCol w="802262">
                  <a:extLst>
                    <a:ext uri="{9D8B030D-6E8A-4147-A177-3AD203B41FA5}">
                      <a16:colId xmlns:a16="http://schemas.microsoft.com/office/drawing/2014/main" val="3305350090"/>
                    </a:ext>
                  </a:extLst>
                </a:gridCol>
              </a:tblGrid>
              <a:tr h="2851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URLs that appear the most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41131"/>
                  </a:ext>
                </a:extLst>
              </a:tr>
              <a:tr h="24832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DBpedia Resource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Counts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2661906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Estados_Unidos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386830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330718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España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308308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9085681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Raza_(censo_de_los_Estados_Unidos)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263794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472032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Kilómetro_cuadrado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221947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1238284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Especie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189700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0982270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Argentina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180910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7748270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México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175995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142017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Madrid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157083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538785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Francia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157019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8889341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Chile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130050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885419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9DB4F0-A54F-43D8-980B-864189075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04049"/>
              </p:ext>
            </p:extLst>
          </p:nvPr>
        </p:nvGraphicFramePr>
        <p:xfrm>
          <a:off x="6456200" y="2217737"/>
          <a:ext cx="4416283" cy="29246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762987">
                  <a:extLst>
                    <a:ext uri="{9D8B030D-6E8A-4147-A177-3AD203B41FA5}">
                      <a16:colId xmlns:a16="http://schemas.microsoft.com/office/drawing/2014/main" val="1833720550"/>
                    </a:ext>
                  </a:extLst>
                </a:gridCol>
                <a:gridCol w="653296">
                  <a:extLst>
                    <a:ext uri="{9D8B030D-6E8A-4147-A177-3AD203B41FA5}">
                      <a16:colId xmlns:a16="http://schemas.microsoft.com/office/drawing/2014/main" val="1276046912"/>
                    </a:ext>
                  </a:extLst>
                </a:gridCol>
              </a:tblGrid>
              <a:tr h="2851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URLs that appear the most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71281"/>
                  </a:ext>
                </a:extLst>
              </a:tr>
              <a:tr h="24832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DBpedia Resource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Counts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7859976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United_States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553792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9423696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Association_football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337805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242445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India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307230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1310310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Race_and_ethnicity_in_the_United_States_Census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287263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1184660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France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265366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8330395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World_War_II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262532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024448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London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246908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7064996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Germany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221246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0604442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New_York_City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215407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0827697"/>
                  </a:ext>
                </a:extLst>
              </a:tr>
              <a:tr h="239124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China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208236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353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Uricounts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r>
              <a:rPr lang="es-ES" sz="4400" dirty="0"/>
              <a:t> II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335254" y="4753478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415768" y="4515789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2110564-925F-41A5-ADE5-0BB6834E3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81660"/>
              </p:ext>
            </p:extLst>
          </p:nvPr>
        </p:nvGraphicFramePr>
        <p:xfrm>
          <a:off x="415768" y="2102125"/>
          <a:ext cx="4747481" cy="300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B2110564-925F-41A5-ADE5-0BB6834E3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180954"/>
              </p:ext>
            </p:extLst>
          </p:nvPr>
        </p:nvGraphicFramePr>
        <p:xfrm>
          <a:off x="6335254" y="2102124"/>
          <a:ext cx="4747481" cy="3002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8" y="371706"/>
            <a:ext cx="11891933" cy="1271514"/>
          </a:xfrm>
        </p:spPr>
        <p:txBody>
          <a:bodyPr>
            <a:noAutofit/>
          </a:bodyPr>
          <a:lstStyle/>
          <a:p>
            <a:r>
              <a:rPr lang="es-ES" sz="4400" dirty="0" err="1"/>
              <a:t>paircounts</a:t>
            </a:r>
            <a:r>
              <a:rPr lang="es-ES" sz="4400" dirty="0"/>
              <a:t> </a:t>
            </a:r>
            <a:r>
              <a:rPr lang="es-ES" sz="4400" dirty="0" err="1"/>
              <a:t>statistics</a:t>
            </a:r>
            <a:endParaRPr lang="es-ES" sz="32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2304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806528F2-E126-45B2-83CE-4704CAC4050E}"/>
              </a:ext>
            </a:extLst>
          </p:cNvPr>
          <p:cNvSpPr txBox="1">
            <a:spLocks/>
          </p:cNvSpPr>
          <p:nvPr/>
        </p:nvSpPr>
        <p:spPr>
          <a:xfrm>
            <a:off x="6083240" y="5428287"/>
            <a:ext cx="4135075" cy="81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English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3826834-BCE7-4856-8721-EF1700152F00}"/>
              </a:ext>
            </a:extLst>
          </p:cNvPr>
          <p:cNvSpPr txBox="1">
            <a:spLocks/>
          </p:cNvSpPr>
          <p:nvPr/>
        </p:nvSpPr>
        <p:spPr>
          <a:xfrm>
            <a:off x="506250" y="5246283"/>
            <a:ext cx="4747481" cy="117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endParaRPr lang="es-E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A7E1288-CA6E-4075-95CD-BF45D2185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07256"/>
              </p:ext>
            </p:extLst>
          </p:nvPr>
        </p:nvGraphicFramePr>
        <p:xfrm>
          <a:off x="506250" y="2207180"/>
          <a:ext cx="4021362" cy="345677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08681">
                  <a:extLst>
                    <a:ext uri="{9D8B030D-6E8A-4147-A177-3AD203B41FA5}">
                      <a16:colId xmlns:a16="http://schemas.microsoft.com/office/drawing/2014/main" val="898652136"/>
                    </a:ext>
                  </a:extLst>
                </a:gridCol>
                <a:gridCol w="1769881">
                  <a:extLst>
                    <a:ext uri="{9D8B030D-6E8A-4147-A177-3AD203B41FA5}">
                      <a16:colId xmlns:a16="http://schemas.microsoft.com/office/drawing/2014/main" val="1915081095"/>
                    </a:ext>
                  </a:extLst>
                </a:gridCol>
                <a:gridCol w="842800">
                  <a:extLst>
                    <a:ext uri="{9D8B030D-6E8A-4147-A177-3AD203B41FA5}">
                      <a16:colId xmlns:a16="http://schemas.microsoft.com/office/drawing/2014/main" val="1058477177"/>
                    </a:ext>
                  </a:extLst>
                </a:gridCol>
              </a:tblGrid>
              <a:tr h="33698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surface forms more times linked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24518"/>
                  </a:ext>
                </a:extLst>
              </a:tr>
              <a:tr h="29350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Surface </a:t>
                      </a:r>
                      <a:r>
                        <a:rPr lang="es-ES" sz="1200" b="1" u="none" strike="noStrike" dirty="0" err="1">
                          <a:effectLst/>
                        </a:rPr>
                        <a:t>form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DBpedia Resource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Counts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6304214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Estados Unidos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Estados_Unidos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290150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9095319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España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España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222769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6202430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km²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Kilómetro_cuadrado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220704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254848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especie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Especie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161080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3143369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Madrid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Madrid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155711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614174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México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México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153636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6361110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Argentina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Argentina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138488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480212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Francia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Francia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115780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450211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Chile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Chile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111467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0275153"/>
                  </a:ext>
                </a:extLst>
              </a:tr>
              <a:tr h="282629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familia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Familia_(biología)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108458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615452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4FC67A-0F68-4C11-904E-CB6B6F1A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01959"/>
              </p:ext>
            </p:extLst>
          </p:nvPr>
        </p:nvGraphicFramePr>
        <p:xfrm>
          <a:off x="6083240" y="2207180"/>
          <a:ext cx="4021362" cy="344621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08681">
                  <a:extLst>
                    <a:ext uri="{9D8B030D-6E8A-4147-A177-3AD203B41FA5}">
                      <a16:colId xmlns:a16="http://schemas.microsoft.com/office/drawing/2014/main" val="2364367028"/>
                    </a:ext>
                  </a:extLst>
                </a:gridCol>
                <a:gridCol w="1769881">
                  <a:extLst>
                    <a:ext uri="{9D8B030D-6E8A-4147-A177-3AD203B41FA5}">
                      <a16:colId xmlns:a16="http://schemas.microsoft.com/office/drawing/2014/main" val="2151827280"/>
                    </a:ext>
                  </a:extLst>
                </a:gridCol>
                <a:gridCol w="842800">
                  <a:extLst>
                    <a:ext uri="{9D8B030D-6E8A-4147-A177-3AD203B41FA5}">
                      <a16:colId xmlns:a16="http://schemas.microsoft.com/office/drawing/2014/main" val="375319735"/>
                    </a:ext>
                  </a:extLst>
                </a:gridCol>
              </a:tblGrid>
              <a:tr h="33595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TOP 10 surface forms more times linked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95087"/>
                  </a:ext>
                </a:extLst>
              </a:tr>
              <a:tr h="2926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Surface </a:t>
                      </a:r>
                      <a:r>
                        <a:rPr lang="es-ES" sz="1200" b="1" u="none" strike="noStrike" dirty="0" err="1">
                          <a:effectLst/>
                        </a:rPr>
                        <a:t>form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DBpedia Resource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 err="1">
                          <a:effectLst/>
                        </a:rPr>
                        <a:t>Counts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8658644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United States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United_States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357275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179615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India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India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302227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805045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London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London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244332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439105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World War II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World_War_II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201938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29594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France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France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197191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38275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California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California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195706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8266844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Australia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Australia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194473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630041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Japan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Japan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189794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5133028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species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Species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189207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268812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China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China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167235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057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0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674</Words>
  <Application>Microsoft Office PowerPoint</Application>
  <PresentationFormat>Panorámica</PresentationFormat>
  <Paragraphs>411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Dividendo</vt:lpstr>
      <vt:lpstr>DASHBOARD: ACTUAL TASK I</vt:lpstr>
      <vt:lpstr>REDIRECTS &amp; disambiguations STATISTICS</vt:lpstr>
      <vt:lpstr>INSTANCE-TYPES STATISTICS</vt:lpstr>
      <vt:lpstr>INSTANCE-TYPES STATISTICS II</vt:lpstr>
      <vt:lpstr>INSTANCE-TYPES STATISTICS III</vt:lpstr>
      <vt:lpstr>DASHBOARD: ACTUAL TASK II</vt:lpstr>
      <vt:lpstr>Uricounts statistics</vt:lpstr>
      <vt:lpstr>Uricounts statistics II</vt:lpstr>
      <vt:lpstr>paircounts statistics</vt:lpstr>
      <vt:lpstr>paircounts statistics II</vt:lpstr>
      <vt:lpstr>TOKENcounts statistics</vt:lpstr>
      <vt:lpstr>sfandtotalcounts statistics</vt:lpstr>
      <vt:lpstr>sfandtotalcounts statistics II</vt:lpstr>
      <vt:lpstr>sfandtotalcounts statistics III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Manuel Diaz Urraco</dc:creator>
  <cp:lastModifiedBy>dj dj</cp:lastModifiedBy>
  <cp:revision>556</cp:revision>
  <dcterms:created xsi:type="dcterms:W3CDTF">2020-11-12T12:12:44Z</dcterms:created>
  <dcterms:modified xsi:type="dcterms:W3CDTF">2021-07-01T12:18:23Z</dcterms:modified>
</cp:coreProperties>
</file>