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8" r:id="rId3"/>
    <p:sldId id="264" r:id="rId4"/>
    <p:sldId id="261" r:id="rId5"/>
    <p:sldId id="265" r:id="rId6"/>
    <p:sldId id="256" r:id="rId7"/>
    <p:sldId id="257" r:id="rId8"/>
    <p:sldId id="260" r:id="rId9"/>
    <p:sldId id="262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71AAFF"/>
    <a:srgbClr val="0000FF"/>
    <a:srgbClr val="FFC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78"/>
    </p:cViewPr>
  </p:sorterViewPr>
  <p:gridSpacing cx="54863" cy="54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DA614-08EC-4777-894B-F81049D5057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0C286-5492-416F-9686-7B9EE3C8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BC4F02-74F4-45D9-ABA2-F10D57E88A05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79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0C286-5492-416F-9686-7B9EE3C8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291C-17C6-4DC6-A21B-A7DED4A237FB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83E-090A-4F95-AA29-22D211B1528C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E1E9-6E75-40A3-9454-8129FF980455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609C-ECDA-42A0-93A2-9CD15AF3BC4D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29C8-2908-4644-A405-23F5664332FF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3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A23C-D711-468C-8EBB-CE11296D3D1F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AD7E-BBEC-42DF-8CAC-18A2DE4BFCCE}" type="datetime1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96AD-2279-447C-B37A-FE5BBA3A4EB5}" type="datetime1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F812-188F-43A2-AB82-146B7A49010B}" type="datetime1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8C0-047A-4AB6-B6A8-E821297F6759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2BE2-D93E-4AEC-A04D-1649503168AC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0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1B77-6390-4769-B837-08EBE9636055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B5D0-7535-4A71-9739-F764BECA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7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ishraqabd/publish-subscribe-model-overview-133688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939996-D25D-420B-A4D6-6FED8FB87FA5}" type="slidenum">
              <a:rPr lang="en-US" altLang="en-US" sz="1400">
                <a:solidFill>
                  <a:schemeClr val="bg2"/>
                </a:solidFill>
                <a:latin typeface="Century Schoolbook" panose="020406040505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657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1600" dirty="0" smtClean="0"/>
              <a:t>H.S. Sarjoughian</a:t>
            </a:r>
            <a:br>
              <a:rPr lang="en-US" altLang="en-US" sz="1600" dirty="0" smtClean="0"/>
            </a:br>
            <a:endParaRPr lang="en-US" altLang="en-US" sz="1600" dirty="0" smtClean="0"/>
          </a:p>
          <a:p>
            <a:pPr eaLnBrk="1" hangingPunct="1"/>
            <a:r>
              <a:rPr lang="en-US" altLang="en-US" sz="1400" dirty="0" smtClean="0"/>
              <a:t>Computer Science &amp; Engineering</a:t>
            </a:r>
            <a:br>
              <a:rPr lang="en-US" altLang="en-US" sz="1400" dirty="0" smtClean="0"/>
            </a:br>
            <a:r>
              <a:rPr lang="en-US" altLang="en-US" sz="1400" dirty="0" smtClean="0"/>
              <a:t>Fulton School of Engineering</a:t>
            </a:r>
          </a:p>
          <a:p>
            <a:pPr eaLnBrk="1" hangingPunct="1"/>
            <a:r>
              <a:rPr lang="en-US" altLang="en-US" sz="1400" dirty="0" smtClean="0"/>
              <a:t>Arizona State University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371600" y="3352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524000" y="3505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638300" y="974725"/>
            <a:ext cx="5867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sz="44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Publisher-Subscriber </a:t>
            </a: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Model</a:t>
            </a:r>
            <a:endParaRPr lang="en-US" altLang="en-US" sz="1200" b="1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Software Analysis and Design</a:t>
            </a:r>
            <a:r>
              <a:rPr lang="en-US" altLang="en-US" b="1" dirty="0"/>
              <a:t>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CSE </a:t>
            </a:r>
            <a:r>
              <a:rPr lang="en-US" altLang="en-US" dirty="0" smtClean="0"/>
              <a:t>460</a:t>
            </a:r>
            <a:endParaRPr lang="en-US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85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1748040" y="4416535"/>
            <a:ext cx="4498765" cy="1261848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761797" y="1966937"/>
            <a:ext cx="4498765" cy="12618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Software Engineering Process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926386" y="2203102"/>
            <a:ext cx="1316711" cy="7935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Requirement /Analysis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82960" y="3582847"/>
            <a:ext cx="1121662" cy="9144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Problem Statement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2550" y="2202559"/>
            <a:ext cx="2633423" cy="79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5152" y="3862038"/>
            <a:ext cx="1405101" cy="794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5905" y="3862037"/>
            <a:ext cx="889998" cy="794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Testing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384337" y="1234480"/>
            <a:ext cx="2340813" cy="722374"/>
          </a:xfrm>
          <a:prstGeom prst="wedgeEllipseCallout">
            <a:avLst>
              <a:gd name="adj1" fmla="val -52998"/>
              <a:gd name="adj2" fmla="val 9052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Does not consider architecture/design patterns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024" y="4650662"/>
            <a:ext cx="1316711" cy="793594"/>
          </a:xfrm>
          <a:prstGeom prst="rect">
            <a:avLst/>
          </a:prstGeom>
          <a:solidFill>
            <a:srgbClr val="71AA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Requirements/Analysis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550" y="4650119"/>
            <a:ext cx="1206986" cy="794681"/>
          </a:xfrm>
          <a:prstGeom prst="rect">
            <a:avLst/>
          </a:prstGeom>
          <a:solidFill>
            <a:srgbClr val="71AA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Architecture/Design Patterns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8987" y="4650119"/>
            <a:ext cx="1206986" cy="794681"/>
          </a:xfrm>
          <a:prstGeom prst="rect">
            <a:avLst/>
          </a:prstGeom>
          <a:solidFill>
            <a:srgbClr val="71AA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Design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43097" y="2599899"/>
            <a:ext cx="219453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35735" y="5047459"/>
            <a:ext cx="226815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69536" y="5047459"/>
            <a:ext cx="21945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7830253" y="4259378"/>
            <a:ext cx="295652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3"/>
            <a:endCxn id="7" idx="0"/>
          </p:cNvCxnSpPr>
          <p:nvPr/>
        </p:nvCxnSpPr>
        <p:spPr>
          <a:xfrm>
            <a:off x="6260562" y="2597861"/>
            <a:ext cx="867141" cy="126417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2" idx="3"/>
            <a:endCxn id="7" idx="2"/>
          </p:cNvCxnSpPr>
          <p:nvPr/>
        </p:nvCxnSpPr>
        <p:spPr>
          <a:xfrm flipV="1">
            <a:off x="6246805" y="4656719"/>
            <a:ext cx="880898" cy="39074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0"/>
            <a:endCxn id="31" idx="1"/>
          </p:cNvCxnSpPr>
          <p:nvPr/>
        </p:nvCxnSpPr>
        <p:spPr>
          <a:xfrm rot="5400000" flipH="1" flipV="1">
            <a:off x="760301" y="2581351"/>
            <a:ext cx="984986" cy="101800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32" idx="1"/>
          </p:cNvCxnSpPr>
          <p:nvPr/>
        </p:nvCxnSpPr>
        <p:spPr>
          <a:xfrm rot="16200000" flipH="1">
            <a:off x="970809" y="4270228"/>
            <a:ext cx="550212" cy="10042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Callout 56"/>
          <p:cNvSpPr/>
          <p:nvPr/>
        </p:nvSpPr>
        <p:spPr>
          <a:xfrm>
            <a:off x="5430665" y="5943543"/>
            <a:ext cx="2340813" cy="722374"/>
          </a:xfrm>
          <a:prstGeom prst="wedgeEllipseCallout">
            <a:avLst>
              <a:gd name="adj1" fmla="val -41330"/>
              <a:gd name="adj2" fmla="val -7551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</a:rPr>
              <a:t>Considers architecture</a:t>
            </a:r>
          </a:p>
        </p:txBody>
      </p:sp>
      <p:sp>
        <p:nvSpPr>
          <p:cNvPr id="58" name="Oval Callout 57"/>
          <p:cNvSpPr/>
          <p:nvPr/>
        </p:nvSpPr>
        <p:spPr>
          <a:xfrm>
            <a:off x="402411" y="5941876"/>
            <a:ext cx="3127191" cy="722374"/>
          </a:xfrm>
          <a:prstGeom prst="wedgeEllipseCallout">
            <a:avLst>
              <a:gd name="adj1" fmla="val 28172"/>
              <a:gd name="adj2" fmla="val -7716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Approach to be used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system has two aspects where one is dependent on another</a:t>
            </a:r>
          </a:p>
          <a:p>
            <a:r>
              <a:rPr lang="en-US" dirty="0" smtClean="0"/>
              <a:t>Change in one object can result in any number of other objects to change</a:t>
            </a:r>
          </a:p>
          <a:p>
            <a:r>
              <a:rPr lang="en-US" dirty="0" smtClean="0"/>
              <a:t>An object is responsible for notifying any number of other objects</a:t>
            </a:r>
          </a:p>
          <a:p>
            <a:r>
              <a:rPr lang="en-US" dirty="0" smtClean="0"/>
              <a:t>Some objects are interested in receiving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and Participants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74" y="1735879"/>
            <a:ext cx="6617651" cy="36338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5750455"/>
            <a:ext cx="212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Reference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and 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1" y="1289343"/>
            <a:ext cx="7781925" cy="429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90" y="5632283"/>
            <a:ext cx="654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of the methods (e.g., visibility, return type, and arguments) need to be </a:t>
            </a:r>
            <a:r>
              <a:rPr lang="en-US" dirty="0"/>
              <a:t> </a:t>
            </a:r>
            <a:r>
              <a:rPr lang="en-US" dirty="0" smtClean="0"/>
              <a:t>specified for </a:t>
            </a:r>
            <a:r>
              <a:rPr lang="en-US" dirty="0"/>
              <a:t>classes </a:t>
            </a:r>
          </a:p>
        </p:txBody>
      </p:sp>
    </p:spTree>
    <p:extLst>
      <p:ext uri="{BB962C8B-B14F-4D97-AF65-F5344CB8AC3E}">
        <p14:creationId xmlns:p14="http://schemas.microsoft.com/office/powerpoint/2010/main" val="246705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164685" y="1399070"/>
            <a:ext cx="4414283" cy="4334176"/>
          </a:xfrm>
          <a:prstGeom prst="roundRect">
            <a:avLst>
              <a:gd name="adj" fmla="val 3881"/>
            </a:avLst>
          </a:prstGeom>
          <a:solidFill>
            <a:srgbClr val="FFCD2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783263" y="2061332"/>
            <a:ext cx="1070751" cy="25602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00029" y="2053499"/>
            <a:ext cx="1261849" cy="2602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40042" y="2061362"/>
            <a:ext cx="1261849" cy="25591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Publisher-Subscriber Design Pattern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73754" y="2167151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2757" y="1776499"/>
            <a:ext cx="127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published events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5181678" y="2873138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PHY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73754" y="2532813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52420" y="2545854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5248" y="2444861"/>
            <a:ext cx="1497300" cy="4964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52420" y="3219962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52420" y="3872653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248" y="3189295"/>
            <a:ext cx="1497300" cy="4964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08124" y="4862893"/>
            <a:ext cx="2367569" cy="7132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Event pool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7028" y="4972619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GEO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9555" y="4972619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90794" y="4972619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81543" y="4972619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83192" y="3229748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91116" y="3936585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MUS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3192" y="3580306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BIO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04606" y="2167151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12530" y="2873138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PHY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4606" y="2532813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GEO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14044" y="3229748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CSE</a:t>
            </a:r>
          </a:p>
        </p:txBody>
      </p:sp>
      <p:cxnSp>
        <p:nvCxnSpPr>
          <p:cNvPr id="29" name="Straight Arrow Connector 28"/>
          <p:cNvCxnSpPr>
            <a:stCxn id="10" idx="3"/>
            <a:endCxn id="22" idx="1"/>
          </p:cNvCxnSpPr>
          <p:nvPr/>
        </p:nvCxnSpPr>
        <p:spPr>
          <a:xfrm flipV="1">
            <a:off x="1852548" y="2301602"/>
            <a:ext cx="752058" cy="3914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23" idx="1"/>
          </p:cNvCxnSpPr>
          <p:nvPr/>
        </p:nvCxnSpPr>
        <p:spPr>
          <a:xfrm>
            <a:off x="1852548" y="2693098"/>
            <a:ext cx="759982" cy="3144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25" idx="1"/>
          </p:cNvCxnSpPr>
          <p:nvPr/>
        </p:nvCxnSpPr>
        <p:spPr>
          <a:xfrm>
            <a:off x="1852548" y="2693098"/>
            <a:ext cx="761496" cy="671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24" idx="1"/>
          </p:cNvCxnSpPr>
          <p:nvPr/>
        </p:nvCxnSpPr>
        <p:spPr>
          <a:xfrm flipV="1">
            <a:off x="1852548" y="2667264"/>
            <a:ext cx="752058" cy="7702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  <a:endCxn id="5" idx="3"/>
          </p:cNvCxnSpPr>
          <p:nvPr/>
        </p:nvCxnSpPr>
        <p:spPr>
          <a:xfrm flipH="1" flipV="1">
            <a:off x="6088154" y="2301602"/>
            <a:ext cx="964266" cy="49248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19" idx="3"/>
          </p:cNvCxnSpPr>
          <p:nvPr/>
        </p:nvCxnSpPr>
        <p:spPr>
          <a:xfrm flipH="1">
            <a:off x="6097592" y="2794091"/>
            <a:ext cx="954828" cy="57010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1"/>
            <a:endCxn id="8" idx="3"/>
          </p:cNvCxnSpPr>
          <p:nvPr/>
        </p:nvCxnSpPr>
        <p:spPr>
          <a:xfrm flipH="1" flipV="1">
            <a:off x="6088154" y="2667264"/>
            <a:ext cx="964266" cy="8009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1"/>
            <a:endCxn id="21" idx="3"/>
          </p:cNvCxnSpPr>
          <p:nvPr/>
        </p:nvCxnSpPr>
        <p:spPr>
          <a:xfrm flipH="1">
            <a:off x="6097592" y="3468199"/>
            <a:ext cx="954828" cy="24655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1"/>
            <a:endCxn id="20" idx="3"/>
          </p:cNvCxnSpPr>
          <p:nvPr/>
        </p:nvCxnSpPr>
        <p:spPr>
          <a:xfrm flipH="1">
            <a:off x="6105516" y="3468199"/>
            <a:ext cx="946904" cy="60283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1"/>
            <a:endCxn id="7" idx="3"/>
          </p:cNvCxnSpPr>
          <p:nvPr/>
        </p:nvCxnSpPr>
        <p:spPr>
          <a:xfrm flipH="1" flipV="1">
            <a:off x="6096078" y="3007589"/>
            <a:ext cx="956342" cy="11133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37882" y="2301602"/>
            <a:ext cx="1645310" cy="10625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526930" y="3007589"/>
            <a:ext cx="16547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19356" y="5104308"/>
            <a:ext cx="2194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Lists possible events that may be published or subscribed to</a:t>
            </a:r>
            <a:endParaRPr lang="en-US" sz="1400" dirty="0"/>
          </a:p>
        </p:txBody>
      </p:sp>
      <p:cxnSp>
        <p:nvCxnSpPr>
          <p:cNvPr id="64" name="Straight Connector 63"/>
          <p:cNvCxnSpPr>
            <a:stCxn id="14" idx="3"/>
            <a:endCxn id="62" idx="1"/>
          </p:cNvCxnSpPr>
          <p:nvPr/>
        </p:nvCxnSpPr>
        <p:spPr>
          <a:xfrm>
            <a:off x="5575693" y="5219503"/>
            <a:ext cx="1143663" cy="25413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52420" y="2695963"/>
            <a:ext cx="132994" cy="245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52420" y="1990910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publish port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719554" y="2583675"/>
            <a:ext cx="132994" cy="24537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4176" y="1776500"/>
            <a:ext cx="107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subscribe port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6" idx="2"/>
            <a:endCxn id="65" idx="3"/>
          </p:cNvCxnSpPr>
          <p:nvPr/>
        </p:nvCxnSpPr>
        <p:spPr>
          <a:xfrm flipH="1">
            <a:off x="7185414" y="2267909"/>
            <a:ext cx="336045" cy="550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2"/>
            <a:endCxn id="67" idx="1"/>
          </p:cNvCxnSpPr>
          <p:nvPr/>
        </p:nvCxnSpPr>
        <p:spPr>
          <a:xfrm>
            <a:off x="1313362" y="2053499"/>
            <a:ext cx="406192" cy="65286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05702" y="1735005"/>
            <a:ext cx="132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subscribed events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58741" y="4505697"/>
            <a:ext cx="851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listen port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876415" y="4621592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announce port</a:t>
            </a:r>
            <a:endParaRPr lang="en-US" sz="1200" dirty="0"/>
          </a:p>
        </p:txBody>
      </p:sp>
      <p:cxnSp>
        <p:nvCxnSpPr>
          <p:cNvPr id="83" name="Straight Connector 82"/>
          <p:cNvCxnSpPr>
            <a:stCxn id="81" idx="1"/>
            <a:endCxn id="20" idx="2"/>
          </p:cNvCxnSpPr>
          <p:nvPr/>
        </p:nvCxnSpPr>
        <p:spPr>
          <a:xfrm flipH="1" flipV="1">
            <a:off x="5648316" y="4205487"/>
            <a:ext cx="1228099" cy="5546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3"/>
            <a:endCxn id="25" idx="2"/>
          </p:cNvCxnSpPr>
          <p:nvPr/>
        </p:nvCxnSpPr>
        <p:spPr>
          <a:xfrm flipV="1">
            <a:off x="1810064" y="3498650"/>
            <a:ext cx="1261180" cy="114554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05180" y="1399069"/>
            <a:ext cx="10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bus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43016" y="5733246"/>
            <a:ext cx="6563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Assumptions:</a:t>
            </a:r>
          </a:p>
          <a:p>
            <a:pPr marL="461963" lvl="1" indent="-231775">
              <a:buFont typeface="Arial" pitchFamily="34" charset="0"/>
              <a:buChar char="•"/>
            </a:pPr>
            <a:r>
              <a:rPr lang="en-US" sz="1400" dirty="0" smtClean="0"/>
              <a:t>Each component can be either publisher or subscriber</a:t>
            </a:r>
          </a:p>
          <a:p>
            <a:pPr marL="461963" lvl="1" indent="-231775">
              <a:buFont typeface="Arial" pitchFamily="34" charset="0"/>
              <a:buChar char="•"/>
            </a:pPr>
            <a:r>
              <a:rPr lang="en-US" sz="1400" dirty="0" smtClean="0"/>
              <a:t>Events (from both publisher and subscriber) are independent and totally-ordered</a:t>
            </a:r>
          </a:p>
          <a:p>
            <a:pPr marL="461963" lvl="1" indent="-231775">
              <a:buFont typeface="Arial" pitchFamily="34" charset="0"/>
              <a:buChar char="•"/>
            </a:pPr>
            <a:r>
              <a:rPr lang="en-US" sz="1400" dirty="0" smtClean="0"/>
              <a:t>Number of publishers, subscribers, and events are arbitrary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138917" y="1885057"/>
            <a:ext cx="4414283" cy="4334176"/>
          </a:xfrm>
          <a:prstGeom prst="roundRect">
            <a:avLst>
              <a:gd name="adj" fmla="val 3881"/>
            </a:avLst>
          </a:prstGeom>
          <a:solidFill>
            <a:srgbClr val="FFCD2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757495" y="2547319"/>
            <a:ext cx="1070751" cy="25602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974261" y="2539486"/>
            <a:ext cx="1261849" cy="2602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14274" y="2547349"/>
            <a:ext cx="1261849" cy="25591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Design Pattern Example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7986" y="2653138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6989" y="2262486"/>
            <a:ext cx="127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published events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5155910" y="3359125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PHY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7986" y="3018800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26652" y="3031841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9480" y="2930848"/>
            <a:ext cx="1497300" cy="4964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26652" y="3705949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26652" y="4358640"/>
            <a:ext cx="1497300" cy="4964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9480" y="3675282"/>
            <a:ext cx="1497300" cy="4964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2356" y="5348880"/>
            <a:ext cx="2367569" cy="7132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Event pool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21260" y="5458606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GEO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3787" y="5458606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5026" y="5458606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5775" y="5458606"/>
            <a:ext cx="272471" cy="13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57424" y="3715735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65348" y="4422572"/>
            <a:ext cx="914400" cy="2689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MUS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57424" y="4066293"/>
            <a:ext cx="914400" cy="268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BIO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78838" y="2653138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86762" y="3359125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PHY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78838" y="3018800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GEO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88276" y="3715735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88276" y="4066293"/>
            <a:ext cx="914400" cy="268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BIO</a:t>
            </a:r>
          </a:p>
        </p:txBody>
      </p:sp>
      <p:cxnSp>
        <p:nvCxnSpPr>
          <p:cNvPr id="29" name="Straight Arrow Connector 28"/>
          <p:cNvCxnSpPr>
            <a:stCxn id="10" idx="3"/>
            <a:endCxn id="22" idx="1"/>
          </p:cNvCxnSpPr>
          <p:nvPr/>
        </p:nvCxnSpPr>
        <p:spPr>
          <a:xfrm flipV="1">
            <a:off x="1826780" y="2787589"/>
            <a:ext cx="752058" cy="3914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23" idx="1"/>
          </p:cNvCxnSpPr>
          <p:nvPr/>
        </p:nvCxnSpPr>
        <p:spPr>
          <a:xfrm>
            <a:off x="1826780" y="3179085"/>
            <a:ext cx="759982" cy="3144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25" idx="1"/>
          </p:cNvCxnSpPr>
          <p:nvPr/>
        </p:nvCxnSpPr>
        <p:spPr>
          <a:xfrm>
            <a:off x="1826780" y="3179085"/>
            <a:ext cx="761496" cy="671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27" idx="1"/>
          </p:cNvCxnSpPr>
          <p:nvPr/>
        </p:nvCxnSpPr>
        <p:spPr>
          <a:xfrm>
            <a:off x="1826780" y="3923519"/>
            <a:ext cx="761496" cy="2772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24" idx="1"/>
          </p:cNvCxnSpPr>
          <p:nvPr/>
        </p:nvCxnSpPr>
        <p:spPr>
          <a:xfrm flipV="1">
            <a:off x="1826780" y="3153251"/>
            <a:ext cx="752058" cy="7702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  <a:endCxn id="5" idx="3"/>
          </p:cNvCxnSpPr>
          <p:nvPr/>
        </p:nvCxnSpPr>
        <p:spPr>
          <a:xfrm flipH="1" flipV="1">
            <a:off x="6062386" y="2787589"/>
            <a:ext cx="964266" cy="49248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19" idx="3"/>
          </p:cNvCxnSpPr>
          <p:nvPr/>
        </p:nvCxnSpPr>
        <p:spPr>
          <a:xfrm flipH="1">
            <a:off x="6071824" y="3280078"/>
            <a:ext cx="954828" cy="57010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1"/>
            <a:endCxn id="8" idx="3"/>
          </p:cNvCxnSpPr>
          <p:nvPr/>
        </p:nvCxnSpPr>
        <p:spPr>
          <a:xfrm flipH="1" flipV="1">
            <a:off x="6062386" y="3153251"/>
            <a:ext cx="964266" cy="8009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1"/>
            <a:endCxn id="21" idx="3"/>
          </p:cNvCxnSpPr>
          <p:nvPr/>
        </p:nvCxnSpPr>
        <p:spPr>
          <a:xfrm flipH="1">
            <a:off x="6071824" y="3954186"/>
            <a:ext cx="954828" cy="24655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1"/>
            <a:endCxn id="20" idx="3"/>
          </p:cNvCxnSpPr>
          <p:nvPr/>
        </p:nvCxnSpPr>
        <p:spPr>
          <a:xfrm flipH="1">
            <a:off x="6079748" y="3954186"/>
            <a:ext cx="946904" cy="60283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1"/>
            <a:endCxn id="7" idx="3"/>
          </p:cNvCxnSpPr>
          <p:nvPr/>
        </p:nvCxnSpPr>
        <p:spPr>
          <a:xfrm flipH="1" flipV="1">
            <a:off x="6070310" y="3493576"/>
            <a:ext cx="956342" cy="11133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7" idx="3"/>
          </p:cNvCxnSpPr>
          <p:nvPr/>
        </p:nvCxnSpPr>
        <p:spPr>
          <a:xfrm flipH="1">
            <a:off x="3502676" y="4200744"/>
            <a:ext cx="16547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3"/>
            <a:endCxn id="8" idx="1"/>
          </p:cNvCxnSpPr>
          <p:nvPr/>
        </p:nvCxnSpPr>
        <p:spPr>
          <a:xfrm>
            <a:off x="3493238" y="2787589"/>
            <a:ext cx="1654748" cy="3656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93588" y="5590295"/>
            <a:ext cx="2194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Lists possible events that may be published or subscribed to</a:t>
            </a:r>
            <a:endParaRPr lang="en-US" sz="1400" dirty="0"/>
          </a:p>
        </p:txBody>
      </p:sp>
      <p:cxnSp>
        <p:nvCxnSpPr>
          <p:cNvPr id="64" name="Straight Connector 63"/>
          <p:cNvCxnSpPr>
            <a:stCxn id="14" idx="3"/>
            <a:endCxn id="62" idx="1"/>
          </p:cNvCxnSpPr>
          <p:nvPr/>
        </p:nvCxnSpPr>
        <p:spPr>
          <a:xfrm>
            <a:off x="5549925" y="5705490"/>
            <a:ext cx="1143663" cy="25413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26652" y="3181950"/>
            <a:ext cx="132994" cy="245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26652" y="2476897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publish port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1693786" y="3069662"/>
            <a:ext cx="132994" cy="24537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8408" y="2262487"/>
            <a:ext cx="107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subscribe port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6" idx="2"/>
            <a:endCxn id="65" idx="3"/>
          </p:cNvCxnSpPr>
          <p:nvPr/>
        </p:nvCxnSpPr>
        <p:spPr>
          <a:xfrm flipH="1">
            <a:off x="7159646" y="2753896"/>
            <a:ext cx="336045" cy="550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2"/>
            <a:endCxn id="67" idx="1"/>
          </p:cNvCxnSpPr>
          <p:nvPr/>
        </p:nvCxnSpPr>
        <p:spPr>
          <a:xfrm>
            <a:off x="1287594" y="2539486"/>
            <a:ext cx="406192" cy="65286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79934" y="2220992"/>
            <a:ext cx="132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subscribed events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32973" y="4991684"/>
            <a:ext cx="851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listen port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850647" y="51075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announce port</a:t>
            </a:r>
            <a:endParaRPr lang="en-US" sz="1200" dirty="0"/>
          </a:p>
        </p:txBody>
      </p:sp>
      <p:cxnSp>
        <p:nvCxnSpPr>
          <p:cNvPr id="83" name="Straight Connector 82"/>
          <p:cNvCxnSpPr>
            <a:stCxn id="81" idx="1"/>
            <a:endCxn id="20" idx="2"/>
          </p:cNvCxnSpPr>
          <p:nvPr/>
        </p:nvCxnSpPr>
        <p:spPr>
          <a:xfrm flipH="1" flipV="1">
            <a:off x="5622548" y="4691474"/>
            <a:ext cx="1228099" cy="5546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3"/>
            <a:endCxn id="27" idx="2"/>
          </p:cNvCxnSpPr>
          <p:nvPr/>
        </p:nvCxnSpPr>
        <p:spPr>
          <a:xfrm flipV="1">
            <a:off x="1784296" y="4335195"/>
            <a:ext cx="1261180" cy="79498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779412" y="1885056"/>
            <a:ext cx="10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bus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 and Known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056"/>
            <a:ext cx="8229600" cy="50032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Modularity: publishers and subscribers are unaware of each other</a:t>
            </a:r>
            <a:r>
              <a:rPr lang="en-US" dirty="0"/>
              <a:t> </a:t>
            </a:r>
            <a:r>
              <a:rPr lang="en-US" dirty="0" smtClean="0"/>
              <a:t>(publishers and subscribers can vary independently)</a:t>
            </a:r>
          </a:p>
          <a:p>
            <a:pPr lvl="1"/>
            <a:r>
              <a:rPr lang="en-US" dirty="0" smtClean="0"/>
              <a:t>Extensibility: scalable (publishers and subscribers are simpler to add and remove) </a:t>
            </a:r>
          </a:p>
          <a:p>
            <a:pPr lvl="1"/>
            <a:r>
              <a:rPr lang="en-US" dirty="0" smtClean="0"/>
              <a:t>Customizability: subscribers can do different things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Subscribers and publishers may affect the overall system in undesirable ways since subscribers (and publishers) don’t know anything about their siblings.</a:t>
            </a:r>
          </a:p>
          <a:p>
            <a:r>
              <a:rPr lang="en-US" dirty="0" smtClean="0"/>
              <a:t>Some uses</a:t>
            </a:r>
          </a:p>
          <a:p>
            <a:pPr lvl="1"/>
            <a:r>
              <a:rPr lang="en-US" dirty="0" smtClean="0"/>
              <a:t>Publishers/subscriber middleware</a:t>
            </a:r>
          </a:p>
          <a:p>
            <a:pPr lvl="1"/>
            <a:r>
              <a:rPr lang="en-US" dirty="0" smtClean="0"/>
              <a:t>Cloud software systems (e.g., Dropbox)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63550" indent="-463550">
              <a:buNone/>
            </a:pPr>
            <a:r>
              <a:rPr lang="en-US" dirty="0" smtClean="0"/>
              <a:t>[1]	Pattern-Oriented </a:t>
            </a:r>
            <a:r>
              <a:rPr lang="en-US" dirty="0"/>
              <a:t>Software Architecture, Volume 4, A Pattern Language for Distributed </a:t>
            </a:r>
            <a:r>
              <a:rPr lang="en-US" dirty="0" smtClean="0"/>
              <a:t>Computing, F. </a:t>
            </a:r>
            <a:r>
              <a:rPr lang="en-US" dirty="0" err="1"/>
              <a:t>Buschmann</a:t>
            </a:r>
            <a:r>
              <a:rPr lang="en-US" dirty="0"/>
              <a:t>, </a:t>
            </a:r>
            <a:r>
              <a:rPr lang="en-US" dirty="0" smtClean="0"/>
              <a:t>K. </a:t>
            </a:r>
            <a:r>
              <a:rPr lang="en-US" dirty="0" err="1"/>
              <a:t>Henney</a:t>
            </a:r>
            <a:r>
              <a:rPr lang="en-US" dirty="0"/>
              <a:t>, </a:t>
            </a:r>
            <a:r>
              <a:rPr lang="en-US" dirty="0" smtClean="0"/>
              <a:t>D. </a:t>
            </a:r>
            <a:r>
              <a:rPr lang="en-US" dirty="0"/>
              <a:t>C. </a:t>
            </a:r>
            <a:r>
              <a:rPr lang="en-US" dirty="0" smtClean="0"/>
              <a:t>Schmidt, </a:t>
            </a:r>
            <a:r>
              <a:rPr lang="en-US" dirty="0" err="1" smtClean="0"/>
              <a:t>Wiely</a:t>
            </a:r>
            <a:r>
              <a:rPr lang="en-US" dirty="0" smtClean="0"/>
              <a:t>, 2007</a:t>
            </a:r>
          </a:p>
          <a:p>
            <a:pPr marL="463550" indent="-463550">
              <a:buNone/>
            </a:pPr>
            <a:r>
              <a:rPr lang="en-US" dirty="0" smtClean="0"/>
              <a:t>[2]	</a:t>
            </a:r>
            <a:r>
              <a:rPr lang="en-US" dirty="0" err="1" smtClean="0"/>
              <a:t>Ishraq</a:t>
            </a:r>
            <a:r>
              <a:rPr lang="en-US" dirty="0" smtClean="0"/>
              <a:t> </a:t>
            </a:r>
            <a:r>
              <a:rPr lang="en-US" dirty="0" err="1"/>
              <a:t>Fataftah</a:t>
            </a:r>
            <a:r>
              <a:rPr lang="en-US" dirty="0"/>
              <a:t>, 2012. “Publish Subscribe model overview” Available at: </a:t>
            </a:r>
            <a:r>
              <a:rPr lang="en-US" dirty="0">
                <a:hlinkClick r:id="rId2"/>
              </a:rPr>
              <a:t>http://www.slideshare.net/ishraqabd/publish-subscribe-model-overview-13368808</a:t>
            </a: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[3]	Software </a:t>
            </a:r>
            <a:r>
              <a:rPr lang="en-US" dirty="0"/>
              <a:t>Architecture in Practice, 3rd Edition, (SAP3), Bass, L. Clements, P., and </a:t>
            </a:r>
            <a:r>
              <a:rPr lang="en-US" dirty="0" err="1"/>
              <a:t>Kazman</a:t>
            </a:r>
            <a:r>
              <a:rPr lang="en-US" dirty="0"/>
              <a:t>, R., Addison Wesley, SEI Series in Software Engineering,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B5D0-7535-4A71-9739-F764BECA36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355</Words>
  <Application>Microsoft Office PowerPoint</Application>
  <PresentationFormat>On-screen Show (4:3)</PresentationFormat>
  <Paragraphs>117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Tahoma</vt:lpstr>
      <vt:lpstr>Wingdings</vt:lpstr>
      <vt:lpstr>Office Theme</vt:lpstr>
      <vt:lpstr>PowerPoint Presentation</vt:lpstr>
      <vt:lpstr>Software Engineering Process</vt:lpstr>
      <vt:lpstr>Applicability</vt:lpstr>
      <vt:lpstr>Structure and Participants</vt:lpstr>
      <vt:lpstr>Structure and Participants</vt:lpstr>
      <vt:lpstr>Publisher-Subscriber Design Pattern Example</vt:lpstr>
      <vt:lpstr>Publish-Subscribe Design Pattern Example (cont.)</vt:lpstr>
      <vt:lpstr>Consequences and Known Uses</vt:lpstr>
      <vt:lpstr>References</vt:lpstr>
    </vt:vector>
  </TitlesOfParts>
  <Company>ASU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Hessam Sarjoughian</dc:creator>
  <cp:lastModifiedBy>Hessam Sarjoughian</cp:lastModifiedBy>
  <cp:revision>39</cp:revision>
  <cp:lastPrinted>2013-04-20T17:31:22Z</cp:lastPrinted>
  <dcterms:created xsi:type="dcterms:W3CDTF">2013-04-10T20:58:39Z</dcterms:created>
  <dcterms:modified xsi:type="dcterms:W3CDTF">2016-11-16T15:01:13Z</dcterms:modified>
</cp:coreProperties>
</file>