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Open Sans" panose="020B0604020202020204" charset="0"/>
      <p:regular r:id="rId32"/>
      <p:bold r:id="rId33"/>
      <p:italic r:id="rId34"/>
      <p:boldItalic r:id="rId35"/>
    </p:embeddedFont>
    <p:embeddedFont>
      <p:font typeface="Source Code Pr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DFAEC-2EBE-43D0-8A27-3944899EB8C0}" v="2" dt="2019-12-09T09:26:39.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91"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deshir soltani nejad" userId="bbf2dcf3d057a6b8" providerId="LiveId" clId="{81EDFAEC-2EBE-43D0-8A27-3944899EB8C0}"/>
    <pc:docChg chg="custSel modSld">
      <pc:chgData name="ardeshir soltani nejad" userId="bbf2dcf3d057a6b8" providerId="LiveId" clId="{81EDFAEC-2EBE-43D0-8A27-3944899EB8C0}" dt="2019-12-09T09:27:22.503" v="9" actId="478"/>
      <pc:docMkLst>
        <pc:docMk/>
      </pc:docMkLst>
      <pc:sldChg chg="addSp delSp modSp">
        <pc:chgData name="ardeshir soltani nejad" userId="bbf2dcf3d057a6b8" providerId="LiveId" clId="{81EDFAEC-2EBE-43D0-8A27-3944899EB8C0}" dt="2019-12-09T09:26:28.338" v="5" actId="478"/>
        <pc:sldMkLst>
          <pc:docMk/>
          <pc:sldMk cId="0" sldId="256"/>
        </pc:sldMkLst>
        <pc:picChg chg="add del mod">
          <ac:chgData name="ardeshir soltani nejad" userId="bbf2dcf3d057a6b8" providerId="LiveId" clId="{81EDFAEC-2EBE-43D0-8A27-3944899EB8C0}" dt="2019-12-09T09:26:28.338" v="5" actId="478"/>
          <ac:picMkLst>
            <pc:docMk/>
            <pc:sldMk cId="0" sldId="256"/>
            <ac:picMk id="3" creationId="{0770A807-FFE7-4C4A-A511-D651F11B7431}"/>
          </ac:picMkLst>
        </pc:picChg>
      </pc:sldChg>
      <pc:sldChg chg="addSp delSp modSp">
        <pc:chgData name="ardeshir soltani nejad" userId="bbf2dcf3d057a6b8" providerId="LiveId" clId="{81EDFAEC-2EBE-43D0-8A27-3944899EB8C0}" dt="2019-12-09T09:27:22.503" v="9" actId="478"/>
        <pc:sldMkLst>
          <pc:docMk/>
          <pc:sldMk cId="0" sldId="258"/>
        </pc:sldMkLst>
        <pc:picChg chg="add del mod">
          <ac:chgData name="ardeshir soltani nejad" userId="bbf2dcf3d057a6b8" providerId="LiveId" clId="{81EDFAEC-2EBE-43D0-8A27-3944899EB8C0}" dt="2019-12-09T09:27:22.503" v="9" actId="478"/>
          <ac:picMkLst>
            <pc:docMk/>
            <pc:sldMk cId="0" sldId="258"/>
            <ac:picMk id="3" creationId="{6B7E88CA-D4A4-477F-B92D-ABB41A413859}"/>
          </ac:picMkLst>
        </pc:picChg>
      </pc:sldChg>
      <pc:sldChg chg="modSp">
        <pc:chgData name="ardeshir soltani nejad" userId="bbf2dcf3d057a6b8" providerId="LiveId" clId="{81EDFAEC-2EBE-43D0-8A27-3944899EB8C0}" dt="2019-12-09T09:19:54.126" v="1" actId="108"/>
        <pc:sldMkLst>
          <pc:docMk/>
          <pc:sldMk cId="0" sldId="278"/>
        </pc:sldMkLst>
        <pc:spChg chg="mod">
          <ac:chgData name="ardeshir soltani nejad" userId="bbf2dcf3d057a6b8" providerId="LiveId" clId="{81EDFAEC-2EBE-43D0-8A27-3944899EB8C0}" dt="2019-12-09T09:19:54.126" v="1" actId="108"/>
          <ac:spMkLst>
            <pc:docMk/>
            <pc:sldMk cId="0" sldId="278"/>
            <ac:spMk id="2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5d3dbb644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5d3dbb64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Equation 3 from the previous slide can be expressed in a matrix form with capital R being a symmetric Toeplitz matrix.</a:t>
            </a:r>
            <a:endParaRPr/>
          </a:p>
          <a:p>
            <a:pPr marL="0" lvl="0" indent="0" algn="l" rtl="0">
              <a:spcBef>
                <a:spcPts val="0"/>
              </a:spcBef>
              <a:spcAft>
                <a:spcPts val="0"/>
              </a:spcAft>
              <a:buNone/>
            </a:pPr>
            <a:r>
              <a:rPr lang="en"/>
              <a:t>There exist more efficient algorithms to solve alpha than simple matrix inversion. Levinson-Durbin algorithm takes advantage of the fact that R is a Toeplitz matrix and hence it doesn’t need to calculate every single value, but only the values on and above the diagonal. Using recursion, the vector consisting of alphas is easily calculated, which is exactly what our goal was.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5d3dbb644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5d3dbb644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pseudo code for the Levinson-Durbin Algorithm. The key places are highlighted in red. That’s where our alphas are computed. I know this might seem overwhelming at first, but it’s actually pretty simple to calculate, since we already have all what we need - the exact formula for autocorrelation, and the formula for computing the errors.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5d3dbb644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5d3dbb644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summarized what I said with simpler words.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5d3dbb644_3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5d3dbb644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autocorrelation, we receive a signal, for example 1,2,3,1,2,3 and so on. Naturally, the signal correlates with itself.</a:t>
            </a:r>
            <a:endParaRPr/>
          </a:p>
          <a:p>
            <a:pPr marL="0" lvl="0" indent="0" algn="l" rtl="0">
              <a:spcBef>
                <a:spcPts val="0"/>
              </a:spcBef>
              <a:spcAft>
                <a:spcPts val="0"/>
              </a:spcAft>
              <a:buClr>
                <a:schemeClr val="dk1"/>
              </a:buClr>
              <a:buSzPts val="1100"/>
              <a:buFont typeface="Arial"/>
              <a:buNone/>
            </a:pPr>
            <a:r>
              <a:rPr lang="en"/>
              <a:t>But if you push the "copy" of the signal one step further, the correlation is broken. If you do this often enough, you might end up in a situation where both signals line up again. That would never happen, if the signal was not repeating itself in the first place.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5d3dbb644_3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5d3dbb644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good example of a repeating signal is the sine function. On the top right corner you can see the sine function, but that's not easily recognizable because we've added noise -&gt; random data points that are irrelevant to the sine function. Nevertheless, running autocorrelation on that reveals a clear sine pattern.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5d3dbb644_3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5d3dbb644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That is all well and good, but let's see how to actually compute that. We have a very simple signal - just 1,2,3</a:t>
            </a:r>
            <a:endParaRPr/>
          </a:p>
          <a:p>
            <a:pPr marL="0" lvl="0" indent="0" algn="l" rtl="0">
              <a:spcBef>
                <a:spcPts val="0"/>
              </a:spcBef>
              <a:spcAft>
                <a:spcPts val="0"/>
              </a:spcAft>
              <a:buClr>
                <a:schemeClr val="dk1"/>
              </a:buClr>
              <a:buSzPts val="1100"/>
              <a:buFont typeface="Arial"/>
              <a:buNone/>
            </a:pPr>
            <a:r>
              <a:rPr lang="en"/>
              <a:t>First, we multiply the whole signal with the rightmost number (in this case - three). Then we skip one cell and multiply the whole signal with the second two last number (2). And so on. As you can see, we get a symmetrical pattern. From now on, I will skip the gray part, because we don't need to compute that. We can stop right after our biggest number (in this case 14). Usually, we reverse the answer, so the asnwer is: 14, 8 and 3. Let's try the same thing with a bigger signal</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5d3dbb644_3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5d3dbb644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This time, our signal contains a pattern. An interesting thing to note is that this is reflected in the answer. Usually, the numbers in our final vector would go down in value for every iteration where the signal and its copy do not line-up, however every 3 steps, those numbers refuse to go down, which is an interesting property of autocorrelation.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 have shown you how to find the autocorrelation for maximum lag. If we only want to compute the vector for one unit of lag, we would trim the result to the first two numbers: 42 and 30.For 2 units of lag that would be the first 3 elements and so on.</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d3dbb644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5d3dbb64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5d3dbb644_5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5d3dbb644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5d3dbb644_5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5d3dbb644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5d3dbb64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5d3dbb64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project topic is processing data series with Flink and experimenting with filters. Data series is basically data, where each data point has a specific timestamp attached to it. Some examples are: Stock market values, annual measurements of, say, temperature, and sound waves. Flink, as you all probably know, is a platform for stream processing, well suited for this kind of input.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data WE want to process is audio. Our goal is to implement the Linear predictive coding method(LPC) in Apache Flink</a:t>
            </a:r>
            <a:endParaRPr/>
          </a:p>
          <a:p>
            <a:pPr marL="0" lvl="0" indent="0" algn="l" rtl="0">
              <a:spcBef>
                <a:spcPts val="0"/>
              </a:spcBef>
              <a:spcAft>
                <a:spcPts val="0"/>
              </a:spcAft>
              <a:buClr>
                <a:schemeClr val="dk1"/>
              </a:buClr>
              <a:buSzPts val="1100"/>
              <a:buFont typeface="Arial"/>
              <a:buNone/>
            </a:pPr>
            <a:r>
              <a:rPr lang="en"/>
              <a:t>So today our focus will be firmly set on Audio and the actual LPC method</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5d970581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5d970581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5d3dbb644_5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5d3dbb644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5d3dbb644_5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5d3dbb644_5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5d3dbb64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5d3dbb64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5d3dbb644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5d3dbb644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5d97058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5d97058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5d970581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75d970581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5d3dbb644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5d3dbb644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understand autocorrelation, let's take a quick refresher on Correlation. The definition of Correlation is very broad, but it usually boils down to how well you can fit a straight line through your dataset. The most popular way to measure Correlation is the Pearson correlation coefficient. On the right you can see 21 different example datasets and their respective pearson coefficient.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5d3dbb644_3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5d3dbb64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practice you don't do this by hand, you would use software like Matlab or Octave, they have those sorts of functions built-in. But even if they don't have a autocorrelation function, we can do a little trick and use Cross-Correlation, which is designed to take as input two different signals, X and Y, but if you give it two times the same signal, the result will be the same as if you had autocorrelation.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5d3dbb64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5d3dbb64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Let's look into voiced and unvoiced sounds a bit deeper. On the left you can see some examples for voiced sounds. For example, /b/ as in "bat". On the right side are some unvoiced sounds. For example /p/ as in "pat".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 the following waveforms, it is pretty easy to distinguish the voiced /b/ from the unvoiced /p/. The first waveform shows "pat". The selected part is the /p/ part. You can see the way it differes visually from the following vowel. The /b/ sounds below is definitely voiced. Also, all vowels are voiced.</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5d3dbb6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5d3dbb6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Before we dive into the algorithm itself, we need to understand the nature of our input. In the middle you can see a picture of the human vocal tract.I want you to focus on the bottom of the picture, labeled with number 11 is the glottis, the voice box. This  organ vibrates and produces waves when we speak. You can feel the vibration if you touch it while speaking.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But that is not all there is to it. The rest of the mouth acts like a filter to your voice, enabling you to produce and differentiate between sounds like a and o.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There is a subset of sounds in which your voice box does not vibrate. For example /f/. The sound you just heard is produced by the turbulence between my lip and my teeth. It is unvoiced.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On the left side you can see a model describing human speech in a more mathematical way. The box that says "Impulse train generator" represents the vibrations coming from your voice box when activated. Below is the "random noise generator". This is the turbulence coming from your lungs when the voice box is off. The "time-varying filter" represents the way your mouth further develops the sound.</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d3dbb644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d3dbb644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have a look at formants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5d3dbb644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5d3dbb644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called a spectrogram. It is very powerful when describing human speech. On the spectrogram are plotted the first, second, third and fourth formants. If we zoom in on the part where she says "happy", we read the values 920 and 1860Hz for the first and second formant. These values correspond to the first vowel in happy. </a:t>
            </a:r>
            <a:endParaRPr/>
          </a:p>
          <a:p>
            <a:pPr marL="0" lvl="0" indent="0" algn="l" rtl="0">
              <a:spcBef>
                <a:spcPts val="0"/>
              </a:spcBef>
              <a:spcAft>
                <a:spcPts val="0"/>
              </a:spcAft>
              <a:buNone/>
            </a:pPr>
            <a:endParaRPr/>
          </a:p>
          <a:p>
            <a:pPr marL="0" lvl="0" indent="0" algn="l" rtl="0">
              <a:spcBef>
                <a:spcPts val="0"/>
              </a:spcBef>
              <a:spcAft>
                <a:spcPts val="0"/>
              </a:spcAft>
              <a:buNone/>
            </a:pPr>
            <a:r>
              <a:rPr lang="en"/>
              <a:t>As you can see, the way the sound changes when we speak can be easily foreseen. It is not just random noise. To analyse it, we can use the LPC method. In short, LPC estimates the formants. Removes their effect from the speech signal. FInally, it estimates the intensity and frequency of the remaining buzz</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5d3dbb644_3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5d3dbb644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doing this, we have separated the impulse generator from the filter that we can see in the picture. If we want to reproduce the sound, we just have to run our source (voice buzz) through the filter (formants).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5d3dbb644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5d3dbb64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LPC - Linear Predictive Coding, is the most widely used method for speech processing and provides highly accurate estimates of speech parameters. </a:t>
            </a:r>
            <a:br>
              <a:rPr lang="en"/>
            </a:br>
            <a:r>
              <a:rPr lang="en"/>
              <a:t>You can see on the left how we have signal values in different points in time - n the current one, n-1 previous one and so on.</a:t>
            </a:r>
            <a:endParaRPr/>
          </a:p>
          <a:p>
            <a:pPr marL="0" lvl="0" indent="0" algn="l" rtl="0">
              <a:spcBef>
                <a:spcPts val="0"/>
              </a:spcBef>
              <a:spcAft>
                <a:spcPts val="0"/>
              </a:spcAft>
              <a:buNone/>
            </a:pPr>
            <a:endParaRPr/>
          </a:p>
          <a:p>
            <a:pPr marL="0" lvl="0" indent="0" algn="l" rtl="0">
              <a:spcBef>
                <a:spcPts val="0"/>
              </a:spcBef>
              <a:spcAft>
                <a:spcPts val="0"/>
              </a:spcAft>
              <a:buNone/>
            </a:pPr>
            <a:r>
              <a:rPr lang="en"/>
              <a:t>The basic idea of Linear Prediction is that current speech sample x[n] can be closely approximated as a linear combination of K number of past samples (equation 1). This number K can be chosen freely, for example we take the past 10 samples.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5d3dbb644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5d3dbb64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the goal is to find the predictor coefficients - the alphas. </a:t>
            </a:r>
            <a:endParaRPr/>
          </a:p>
          <a:p>
            <a:pPr marL="0" lvl="0" indent="0" algn="l" rtl="0">
              <a:spcBef>
                <a:spcPts val="0"/>
              </a:spcBef>
              <a:spcAft>
                <a:spcPts val="0"/>
              </a:spcAft>
              <a:buNone/>
            </a:pPr>
            <a:r>
              <a:rPr lang="en"/>
              <a:t>They are determined by minimizing the sum of squared differences (in other words errors) between the actual speech samples and the linearly predicted ones. Here this is skipped for simplicity purposes. But as a result of it, we get the following equation 2. </a:t>
            </a:r>
            <a:br>
              <a:rPr lang="en"/>
            </a:br>
            <a:r>
              <a:rPr lang="en"/>
              <a:t>Now, how do we find the alphas? This can be done in several ways, but we decided to use the Autocorrelation method.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5d3dbb644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5d3dbb64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autocorrelation method uses the autocorrelation function R. That’s where its name comes from. </a:t>
            </a:r>
            <a:br>
              <a:rPr lang="en"/>
            </a:br>
            <a:r>
              <a:rPr lang="en"/>
              <a:t>We can see 2 formulas for the autocorrelation function at the top row. I will not go into details about this function, because Yordan will show you some examples of autocorrelation in a minute, so don’t worry if you don’t understand it completely. </a:t>
            </a:r>
            <a:br>
              <a:rPr lang="en"/>
            </a:br>
            <a:r>
              <a:rPr lang="en"/>
              <a:t>The idea is that a similar pattern is found in this function and our equation 2 from the previous slide (the green and the orange one). So, now we just replace the highlighted parts with their corresponding R formula, resulting in equation 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www.gnu.org/software/octave/about.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r7OA7J1ayN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975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Distributed Streaming Processing</a:t>
            </a:r>
            <a:endParaRPr sz="4800"/>
          </a:p>
        </p:txBody>
      </p:sp>
      <p:sp>
        <p:nvSpPr>
          <p:cNvPr id="55" name="Google Shape;55;p13"/>
          <p:cNvSpPr txBox="1">
            <a:spLocks noGrp="1"/>
          </p:cNvSpPr>
          <p:nvPr>
            <p:ph type="subTitle" idx="1"/>
          </p:nvPr>
        </p:nvSpPr>
        <p:spPr>
          <a:xfrm>
            <a:off x="311700" y="33051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t>Ardeshir Soltani Nejad</a:t>
            </a:r>
            <a:endParaRPr sz="2200"/>
          </a:p>
          <a:p>
            <a:pPr marL="0" lvl="0" indent="0" algn="ctr" rtl="0">
              <a:spcBef>
                <a:spcPts val="0"/>
              </a:spcBef>
              <a:spcAft>
                <a:spcPts val="0"/>
              </a:spcAft>
              <a:buClr>
                <a:schemeClr val="dk1"/>
              </a:buClr>
              <a:buSzPts val="1100"/>
              <a:buFont typeface="Arial"/>
              <a:buNone/>
            </a:pPr>
            <a:r>
              <a:rPr lang="en" sz="2200"/>
              <a:t>Lyubomira Gerova</a:t>
            </a:r>
            <a:endParaRPr sz="2200"/>
          </a:p>
          <a:p>
            <a:pPr marL="0" lvl="0" indent="0" algn="ctr" rtl="0">
              <a:spcBef>
                <a:spcPts val="0"/>
              </a:spcBef>
              <a:spcAft>
                <a:spcPts val="0"/>
              </a:spcAft>
              <a:buNone/>
            </a:pPr>
            <a:r>
              <a:rPr lang="en" sz="2200"/>
              <a:t>Yordan Grigorov</a:t>
            </a:r>
            <a:endParaRPr sz="2200"/>
          </a:p>
          <a:p>
            <a:pPr marL="0" lvl="0" indent="0" algn="ctr" rtl="0">
              <a:spcBef>
                <a:spcPts val="0"/>
              </a:spcBef>
              <a:spcAft>
                <a:spcPts val="0"/>
              </a:spcAft>
              <a:buNone/>
            </a:pPr>
            <a:endParaRPr sz="2200"/>
          </a:p>
          <a:p>
            <a:pPr marL="0" lvl="0" indent="0" algn="ctr" rtl="0">
              <a:spcBef>
                <a:spcPts val="0"/>
              </a:spcBef>
              <a:spcAft>
                <a:spcPts val="0"/>
              </a:spcAft>
              <a:buClr>
                <a:schemeClr val="dk1"/>
              </a:buClr>
              <a:buSzPts val="1100"/>
              <a:buFont typeface="Arial"/>
              <a:buNone/>
            </a:pPr>
            <a:r>
              <a:rPr lang="en" sz="1200"/>
              <a:t>DBPRO WS19/20, TU Berlin</a:t>
            </a:r>
            <a:endParaRPr sz="1200"/>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152400" y="226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Levinson-Durbin Algorithm</a:t>
            </a:r>
            <a:endParaRPr/>
          </a:p>
        </p:txBody>
      </p:sp>
      <p:pic>
        <p:nvPicPr>
          <p:cNvPr id="153" name="Google Shape;153;p22"/>
          <p:cNvPicPr preferRelativeResize="0"/>
          <p:nvPr/>
        </p:nvPicPr>
        <p:blipFill>
          <a:blip r:embed="rId3">
            <a:alphaModFix/>
          </a:blip>
          <a:stretch>
            <a:fillRect/>
          </a:stretch>
        </p:blipFill>
        <p:spPr>
          <a:xfrm>
            <a:off x="183900" y="1036076"/>
            <a:ext cx="5141486" cy="1047050"/>
          </a:xfrm>
          <a:prstGeom prst="rect">
            <a:avLst/>
          </a:prstGeom>
          <a:noFill/>
          <a:ln>
            <a:noFill/>
          </a:ln>
        </p:spPr>
      </p:pic>
      <p:sp>
        <p:nvSpPr>
          <p:cNvPr id="154" name="Google Shape;154;p22"/>
          <p:cNvSpPr txBox="1"/>
          <p:nvPr/>
        </p:nvSpPr>
        <p:spPr>
          <a:xfrm>
            <a:off x="152400" y="2083125"/>
            <a:ext cx="5985300" cy="6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 matrix form: </a:t>
            </a:r>
            <a:r>
              <a:rPr lang="en" b="1"/>
              <a:t>Rα=r</a:t>
            </a:r>
            <a:endParaRPr b="1"/>
          </a:p>
        </p:txBody>
      </p:sp>
      <p:pic>
        <p:nvPicPr>
          <p:cNvPr id="155" name="Google Shape;155;p22"/>
          <p:cNvPicPr preferRelativeResize="0"/>
          <p:nvPr/>
        </p:nvPicPr>
        <p:blipFill>
          <a:blip r:embed="rId4">
            <a:alphaModFix/>
          </a:blip>
          <a:stretch>
            <a:fillRect/>
          </a:stretch>
        </p:blipFill>
        <p:spPr>
          <a:xfrm>
            <a:off x="183900" y="2509400"/>
            <a:ext cx="6276436" cy="2419350"/>
          </a:xfrm>
          <a:prstGeom prst="rect">
            <a:avLst/>
          </a:prstGeom>
          <a:noFill/>
          <a:ln>
            <a:noFill/>
          </a:ln>
        </p:spPr>
      </p:pic>
      <p:sp>
        <p:nvSpPr>
          <p:cNvPr id="156" name="Google Shape;156;p22"/>
          <p:cNvSpPr txBox="1"/>
          <p:nvPr/>
        </p:nvSpPr>
        <p:spPr>
          <a:xfrm>
            <a:off x="6642625" y="3369875"/>
            <a:ext cx="2171700" cy="6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R </a:t>
            </a:r>
            <a:r>
              <a:rPr lang="en"/>
              <a:t>is a symmetric Toeplitz matrix </a:t>
            </a:r>
            <a:endParaRPr/>
          </a:p>
        </p:txBody>
      </p:sp>
      <p:sp>
        <p:nvSpPr>
          <p:cNvPr id="157" name="Google Shape;157;p22"/>
          <p:cNvSpPr txBox="1"/>
          <p:nvPr/>
        </p:nvSpPr>
        <p:spPr>
          <a:xfrm>
            <a:off x="5501625" y="1354088"/>
            <a:ext cx="719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D85C6"/>
                </a:solidFill>
              </a:rPr>
              <a:t>(3)</a:t>
            </a:r>
            <a:endParaRPr sz="1600">
              <a:solidFill>
                <a:srgbClr val="3D85C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152400" y="143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Levinson-Durbin Algorithm - Pseudo code</a:t>
            </a:r>
            <a:endParaRPr/>
          </a:p>
        </p:txBody>
      </p:sp>
      <p:pic>
        <p:nvPicPr>
          <p:cNvPr id="163" name="Google Shape;163;p23"/>
          <p:cNvPicPr preferRelativeResize="0"/>
          <p:nvPr/>
        </p:nvPicPr>
        <p:blipFill>
          <a:blip r:embed="rId3">
            <a:alphaModFix/>
          </a:blip>
          <a:stretch>
            <a:fillRect/>
          </a:stretch>
        </p:blipFill>
        <p:spPr>
          <a:xfrm>
            <a:off x="225151" y="1078650"/>
            <a:ext cx="4678624" cy="3843176"/>
          </a:xfrm>
          <a:prstGeom prst="rect">
            <a:avLst/>
          </a:prstGeom>
          <a:noFill/>
          <a:ln>
            <a:noFill/>
          </a:ln>
        </p:spPr>
      </p:pic>
      <p:sp>
        <p:nvSpPr>
          <p:cNvPr id="164" name="Google Shape;164;p23"/>
          <p:cNvSpPr txBox="1"/>
          <p:nvPr/>
        </p:nvSpPr>
        <p:spPr>
          <a:xfrm>
            <a:off x="5804775" y="3832525"/>
            <a:ext cx="3061500" cy="10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 number of previous samples</a:t>
            </a:r>
            <a:endParaRPr/>
          </a:p>
          <a:p>
            <a:pPr marL="0" lvl="0" indent="0" algn="l" rtl="0">
              <a:spcBef>
                <a:spcPts val="0"/>
              </a:spcBef>
              <a:spcAft>
                <a:spcPts val="0"/>
              </a:spcAft>
              <a:buNone/>
            </a:pPr>
            <a:r>
              <a:rPr lang="en">
                <a:solidFill>
                  <a:schemeClr val="dk1"/>
                </a:solidFill>
              </a:rPr>
              <a:t>E - error</a:t>
            </a:r>
            <a:br>
              <a:rPr lang="en">
                <a:solidFill>
                  <a:schemeClr val="dk1"/>
                </a:solidFill>
              </a:rPr>
            </a:br>
            <a:r>
              <a:rPr lang="en">
                <a:solidFill>
                  <a:schemeClr val="dk1"/>
                </a:solidFill>
              </a:rPr>
              <a:t>k(i) - intermediate coefficients</a:t>
            </a:r>
            <a:br>
              <a:rPr lang="en">
                <a:solidFill>
                  <a:schemeClr val="dk1"/>
                </a:solidFill>
              </a:rPr>
            </a:br>
            <a:r>
              <a:rPr lang="en">
                <a:solidFill>
                  <a:schemeClr val="dk1"/>
                </a:solidFill>
              </a:rPr>
              <a:t>α(p) - predictor coefficients </a:t>
            </a:r>
            <a:endParaRPr/>
          </a:p>
          <a:p>
            <a:pPr marL="0" lvl="0" indent="0" algn="l" rtl="0">
              <a:spcBef>
                <a:spcPts val="0"/>
              </a:spcBef>
              <a:spcAft>
                <a:spcPts val="0"/>
              </a:spcAft>
              <a:buNone/>
            </a:pPr>
            <a:endParaRPr/>
          </a:p>
        </p:txBody>
      </p:sp>
      <p:sp>
        <p:nvSpPr>
          <p:cNvPr id="165" name="Google Shape;165;p23"/>
          <p:cNvSpPr/>
          <p:nvPr/>
        </p:nvSpPr>
        <p:spPr>
          <a:xfrm>
            <a:off x="225150" y="4465225"/>
            <a:ext cx="1163400" cy="456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720450" y="3194100"/>
            <a:ext cx="2871000" cy="456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152400" y="226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LPC</a:t>
            </a:r>
            <a:endParaRPr/>
          </a:p>
        </p:txBody>
      </p:sp>
      <p:sp>
        <p:nvSpPr>
          <p:cNvPr id="172" name="Google Shape;172;p24"/>
          <p:cNvSpPr txBox="1"/>
          <p:nvPr/>
        </p:nvSpPr>
        <p:spPr>
          <a:xfrm>
            <a:off x="152400" y="1071750"/>
            <a:ext cx="8925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1.  Use p order linear predictor to predict signal value x[n] from p previous samples</a:t>
            </a:r>
            <a:br>
              <a:rPr lang="en" sz="1800"/>
            </a:br>
            <a:endParaRPr sz="1800"/>
          </a:p>
          <a:p>
            <a:pPr marL="0" lvl="0" indent="0" algn="l" rtl="0">
              <a:spcBef>
                <a:spcPts val="0"/>
              </a:spcBef>
              <a:spcAft>
                <a:spcPts val="0"/>
              </a:spcAft>
              <a:buNone/>
            </a:pPr>
            <a:r>
              <a:rPr lang="en" sz="1800"/>
              <a:t>2.  Minimize mean-squared error E</a:t>
            </a:r>
            <a:br>
              <a:rPr lang="en" sz="1800"/>
            </a:br>
            <a:endParaRPr sz="1800"/>
          </a:p>
          <a:p>
            <a:pPr marL="0" lvl="0" indent="0" algn="l" rtl="0">
              <a:spcBef>
                <a:spcPts val="0"/>
              </a:spcBef>
              <a:spcAft>
                <a:spcPts val="0"/>
              </a:spcAft>
              <a:buNone/>
            </a:pPr>
            <a:r>
              <a:rPr lang="en" sz="1800"/>
              <a:t>3.  Find the optimum predictor coefficients </a:t>
            </a:r>
            <a:r>
              <a:rPr lang="en" sz="1600"/>
              <a:t>{α(k)}</a:t>
            </a:r>
            <a:r>
              <a:rPr lang="en" sz="1800"/>
              <a:t> with the </a:t>
            </a:r>
            <a:r>
              <a:rPr lang="en" sz="1800">
                <a:solidFill>
                  <a:srgbClr val="CC0000"/>
                </a:solidFill>
              </a:rPr>
              <a:t>Autocorrelation method</a:t>
            </a:r>
            <a:br>
              <a:rPr lang="en" sz="1800">
                <a:solidFill>
                  <a:srgbClr val="990000"/>
                </a:solidFill>
              </a:rPr>
            </a:br>
            <a:endParaRPr sz="1800">
              <a:solidFill>
                <a:srgbClr val="990000"/>
              </a:solidFill>
            </a:endParaRPr>
          </a:p>
          <a:p>
            <a:pPr marL="0" lvl="0" indent="0" algn="l" rtl="0">
              <a:spcBef>
                <a:spcPts val="0"/>
              </a:spcBef>
              <a:spcAft>
                <a:spcPts val="0"/>
              </a:spcAft>
              <a:buNone/>
            </a:pPr>
            <a:r>
              <a:rPr lang="en" sz="1800"/>
              <a:t>4. Resulting Toeplitz matrix from the autocorrelation can be solved with the </a:t>
            </a:r>
            <a:r>
              <a:rPr lang="en" sz="1800">
                <a:solidFill>
                  <a:srgbClr val="CC0000"/>
                </a:solidFill>
              </a:rPr>
              <a:t>Levinson-Durbin Algorithm</a:t>
            </a:r>
            <a:br>
              <a:rPr lang="en" sz="1800"/>
            </a:br>
            <a:endParaRPr sz="1800"/>
          </a:p>
          <a:p>
            <a:pPr marL="0" lvl="0" indent="0" algn="l" rtl="0">
              <a:spcBef>
                <a:spcPts val="0"/>
              </a:spcBef>
              <a:spcAft>
                <a:spcPts val="0"/>
              </a:spcAft>
              <a:buNone/>
            </a:pPr>
            <a:r>
              <a:rPr lang="en" sz="1800"/>
              <a:t>5. The result of the algorithm consists of the </a:t>
            </a:r>
            <a:r>
              <a:rPr lang="en" sz="1600"/>
              <a:t>{α(k)}</a:t>
            </a:r>
            <a:r>
              <a:rPr lang="en" sz="1800"/>
              <a:t> coefficients and the errors</a:t>
            </a:r>
            <a:endParaRPr sz="1800"/>
          </a:p>
          <a:p>
            <a:pPr marL="0" lvl="0" indent="0" algn="l" rtl="0">
              <a:spcBef>
                <a:spcPts val="0"/>
              </a:spcBef>
              <a:spcAft>
                <a:spcPts val="0"/>
              </a:spcAft>
              <a:buNone/>
            </a:pPr>
            <a:endParaRPr sz="18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AUTOCORRELATION</a:t>
            </a:r>
            <a:endParaRPr/>
          </a:p>
        </p:txBody>
      </p:sp>
      <p:sp>
        <p:nvSpPr>
          <p:cNvPr id="178" name="Google Shape;178;p25"/>
          <p:cNvSpPr txBox="1">
            <a:spLocks noGrp="1"/>
          </p:cNvSpPr>
          <p:nvPr>
            <p:ph type="body" idx="1"/>
          </p:nvPr>
        </p:nvSpPr>
        <p:spPr>
          <a:xfrm>
            <a:off x="311700" y="1152475"/>
            <a:ext cx="493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Correlation of a signal with a delayed copy of itself</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Mathematical tool for finding repeating patterns</a:t>
            </a:r>
            <a:endParaRPr/>
          </a:p>
          <a:p>
            <a:pPr marL="0" lvl="0" indent="0" algn="l" rtl="0">
              <a:spcBef>
                <a:spcPts val="1600"/>
              </a:spcBef>
              <a:spcAft>
                <a:spcPts val="1600"/>
              </a:spcAft>
              <a:buNone/>
            </a:pPr>
            <a:endParaRPr/>
          </a:p>
        </p:txBody>
      </p:sp>
      <p:pic>
        <p:nvPicPr>
          <p:cNvPr id="179" name="Google Shape;179;p25"/>
          <p:cNvPicPr preferRelativeResize="0"/>
          <p:nvPr/>
        </p:nvPicPr>
        <p:blipFill>
          <a:blip r:embed="rId3">
            <a:alphaModFix/>
          </a:blip>
          <a:stretch>
            <a:fillRect/>
          </a:stretch>
        </p:blipFill>
        <p:spPr>
          <a:xfrm>
            <a:off x="5458425" y="765175"/>
            <a:ext cx="3524250" cy="419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Sine function + 100 random points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Autocorrelation reveals the pattern</a:t>
            </a:r>
            <a:endParaRPr/>
          </a:p>
          <a:p>
            <a:pPr marL="0" lvl="0" indent="0" algn="l" rtl="0">
              <a:spcBef>
                <a:spcPts val="1600"/>
              </a:spcBef>
              <a:spcAft>
                <a:spcPts val="1600"/>
              </a:spcAft>
              <a:buNone/>
            </a:pPr>
            <a:endParaRPr/>
          </a:p>
        </p:txBody>
      </p:sp>
      <p:pic>
        <p:nvPicPr>
          <p:cNvPr id="185" name="Google Shape;185;p26"/>
          <p:cNvPicPr preferRelativeResize="0"/>
          <p:nvPr/>
        </p:nvPicPr>
        <p:blipFill>
          <a:blip r:embed="rId3">
            <a:alphaModFix/>
          </a:blip>
          <a:stretch>
            <a:fillRect/>
          </a:stretch>
        </p:blipFill>
        <p:spPr>
          <a:xfrm>
            <a:off x="4937950" y="626650"/>
            <a:ext cx="3238500" cy="419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2362340" y="358175"/>
            <a:ext cx="4289925" cy="418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8"/>
          <p:cNvPicPr preferRelativeResize="0"/>
          <p:nvPr/>
        </p:nvPicPr>
        <p:blipFill>
          <a:blip r:embed="rId3">
            <a:alphaModFix/>
          </a:blip>
          <a:stretch>
            <a:fillRect/>
          </a:stretch>
        </p:blipFill>
        <p:spPr>
          <a:xfrm>
            <a:off x="2012755" y="393400"/>
            <a:ext cx="4455150" cy="457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Octave?</a:t>
            </a:r>
            <a:endParaRPr/>
          </a:p>
        </p:txBody>
      </p:sp>
      <p:sp>
        <p:nvSpPr>
          <p:cNvPr id="201" name="Google Shape;20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endParaRPr>
              <a:solidFill>
                <a:schemeClr val="dk1"/>
              </a:solidFill>
            </a:endParaRPr>
          </a:p>
          <a:p>
            <a:pPr marL="0" lvl="0" indent="0" algn="l" rtl="0">
              <a:spcBef>
                <a:spcPts val="800"/>
              </a:spcBef>
              <a:spcAft>
                <a:spcPts val="0"/>
              </a:spcAft>
              <a:buNone/>
            </a:pPr>
            <a:endParaRPr>
              <a:solidFill>
                <a:schemeClr val="dk1"/>
              </a:solidFill>
            </a:endParaRPr>
          </a:p>
          <a:p>
            <a:pPr marL="457200" lvl="0" indent="-342900" algn="l" rtl="0">
              <a:spcBef>
                <a:spcPts val="800"/>
              </a:spcBef>
              <a:spcAft>
                <a:spcPts val="0"/>
              </a:spcAft>
              <a:buClr>
                <a:schemeClr val="dk1"/>
              </a:buClr>
              <a:buSzPts val="1800"/>
              <a:buChar char="-"/>
            </a:pPr>
            <a:r>
              <a:rPr lang="en">
                <a:solidFill>
                  <a:schemeClr val="dk1"/>
                </a:solidFill>
              </a:rPr>
              <a:t>Octave is a high-level interpreted language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Built with the intentions for numerical computations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Has capabilities for data visualization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Primarily used as a prototyping tool to find solutions before implementing them into another programming language.</a:t>
            </a:r>
            <a:endParaRPr>
              <a:solidFill>
                <a:schemeClr val="dk1"/>
              </a:solidFill>
            </a:endParaRPr>
          </a:p>
          <a:p>
            <a:pPr marL="0" lvl="0" indent="0" algn="l" rtl="0">
              <a:spcBef>
                <a:spcPts val="0"/>
              </a:spcBef>
              <a:spcAft>
                <a:spcPts val="1600"/>
              </a:spcAft>
              <a:buNone/>
            </a:pPr>
            <a:endParaRPr/>
          </a:p>
        </p:txBody>
      </p:sp>
      <p:pic>
        <p:nvPicPr>
          <p:cNvPr id="202" name="Google Shape;202;p29"/>
          <p:cNvPicPr preferRelativeResize="0"/>
          <p:nvPr/>
        </p:nvPicPr>
        <p:blipFill>
          <a:blip r:embed="rId3">
            <a:alphaModFix/>
          </a:blip>
          <a:stretch>
            <a:fillRect/>
          </a:stretch>
        </p:blipFill>
        <p:spPr>
          <a:xfrm>
            <a:off x="6907950" y="237700"/>
            <a:ext cx="1750551" cy="233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Octave?</a:t>
            </a:r>
            <a:endParaRPr/>
          </a:p>
        </p:txBody>
      </p:sp>
      <p:sp>
        <p:nvSpPr>
          <p:cNvPr id="208" name="Google Shape;20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800"/>
              </a:spcBef>
              <a:spcAft>
                <a:spcPts val="0"/>
              </a:spcAft>
              <a:buNone/>
            </a:pPr>
            <a:endParaRPr>
              <a:solidFill>
                <a:schemeClr val="dk1"/>
              </a:solidFill>
            </a:endParaRPr>
          </a:p>
          <a:p>
            <a:pPr marL="457200" lvl="0" indent="0" algn="l" rtl="0">
              <a:spcBef>
                <a:spcPts val="800"/>
              </a:spcBef>
              <a:spcAft>
                <a:spcPts val="0"/>
              </a:spcAft>
              <a:buNone/>
            </a:pPr>
            <a:endParaRPr>
              <a:solidFill>
                <a:schemeClr val="dk1"/>
              </a:solidFill>
            </a:endParaRPr>
          </a:p>
          <a:p>
            <a:pPr marL="457200" lvl="0" indent="-342900" algn="l" rtl="0">
              <a:spcBef>
                <a:spcPts val="800"/>
              </a:spcBef>
              <a:spcAft>
                <a:spcPts val="0"/>
              </a:spcAft>
              <a:buClr>
                <a:schemeClr val="dk1"/>
              </a:buClr>
              <a:buSzPts val="1800"/>
              <a:buChar char="-"/>
            </a:pPr>
            <a:r>
              <a:rPr lang="en">
                <a:solidFill>
                  <a:schemeClr val="dk1"/>
                </a:solidFill>
              </a:rPr>
              <a:t>Octave makes it incredibly fast to implement idea’s from </a:t>
            </a:r>
            <a:endParaRPr>
              <a:solidFill>
                <a:schemeClr val="dk1"/>
              </a:solidFill>
            </a:endParaRPr>
          </a:p>
          <a:p>
            <a:pPr marL="0" lvl="0" indent="0" algn="l" rtl="0">
              <a:spcBef>
                <a:spcPts val="800"/>
              </a:spcBef>
              <a:spcAft>
                <a:spcPts val="0"/>
              </a:spcAft>
              <a:buClr>
                <a:schemeClr val="dk1"/>
              </a:buClr>
              <a:buSzPts val="1100"/>
              <a:buFont typeface="Arial"/>
              <a:buNone/>
            </a:pPr>
            <a:r>
              <a:rPr lang="en">
                <a:solidFill>
                  <a:schemeClr val="dk1"/>
                </a:solidFill>
              </a:rPr>
              <a:t>  	many fields of math and data analysis.</a:t>
            </a:r>
            <a:endParaRPr>
              <a:solidFill>
                <a:schemeClr val="dk1"/>
              </a:solidFill>
            </a:endParaRPr>
          </a:p>
          <a:p>
            <a:pPr marL="457200" lvl="0" indent="-342900" algn="l" rtl="0">
              <a:spcBef>
                <a:spcPts val="800"/>
              </a:spcBef>
              <a:spcAft>
                <a:spcPts val="0"/>
              </a:spcAft>
              <a:buClr>
                <a:schemeClr val="dk1"/>
              </a:buClr>
              <a:buSzPts val="1800"/>
              <a:buChar char="-"/>
            </a:pPr>
            <a:r>
              <a:rPr lang="en">
                <a:solidFill>
                  <a:schemeClr val="dk1"/>
                </a:solidFill>
              </a:rPr>
              <a:t>Octave is free compared to it’s most popular opposition MatLab.</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Ability to plot graphs on your data straight out of the box.</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Supports data types like Vectors and Matrices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Supports built-in functions to read signals as input</a:t>
            </a:r>
            <a:endParaRPr>
              <a:solidFill>
                <a:schemeClr val="dk1"/>
              </a:solidFill>
            </a:endParaRPr>
          </a:p>
          <a:p>
            <a:pPr marL="0" lvl="0" indent="0" algn="l" rtl="0">
              <a:spcBef>
                <a:spcPts val="800"/>
              </a:spcBef>
              <a:spcAft>
                <a:spcPts val="0"/>
              </a:spcAft>
              <a:buClr>
                <a:schemeClr val="dk1"/>
              </a:buClr>
              <a:buSzPts val="1100"/>
              <a:buFont typeface="Arial"/>
              <a:buNone/>
            </a:pPr>
            <a:endParaRPr>
              <a:solidFill>
                <a:schemeClr val="dk1"/>
              </a:solidFill>
            </a:endParaRPr>
          </a:p>
          <a:p>
            <a:pPr marL="0" lvl="0" indent="0" algn="l" rtl="0">
              <a:spcBef>
                <a:spcPts val="0"/>
              </a:spcBef>
              <a:spcAft>
                <a:spcPts val="1600"/>
              </a:spcAft>
              <a:buNone/>
            </a:pPr>
            <a:endParaRPr/>
          </a:p>
        </p:txBody>
      </p:sp>
      <p:pic>
        <p:nvPicPr>
          <p:cNvPr id="209" name="Google Shape;209;p30"/>
          <p:cNvPicPr preferRelativeResize="0"/>
          <p:nvPr/>
        </p:nvPicPr>
        <p:blipFill>
          <a:blip r:embed="rId3">
            <a:alphaModFix/>
          </a:blip>
          <a:stretch>
            <a:fillRect/>
          </a:stretch>
        </p:blipFill>
        <p:spPr>
          <a:xfrm>
            <a:off x="6907950" y="237700"/>
            <a:ext cx="1750551" cy="2334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sp>
        <p:nvSpPr>
          <p:cNvPr id="215" name="Google Shape;21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6" name="Google Shape;216;p31"/>
          <p:cNvPicPr preferRelativeResize="0"/>
          <p:nvPr/>
        </p:nvPicPr>
        <p:blipFill>
          <a:blip r:embed="rId3">
            <a:alphaModFix/>
          </a:blip>
          <a:stretch>
            <a:fillRect/>
          </a:stretch>
        </p:blipFill>
        <p:spPr>
          <a:xfrm>
            <a:off x="311700" y="1152475"/>
            <a:ext cx="3590974" cy="3676225"/>
          </a:xfrm>
          <a:prstGeom prst="rect">
            <a:avLst/>
          </a:prstGeom>
          <a:noFill/>
          <a:ln>
            <a:noFill/>
          </a:ln>
        </p:spPr>
      </p:pic>
      <p:pic>
        <p:nvPicPr>
          <p:cNvPr id="217" name="Google Shape;217;p31"/>
          <p:cNvPicPr preferRelativeResize="0"/>
          <p:nvPr/>
        </p:nvPicPr>
        <p:blipFill>
          <a:blip r:embed="rId4">
            <a:alphaModFix/>
          </a:blip>
          <a:stretch>
            <a:fillRect/>
          </a:stretch>
        </p:blipFill>
        <p:spPr>
          <a:xfrm>
            <a:off x="4434075" y="3050825"/>
            <a:ext cx="3992250" cy="449675"/>
          </a:xfrm>
          <a:prstGeom prst="rect">
            <a:avLst/>
          </a:prstGeom>
          <a:noFill/>
          <a:ln>
            <a:noFill/>
          </a:ln>
        </p:spPr>
      </p:pic>
      <p:pic>
        <p:nvPicPr>
          <p:cNvPr id="218" name="Google Shape;218;p31"/>
          <p:cNvPicPr preferRelativeResize="0"/>
          <p:nvPr/>
        </p:nvPicPr>
        <p:blipFill>
          <a:blip r:embed="rId5">
            <a:alphaModFix/>
          </a:blip>
          <a:stretch>
            <a:fillRect/>
          </a:stretch>
        </p:blipFill>
        <p:spPr>
          <a:xfrm>
            <a:off x="4434075" y="2122375"/>
            <a:ext cx="3992250" cy="426950"/>
          </a:xfrm>
          <a:prstGeom prst="rect">
            <a:avLst/>
          </a:prstGeom>
          <a:noFill/>
          <a:ln>
            <a:noFill/>
          </a:ln>
        </p:spPr>
      </p:pic>
      <p:pic>
        <p:nvPicPr>
          <p:cNvPr id="219" name="Google Shape;219;p31"/>
          <p:cNvPicPr preferRelativeResize="0"/>
          <p:nvPr/>
        </p:nvPicPr>
        <p:blipFill>
          <a:blip r:embed="rId6">
            <a:alphaModFix/>
          </a:blip>
          <a:stretch>
            <a:fillRect/>
          </a:stretch>
        </p:blipFill>
        <p:spPr>
          <a:xfrm>
            <a:off x="4434075" y="3916525"/>
            <a:ext cx="3992250" cy="351275"/>
          </a:xfrm>
          <a:prstGeom prst="rect">
            <a:avLst/>
          </a:prstGeom>
          <a:noFill/>
          <a:ln>
            <a:noFill/>
          </a:ln>
        </p:spPr>
      </p:pic>
      <p:pic>
        <p:nvPicPr>
          <p:cNvPr id="220" name="Google Shape;220;p31"/>
          <p:cNvPicPr preferRelativeResize="0"/>
          <p:nvPr/>
        </p:nvPicPr>
        <p:blipFill>
          <a:blip r:embed="rId7">
            <a:alphaModFix/>
          </a:blip>
          <a:stretch>
            <a:fillRect/>
          </a:stretch>
        </p:blipFill>
        <p:spPr>
          <a:xfrm>
            <a:off x="7707200" y="416938"/>
            <a:ext cx="902949" cy="120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3149400" cy="95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series with flink</a:t>
            </a:r>
            <a:endParaRPr/>
          </a:p>
          <a:p>
            <a:pPr marL="457200" lvl="0" indent="-342900" algn="l" rtl="0">
              <a:spcBef>
                <a:spcPts val="0"/>
              </a:spcBef>
              <a:spcAft>
                <a:spcPts val="0"/>
              </a:spcAft>
              <a:buSzPts val="1800"/>
              <a:buChar char="●"/>
            </a:pPr>
            <a:r>
              <a:rPr lang="en"/>
              <a:t>Experiment with filters</a:t>
            </a:r>
            <a:endParaRPr/>
          </a:p>
          <a:p>
            <a:pPr marL="0" lvl="0" indent="0" algn="l" rtl="0">
              <a:spcBef>
                <a:spcPts val="1600"/>
              </a:spcBef>
              <a:spcAft>
                <a:spcPts val="1600"/>
              </a:spcAft>
              <a:buNone/>
            </a:pPr>
            <a:endParaRPr/>
          </a:p>
        </p:txBody>
      </p:sp>
      <p:pic>
        <p:nvPicPr>
          <p:cNvPr id="62" name="Google Shape;62;p14"/>
          <p:cNvPicPr preferRelativeResize="0"/>
          <p:nvPr/>
        </p:nvPicPr>
        <p:blipFill>
          <a:blip r:embed="rId3">
            <a:alphaModFix/>
          </a:blip>
          <a:stretch>
            <a:fillRect/>
          </a:stretch>
        </p:blipFill>
        <p:spPr>
          <a:xfrm>
            <a:off x="5404963" y="2231047"/>
            <a:ext cx="3644742" cy="2694250"/>
          </a:xfrm>
          <a:prstGeom prst="rect">
            <a:avLst/>
          </a:prstGeom>
          <a:noFill/>
          <a:ln>
            <a:noFill/>
          </a:ln>
        </p:spPr>
      </p:pic>
      <p:pic>
        <p:nvPicPr>
          <p:cNvPr id="63" name="Google Shape;63;p14"/>
          <p:cNvPicPr preferRelativeResize="0"/>
          <p:nvPr/>
        </p:nvPicPr>
        <p:blipFill>
          <a:blip r:embed="rId4">
            <a:alphaModFix/>
          </a:blip>
          <a:stretch>
            <a:fillRect/>
          </a:stretch>
        </p:blipFill>
        <p:spPr>
          <a:xfrm>
            <a:off x="5471850" y="341476"/>
            <a:ext cx="2798325" cy="1368850"/>
          </a:xfrm>
          <a:prstGeom prst="rect">
            <a:avLst/>
          </a:prstGeom>
          <a:noFill/>
          <a:ln>
            <a:noFill/>
          </a:ln>
        </p:spPr>
      </p:pic>
      <p:sp>
        <p:nvSpPr>
          <p:cNvPr id="64" name="Google Shape;64;p14"/>
          <p:cNvSpPr/>
          <p:nvPr/>
        </p:nvSpPr>
        <p:spPr>
          <a:xfrm>
            <a:off x="1329200" y="1996375"/>
            <a:ext cx="2594400" cy="26943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1658150" y="2628150"/>
            <a:ext cx="2798400" cy="29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dk2"/>
                </a:solidFill>
              </a:rPr>
              <a:t>Today focus on:</a:t>
            </a:r>
            <a:endParaRPr sz="1800" b="1">
              <a:solidFill>
                <a:schemeClr val="dk2"/>
              </a:solidFill>
            </a:endParaRPr>
          </a:p>
          <a:p>
            <a:pPr marL="457200" lvl="0" indent="-342900" algn="l" rtl="0">
              <a:lnSpc>
                <a:spcPct val="115000"/>
              </a:lnSpc>
              <a:spcBef>
                <a:spcPts val="1600"/>
              </a:spcBef>
              <a:spcAft>
                <a:spcPts val="0"/>
              </a:spcAft>
              <a:buClr>
                <a:schemeClr val="dk2"/>
              </a:buClr>
              <a:buSzPts val="1800"/>
              <a:buChar char="●"/>
            </a:pPr>
            <a:r>
              <a:rPr lang="en" sz="1800">
                <a:solidFill>
                  <a:schemeClr val="dk2"/>
                </a:solidFill>
              </a:rPr>
              <a:t>Audio signals</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LPC + Durbin</a:t>
            </a:r>
            <a:endParaRPr/>
          </a:p>
        </p:txBody>
      </p:sp>
      <p:sp>
        <p:nvSpPr>
          <p:cNvPr id="66" name="Google Shape;66;p14"/>
          <p:cNvSpPr txBox="1"/>
          <p:nvPr/>
        </p:nvSpPr>
        <p:spPr>
          <a:xfrm>
            <a:off x="5708438" y="1843450"/>
            <a:ext cx="3037800" cy="3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Stream processing platform</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20 LPC Coefficients </a:t>
            </a:r>
            <a:endParaRPr/>
          </a:p>
        </p:txBody>
      </p:sp>
      <p:pic>
        <p:nvPicPr>
          <p:cNvPr id="226" name="Google Shape;226;p32"/>
          <p:cNvPicPr preferRelativeResize="0"/>
          <p:nvPr/>
        </p:nvPicPr>
        <p:blipFill>
          <a:blip r:embed="rId3">
            <a:alphaModFix/>
          </a:blip>
          <a:stretch>
            <a:fillRect/>
          </a:stretch>
        </p:blipFill>
        <p:spPr>
          <a:xfrm>
            <a:off x="920150" y="1390175"/>
            <a:ext cx="7070906" cy="331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 </a:t>
            </a:r>
            <a:endParaRPr/>
          </a:p>
        </p:txBody>
      </p:sp>
      <p:pic>
        <p:nvPicPr>
          <p:cNvPr id="232" name="Google Shape;232;p33"/>
          <p:cNvPicPr preferRelativeResize="0"/>
          <p:nvPr/>
        </p:nvPicPr>
        <p:blipFill>
          <a:blip r:embed="rId3">
            <a:alphaModFix/>
          </a:blip>
          <a:stretch>
            <a:fillRect/>
          </a:stretch>
        </p:blipFill>
        <p:spPr>
          <a:xfrm>
            <a:off x="944675" y="1306000"/>
            <a:ext cx="7036625" cy="3689876"/>
          </a:xfrm>
          <a:prstGeom prst="rect">
            <a:avLst/>
          </a:prstGeom>
          <a:noFill/>
          <a:ln>
            <a:noFill/>
          </a:ln>
        </p:spPr>
      </p:pic>
      <p:pic>
        <p:nvPicPr>
          <p:cNvPr id="233" name="Google Shape;233;p33"/>
          <p:cNvPicPr preferRelativeResize="0"/>
          <p:nvPr/>
        </p:nvPicPr>
        <p:blipFill>
          <a:blip r:embed="rId4">
            <a:alphaModFix/>
          </a:blip>
          <a:stretch>
            <a:fillRect/>
          </a:stretch>
        </p:blipFill>
        <p:spPr>
          <a:xfrm>
            <a:off x="7981300" y="291150"/>
            <a:ext cx="902949" cy="1203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DO	</a:t>
            </a:r>
            <a:endParaRPr/>
          </a:p>
        </p:txBody>
      </p:sp>
      <p:sp>
        <p:nvSpPr>
          <p:cNvPr id="239" name="Google Shape;23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Implementing LPC Analysis in Apache Flink using:</a:t>
            </a:r>
            <a:endParaRPr b="1"/>
          </a:p>
          <a:p>
            <a:pPr marL="457200" lvl="0" indent="-342900" algn="l" rtl="0">
              <a:spcBef>
                <a:spcPts val="0"/>
              </a:spcBef>
              <a:spcAft>
                <a:spcPts val="0"/>
              </a:spcAft>
              <a:buSzPts val="1800"/>
              <a:buChar char="-"/>
            </a:pPr>
            <a:r>
              <a:rPr lang="en" b="1"/>
              <a:t>Concept of Windowing</a:t>
            </a:r>
            <a:endParaRPr b="1"/>
          </a:p>
          <a:p>
            <a:pPr marL="457200" lvl="0" indent="-342900" algn="l" rtl="0">
              <a:spcBef>
                <a:spcPts val="0"/>
              </a:spcBef>
              <a:spcAft>
                <a:spcPts val="0"/>
              </a:spcAft>
              <a:buSzPts val="1800"/>
              <a:buChar char="-"/>
            </a:pPr>
            <a:r>
              <a:rPr lang="en" b="1"/>
              <a:t>Concept of Real Time Stream Processing </a:t>
            </a:r>
            <a:endParaRPr b="1"/>
          </a:p>
        </p:txBody>
      </p:sp>
      <p:pic>
        <p:nvPicPr>
          <p:cNvPr id="240" name="Google Shape;240;p34"/>
          <p:cNvPicPr preferRelativeResize="0"/>
          <p:nvPr/>
        </p:nvPicPr>
        <p:blipFill>
          <a:blip r:embed="rId3">
            <a:alphaModFix/>
          </a:blip>
          <a:stretch>
            <a:fillRect/>
          </a:stretch>
        </p:blipFill>
        <p:spPr>
          <a:xfrm>
            <a:off x="5758300" y="2790126"/>
            <a:ext cx="2798325" cy="1368850"/>
          </a:xfrm>
          <a:prstGeom prst="rect">
            <a:avLst/>
          </a:prstGeom>
          <a:noFill/>
          <a:ln>
            <a:noFill/>
          </a:ln>
        </p:spPr>
      </p:pic>
      <p:pic>
        <p:nvPicPr>
          <p:cNvPr id="241" name="Google Shape;241;p34"/>
          <p:cNvPicPr preferRelativeResize="0"/>
          <p:nvPr/>
        </p:nvPicPr>
        <p:blipFill>
          <a:blip r:embed="rId4">
            <a:alphaModFix/>
          </a:blip>
          <a:stretch>
            <a:fillRect/>
          </a:stretch>
        </p:blipFill>
        <p:spPr>
          <a:xfrm>
            <a:off x="764650" y="2571750"/>
            <a:ext cx="3644725" cy="240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
        <p:nvSpPr>
          <p:cNvPr id="247" name="Google Shape;247;p35"/>
          <p:cNvSpPr txBox="1">
            <a:spLocks noGrp="1"/>
          </p:cNvSpPr>
          <p:nvPr>
            <p:ph type="body" idx="1"/>
          </p:nvPr>
        </p:nvSpPr>
        <p:spPr>
          <a:xfrm>
            <a:off x="183300" y="1152475"/>
            <a:ext cx="888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1"/>
                </a:solidFill>
                <a:highlight>
                  <a:srgbClr val="FFFFFF"/>
                </a:highlight>
                <a:latin typeface="Open Sans"/>
                <a:ea typeface="Open Sans"/>
                <a:cs typeface="Open Sans"/>
                <a:sym typeface="Open Sans"/>
              </a:rPr>
              <a:t>Ece.ucsb.edu. (2019). [online] Available at: https://www.ece.ucsb.edu/Faculty/Rabiner/ece259/digital%20speech%20processing%20course/lectures_new/Lecture%2013_winter_2012.pdf </a:t>
            </a:r>
            <a:br>
              <a:rPr lang="en" sz="1400" dirty="0">
                <a:solidFill>
                  <a:schemeClr val="dk1"/>
                </a:solidFill>
                <a:highlight>
                  <a:srgbClr val="FFFFFF"/>
                </a:highlight>
                <a:latin typeface="Open Sans"/>
                <a:ea typeface="Open Sans"/>
                <a:cs typeface="Open Sans"/>
                <a:sym typeface="Open Sans"/>
              </a:rPr>
            </a:br>
            <a:r>
              <a:rPr lang="en" sz="1400" dirty="0">
                <a:solidFill>
                  <a:schemeClr val="dk1"/>
                </a:solidFill>
                <a:highlight>
                  <a:srgbClr val="FFFFFF"/>
                </a:highlight>
                <a:latin typeface="Open Sans"/>
                <a:ea typeface="Open Sans"/>
                <a:cs typeface="Open Sans"/>
                <a:sym typeface="Open Sans"/>
              </a:rPr>
              <a:t>[Accessed 7 Dec. 2019].</a:t>
            </a:r>
            <a:endParaRPr sz="1400" dirty="0">
              <a:solidFill>
                <a:schemeClr val="dk1"/>
              </a:solidFill>
              <a:highlight>
                <a:srgbClr val="FFFFFF"/>
              </a:highlight>
              <a:latin typeface="Open Sans"/>
              <a:ea typeface="Open Sans"/>
              <a:cs typeface="Open Sans"/>
              <a:sym typeface="Open Sans"/>
            </a:endParaRPr>
          </a:p>
          <a:p>
            <a:pPr marL="0" lvl="0" indent="0" algn="l" rtl="0">
              <a:spcBef>
                <a:spcPts val="1600"/>
              </a:spcBef>
              <a:spcAft>
                <a:spcPts val="0"/>
              </a:spcAft>
              <a:buNone/>
            </a:pPr>
            <a:r>
              <a:rPr lang="en" sz="1400" dirty="0">
                <a:solidFill>
                  <a:schemeClr val="dk1"/>
                </a:solidFill>
                <a:highlight>
                  <a:srgbClr val="FFFFFF"/>
                </a:highlight>
                <a:latin typeface="Open Sans"/>
                <a:ea typeface="Open Sans"/>
                <a:cs typeface="Open Sans"/>
                <a:sym typeface="Open Sans"/>
              </a:rPr>
              <a:t>Www-i6.informatik.rwth-aachen.de. (2019). [online] Available at: https://www-i6.informatik.rwth-aachen.de/web/Teaching/Lectures/WS06_07/Signal/skript.pdf [Accessed 7 Dec. 2019].</a:t>
            </a:r>
            <a:endParaRPr sz="1400" dirty="0">
              <a:solidFill>
                <a:schemeClr val="dk1"/>
              </a:solidFill>
              <a:highlight>
                <a:srgbClr val="FFFFFF"/>
              </a:highlight>
              <a:latin typeface="Open Sans"/>
              <a:ea typeface="Open Sans"/>
              <a:cs typeface="Open Sans"/>
              <a:sym typeface="Open Sans"/>
            </a:endParaRPr>
          </a:p>
          <a:p>
            <a:pPr marL="0" lvl="0" indent="0" algn="l" rtl="0">
              <a:spcBef>
                <a:spcPts val="1600"/>
              </a:spcBef>
              <a:spcAft>
                <a:spcPts val="0"/>
              </a:spcAft>
              <a:buNone/>
            </a:pPr>
            <a:r>
              <a:rPr lang="en" sz="1400" dirty="0">
                <a:solidFill>
                  <a:schemeClr val="dk1"/>
                </a:solidFill>
                <a:highlight>
                  <a:srgbClr val="FFFFFF"/>
                </a:highlight>
                <a:latin typeface="Open Sans"/>
                <a:ea typeface="Open Sans"/>
                <a:cs typeface="Open Sans"/>
                <a:hlinkClick r:id="rId3">
                  <a:extLst>
                    <a:ext uri="{A12FA001-AC4F-418D-AE19-62706E023703}">
                      <ahyp:hlinkClr xmlns:ahyp="http://schemas.microsoft.com/office/drawing/2018/hyperlinkcolor" val="tx"/>
                    </a:ext>
                  </a:extLst>
                </a:hlinkClick>
              </a:rPr>
              <a:t>https://www.gnu.org/software/octave/about.html</a:t>
            </a:r>
            <a:endParaRPr sz="1400" dirty="0">
              <a:solidFill>
                <a:schemeClr val="dk1"/>
              </a:solidFill>
              <a:highlight>
                <a:srgbClr val="FFFFFF"/>
              </a:highlight>
              <a:latin typeface="Open Sans"/>
              <a:ea typeface="Open Sans"/>
              <a:cs typeface="Open Sans"/>
              <a:sym typeface="Open Sans"/>
            </a:endParaRPr>
          </a:p>
          <a:p>
            <a:pPr marL="0" lvl="0" indent="0" algn="l" rtl="0">
              <a:spcBef>
                <a:spcPts val="1600"/>
              </a:spcBef>
              <a:spcAft>
                <a:spcPts val="1600"/>
              </a:spcAft>
              <a:buNone/>
            </a:pPr>
            <a:endParaRPr sz="1400" dirty="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311700" y="18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Levinson-Durbin Algorithm - example</a:t>
            </a:r>
            <a:endParaRPr/>
          </a:p>
          <a:p>
            <a:pPr marL="0" lvl="0" indent="0" algn="l" rtl="0">
              <a:spcBef>
                <a:spcPts val="0"/>
              </a:spcBef>
              <a:spcAft>
                <a:spcPts val="0"/>
              </a:spcAft>
              <a:buNone/>
            </a:pPr>
            <a:endParaRPr/>
          </a:p>
        </p:txBody>
      </p:sp>
      <p:sp>
        <p:nvSpPr>
          <p:cNvPr id="253" name="Google Shape;253;p36"/>
          <p:cNvSpPr txBox="1"/>
          <p:nvPr/>
        </p:nvSpPr>
        <p:spPr>
          <a:xfrm>
            <a:off x="401475" y="904000"/>
            <a:ext cx="5985300" cy="6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Given p = 2:</a:t>
            </a:r>
            <a:endParaRPr/>
          </a:p>
        </p:txBody>
      </p:sp>
      <p:pic>
        <p:nvPicPr>
          <p:cNvPr id="254" name="Google Shape;254;p36"/>
          <p:cNvPicPr preferRelativeResize="0"/>
          <p:nvPr/>
        </p:nvPicPr>
        <p:blipFill>
          <a:blip r:embed="rId3">
            <a:alphaModFix/>
          </a:blip>
          <a:stretch>
            <a:fillRect/>
          </a:stretch>
        </p:blipFill>
        <p:spPr>
          <a:xfrm>
            <a:off x="401475" y="1573663"/>
            <a:ext cx="2941326" cy="832525"/>
          </a:xfrm>
          <a:prstGeom prst="rect">
            <a:avLst/>
          </a:prstGeom>
          <a:noFill/>
          <a:ln>
            <a:noFill/>
          </a:ln>
        </p:spPr>
      </p:pic>
      <p:sp>
        <p:nvSpPr>
          <p:cNvPr id="255" name="Google Shape;255;p36"/>
          <p:cNvSpPr txBox="1"/>
          <p:nvPr/>
        </p:nvSpPr>
        <p:spPr>
          <a:xfrm>
            <a:off x="311700" y="3342900"/>
            <a:ext cx="5985300" cy="6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with solution:</a:t>
            </a:r>
            <a:endParaRPr/>
          </a:p>
        </p:txBody>
      </p:sp>
      <p:pic>
        <p:nvPicPr>
          <p:cNvPr id="256" name="Google Shape;256;p36"/>
          <p:cNvPicPr preferRelativeResize="0"/>
          <p:nvPr/>
        </p:nvPicPr>
        <p:blipFill>
          <a:blip r:embed="rId4">
            <a:alphaModFix/>
          </a:blip>
          <a:stretch>
            <a:fillRect/>
          </a:stretch>
        </p:blipFill>
        <p:spPr>
          <a:xfrm>
            <a:off x="3910275" y="1237050"/>
            <a:ext cx="2296374" cy="2075750"/>
          </a:xfrm>
          <a:prstGeom prst="rect">
            <a:avLst/>
          </a:prstGeom>
          <a:noFill/>
          <a:ln>
            <a:noFill/>
          </a:ln>
        </p:spPr>
      </p:pic>
      <p:pic>
        <p:nvPicPr>
          <p:cNvPr id="257" name="Google Shape;257;p36"/>
          <p:cNvPicPr preferRelativeResize="0"/>
          <p:nvPr/>
        </p:nvPicPr>
        <p:blipFill rotWithShape="1">
          <a:blip r:embed="rId5">
            <a:alphaModFix/>
          </a:blip>
          <a:srcRect t="3909" b="-3909"/>
          <a:stretch/>
        </p:blipFill>
        <p:spPr>
          <a:xfrm>
            <a:off x="6438725" y="1213025"/>
            <a:ext cx="2649125" cy="2123800"/>
          </a:xfrm>
          <a:prstGeom prst="rect">
            <a:avLst/>
          </a:prstGeom>
          <a:noFill/>
          <a:ln>
            <a:noFill/>
          </a:ln>
        </p:spPr>
      </p:pic>
      <p:pic>
        <p:nvPicPr>
          <p:cNvPr id="258" name="Google Shape;258;p36"/>
          <p:cNvPicPr preferRelativeResize="0"/>
          <p:nvPr/>
        </p:nvPicPr>
        <p:blipFill>
          <a:blip r:embed="rId6">
            <a:alphaModFix/>
          </a:blip>
          <a:stretch>
            <a:fillRect/>
          </a:stretch>
        </p:blipFill>
        <p:spPr>
          <a:xfrm>
            <a:off x="311700" y="3791902"/>
            <a:ext cx="4173376" cy="1103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LPC - Error</a:t>
            </a:r>
            <a:endParaRPr/>
          </a:p>
        </p:txBody>
      </p:sp>
      <p:sp>
        <p:nvSpPr>
          <p:cNvPr id="264" name="Google Shape;264;p37"/>
          <p:cNvSpPr txBox="1">
            <a:spLocks noGrp="1"/>
          </p:cNvSpPr>
          <p:nvPr>
            <p:ph type="body" idx="1"/>
          </p:nvPr>
        </p:nvSpPr>
        <p:spPr>
          <a:xfrm>
            <a:off x="311700" y="115247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Prediction error for each point n in time:</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265" name="Google Shape;265;p37"/>
          <p:cNvPicPr preferRelativeResize="0"/>
          <p:nvPr/>
        </p:nvPicPr>
        <p:blipFill>
          <a:blip r:embed="rId3">
            <a:alphaModFix/>
          </a:blip>
          <a:stretch>
            <a:fillRect/>
          </a:stretch>
        </p:blipFill>
        <p:spPr>
          <a:xfrm>
            <a:off x="4929025" y="1102722"/>
            <a:ext cx="3903275" cy="1464715"/>
          </a:xfrm>
          <a:prstGeom prst="rect">
            <a:avLst/>
          </a:prstGeom>
          <a:noFill/>
          <a:ln>
            <a:noFill/>
          </a:ln>
        </p:spPr>
      </p:pic>
      <p:sp>
        <p:nvSpPr>
          <p:cNvPr id="266" name="Google Shape;266;p37"/>
          <p:cNvSpPr txBox="1"/>
          <p:nvPr/>
        </p:nvSpPr>
        <p:spPr>
          <a:xfrm>
            <a:off x="311700" y="2046900"/>
            <a:ext cx="73395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Squared error criterion E:</a:t>
            </a:r>
            <a:endParaRPr sz="1800"/>
          </a:p>
        </p:txBody>
      </p:sp>
      <p:pic>
        <p:nvPicPr>
          <p:cNvPr id="267" name="Google Shape;267;p37"/>
          <p:cNvPicPr preferRelativeResize="0"/>
          <p:nvPr/>
        </p:nvPicPr>
        <p:blipFill>
          <a:blip r:embed="rId4">
            <a:alphaModFix/>
          </a:blip>
          <a:stretch>
            <a:fillRect/>
          </a:stretch>
        </p:blipFill>
        <p:spPr>
          <a:xfrm>
            <a:off x="426500" y="2652425"/>
            <a:ext cx="5879649" cy="2055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LPC - Error</a:t>
            </a:r>
            <a:endParaRPr/>
          </a:p>
        </p:txBody>
      </p:sp>
      <p:sp>
        <p:nvSpPr>
          <p:cNvPr id="273" name="Google Shape;273;p38"/>
          <p:cNvSpPr txBox="1">
            <a:spLocks noGrp="1"/>
          </p:cNvSpPr>
          <p:nvPr>
            <p:ph type="body" idx="1"/>
          </p:nvPr>
        </p:nvSpPr>
        <p:spPr>
          <a:xfrm>
            <a:off x="311700" y="1152475"/>
            <a:ext cx="772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Taking the derivative ∂/∂αl for l = 1, . . ., K results in:</a:t>
            </a: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274" name="Google Shape;274;p38"/>
          <p:cNvPicPr preferRelativeResize="0"/>
          <p:nvPr/>
        </p:nvPicPr>
        <p:blipFill>
          <a:blip r:embed="rId3">
            <a:alphaModFix/>
          </a:blip>
          <a:stretch>
            <a:fillRect/>
          </a:stretch>
        </p:blipFill>
        <p:spPr>
          <a:xfrm>
            <a:off x="311700" y="1725176"/>
            <a:ext cx="6796150" cy="2055875"/>
          </a:xfrm>
          <a:prstGeom prst="rect">
            <a:avLst/>
          </a:prstGeom>
          <a:noFill/>
          <a:ln>
            <a:noFill/>
          </a:ln>
        </p:spPr>
      </p:pic>
      <p:sp>
        <p:nvSpPr>
          <p:cNvPr id="275" name="Google Shape;275;p38"/>
          <p:cNvSpPr txBox="1"/>
          <p:nvPr/>
        </p:nvSpPr>
        <p:spPr>
          <a:xfrm>
            <a:off x="7189600" y="3049300"/>
            <a:ext cx="719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D85C6"/>
                </a:solidFill>
              </a:rPr>
              <a:t>(2)</a:t>
            </a:r>
            <a:endParaRPr sz="1600">
              <a:solidFill>
                <a:srgbClr val="3D85C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Autocorrelation - Correlation</a:t>
            </a:r>
            <a:endParaRPr/>
          </a:p>
        </p:txBody>
      </p:sp>
      <p:sp>
        <p:nvSpPr>
          <p:cNvPr id="281" name="Google Shape;281;p39"/>
          <p:cNvSpPr txBox="1"/>
          <p:nvPr/>
        </p:nvSpPr>
        <p:spPr>
          <a:xfrm>
            <a:off x="311700" y="1071750"/>
            <a:ext cx="7940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(commonly) refers to the degree to which a pair of variables are linearly related</a:t>
            </a:r>
            <a:endParaRPr/>
          </a:p>
        </p:txBody>
      </p:sp>
      <p:pic>
        <p:nvPicPr>
          <p:cNvPr id="282" name="Google Shape;282;p39"/>
          <p:cNvPicPr preferRelativeResize="0"/>
          <p:nvPr/>
        </p:nvPicPr>
        <p:blipFill>
          <a:blip r:embed="rId3">
            <a:alphaModFix/>
          </a:blip>
          <a:stretch>
            <a:fillRect/>
          </a:stretch>
        </p:blipFill>
        <p:spPr>
          <a:xfrm>
            <a:off x="298638" y="1540775"/>
            <a:ext cx="7966520" cy="3162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Practice</a:t>
            </a:r>
            <a:endParaRPr/>
          </a:p>
        </p:txBody>
      </p:sp>
      <p:sp>
        <p:nvSpPr>
          <p:cNvPr id="288" name="Google Shape;288;p40"/>
          <p:cNvSpPr txBox="1">
            <a:spLocks noGrp="1"/>
          </p:cNvSpPr>
          <p:nvPr>
            <p:ph type="body" idx="1"/>
          </p:nvPr>
        </p:nvSpPr>
        <p:spPr>
          <a:xfrm>
            <a:off x="3755050" y="1152475"/>
            <a:ext cx="5077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we need:</a:t>
            </a:r>
            <a:endParaRPr/>
          </a:p>
          <a:p>
            <a:pPr marL="0" lvl="0" indent="0" algn="l" rtl="0">
              <a:spcBef>
                <a:spcPts val="1600"/>
              </a:spcBef>
              <a:spcAft>
                <a:spcPts val="0"/>
              </a:spcAft>
              <a:buClr>
                <a:schemeClr val="dk1"/>
              </a:buClr>
              <a:buSzPts val="1100"/>
              <a:buFont typeface="Arial"/>
              <a:buNone/>
            </a:pPr>
            <a:r>
              <a:rPr lang="en">
                <a:latin typeface="Source Code Pro"/>
                <a:ea typeface="Source Code Pro"/>
                <a:cs typeface="Source Code Pro"/>
                <a:sym typeface="Source Code Pro"/>
              </a:rPr>
              <a:t> AUTOCORR(X, LAG)</a:t>
            </a:r>
            <a:endParaRPr>
              <a:latin typeface="Source Code Pro"/>
              <a:ea typeface="Source Code Pro"/>
              <a:cs typeface="Source Code Pro"/>
              <a:sym typeface="Source Code Pro"/>
            </a:endParaRPr>
          </a:p>
          <a:p>
            <a:pPr marL="0" lvl="0" indent="0" algn="l" rtl="0">
              <a:spcBef>
                <a:spcPts val="1600"/>
              </a:spcBef>
              <a:spcAft>
                <a:spcPts val="0"/>
              </a:spcAft>
              <a:buClr>
                <a:schemeClr val="dk1"/>
              </a:buClr>
              <a:buSzPts val="1100"/>
              <a:buFont typeface="Arial"/>
              <a:buNone/>
            </a:pPr>
            <a:r>
              <a:rPr lang="en"/>
              <a:t>What we have:</a:t>
            </a:r>
            <a:endParaRPr/>
          </a:p>
          <a:p>
            <a:pPr marL="0" lvl="0" indent="0" algn="l" rtl="0">
              <a:spcBef>
                <a:spcPts val="1600"/>
              </a:spcBef>
              <a:spcAft>
                <a:spcPts val="0"/>
              </a:spcAft>
              <a:buClr>
                <a:schemeClr val="dk1"/>
              </a:buClr>
              <a:buSzPts val="1100"/>
              <a:buFont typeface="Arial"/>
              <a:buNone/>
            </a:pPr>
            <a:r>
              <a:rPr lang="en">
                <a:latin typeface="Source Code Pro"/>
                <a:ea typeface="Source Code Pro"/>
                <a:cs typeface="Source Code Pro"/>
                <a:sym typeface="Source Code Pro"/>
              </a:rPr>
              <a:t> XCORR(X, Y,..., LAG)</a:t>
            </a:r>
            <a:endParaRPr>
              <a:latin typeface="Source Code Pro"/>
              <a:ea typeface="Source Code Pro"/>
              <a:cs typeface="Source Code Pro"/>
              <a:sym typeface="Source Code Pro"/>
            </a:endParaRPr>
          </a:p>
          <a:p>
            <a:pPr marL="0" lvl="0" indent="0" algn="l" rtl="0">
              <a:spcBef>
                <a:spcPts val="1600"/>
              </a:spcBef>
              <a:spcAft>
                <a:spcPts val="0"/>
              </a:spcAft>
              <a:buClr>
                <a:schemeClr val="dk1"/>
              </a:buClr>
              <a:buSzPts val="1100"/>
              <a:buFont typeface="Arial"/>
              <a:buNone/>
            </a:pPr>
            <a:r>
              <a:rPr lang="en"/>
              <a:t>Solution:</a:t>
            </a:r>
            <a:endParaRPr/>
          </a:p>
          <a:p>
            <a:pPr marL="0" lvl="0" indent="0" algn="l" rtl="0">
              <a:spcBef>
                <a:spcPts val="1600"/>
              </a:spcBef>
              <a:spcAft>
                <a:spcPts val="0"/>
              </a:spcAft>
              <a:buNone/>
            </a:pPr>
            <a:r>
              <a:rPr lang="en">
                <a:latin typeface="Source Code Pro"/>
                <a:ea typeface="Source Code Pro"/>
                <a:cs typeface="Source Code Pro"/>
                <a:sym typeface="Source Code Pro"/>
              </a:rPr>
              <a:t> XCORR(X,X, LAG)</a:t>
            </a:r>
            <a:endParaRPr>
              <a:latin typeface="Source Code Pro"/>
              <a:ea typeface="Source Code Pro"/>
              <a:cs typeface="Source Code Pro"/>
              <a:sym typeface="Source Code Pro"/>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289" name="Google Shape;289;p40"/>
          <p:cNvPicPr preferRelativeResize="0"/>
          <p:nvPr/>
        </p:nvPicPr>
        <p:blipFill>
          <a:blip r:embed="rId3">
            <a:alphaModFix/>
          </a:blip>
          <a:stretch>
            <a:fillRect/>
          </a:stretch>
        </p:blipFill>
        <p:spPr>
          <a:xfrm>
            <a:off x="603575" y="1627188"/>
            <a:ext cx="2247900" cy="2466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311700" y="318650"/>
            <a:ext cx="236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61C00"/>
                </a:solidFill>
              </a:rPr>
              <a:t>Voiced</a:t>
            </a:r>
            <a:endParaRPr>
              <a:solidFill>
                <a:srgbClr val="A61C00"/>
              </a:solidFill>
            </a:endParaRPr>
          </a:p>
        </p:txBody>
      </p:sp>
      <p:sp>
        <p:nvSpPr>
          <p:cNvPr id="295" name="Google Shape;295;p41"/>
          <p:cNvSpPr txBox="1">
            <a:spLocks noGrp="1"/>
          </p:cNvSpPr>
          <p:nvPr>
            <p:ph type="body" idx="1"/>
          </p:nvPr>
        </p:nvSpPr>
        <p:spPr>
          <a:xfrm>
            <a:off x="311700" y="891350"/>
            <a:ext cx="3397500" cy="20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rPr>
              <a:t>voice box on</a:t>
            </a:r>
            <a:endParaRPr>
              <a:solidFill>
                <a:srgbClr val="000000"/>
              </a:solidFill>
            </a:endParaRPr>
          </a:p>
          <a:p>
            <a:pPr marL="0" lvl="0" indent="0" algn="l" rtl="0">
              <a:spcBef>
                <a:spcPts val="1600"/>
              </a:spcBef>
              <a:spcAft>
                <a:spcPts val="0"/>
              </a:spcAft>
              <a:buClr>
                <a:schemeClr val="dk1"/>
              </a:buClr>
              <a:buSzPts val="1100"/>
              <a:buFont typeface="Arial"/>
              <a:buNone/>
            </a:pPr>
            <a:r>
              <a:rPr lang="en">
                <a:solidFill>
                  <a:srgbClr val="A61C00"/>
                </a:solidFill>
              </a:rPr>
              <a:t>/b/</a:t>
            </a:r>
            <a:r>
              <a:rPr lang="en"/>
              <a:t>: </a:t>
            </a:r>
            <a:r>
              <a:rPr lang="en">
                <a:solidFill>
                  <a:srgbClr val="A61C00"/>
                </a:solidFill>
              </a:rPr>
              <a:t>b</a:t>
            </a:r>
            <a:r>
              <a:rPr lang="en">
                <a:solidFill>
                  <a:srgbClr val="000000"/>
                </a:solidFill>
              </a:rPr>
              <a:t>at</a:t>
            </a:r>
            <a:br>
              <a:rPr lang="en"/>
            </a:br>
            <a:r>
              <a:rPr lang="en">
                <a:solidFill>
                  <a:srgbClr val="A61C00"/>
                </a:solidFill>
              </a:rPr>
              <a:t>/d/</a:t>
            </a:r>
            <a:r>
              <a:rPr lang="en"/>
              <a:t>: </a:t>
            </a:r>
            <a:r>
              <a:rPr lang="en">
                <a:solidFill>
                  <a:srgbClr val="A61C00"/>
                </a:solidFill>
              </a:rPr>
              <a:t>d</a:t>
            </a:r>
            <a:r>
              <a:rPr lang="en">
                <a:solidFill>
                  <a:srgbClr val="000000"/>
                </a:solidFill>
              </a:rPr>
              <a:t>ad</a:t>
            </a:r>
            <a:br>
              <a:rPr lang="en"/>
            </a:br>
            <a:r>
              <a:rPr lang="en">
                <a:solidFill>
                  <a:srgbClr val="A61C00"/>
                </a:solidFill>
              </a:rPr>
              <a:t>/g/</a:t>
            </a:r>
            <a:r>
              <a:rPr lang="en"/>
              <a:t>: </a:t>
            </a:r>
            <a:r>
              <a:rPr lang="en">
                <a:solidFill>
                  <a:srgbClr val="A61C00"/>
                </a:solidFill>
              </a:rPr>
              <a:t>g</a:t>
            </a:r>
            <a:r>
              <a:rPr lang="en">
                <a:solidFill>
                  <a:srgbClr val="000000"/>
                </a:solidFill>
              </a:rPr>
              <a:t>ap</a:t>
            </a:r>
            <a:endParaRPr>
              <a:solidFill>
                <a:srgbClr val="000000"/>
              </a:solidFill>
            </a:endParaRPr>
          </a:p>
          <a:p>
            <a:pPr marL="0" lvl="0" indent="0" algn="l" rtl="0">
              <a:spcBef>
                <a:spcPts val="1600"/>
              </a:spcBef>
              <a:spcAft>
                <a:spcPts val="1600"/>
              </a:spcAft>
              <a:buNone/>
            </a:pPr>
            <a:endParaRPr/>
          </a:p>
        </p:txBody>
      </p:sp>
      <p:sp>
        <p:nvSpPr>
          <p:cNvPr id="296" name="Google Shape;296;p41"/>
          <p:cNvSpPr txBox="1">
            <a:spLocks noGrp="1"/>
          </p:cNvSpPr>
          <p:nvPr>
            <p:ph type="title"/>
          </p:nvPr>
        </p:nvSpPr>
        <p:spPr>
          <a:xfrm>
            <a:off x="3390300" y="318650"/>
            <a:ext cx="236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155CC"/>
                </a:solidFill>
              </a:rPr>
              <a:t>Unvoiced</a:t>
            </a:r>
            <a:endParaRPr>
              <a:solidFill>
                <a:srgbClr val="1155CC"/>
              </a:solidFill>
            </a:endParaRPr>
          </a:p>
        </p:txBody>
      </p:sp>
      <p:sp>
        <p:nvSpPr>
          <p:cNvPr id="297" name="Google Shape;297;p41"/>
          <p:cNvSpPr txBox="1"/>
          <p:nvPr/>
        </p:nvSpPr>
        <p:spPr>
          <a:xfrm>
            <a:off x="3390300" y="891350"/>
            <a:ext cx="21327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voice box off</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r>
              <a:rPr lang="en" sz="1800">
                <a:solidFill>
                  <a:srgbClr val="1155CC"/>
                </a:solidFill>
              </a:rPr>
              <a:t>/p/</a:t>
            </a:r>
            <a:r>
              <a:rPr lang="en" sz="1800"/>
              <a:t>: </a:t>
            </a:r>
            <a:r>
              <a:rPr lang="en" sz="1800">
                <a:solidFill>
                  <a:srgbClr val="1155CC"/>
                </a:solidFill>
              </a:rPr>
              <a:t>p</a:t>
            </a:r>
            <a:r>
              <a:rPr lang="en" sz="1800"/>
              <a:t>at</a:t>
            </a:r>
            <a:endParaRPr sz="1800"/>
          </a:p>
          <a:p>
            <a:pPr marL="0" lvl="0" indent="0" algn="l" rtl="0">
              <a:spcBef>
                <a:spcPts val="0"/>
              </a:spcBef>
              <a:spcAft>
                <a:spcPts val="0"/>
              </a:spcAft>
              <a:buClr>
                <a:schemeClr val="dk1"/>
              </a:buClr>
              <a:buSzPts val="1100"/>
              <a:buFont typeface="Arial"/>
              <a:buNone/>
            </a:pPr>
            <a:r>
              <a:rPr lang="en" sz="1800">
                <a:solidFill>
                  <a:srgbClr val="1155CC"/>
                </a:solidFill>
              </a:rPr>
              <a:t>/t/</a:t>
            </a:r>
            <a:r>
              <a:rPr lang="en" sz="1800"/>
              <a:t>: </a:t>
            </a:r>
            <a:r>
              <a:rPr lang="en" sz="1800">
                <a:solidFill>
                  <a:srgbClr val="1155CC"/>
                </a:solidFill>
              </a:rPr>
              <a:t>t</a:t>
            </a:r>
            <a:r>
              <a:rPr lang="en" sz="1800"/>
              <a:t>ap</a:t>
            </a:r>
            <a:endParaRPr sz="1800"/>
          </a:p>
          <a:p>
            <a:pPr marL="0" lvl="0" indent="0" algn="l" rtl="0">
              <a:spcBef>
                <a:spcPts val="0"/>
              </a:spcBef>
              <a:spcAft>
                <a:spcPts val="0"/>
              </a:spcAft>
              <a:buClr>
                <a:schemeClr val="dk1"/>
              </a:buClr>
              <a:buSzPts val="1100"/>
              <a:buFont typeface="Arial"/>
              <a:buNone/>
            </a:pPr>
            <a:r>
              <a:rPr lang="en" sz="1800">
                <a:solidFill>
                  <a:srgbClr val="1155CC"/>
                </a:solidFill>
              </a:rPr>
              <a:t>/k/</a:t>
            </a:r>
            <a:r>
              <a:rPr lang="en" sz="1800"/>
              <a:t>: </a:t>
            </a:r>
            <a:r>
              <a:rPr lang="en" sz="1800">
                <a:solidFill>
                  <a:srgbClr val="1155CC"/>
                </a:solidFill>
              </a:rPr>
              <a:t>c</a:t>
            </a:r>
            <a:r>
              <a:rPr lang="en" sz="1800"/>
              <a:t>at</a:t>
            </a:r>
            <a:endParaRPr sz="1800"/>
          </a:p>
          <a:p>
            <a:pPr marL="0" lvl="0" indent="0" algn="l" rtl="0">
              <a:spcBef>
                <a:spcPts val="0"/>
              </a:spcBef>
              <a:spcAft>
                <a:spcPts val="0"/>
              </a:spcAft>
              <a:buNone/>
            </a:pPr>
            <a:endParaRPr sz="1800"/>
          </a:p>
        </p:txBody>
      </p:sp>
      <p:pic>
        <p:nvPicPr>
          <p:cNvPr id="298" name="Google Shape;298;p41"/>
          <p:cNvPicPr preferRelativeResize="0"/>
          <p:nvPr/>
        </p:nvPicPr>
        <p:blipFill>
          <a:blip r:embed="rId3">
            <a:alphaModFix/>
          </a:blip>
          <a:stretch>
            <a:fillRect/>
          </a:stretch>
        </p:blipFill>
        <p:spPr>
          <a:xfrm>
            <a:off x="311700" y="2571750"/>
            <a:ext cx="4067939" cy="1190800"/>
          </a:xfrm>
          <a:prstGeom prst="rect">
            <a:avLst/>
          </a:prstGeom>
          <a:noFill/>
          <a:ln>
            <a:noFill/>
          </a:ln>
        </p:spPr>
      </p:pic>
      <p:pic>
        <p:nvPicPr>
          <p:cNvPr id="299" name="Google Shape;299;p41"/>
          <p:cNvPicPr preferRelativeResize="0"/>
          <p:nvPr/>
        </p:nvPicPr>
        <p:blipFill>
          <a:blip r:embed="rId4">
            <a:alphaModFix/>
          </a:blip>
          <a:stretch>
            <a:fillRect/>
          </a:stretch>
        </p:blipFill>
        <p:spPr>
          <a:xfrm>
            <a:off x="311700" y="3762550"/>
            <a:ext cx="5720850" cy="1190800"/>
          </a:xfrm>
          <a:prstGeom prst="rect">
            <a:avLst/>
          </a:prstGeom>
          <a:noFill/>
          <a:ln>
            <a:noFill/>
          </a:ln>
        </p:spPr>
      </p:pic>
      <p:sp>
        <p:nvSpPr>
          <p:cNvPr id="300" name="Google Shape;300;p41"/>
          <p:cNvSpPr/>
          <p:nvPr/>
        </p:nvSpPr>
        <p:spPr>
          <a:xfrm>
            <a:off x="5852050" y="1330950"/>
            <a:ext cx="2470200" cy="24816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highlight>
                <a:srgbClr val="6D9EEB"/>
              </a:highlight>
            </a:endParaRPr>
          </a:p>
        </p:txBody>
      </p:sp>
      <p:sp>
        <p:nvSpPr>
          <p:cNvPr id="301" name="Google Shape;301;p41"/>
          <p:cNvSpPr txBox="1"/>
          <p:nvPr/>
        </p:nvSpPr>
        <p:spPr>
          <a:xfrm>
            <a:off x="6154775" y="1995475"/>
            <a:ext cx="1970100" cy="15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All vowels</a:t>
            </a:r>
            <a:endParaRPr sz="3000"/>
          </a:p>
          <a:p>
            <a:pPr marL="0" lvl="0" indent="0" algn="l" rtl="0">
              <a:spcBef>
                <a:spcPts val="0"/>
              </a:spcBef>
              <a:spcAft>
                <a:spcPts val="0"/>
              </a:spcAft>
              <a:buNone/>
            </a:pPr>
            <a:r>
              <a:rPr lang="en" sz="3000"/>
              <a:t>are </a:t>
            </a:r>
            <a:r>
              <a:rPr lang="en" sz="3000">
                <a:solidFill>
                  <a:srgbClr val="A61C00"/>
                </a:solidFill>
              </a:rPr>
              <a:t>voiced</a:t>
            </a:r>
            <a:endParaRPr sz="3000">
              <a:solidFill>
                <a:srgbClr val="A61C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a:off x="77150" y="1115900"/>
            <a:ext cx="2946300" cy="857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Human Speech</a:t>
            </a:r>
            <a:endParaRPr/>
          </a:p>
        </p:txBody>
      </p:sp>
      <p:sp>
        <p:nvSpPr>
          <p:cNvPr id="73" name="Google Shape;73;p15"/>
          <p:cNvSpPr txBox="1">
            <a:spLocks noGrp="1"/>
          </p:cNvSpPr>
          <p:nvPr>
            <p:ph type="body" idx="1"/>
          </p:nvPr>
        </p:nvSpPr>
        <p:spPr>
          <a:xfrm>
            <a:off x="142525" y="1141800"/>
            <a:ext cx="2946300" cy="32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 </a:t>
            </a:r>
            <a:r>
              <a:rPr lang="en" b="1"/>
              <a:t>Glottis</a:t>
            </a:r>
            <a:r>
              <a:rPr lang="en"/>
              <a:t>: where voice is generated.</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(the rest): where sound is manipulated</a:t>
            </a:r>
            <a:endParaRPr/>
          </a:p>
          <a:p>
            <a:pPr marL="0" lvl="0" indent="0" algn="l" rtl="0">
              <a:spcBef>
                <a:spcPts val="1600"/>
              </a:spcBef>
              <a:spcAft>
                <a:spcPts val="0"/>
              </a:spcAft>
              <a:buClr>
                <a:schemeClr val="dk1"/>
              </a:buClr>
              <a:buSzPts val="1100"/>
              <a:buFont typeface="Arial"/>
              <a:buNone/>
            </a:pPr>
            <a:r>
              <a:rPr lang="en"/>
              <a:t>Voiced/Unvoiced sounds depending on glottis.</a:t>
            </a:r>
            <a:endParaRPr/>
          </a:p>
          <a:p>
            <a:pPr marL="0" lvl="0" indent="0" algn="l" rtl="0">
              <a:spcBef>
                <a:spcPts val="1600"/>
              </a:spcBef>
              <a:spcAft>
                <a:spcPts val="1600"/>
              </a:spcAft>
              <a:buNone/>
            </a:pPr>
            <a:endParaRPr/>
          </a:p>
        </p:txBody>
      </p:sp>
      <p:pic>
        <p:nvPicPr>
          <p:cNvPr id="74" name="Google Shape;74;p15"/>
          <p:cNvPicPr preferRelativeResize="0"/>
          <p:nvPr/>
        </p:nvPicPr>
        <p:blipFill>
          <a:blip r:embed="rId3">
            <a:alphaModFix/>
          </a:blip>
          <a:stretch>
            <a:fillRect/>
          </a:stretch>
        </p:blipFill>
        <p:spPr>
          <a:xfrm>
            <a:off x="5313200" y="1253301"/>
            <a:ext cx="3830800" cy="2636890"/>
          </a:xfrm>
          <a:prstGeom prst="rect">
            <a:avLst/>
          </a:prstGeom>
          <a:noFill/>
          <a:ln>
            <a:noFill/>
          </a:ln>
        </p:spPr>
      </p:pic>
      <p:pic>
        <p:nvPicPr>
          <p:cNvPr id="75" name="Google Shape;75;p15"/>
          <p:cNvPicPr preferRelativeResize="0"/>
          <p:nvPr/>
        </p:nvPicPr>
        <p:blipFill>
          <a:blip r:embed="rId4">
            <a:alphaModFix/>
          </a:blip>
          <a:stretch>
            <a:fillRect/>
          </a:stretch>
        </p:blipFill>
        <p:spPr>
          <a:xfrm>
            <a:off x="3088825" y="1091900"/>
            <a:ext cx="2260900" cy="2798302"/>
          </a:xfrm>
          <a:prstGeom prst="rect">
            <a:avLst/>
          </a:prstGeom>
          <a:noFill/>
          <a:ln>
            <a:noFill/>
          </a:ln>
        </p:spPr>
      </p:pic>
      <p:cxnSp>
        <p:nvCxnSpPr>
          <p:cNvPr id="76" name="Google Shape;76;p15"/>
          <p:cNvCxnSpPr/>
          <p:nvPr/>
        </p:nvCxnSpPr>
        <p:spPr>
          <a:xfrm rot="10800000" flipH="1">
            <a:off x="4746900" y="3890200"/>
            <a:ext cx="169200" cy="66540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6" title="The Queen's Christmas message for 2018 Trim">
            <a:hlinkClick r:id="rId3"/>
          </p:cNvPr>
          <p:cNvPicPr preferRelativeResize="0"/>
          <p:nvPr/>
        </p:nvPicPr>
        <p:blipFill>
          <a:blip r:embed="rId4">
            <a:alphaModFix/>
          </a:blip>
          <a:stretch>
            <a:fillRect/>
          </a:stretch>
        </p:blipFill>
        <p:spPr>
          <a:xfrm>
            <a:off x="2431838" y="226625"/>
            <a:ext cx="4280326" cy="3210250"/>
          </a:xfrm>
          <a:prstGeom prst="rect">
            <a:avLst/>
          </a:prstGeom>
          <a:noFill/>
          <a:ln>
            <a:noFill/>
          </a:ln>
        </p:spPr>
      </p:pic>
      <p:pic>
        <p:nvPicPr>
          <p:cNvPr id="82" name="Google Shape;82;p16"/>
          <p:cNvPicPr preferRelativeResize="0"/>
          <p:nvPr/>
        </p:nvPicPr>
        <p:blipFill>
          <a:blip r:embed="rId5">
            <a:alphaModFix/>
          </a:blip>
          <a:stretch>
            <a:fillRect/>
          </a:stretch>
        </p:blipFill>
        <p:spPr>
          <a:xfrm>
            <a:off x="1476700" y="3746925"/>
            <a:ext cx="6467475" cy="11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4611550" y="2695825"/>
            <a:ext cx="4033800" cy="2209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txBox="1">
            <a:spLocks noGrp="1"/>
          </p:cNvSpPr>
          <p:nvPr>
            <p:ph type="title"/>
          </p:nvPr>
        </p:nvSpPr>
        <p:spPr>
          <a:xfrm>
            <a:off x="1348800" y="501425"/>
            <a:ext cx="644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happy Christmas to you all"</a:t>
            </a:r>
            <a:endParaRPr/>
          </a:p>
        </p:txBody>
      </p:sp>
      <p:pic>
        <p:nvPicPr>
          <p:cNvPr id="89" name="Google Shape;89;p17"/>
          <p:cNvPicPr preferRelativeResize="0"/>
          <p:nvPr/>
        </p:nvPicPr>
        <p:blipFill rotWithShape="1">
          <a:blip r:embed="rId3">
            <a:alphaModFix/>
          </a:blip>
          <a:srcRect t="11016"/>
          <a:stretch/>
        </p:blipFill>
        <p:spPr>
          <a:xfrm>
            <a:off x="566275" y="994812"/>
            <a:ext cx="8397251" cy="1520888"/>
          </a:xfrm>
          <a:prstGeom prst="rect">
            <a:avLst/>
          </a:prstGeom>
          <a:noFill/>
          <a:ln>
            <a:noFill/>
          </a:ln>
        </p:spPr>
      </p:pic>
      <p:sp>
        <p:nvSpPr>
          <p:cNvPr id="90" name="Google Shape;90;p17"/>
          <p:cNvSpPr txBox="1"/>
          <p:nvPr/>
        </p:nvSpPr>
        <p:spPr>
          <a:xfrm>
            <a:off x="4600500" y="2632325"/>
            <a:ext cx="4033800" cy="24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Changes in sounds are infrequent:</a:t>
            </a:r>
            <a:endParaRPr sz="1800"/>
          </a:p>
          <a:p>
            <a:pPr marL="0" lvl="0" indent="0" algn="l" rtl="0">
              <a:spcBef>
                <a:spcPts val="0"/>
              </a:spcBef>
              <a:spcAft>
                <a:spcPts val="0"/>
              </a:spcAft>
              <a:buClr>
                <a:schemeClr val="dk1"/>
              </a:buClr>
              <a:buSzPts val="1100"/>
              <a:buFont typeface="Arial"/>
              <a:buNone/>
            </a:pPr>
            <a:r>
              <a:rPr lang="en" sz="1800"/>
              <a:t>-&gt;Take advantage with LPC</a:t>
            </a:r>
            <a:endParaRPr sz="1800"/>
          </a:p>
          <a:p>
            <a:pPr marL="0" lvl="0" indent="0" algn="l" rtl="0">
              <a:spcBef>
                <a:spcPts val="0"/>
              </a:spcBef>
              <a:spcAft>
                <a:spcPts val="0"/>
              </a:spcAft>
              <a:buClr>
                <a:schemeClr val="dk1"/>
              </a:buClr>
              <a:buSzPts val="1100"/>
              <a:buFont typeface="Arial"/>
              <a:buNone/>
            </a:pPr>
            <a:endParaRPr sz="1800"/>
          </a:p>
          <a:p>
            <a:pPr marL="457200" lvl="0" indent="-342900" algn="l" rtl="0">
              <a:spcBef>
                <a:spcPts val="0"/>
              </a:spcBef>
              <a:spcAft>
                <a:spcPts val="0"/>
              </a:spcAft>
              <a:buSzPts val="1800"/>
              <a:buChar char="●"/>
            </a:pPr>
            <a:r>
              <a:rPr lang="en" sz="1800"/>
              <a:t>Estimate the formants</a:t>
            </a:r>
            <a:endParaRPr sz="1800"/>
          </a:p>
          <a:p>
            <a:pPr marL="457200" lvl="0" indent="-342900" algn="l" rtl="0">
              <a:spcBef>
                <a:spcPts val="0"/>
              </a:spcBef>
              <a:spcAft>
                <a:spcPts val="0"/>
              </a:spcAft>
              <a:buSzPts val="1800"/>
              <a:buChar char="●"/>
            </a:pPr>
            <a:r>
              <a:rPr lang="en" sz="1800"/>
              <a:t>Remove their effect</a:t>
            </a:r>
            <a:endParaRPr sz="1800"/>
          </a:p>
          <a:p>
            <a:pPr marL="457200" lvl="0" indent="-342900" algn="l" rtl="0">
              <a:spcBef>
                <a:spcPts val="0"/>
              </a:spcBef>
              <a:spcAft>
                <a:spcPts val="0"/>
              </a:spcAft>
              <a:buSzPts val="1800"/>
              <a:buChar char="●"/>
            </a:pPr>
            <a:r>
              <a:rPr lang="en" sz="1800"/>
              <a:t>Estimating intensity and frequency of remaining buzz</a:t>
            </a:r>
            <a:endParaRPr sz="1800"/>
          </a:p>
          <a:p>
            <a:pPr marL="0" lvl="0" indent="0" algn="l" rtl="0">
              <a:spcBef>
                <a:spcPts val="0"/>
              </a:spcBef>
              <a:spcAft>
                <a:spcPts val="0"/>
              </a:spcAft>
              <a:buNone/>
            </a:pPr>
            <a:endParaRPr/>
          </a:p>
        </p:txBody>
      </p:sp>
      <p:pic>
        <p:nvPicPr>
          <p:cNvPr id="91" name="Google Shape;91;p17"/>
          <p:cNvPicPr preferRelativeResize="0"/>
          <p:nvPr/>
        </p:nvPicPr>
        <p:blipFill>
          <a:blip r:embed="rId4">
            <a:alphaModFix/>
          </a:blip>
          <a:stretch>
            <a:fillRect/>
          </a:stretch>
        </p:blipFill>
        <p:spPr>
          <a:xfrm>
            <a:off x="223450" y="2571750"/>
            <a:ext cx="4143375" cy="233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77150" y="1115900"/>
            <a:ext cx="2946300" cy="857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Human Speech</a:t>
            </a:r>
            <a:endParaRPr/>
          </a:p>
        </p:txBody>
      </p:sp>
      <p:sp>
        <p:nvSpPr>
          <p:cNvPr id="98" name="Google Shape;98;p18"/>
          <p:cNvSpPr txBox="1">
            <a:spLocks noGrp="1"/>
          </p:cNvSpPr>
          <p:nvPr>
            <p:ph type="body" idx="1"/>
          </p:nvPr>
        </p:nvSpPr>
        <p:spPr>
          <a:xfrm>
            <a:off x="142525" y="1141800"/>
            <a:ext cx="2946300" cy="32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 </a:t>
            </a:r>
            <a:r>
              <a:rPr lang="en" b="1"/>
              <a:t>Glottis</a:t>
            </a:r>
            <a:r>
              <a:rPr lang="en"/>
              <a:t>: where voice is generated.</a:t>
            </a:r>
            <a:endParaRPr/>
          </a:p>
          <a:p>
            <a:pPr marL="0" lvl="0" indent="0" algn="l" rtl="0">
              <a:spcBef>
                <a:spcPts val="1600"/>
              </a:spcBef>
              <a:spcAft>
                <a:spcPts val="0"/>
              </a:spcAft>
              <a:buNone/>
            </a:pPr>
            <a:endParaRPr/>
          </a:p>
          <a:p>
            <a:pPr marL="0" lvl="0" indent="0" algn="l" rtl="0">
              <a:spcBef>
                <a:spcPts val="1600"/>
              </a:spcBef>
              <a:spcAft>
                <a:spcPts val="0"/>
              </a:spcAft>
              <a:buNone/>
            </a:pPr>
            <a:r>
              <a:rPr lang="en"/>
              <a:t>(the rest): where sound is manipulated</a:t>
            </a:r>
            <a:endParaRPr/>
          </a:p>
          <a:p>
            <a:pPr marL="0" lvl="0" indent="0" algn="l" rtl="0">
              <a:spcBef>
                <a:spcPts val="1600"/>
              </a:spcBef>
              <a:spcAft>
                <a:spcPts val="0"/>
              </a:spcAft>
              <a:buNone/>
            </a:pPr>
            <a:r>
              <a:rPr lang="en"/>
              <a:t>Voiced/Unvoiced sounds depending on glottis.</a:t>
            </a:r>
            <a:endParaRPr/>
          </a:p>
          <a:p>
            <a:pPr marL="0" lvl="0" indent="0" algn="l" rtl="0">
              <a:spcBef>
                <a:spcPts val="1600"/>
              </a:spcBef>
              <a:spcAft>
                <a:spcPts val="1600"/>
              </a:spcAft>
              <a:buNone/>
            </a:pPr>
            <a:endParaRPr/>
          </a:p>
        </p:txBody>
      </p:sp>
      <p:pic>
        <p:nvPicPr>
          <p:cNvPr id="99" name="Google Shape;99;p18"/>
          <p:cNvPicPr preferRelativeResize="0"/>
          <p:nvPr/>
        </p:nvPicPr>
        <p:blipFill>
          <a:blip r:embed="rId3">
            <a:alphaModFix/>
          </a:blip>
          <a:stretch>
            <a:fillRect/>
          </a:stretch>
        </p:blipFill>
        <p:spPr>
          <a:xfrm>
            <a:off x="5313200" y="1253301"/>
            <a:ext cx="3830800" cy="2636890"/>
          </a:xfrm>
          <a:prstGeom prst="rect">
            <a:avLst/>
          </a:prstGeom>
          <a:noFill/>
          <a:ln>
            <a:noFill/>
          </a:ln>
        </p:spPr>
      </p:pic>
      <p:pic>
        <p:nvPicPr>
          <p:cNvPr id="100" name="Google Shape;100;p18"/>
          <p:cNvPicPr preferRelativeResize="0"/>
          <p:nvPr/>
        </p:nvPicPr>
        <p:blipFill>
          <a:blip r:embed="rId4">
            <a:alphaModFix/>
          </a:blip>
          <a:stretch>
            <a:fillRect/>
          </a:stretch>
        </p:blipFill>
        <p:spPr>
          <a:xfrm>
            <a:off x="3088825" y="1091900"/>
            <a:ext cx="2260900" cy="2798302"/>
          </a:xfrm>
          <a:prstGeom prst="rect">
            <a:avLst/>
          </a:prstGeom>
          <a:noFill/>
          <a:ln>
            <a:noFill/>
          </a:ln>
        </p:spPr>
      </p:pic>
      <p:cxnSp>
        <p:nvCxnSpPr>
          <p:cNvPr id="101" name="Google Shape;101;p18"/>
          <p:cNvCxnSpPr/>
          <p:nvPr/>
        </p:nvCxnSpPr>
        <p:spPr>
          <a:xfrm rot="10800000" flipH="1">
            <a:off x="8096950" y="3427750"/>
            <a:ext cx="169200" cy="665400"/>
          </a:xfrm>
          <a:prstGeom prst="straightConnector1">
            <a:avLst/>
          </a:prstGeom>
          <a:noFill/>
          <a:ln w="38100" cap="flat" cmpd="sng">
            <a:solidFill>
              <a:srgbClr val="FF0000"/>
            </a:solidFill>
            <a:prstDash val="solid"/>
            <a:round/>
            <a:headEnd type="none" w="med" len="med"/>
            <a:tailEnd type="triangle" w="med" len="med"/>
          </a:ln>
        </p:spPr>
      </p:cxnSp>
      <p:cxnSp>
        <p:nvCxnSpPr>
          <p:cNvPr id="102" name="Google Shape;102;p18"/>
          <p:cNvCxnSpPr/>
          <p:nvPr/>
        </p:nvCxnSpPr>
        <p:spPr>
          <a:xfrm flipH="1">
            <a:off x="6213250" y="1141800"/>
            <a:ext cx="152400" cy="64290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152400" y="226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LPC - Linear Predictive Coding</a:t>
            </a:r>
            <a:endParaRPr/>
          </a:p>
        </p:txBody>
      </p:sp>
      <p:pic>
        <p:nvPicPr>
          <p:cNvPr id="108" name="Google Shape;108;p19"/>
          <p:cNvPicPr preferRelativeResize="0"/>
          <p:nvPr/>
        </p:nvPicPr>
        <p:blipFill>
          <a:blip r:embed="rId3">
            <a:alphaModFix/>
          </a:blip>
          <a:stretch>
            <a:fillRect/>
          </a:stretch>
        </p:blipFill>
        <p:spPr>
          <a:xfrm>
            <a:off x="152400" y="1170125"/>
            <a:ext cx="4419600" cy="2654471"/>
          </a:xfrm>
          <a:prstGeom prst="rect">
            <a:avLst/>
          </a:prstGeom>
          <a:noFill/>
          <a:ln>
            <a:noFill/>
          </a:ln>
        </p:spPr>
      </p:pic>
      <p:sp>
        <p:nvSpPr>
          <p:cNvPr id="109" name="Google Shape;109;p19"/>
          <p:cNvSpPr txBox="1"/>
          <p:nvPr/>
        </p:nvSpPr>
        <p:spPr>
          <a:xfrm>
            <a:off x="152400" y="3977000"/>
            <a:ext cx="3491100" cy="6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t>n - point in time</a:t>
            </a:r>
            <a:endParaRPr sz="1600"/>
          </a:p>
          <a:p>
            <a:pPr marL="0" lvl="0" indent="0" algn="l" rtl="0">
              <a:spcBef>
                <a:spcPts val="0"/>
              </a:spcBef>
              <a:spcAft>
                <a:spcPts val="0"/>
              </a:spcAft>
              <a:buNone/>
            </a:pPr>
            <a:r>
              <a:rPr lang="en" sz="1600"/>
              <a:t>K - number of previous samples</a:t>
            </a:r>
            <a:endParaRPr sz="1600"/>
          </a:p>
          <a:p>
            <a:pPr marL="0" lvl="0" indent="0" algn="l" rtl="0">
              <a:spcBef>
                <a:spcPts val="0"/>
              </a:spcBef>
              <a:spcAft>
                <a:spcPts val="0"/>
              </a:spcAft>
              <a:buNone/>
            </a:pPr>
            <a:r>
              <a:rPr lang="en" sz="1600">
                <a:solidFill>
                  <a:schemeClr val="dk1"/>
                </a:solidFill>
              </a:rPr>
              <a:t>α - predictor coefficients</a:t>
            </a:r>
            <a:endParaRPr sz="1600"/>
          </a:p>
        </p:txBody>
      </p:sp>
      <p:pic>
        <p:nvPicPr>
          <p:cNvPr id="110" name="Google Shape;110;p19"/>
          <p:cNvPicPr preferRelativeResize="0"/>
          <p:nvPr/>
        </p:nvPicPr>
        <p:blipFill>
          <a:blip r:embed="rId4">
            <a:alphaModFix/>
          </a:blip>
          <a:stretch>
            <a:fillRect/>
          </a:stretch>
        </p:blipFill>
        <p:spPr>
          <a:xfrm>
            <a:off x="5008450" y="1351275"/>
            <a:ext cx="3595174" cy="1032750"/>
          </a:xfrm>
          <a:prstGeom prst="rect">
            <a:avLst/>
          </a:prstGeom>
          <a:noFill/>
          <a:ln>
            <a:noFill/>
          </a:ln>
        </p:spPr>
      </p:pic>
      <p:pic>
        <p:nvPicPr>
          <p:cNvPr id="111" name="Google Shape;111;p19"/>
          <p:cNvPicPr preferRelativeResize="0"/>
          <p:nvPr/>
        </p:nvPicPr>
        <p:blipFill>
          <a:blip r:embed="rId5">
            <a:alphaModFix/>
          </a:blip>
          <a:stretch>
            <a:fillRect/>
          </a:stretch>
        </p:blipFill>
        <p:spPr>
          <a:xfrm>
            <a:off x="4939074" y="3330600"/>
            <a:ext cx="3733926" cy="1215000"/>
          </a:xfrm>
          <a:prstGeom prst="rect">
            <a:avLst/>
          </a:prstGeom>
          <a:noFill/>
          <a:ln>
            <a:noFill/>
          </a:ln>
        </p:spPr>
      </p:pic>
      <p:cxnSp>
        <p:nvCxnSpPr>
          <p:cNvPr id="112" name="Google Shape;112;p19"/>
          <p:cNvCxnSpPr/>
          <p:nvPr/>
        </p:nvCxnSpPr>
        <p:spPr>
          <a:xfrm>
            <a:off x="6800798" y="2571738"/>
            <a:ext cx="10500" cy="664800"/>
          </a:xfrm>
          <a:prstGeom prst="straightConnector1">
            <a:avLst/>
          </a:prstGeom>
          <a:noFill/>
          <a:ln w="28575" cap="flat" cmpd="sng">
            <a:solidFill>
              <a:srgbClr val="1155CC"/>
            </a:solidFill>
            <a:prstDash val="solid"/>
            <a:round/>
            <a:headEnd type="none" w="med" len="med"/>
            <a:tailEnd type="triangle" w="med" len="med"/>
          </a:ln>
        </p:spPr>
      </p:cxnSp>
      <p:sp>
        <p:nvSpPr>
          <p:cNvPr id="113" name="Google Shape;113;p19"/>
          <p:cNvSpPr txBox="1"/>
          <p:nvPr/>
        </p:nvSpPr>
        <p:spPr>
          <a:xfrm>
            <a:off x="8673000" y="3783025"/>
            <a:ext cx="719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D85C6"/>
                </a:solidFill>
              </a:rPr>
              <a:t>(1)</a:t>
            </a:r>
            <a:endParaRPr sz="1600">
              <a:solidFill>
                <a:srgbClr val="3D85C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152400" y="92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Predictive Coding</a:t>
            </a:r>
            <a:endParaRPr/>
          </a:p>
        </p:txBody>
      </p:sp>
      <p:pic>
        <p:nvPicPr>
          <p:cNvPr id="119" name="Google Shape;119;p20"/>
          <p:cNvPicPr preferRelativeResize="0"/>
          <p:nvPr/>
        </p:nvPicPr>
        <p:blipFill>
          <a:blip r:embed="rId3">
            <a:alphaModFix/>
          </a:blip>
          <a:stretch>
            <a:fillRect/>
          </a:stretch>
        </p:blipFill>
        <p:spPr>
          <a:xfrm>
            <a:off x="280200" y="1407450"/>
            <a:ext cx="4024897" cy="1309687"/>
          </a:xfrm>
          <a:prstGeom prst="rect">
            <a:avLst/>
          </a:prstGeom>
          <a:noFill/>
          <a:ln>
            <a:noFill/>
          </a:ln>
        </p:spPr>
      </p:pic>
      <p:pic>
        <p:nvPicPr>
          <p:cNvPr id="120" name="Google Shape;120;p20"/>
          <p:cNvPicPr preferRelativeResize="0"/>
          <p:nvPr/>
        </p:nvPicPr>
        <p:blipFill>
          <a:blip r:embed="rId4">
            <a:alphaModFix/>
          </a:blip>
          <a:stretch>
            <a:fillRect/>
          </a:stretch>
        </p:blipFill>
        <p:spPr>
          <a:xfrm>
            <a:off x="152400" y="3366675"/>
            <a:ext cx="8572174" cy="911550"/>
          </a:xfrm>
          <a:prstGeom prst="rect">
            <a:avLst/>
          </a:prstGeom>
          <a:noFill/>
          <a:ln>
            <a:noFill/>
          </a:ln>
        </p:spPr>
      </p:pic>
      <p:cxnSp>
        <p:nvCxnSpPr>
          <p:cNvPr id="121" name="Google Shape;121;p20"/>
          <p:cNvCxnSpPr/>
          <p:nvPr/>
        </p:nvCxnSpPr>
        <p:spPr>
          <a:xfrm>
            <a:off x="2287388" y="2868925"/>
            <a:ext cx="10500" cy="540300"/>
          </a:xfrm>
          <a:prstGeom prst="straightConnector1">
            <a:avLst/>
          </a:prstGeom>
          <a:noFill/>
          <a:ln w="28575" cap="flat" cmpd="sng">
            <a:solidFill>
              <a:srgbClr val="1155CC"/>
            </a:solidFill>
            <a:prstDash val="solid"/>
            <a:round/>
            <a:headEnd type="none" w="med" len="med"/>
            <a:tailEnd type="triangle" w="med" len="med"/>
          </a:ln>
        </p:spPr>
      </p:cxnSp>
      <p:cxnSp>
        <p:nvCxnSpPr>
          <p:cNvPr id="122" name="Google Shape;122;p20"/>
          <p:cNvCxnSpPr/>
          <p:nvPr/>
        </p:nvCxnSpPr>
        <p:spPr>
          <a:xfrm>
            <a:off x="2531600" y="2317175"/>
            <a:ext cx="322200" cy="0"/>
          </a:xfrm>
          <a:prstGeom prst="straightConnector1">
            <a:avLst/>
          </a:prstGeom>
          <a:noFill/>
          <a:ln w="9525" cap="flat" cmpd="sng">
            <a:solidFill>
              <a:srgbClr val="CC0000"/>
            </a:solidFill>
            <a:prstDash val="dash"/>
            <a:round/>
            <a:headEnd type="none" w="med" len="med"/>
            <a:tailEnd type="none" w="med" len="med"/>
          </a:ln>
        </p:spPr>
      </p:cxnSp>
      <p:cxnSp>
        <p:nvCxnSpPr>
          <p:cNvPr id="123" name="Google Shape;123;p20"/>
          <p:cNvCxnSpPr/>
          <p:nvPr/>
        </p:nvCxnSpPr>
        <p:spPr>
          <a:xfrm>
            <a:off x="3193150" y="3976250"/>
            <a:ext cx="322200" cy="0"/>
          </a:xfrm>
          <a:prstGeom prst="straightConnector1">
            <a:avLst/>
          </a:prstGeom>
          <a:noFill/>
          <a:ln w="9525" cap="flat" cmpd="sng">
            <a:solidFill>
              <a:srgbClr val="CC0000"/>
            </a:solidFill>
            <a:prstDash val="dash"/>
            <a:round/>
            <a:headEnd type="none" w="med" len="med"/>
            <a:tailEnd type="none" w="med" len="med"/>
          </a:ln>
        </p:spPr>
      </p:cxnSp>
      <p:sp>
        <p:nvSpPr>
          <p:cNvPr id="124" name="Google Shape;124;p20"/>
          <p:cNvSpPr txBox="1"/>
          <p:nvPr/>
        </p:nvSpPr>
        <p:spPr>
          <a:xfrm>
            <a:off x="152400" y="4327050"/>
            <a:ext cx="8125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t>How do we find α(k)? - </a:t>
            </a:r>
            <a:r>
              <a:rPr lang="en" sz="2300">
                <a:solidFill>
                  <a:srgbClr val="CC0000"/>
                </a:solidFill>
              </a:rPr>
              <a:t>Autocorrelation method</a:t>
            </a:r>
            <a:endParaRPr sz="2300">
              <a:solidFill>
                <a:srgbClr val="CC0000"/>
              </a:solidFill>
            </a:endParaRPr>
          </a:p>
        </p:txBody>
      </p:sp>
      <p:sp>
        <p:nvSpPr>
          <p:cNvPr id="125" name="Google Shape;125;p20"/>
          <p:cNvSpPr txBox="1"/>
          <p:nvPr/>
        </p:nvSpPr>
        <p:spPr>
          <a:xfrm>
            <a:off x="152400" y="764850"/>
            <a:ext cx="9088200" cy="6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rPr>
              <a:t>Goal:</a:t>
            </a:r>
            <a:endParaRPr sz="1800" b="1">
              <a:solidFill>
                <a:schemeClr val="dk1"/>
              </a:solidFill>
            </a:endParaRPr>
          </a:p>
          <a:p>
            <a:pPr marL="0" lvl="0" indent="0" algn="l" rtl="0">
              <a:spcBef>
                <a:spcPts val="0"/>
              </a:spcBef>
              <a:spcAft>
                <a:spcPts val="0"/>
              </a:spcAft>
              <a:buNone/>
            </a:pPr>
            <a:r>
              <a:rPr lang="en" sz="1800">
                <a:solidFill>
                  <a:schemeClr val="dk1"/>
                </a:solidFill>
              </a:rPr>
              <a:t>Find the predictor coefficients α(k), k = 1, ..., K by</a:t>
            </a:r>
            <a:r>
              <a:rPr lang="en" sz="1800">
                <a:solidFill>
                  <a:srgbClr val="1155CC"/>
                </a:solidFill>
              </a:rPr>
              <a:t> minimizing mean-squared error E</a:t>
            </a:r>
            <a:endParaRPr>
              <a:solidFill>
                <a:srgbClr val="1155CC"/>
              </a:solidFill>
            </a:endParaRPr>
          </a:p>
        </p:txBody>
      </p:sp>
      <p:sp>
        <p:nvSpPr>
          <p:cNvPr id="126" name="Google Shape;126;p20"/>
          <p:cNvSpPr txBox="1"/>
          <p:nvPr/>
        </p:nvSpPr>
        <p:spPr>
          <a:xfrm>
            <a:off x="4336650" y="1906175"/>
            <a:ext cx="719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D85C6"/>
                </a:solidFill>
              </a:rPr>
              <a:t>(1)</a:t>
            </a:r>
            <a:endParaRPr sz="1600">
              <a:solidFill>
                <a:srgbClr val="3D85C6"/>
              </a:solidFill>
            </a:endParaRPr>
          </a:p>
        </p:txBody>
      </p:sp>
      <p:sp>
        <p:nvSpPr>
          <p:cNvPr id="127" name="Google Shape;127;p20"/>
          <p:cNvSpPr txBox="1"/>
          <p:nvPr/>
        </p:nvSpPr>
        <p:spPr>
          <a:xfrm>
            <a:off x="8673000" y="3565250"/>
            <a:ext cx="719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D85C6"/>
                </a:solidFill>
              </a:rPr>
              <a:t>(2)</a:t>
            </a:r>
            <a:endParaRPr sz="1600">
              <a:solidFill>
                <a:srgbClr val="3D85C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52400" y="226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Autocorrelation function</a:t>
            </a:r>
            <a:endParaRPr/>
          </a:p>
        </p:txBody>
      </p:sp>
      <p:sp>
        <p:nvSpPr>
          <p:cNvPr id="133" name="Google Shape;133;p21"/>
          <p:cNvSpPr txBox="1"/>
          <p:nvPr/>
        </p:nvSpPr>
        <p:spPr>
          <a:xfrm>
            <a:off x="152400" y="904000"/>
            <a:ext cx="8717700" cy="12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p>
        </p:txBody>
      </p:sp>
      <p:pic>
        <p:nvPicPr>
          <p:cNvPr id="134" name="Google Shape;134;p21"/>
          <p:cNvPicPr preferRelativeResize="0"/>
          <p:nvPr/>
        </p:nvPicPr>
        <p:blipFill>
          <a:blip r:embed="rId3">
            <a:alphaModFix/>
          </a:blip>
          <a:stretch>
            <a:fillRect/>
          </a:stretch>
        </p:blipFill>
        <p:spPr>
          <a:xfrm>
            <a:off x="152394" y="1064200"/>
            <a:ext cx="4798450" cy="1013975"/>
          </a:xfrm>
          <a:prstGeom prst="rect">
            <a:avLst/>
          </a:prstGeom>
          <a:noFill/>
          <a:ln>
            <a:noFill/>
          </a:ln>
        </p:spPr>
      </p:pic>
      <p:pic>
        <p:nvPicPr>
          <p:cNvPr id="135" name="Google Shape;135;p21"/>
          <p:cNvPicPr preferRelativeResize="0"/>
          <p:nvPr/>
        </p:nvPicPr>
        <p:blipFill>
          <a:blip r:embed="rId4">
            <a:alphaModFix/>
          </a:blip>
          <a:stretch>
            <a:fillRect/>
          </a:stretch>
        </p:blipFill>
        <p:spPr>
          <a:xfrm>
            <a:off x="5246150" y="1253100"/>
            <a:ext cx="1360875" cy="636150"/>
          </a:xfrm>
          <a:prstGeom prst="rect">
            <a:avLst/>
          </a:prstGeom>
          <a:noFill/>
          <a:ln>
            <a:noFill/>
          </a:ln>
        </p:spPr>
      </p:pic>
      <p:pic>
        <p:nvPicPr>
          <p:cNvPr id="136" name="Google Shape;136;p21"/>
          <p:cNvPicPr preferRelativeResize="0"/>
          <p:nvPr/>
        </p:nvPicPr>
        <p:blipFill>
          <a:blip r:embed="rId5">
            <a:alphaModFix/>
          </a:blip>
          <a:stretch>
            <a:fillRect/>
          </a:stretch>
        </p:blipFill>
        <p:spPr>
          <a:xfrm>
            <a:off x="6607019" y="1064182"/>
            <a:ext cx="2362611" cy="1013975"/>
          </a:xfrm>
          <a:prstGeom prst="rect">
            <a:avLst/>
          </a:prstGeom>
          <a:noFill/>
          <a:ln>
            <a:noFill/>
          </a:ln>
        </p:spPr>
      </p:pic>
      <p:sp>
        <p:nvSpPr>
          <p:cNvPr id="137" name="Google Shape;137;p21"/>
          <p:cNvSpPr txBox="1"/>
          <p:nvPr/>
        </p:nvSpPr>
        <p:spPr>
          <a:xfrm>
            <a:off x="4867725" y="1317425"/>
            <a:ext cx="557400" cy="6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a:t>
            </a:r>
            <a:endParaRPr sz="2000"/>
          </a:p>
        </p:txBody>
      </p:sp>
      <p:pic>
        <p:nvPicPr>
          <p:cNvPr id="138" name="Google Shape;138;p21"/>
          <p:cNvPicPr preferRelativeResize="0"/>
          <p:nvPr/>
        </p:nvPicPr>
        <p:blipFill>
          <a:blip r:embed="rId6">
            <a:alphaModFix/>
          </a:blip>
          <a:stretch>
            <a:fillRect/>
          </a:stretch>
        </p:blipFill>
        <p:spPr>
          <a:xfrm>
            <a:off x="152400" y="3611852"/>
            <a:ext cx="5849775" cy="1204085"/>
          </a:xfrm>
          <a:prstGeom prst="rect">
            <a:avLst/>
          </a:prstGeom>
          <a:noFill/>
          <a:ln>
            <a:noFill/>
          </a:ln>
        </p:spPr>
      </p:pic>
      <p:pic>
        <p:nvPicPr>
          <p:cNvPr id="139" name="Google Shape;139;p21"/>
          <p:cNvPicPr preferRelativeResize="0"/>
          <p:nvPr/>
        </p:nvPicPr>
        <p:blipFill>
          <a:blip r:embed="rId7">
            <a:alphaModFix/>
          </a:blip>
          <a:stretch>
            <a:fillRect/>
          </a:stretch>
        </p:blipFill>
        <p:spPr>
          <a:xfrm>
            <a:off x="91650" y="2375050"/>
            <a:ext cx="8520601" cy="906046"/>
          </a:xfrm>
          <a:prstGeom prst="rect">
            <a:avLst/>
          </a:prstGeom>
          <a:noFill/>
          <a:ln>
            <a:noFill/>
          </a:ln>
        </p:spPr>
      </p:pic>
      <p:cxnSp>
        <p:nvCxnSpPr>
          <p:cNvPr id="140" name="Google Shape;140;p21"/>
          <p:cNvCxnSpPr/>
          <p:nvPr/>
        </p:nvCxnSpPr>
        <p:spPr>
          <a:xfrm>
            <a:off x="1030275" y="3231475"/>
            <a:ext cx="0" cy="633900"/>
          </a:xfrm>
          <a:prstGeom prst="straightConnector1">
            <a:avLst/>
          </a:prstGeom>
          <a:noFill/>
          <a:ln w="19050" cap="flat" cmpd="sng">
            <a:solidFill>
              <a:srgbClr val="1155CC"/>
            </a:solidFill>
            <a:prstDash val="solid"/>
            <a:round/>
            <a:headEnd type="none" w="med" len="med"/>
            <a:tailEnd type="triangle" w="med" len="med"/>
          </a:ln>
        </p:spPr>
      </p:cxnSp>
      <p:cxnSp>
        <p:nvCxnSpPr>
          <p:cNvPr id="141" name="Google Shape;141;p21"/>
          <p:cNvCxnSpPr/>
          <p:nvPr/>
        </p:nvCxnSpPr>
        <p:spPr>
          <a:xfrm rot="10800000" flipH="1">
            <a:off x="2818750" y="1880850"/>
            <a:ext cx="2144400" cy="8400"/>
          </a:xfrm>
          <a:prstGeom prst="straightConnector1">
            <a:avLst/>
          </a:prstGeom>
          <a:noFill/>
          <a:ln w="19050" cap="flat" cmpd="sng">
            <a:solidFill>
              <a:srgbClr val="6AA84F"/>
            </a:solidFill>
            <a:prstDash val="solid"/>
            <a:round/>
            <a:headEnd type="none" w="med" len="med"/>
            <a:tailEnd type="none" w="med" len="med"/>
          </a:ln>
        </p:spPr>
      </p:cxnSp>
      <p:cxnSp>
        <p:nvCxnSpPr>
          <p:cNvPr id="142" name="Google Shape;142;p21"/>
          <p:cNvCxnSpPr/>
          <p:nvPr/>
        </p:nvCxnSpPr>
        <p:spPr>
          <a:xfrm>
            <a:off x="3975950" y="3072250"/>
            <a:ext cx="2130300" cy="0"/>
          </a:xfrm>
          <a:prstGeom prst="straightConnector1">
            <a:avLst/>
          </a:prstGeom>
          <a:noFill/>
          <a:ln w="19050" cap="flat" cmpd="sng">
            <a:solidFill>
              <a:srgbClr val="6AA84F"/>
            </a:solidFill>
            <a:prstDash val="solid"/>
            <a:round/>
            <a:headEnd type="none" w="med" len="med"/>
            <a:tailEnd type="none" w="med" len="med"/>
          </a:ln>
        </p:spPr>
      </p:cxnSp>
      <p:cxnSp>
        <p:nvCxnSpPr>
          <p:cNvPr id="143" name="Google Shape;143;p21"/>
          <p:cNvCxnSpPr/>
          <p:nvPr/>
        </p:nvCxnSpPr>
        <p:spPr>
          <a:xfrm>
            <a:off x="7394525" y="1897875"/>
            <a:ext cx="1631400" cy="0"/>
          </a:xfrm>
          <a:prstGeom prst="straightConnector1">
            <a:avLst/>
          </a:prstGeom>
          <a:noFill/>
          <a:ln w="19050" cap="flat" cmpd="sng">
            <a:solidFill>
              <a:srgbClr val="E69138"/>
            </a:solidFill>
            <a:prstDash val="solid"/>
            <a:round/>
            <a:headEnd type="none" w="med" len="med"/>
            <a:tailEnd type="none" w="med" len="med"/>
          </a:ln>
        </p:spPr>
      </p:cxnSp>
      <p:cxnSp>
        <p:nvCxnSpPr>
          <p:cNvPr id="144" name="Google Shape;144;p21"/>
          <p:cNvCxnSpPr/>
          <p:nvPr/>
        </p:nvCxnSpPr>
        <p:spPr>
          <a:xfrm>
            <a:off x="6972625" y="3072250"/>
            <a:ext cx="1631400" cy="0"/>
          </a:xfrm>
          <a:prstGeom prst="straightConnector1">
            <a:avLst/>
          </a:prstGeom>
          <a:noFill/>
          <a:ln w="19050" cap="flat" cmpd="sng">
            <a:solidFill>
              <a:srgbClr val="E69138"/>
            </a:solidFill>
            <a:prstDash val="solid"/>
            <a:round/>
            <a:headEnd type="none" w="med" len="med"/>
            <a:tailEnd type="none" w="med" len="med"/>
          </a:ln>
        </p:spPr>
      </p:cxnSp>
      <p:cxnSp>
        <p:nvCxnSpPr>
          <p:cNvPr id="145" name="Google Shape;145;p21"/>
          <p:cNvCxnSpPr/>
          <p:nvPr/>
        </p:nvCxnSpPr>
        <p:spPr>
          <a:xfrm>
            <a:off x="48175" y="2296400"/>
            <a:ext cx="9029700" cy="0"/>
          </a:xfrm>
          <a:prstGeom prst="straightConnector1">
            <a:avLst/>
          </a:prstGeom>
          <a:noFill/>
          <a:ln w="9525" cap="flat" cmpd="sng">
            <a:solidFill>
              <a:srgbClr val="434343"/>
            </a:solidFill>
            <a:prstDash val="dot"/>
            <a:round/>
            <a:headEnd type="none" w="med" len="med"/>
            <a:tailEnd type="none" w="med" len="med"/>
          </a:ln>
        </p:spPr>
      </p:cxnSp>
      <p:sp>
        <p:nvSpPr>
          <p:cNvPr id="146" name="Google Shape;146;p21"/>
          <p:cNvSpPr txBox="1"/>
          <p:nvPr/>
        </p:nvSpPr>
        <p:spPr>
          <a:xfrm>
            <a:off x="8673000" y="2571750"/>
            <a:ext cx="719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D85C6"/>
                </a:solidFill>
              </a:rPr>
              <a:t>(2)</a:t>
            </a:r>
            <a:endParaRPr sz="1600">
              <a:solidFill>
                <a:srgbClr val="3D85C6"/>
              </a:solidFill>
            </a:endParaRPr>
          </a:p>
        </p:txBody>
      </p:sp>
      <p:sp>
        <p:nvSpPr>
          <p:cNvPr id="147" name="Google Shape;147;p21"/>
          <p:cNvSpPr txBox="1"/>
          <p:nvPr/>
        </p:nvSpPr>
        <p:spPr>
          <a:xfrm>
            <a:off x="6106250" y="4060338"/>
            <a:ext cx="719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D85C6"/>
                </a:solidFill>
              </a:rPr>
              <a:t>(3)</a:t>
            </a:r>
            <a:endParaRPr sz="1600">
              <a:solidFill>
                <a:srgbClr val="3D85C6"/>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2426</Words>
  <Application>Microsoft Office PowerPoint</Application>
  <PresentationFormat>Bildschirmpräsentation (16:9)</PresentationFormat>
  <Paragraphs>162</Paragraphs>
  <Slides>29</Slides>
  <Notes>29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Open Sans</vt:lpstr>
      <vt:lpstr>Arial</vt:lpstr>
      <vt:lpstr>Source Code Pro</vt:lpstr>
      <vt:lpstr>Simple Light</vt:lpstr>
      <vt:lpstr>Distributed Streaming Processing</vt:lpstr>
      <vt:lpstr>Introduction</vt:lpstr>
      <vt:lpstr>Human Speech</vt:lpstr>
      <vt:lpstr>PowerPoint-Präsentation</vt:lpstr>
      <vt:lpstr>"A very happy Christmas to you all"</vt:lpstr>
      <vt:lpstr>Human Speech</vt:lpstr>
      <vt:lpstr>LPC - Linear Predictive Coding</vt:lpstr>
      <vt:lpstr>Linear Predictive Coding</vt:lpstr>
      <vt:lpstr>Autocorrelation function</vt:lpstr>
      <vt:lpstr>Levinson-Durbin Algorithm</vt:lpstr>
      <vt:lpstr>Levinson-Durbin Algorithm - Pseudo code</vt:lpstr>
      <vt:lpstr>Summary of LPC</vt:lpstr>
      <vt:lpstr>AUTOCORRELATION</vt:lpstr>
      <vt:lpstr>PowerPoint-Präsentation</vt:lpstr>
      <vt:lpstr>PowerPoint-Präsentation</vt:lpstr>
      <vt:lpstr>PowerPoint-Präsentation</vt:lpstr>
      <vt:lpstr>What is Octave?</vt:lpstr>
      <vt:lpstr>Why Octave?</vt:lpstr>
      <vt:lpstr>Examples</vt:lpstr>
      <vt:lpstr>Result: 20 LPC Coefficients </vt:lpstr>
      <vt:lpstr>Visualization </vt:lpstr>
      <vt:lpstr>TO DO </vt:lpstr>
      <vt:lpstr>Sources</vt:lpstr>
      <vt:lpstr>Levinson-Durbin Algorithm - example </vt:lpstr>
      <vt:lpstr>LPC - Error</vt:lpstr>
      <vt:lpstr>LPC - Error</vt:lpstr>
      <vt:lpstr>Autocorrelation - Correlation</vt:lpstr>
      <vt:lpstr>In Practice</vt:lpstr>
      <vt:lpstr>Voiced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Streaming Processing</dc:title>
  <cp:lastModifiedBy>ardeshir soltani nejad</cp:lastModifiedBy>
  <cp:revision>1</cp:revision>
  <dcterms:modified xsi:type="dcterms:W3CDTF">2019-12-09T09:27:25Z</dcterms:modified>
</cp:coreProperties>
</file>