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C4206-6A2D-4BD7-A67D-A4EA5CEF9A0F}" v="17" dt="2020-06-10T16:32:14.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91"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deshir soltani nejad" userId="bbf2dcf3d057a6b8" providerId="LiveId" clId="{536C4206-6A2D-4BD7-A67D-A4EA5CEF9A0F}"/>
    <pc:docChg chg="undo custSel modSld addSection delSection">
      <pc:chgData name="ardeshir soltani nejad" userId="bbf2dcf3d057a6b8" providerId="LiveId" clId="{536C4206-6A2D-4BD7-A67D-A4EA5CEF9A0F}" dt="2020-06-10T18:15:47.733" v="25" actId="1076"/>
      <pc:docMkLst>
        <pc:docMk/>
      </pc:docMkLst>
      <pc:sldChg chg="modSp mod">
        <pc:chgData name="ardeshir soltani nejad" userId="bbf2dcf3d057a6b8" providerId="LiveId" clId="{536C4206-6A2D-4BD7-A67D-A4EA5CEF9A0F}" dt="2020-06-10T16:41:49.274" v="20" actId="14100"/>
        <pc:sldMkLst>
          <pc:docMk/>
          <pc:sldMk cId="0" sldId="261"/>
        </pc:sldMkLst>
        <pc:picChg chg="mod">
          <ac:chgData name="ardeshir soltani nejad" userId="bbf2dcf3d057a6b8" providerId="LiveId" clId="{536C4206-6A2D-4BD7-A67D-A4EA5CEF9A0F}" dt="2020-06-10T16:41:49.274" v="20" actId="14100"/>
          <ac:picMkLst>
            <pc:docMk/>
            <pc:sldMk cId="0" sldId="261"/>
            <ac:picMk id="125" creationId="{00000000-0000-0000-0000-000000000000}"/>
          </ac:picMkLst>
        </pc:picChg>
      </pc:sldChg>
      <pc:sldChg chg="modSp mod">
        <pc:chgData name="ardeshir soltani nejad" userId="bbf2dcf3d057a6b8" providerId="LiveId" clId="{536C4206-6A2D-4BD7-A67D-A4EA5CEF9A0F}" dt="2020-06-10T17:02:15.593" v="23" actId="14100"/>
        <pc:sldMkLst>
          <pc:docMk/>
          <pc:sldMk cId="0" sldId="262"/>
        </pc:sldMkLst>
        <pc:picChg chg="mod">
          <ac:chgData name="ardeshir soltani nejad" userId="bbf2dcf3d057a6b8" providerId="LiveId" clId="{536C4206-6A2D-4BD7-A67D-A4EA5CEF9A0F}" dt="2020-06-10T17:02:12.761" v="22" actId="14100"/>
          <ac:picMkLst>
            <pc:docMk/>
            <pc:sldMk cId="0" sldId="262"/>
            <ac:picMk id="132" creationId="{00000000-0000-0000-0000-000000000000}"/>
          </ac:picMkLst>
        </pc:picChg>
        <pc:picChg chg="mod">
          <ac:chgData name="ardeshir soltani nejad" userId="bbf2dcf3d057a6b8" providerId="LiveId" clId="{536C4206-6A2D-4BD7-A67D-A4EA5CEF9A0F}" dt="2020-06-10T17:02:15.593" v="23" actId="14100"/>
          <ac:picMkLst>
            <pc:docMk/>
            <pc:sldMk cId="0" sldId="262"/>
            <ac:picMk id="133" creationId="{00000000-0000-0000-0000-000000000000}"/>
          </ac:picMkLst>
        </pc:picChg>
      </pc:sldChg>
      <pc:sldChg chg="modSp modNotes">
        <pc:chgData name="ardeshir soltani nejad" userId="bbf2dcf3d057a6b8" providerId="LiveId" clId="{536C4206-6A2D-4BD7-A67D-A4EA5CEF9A0F}" dt="2020-06-10T16:26:16.343" v="15"/>
        <pc:sldMkLst>
          <pc:docMk/>
          <pc:sldMk cId="0" sldId="263"/>
        </pc:sldMkLst>
        <pc:spChg chg="mod">
          <ac:chgData name="ardeshir soltani nejad" userId="bbf2dcf3d057a6b8" providerId="LiveId" clId="{536C4206-6A2D-4BD7-A67D-A4EA5CEF9A0F}" dt="2020-06-10T16:26:16.343" v="15"/>
          <ac:spMkLst>
            <pc:docMk/>
            <pc:sldMk cId="0" sldId="263"/>
            <ac:spMk id="138" creationId="{00000000-0000-0000-0000-000000000000}"/>
          </ac:spMkLst>
        </pc:spChg>
        <pc:spChg chg="mod">
          <ac:chgData name="ardeshir soltani nejad" userId="bbf2dcf3d057a6b8" providerId="LiveId" clId="{536C4206-6A2D-4BD7-A67D-A4EA5CEF9A0F}" dt="2020-06-10T16:21:35.932" v="14" actId="20577"/>
          <ac:spMkLst>
            <pc:docMk/>
            <pc:sldMk cId="0" sldId="263"/>
            <ac:spMk id="148" creationId="{00000000-0000-0000-0000-000000000000}"/>
          </ac:spMkLst>
        </pc:spChg>
        <pc:spChg chg="mod">
          <ac:chgData name="ardeshir soltani nejad" userId="bbf2dcf3d057a6b8" providerId="LiveId" clId="{536C4206-6A2D-4BD7-A67D-A4EA5CEF9A0F}" dt="2020-06-10T16:21:28.187" v="7" actId="20577"/>
          <ac:spMkLst>
            <pc:docMk/>
            <pc:sldMk cId="0" sldId="263"/>
            <ac:spMk id="149" creationId="{00000000-0000-0000-0000-000000000000}"/>
          </ac:spMkLst>
        </pc:spChg>
      </pc:sldChg>
      <pc:sldChg chg="modSp mod">
        <pc:chgData name="ardeshir soltani nejad" userId="bbf2dcf3d057a6b8" providerId="LiveId" clId="{536C4206-6A2D-4BD7-A67D-A4EA5CEF9A0F}" dt="2020-06-10T18:15:47.733" v="25" actId="1076"/>
        <pc:sldMkLst>
          <pc:docMk/>
          <pc:sldMk cId="0" sldId="264"/>
        </pc:sldMkLst>
        <pc:spChg chg="mod">
          <ac:chgData name="ardeshir soltani nejad" userId="bbf2dcf3d057a6b8" providerId="LiveId" clId="{536C4206-6A2D-4BD7-A67D-A4EA5CEF9A0F}" dt="2020-06-10T18:15:47.733" v="25" actId="1076"/>
          <ac:spMkLst>
            <pc:docMk/>
            <pc:sldMk cId="0" sldId="264"/>
            <ac:spMk id="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683c1d45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683c1d45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683c1d5f3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683c1d5f3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working with non-windowed stream, Flink offers all functions we’d need, for example filter, map or flatmap, …..,</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683c1d5f3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683c1d5f3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well as the reduce function, fold, sum, min and max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683c1d5f3_2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683c1d5f3_2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windowed streams you can use the same functions as for non-windowed streams, but also we can use one important function - apply. When using apply, it is expected from us to write what we want to happen with information from the window. It is written in almost the same way as a java function, where you have an input and an output. V zavisimost ot window-a, moje da izberem da outputnem kolkoto iskame elementi. Ne e zaduljitelno za vseki element v streama da prisustva tochno edin output element.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683c1d5f3_2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683c1d5f3_2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as few as you want.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683c1d5f3_2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683c1d5f3_2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even none at all.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683c1d45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683c1d45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683c1d5f3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683c1d5f3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683c1d5f3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683c1d5f3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683c1d5f3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683c1d5f3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683c1d5f3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683c1d5f3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683c1d5f3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683c1d5f3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683c1d4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683c1d4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way to expand what we have done is to hook up Flink with Grafana to give our results a nice visualization.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683c1d5f3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7683c1d5f3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way to expand would be to take the audio data from a live microphone input.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683c1d5f3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683c1d5f3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we could connect to the internet and analyze audio from there.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683c1d5f3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683c1d5f3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LPC algorithm can be used to recognize speech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7683c1d5f3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7683c1d5f3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way to really showcase what you can do armed with Flink and the LPC algorithm, would be to connect the speech recognition to some machine learning algorithm. From there you could assess the sentiment of a given piece or at a larger scale you could be processing so much incoming live audio from sources all around the world which would enable you to make sense of what people talk about, and what drives the world today.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683c1d45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7683c1d45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683c1d45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683c1d45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683c1d45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683c1d45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dont need the intro in the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683c1d45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683c1d45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683c1d45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683c1d45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dd22837f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dd22837f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dd22837f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dd22837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683c1d45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683c1d45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683c1d45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683c1d45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Window Selection should be </a:t>
            </a:r>
            <a:r>
              <a:rPr lang="en" sz="1300" b="1">
                <a:solidFill>
                  <a:schemeClr val="accent1"/>
                </a:solidFill>
                <a:latin typeface="Lato"/>
                <a:ea typeface="Lato"/>
                <a:cs typeface="Lato"/>
                <a:sym typeface="Lato"/>
              </a:rPr>
              <a:t>uniform</a:t>
            </a:r>
            <a:endParaRPr sz="1300" b="1">
              <a:solidFill>
                <a:schemeClr val="accent1"/>
              </a:solidFill>
              <a:latin typeface="Lato"/>
              <a:ea typeface="Lato"/>
              <a:cs typeface="Lato"/>
              <a:sym typeface="Lato"/>
            </a:endParaRPr>
          </a:p>
          <a:p>
            <a:pPr marL="914400" lvl="1" indent="-298450" algn="l" rtl="0">
              <a:lnSpc>
                <a:spcPct val="115000"/>
              </a:lnSpc>
              <a:spcBef>
                <a:spcPts val="0"/>
              </a:spcBef>
              <a:spcAft>
                <a:spcPts val="0"/>
              </a:spcAft>
              <a:buClr>
                <a:schemeClr val="accent1"/>
              </a:buClr>
              <a:buSzPts val="1100"/>
              <a:buFont typeface="Lato"/>
              <a:buChar char="○"/>
            </a:pPr>
            <a:r>
              <a:rPr lang="en" b="1">
                <a:solidFill>
                  <a:schemeClr val="accent1"/>
                </a:solidFill>
                <a:latin typeface="Lato"/>
                <a:ea typeface="Lato"/>
                <a:cs typeface="Lato"/>
                <a:sym typeface="Lato"/>
              </a:rPr>
              <a:t>Small windows</a:t>
            </a:r>
            <a:endParaRPr b="1">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Each window produces 1 coefficient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50232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Scratchbook: hide before presenting</a:t>
            </a:r>
            <a:endParaRPr/>
          </a:p>
        </p:txBody>
      </p:sp>
      <p:sp>
        <p:nvSpPr>
          <p:cNvPr id="87" name="Google Shape;87;p13"/>
          <p:cNvSpPr txBox="1">
            <a:spLocks noGrp="1"/>
          </p:cNvSpPr>
          <p:nvPr>
            <p:ph type="body" idx="1"/>
          </p:nvPr>
        </p:nvSpPr>
        <p:spPr>
          <a:xfrm>
            <a:off x="403575" y="577900"/>
            <a:ext cx="8592300" cy="45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Hey! Ich schlage die folgende Arbeitsverteilung vor: </a:t>
            </a:r>
            <a:r>
              <a:rPr lang="en" b="1">
                <a:solidFill>
                  <a:srgbClr val="0000FF"/>
                </a:solidFill>
              </a:rPr>
              <a:t>Ardeshir</a:t>
            </a:r>
            <a:r>
              <a:rPr lang="en" b="1"/>
              <a:t>, </a:t>
            </a:r>
            <a:r>
              <a:rPr lang="en" b="1">
                <a:solidFill>
                  <a:srgbClr val="990000"/>
                </a:solidFill>
              </a:rPr>
              <a:t>Lyubomira</a:t>
            </a:r>
            <a:r>
              <a:rPr lang="en" b="1"/>
              <a:t>, </a:t>
            </a:r>
            <a:r>
              <a:rPr lang="en" b="1">
                <a:solidFill>
                  <a:srgbClr val="38761D"/>
                </a:solidFill>
              </a:rPr>
              <a:t>Yordan</a:t>
            </a:r>
            <a:endParaRPr b="1">
              <a:solidFill>
                <a:srgbClr val="38761D"/>
              </a:solidFill>
            </a:endParaRPr>
          </a:p>
          <a:p>
            <a:pPr marL="0" lvl="0" indent="0" algn="l" rtl="0">
              <a:spcBef>
                <a:spcPts val="1600"/>
              </a:spcBef>
              <a:spcAft>
                <a:spcPts val="0"/>
              </a:spcAft>
              <a:buNone/>
            </a:pPr>
            <a:r>
              <a:rPr lang="en" b="1">
                <a:solidFill>
                  <a:srgbClr val="0000FF"/>
                </a:solidFill>
              </a:rPr>
              <a:t>A: “Hello” and a VERY SHORT</a:t>
            </a:r>
            <a:r>
              <a:rPr lang="en">
                <a:solidFill>
                  <a:srgbClr val="0000FF"/>
                </a:solidFill>
              </a:rPr>
              <a:t> introduction to the project (2 min max) - use </a:t>
            </a:r>
            <a:r>
              <a:rPr lang="en" b="1">
                <a:solidFill>
                  <a:srgbClr val="0000FF"/>
                </a:solidFill>
              </a:rPr>
              <a:t>old slides</a:t>
            </a:r>
            <a:r>
              <a:rPr lang="en">
                <a:solidFill>
                  <a:srgbClr val="0000FF"/>
                </a:solidFill>
              </a:rPr>
              <a:t> to facilitate people's memory</a:t>
            </a:r>
            <a:endParaRPr>
              <a:solidFill>
                <a:srgbClr val="0000FF"/>
              </a:solidFill>
            </a:endParaRPr>
          </a:p>
          <a:p>
            <a:pPr marL="0" lvl="0" indent="0" algn="l" rtl="0">
              <a:spcBef>
                <a:spcPts val="1600"/>
              </a:spcBef>
              <a:spcAft>
                <a:spcPts val="0"/>
              </a:spcAft>
              <a:buNone/>
            </a:pPr>
            <a:r>
              <a:rPr lang="en" b="1">
                <a:solidFill>
                  <a:srgbClr val="0000FF"/>
                </a:solidFill>
              </a:rPr>
              <a:t>A:</a:t>
            </a:r>
            <a:r>
              <a:rPr lang="en">
                <a:solidFill>
                  <a:srgbClr val="0000FF"/>
                </a:solidFill>
              </a:rPr>
              <a:t> Flink windowing 101 (3 min) - talk about </a:t>
            </a:r>
            <a:r>
              <a:rPr lang="en" b="1">
                <a:solidFill>
                  <a:srgbClr val="0000FF"/>
                </a:solidFill>
              </a:rPr>
              <a:t>different kinds of windows</a:t>
            </a:r>
            <a:r>
              <a:rPr lang="en">
                <a:solidFill>
                  <a:srgbClr val="0000FF"/>
                </a:solidFill>
              </a:rPr>
              <a:t>, how, when and why to window, in a dummy-friendly manner</a:t>
            </a:r>
            <a:endParaRPr>
              <a:solidFill>
                <a:srgbClr val="0000FF"/>
              </a:solidFill>
            </a:endParaRPr>
          </a:p>
          <a:p>
            <a:pPr marL="0" lvl="0" indent="0" algn="l" rtl="0">
              <a:spcBef>
                <a:spcPts val="1600"/>
              </a:spcBef>
              <a:spcAft>
                <a:spcPts val="0"/>
              </a:spcAft>
              <a:buNone/>
            </a:pPr>
            <a:r>
              <a:rPr lang="en" b="1">
                <a:solidFill>
                  <a:srgbClr val="38761D"/>
                </a:solidFill>
              </a:rPr>
              <a:t>Y:</a:t>
            </a:r>
            <a:r>
              <a:rPr lang="en">
                <a:solidFill>
                  <a:srgbClr val="38761D"/>
                </a:solidFill>
              </a:rPr>
              <a:t> LPC Durbin windowing (2 min) - talk about and give examples of how we have used </a:t>
            </a:r>
            <a:r>
              <a:rPr lang="en" b="1">
                <a:solidFill>
                  <a:srgbClr val="38761D"/>
                </a:solidFill>
              </a:rPr>
              <a:t>windowing in our implementation</a:t>
            </a:r>
            <a:r>
              <a:rPr lang="en">
                <a:solidFill>
                  <a:srgbClr val="38761D"/>
                </a:solidFill>
              </a:rPr>
              <a:t>. Talk about possible alternatives. Give a graphic presentation (animation would be nice)</a:t>
            </a:r>
            <a:endParaRPr>
              <a:solidFill>
                <a:srgbClr val="38761D"/>
              </a:solidFill>
            </a:endParaRPr>
          </a:p>
          <a:p>
            <a:pPr marL="0" lvl="0" indent="0" algn="l" rtl="0">
              <a:spcBef>
                <a:spcPts val="1600"/>
              </a:spcBef>
              <a:spcAft>
                <a:spcPts val="0"/>
              </a:spcAft>
              <a:buNone/>
            </a:pPr>
            <a:r>
              <a:rPr lang="en" b="1">
                <a:solidFill>
                  <a:srgbClr val="990000"/>
                </a:solidFill>
              </a:rPr>
              <a:t>L:</a:t>
            </a:r>
            <a:r>
              <a:rPr lang="en">
                <a:solidFill>
                  <a:srgbClr val="990000"/>
                </a:solidFill>
              </a:rPr>
              <a:t> Flink operations 101 (3 min) - talk about different kinds of function you can </a:t>
            </a:r>
            <a:r>
              <a:rPr lang="en" b="1">
                <a:solidFill>
                  <a:srgbClr val="990000"/>
                </a:solidFill>
              </a:rPr>
              <a:t>perform on windowed </a:t>
            </a:r>
            <a:r>
              <a:rPr lang="en">
                <a:solidFill>
                  <a:srgbClr val="990000"/>
                </a:solidFill>
              </a:rPr>
              <a:t>streams. Draw comparisons to non-windowed streams</a:t>
            </a:r>
            <a:endParaRPr>
              <a:solidFill>
                <a:srgbClr val="990000"/>
              </a:solidFill>
            </a:endParaRPr>
          </a:p>
          <a:p>
            <a:pPr marL="0" lvl="0" indent="0" algn="l" rtl="0">
              <a:spcBef>
                <a:spcPts val="1600"/>
              </a:spcBef>
              <a:spcAft>
                <a:spcPts val="0"/>
              </a:spcAft>
              <a:buNone/>
            </a:pPr>
            <a:r>
              <a:rPr lang="en" b="1">
                <a:solidFill>
                  <a:srgbClr val="38761D"/>
                </a:solidFill>
              </a:rPr>
              <a:t>Y: </a:t>
            </a:r>
            <a:r>
              <a:rPr lang="en">
                <a:solidFill>
                  <a:srgbClr val="38761D"/>
                </a:solidFill>
              </a:rPr>
              <a:t>LPC Durbin implementation (4 min) talk about how we have </a:t>
            </a:r>
            <a:r>
              <a:rPr lang="en" b="1">
                <a:solidFill>
                  <a:srgbClr val="38761D"/>
                </a:solidFill>
              </a:rPr>
              <a:t>implemented </a:t>
            </a:r>
            <a:r>
              <a:rPr lang="en">
                <a:solidFill>
                  <a:srgbClr val="38761D"/>
                </a:solidFill>
              </a:rPr>
              <a:t>the LPC Durbin. How data gets </a:t>
            </a:r>
            <a:r>
              <a:rPr lang="en" b="1">
                <a:solidFill>
                  <a:srgbClr val="38761D"/>
                </a:solidFill>
              </a:rPr>
              <a:t>in and out</a:t>
            </a:r>
            <a:r>
              <a:rPr lang="en">
                <a:solidFill>
                  <a:srgbClr val="38761D"/>
                </a:solidFill>
              </a:rPr>
              <a:t> of our function. </a:t>
            </a:r>
            <a:r>
              <a:rPr lang="en" b="1">
                <a:solidFill>
                  <a:srgbClr val="38761D"/>
                </a:solidFill>
              </a:rPr>
              <a:t>Advantages and Disadvantages</a:t>
            </a:r>
            <a:r>
              <a:rPr lang="en">
                <a:solidFill>
                  <a:srgbClr val="38761D"/>
                </a:solidFill>
              </a:rPr>
              <a:t> of our method. How we </a:t>
            </a:r>
            <a:r>
              <a:rPr lang="en" b="1">
                <a:solidFill>
                  <a:srgbClr val="38761D"/>
                </a:solidFill>
              </a:rPr>
              <a:t>read and write</a:t>
            </a:r>
            <a:r>
              <a:rPr lang="en">
                <a:solidFill>
                  <a:srgbClr val="38761D"/>
                </a:solidFill>
              </a:rPr>
              <a:t> data. Other possible solutions. Don’t show more than 3 lines of code at a time. </a:t>
            </a:r>
            <a:endParaRPr>
              <a:solidFill>
                <a:srgbClr val="38761D"/>
              </a:solidFill>
            </a:endParaRPr>
          </a:p>
          <a:p>
            <a:pPr marL="0" lvl="0" indent="0" algn="l" rtl="0">
              <a:spcBef>
                <a:spcPts val="1600"/>
              </a:spcBef>
              <a:spcAft>
                <a:spcPts val="0"/>
              </a:spcAft>
              <a:buNone/>
            </a:pPr>
            <a:r>
              <a:rPr lang="en" b="1">
                <a:solidFill>
                  <a:srgbClr val="990000"/>
                </a:solidFill>
              </a:rPr>
              <a:t>L:</a:t>
            </a:r>
            <a:r>
              <a:rPr lang="en">
                <a:solidFill>
                  <a:srgbClr val="990000"/>
                </a:solidFill>
              </a:rPr>
              <a:t> Future developments (1 min) Talk about </a:t>
            </a:r>
            <a:r>
              <a:rPr lang="en" b="1">
                <a:solidFill>
                  <a:srgbClr val="990000"/>
                </a:solidFill>
              </a:rPr>
              <a:t>streaming audio</a:t>
            </a:r>
            <a:r>
              <a:rPr lang="en">
                <a:solidFill>
                  <a:srgbClr val="990000"/>
                </a:solidFill>
              </a:rPr>
              <a:t>, karaoke, speech recognition.</a:t>
            </a:r>
            <a:endParaRPr>
              <a:solidFill>
                <a:srgbClr val="990000"/>
              </a:solidFill>
            </a:endParaRPr>
          </a:p>
          <a:p>
            <a:pPr marL="0" lvl="0" indent="0" algn="l" rtl="0">
              <a:spcBef>
                <a:spcPts val="1600"/>
              </a:spcBef>
              <a:spcAft>
                <a:spcPts val="0"/>
              </a:spcAft>
              <a:buNone/>
            </a:pPr>
            <a:r>
              <a:rPr lang="en"/>
              <a:t>Sum: 15 min.</a:t>
            </a:r>
            <a:endParaRPr/>
          </a:p>
          <a:p>
            <a:pPr marL="0" lvl="0" indent="0" algn="l" rtl="0">
              <a:spcBef>
                <a:spcPts val="1600"/>
              </a:spcBef>
              <a:spcAft>
                <a:spcPts val="1600"/>
              </a:spcAft>
              <a:buNone/>
            </a:pPr>
            <a:endParaRPr/>
          </a:p>
        </p:txBody>
      </p:sp>
      <p:sp>
        <p:nvSpPr>
          <p:cNvPr id="2" name="Slide Number Placeholder 1">
            <a:extLst>
              <a:ext uri="{FF2B5EF4-FFF2-40B4-BE49-F238E27FC236}">
                <a16:creationId xmlns:a16="http://schemas.microsoft.com/office/drawing/2014/main" id="{6975A6CC-3790-4EA7-AC39-5E25B7C7B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Non-windowed streams</a:t>
            </a:r>
            <a:endParaRPr/>
          </a:p>
        </p:txBody>
      </p:sp>
      <p:sp>
        <p:nvSpPr>
          <p:cNvPr id="173" name="Google Shape;173;p22"/>
          <p:cNvSpPr/>
          <p:nvPr/>
        </p:nvSpPr>
        <p:spPr>
          <a:xfrm>
            <a:off x="672525" y="1789950"/>
            <a:ext cx="8306700" cy="18057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908100" y="2538675"/>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443550" y="2512300"/>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177600" y="24998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1710300" y="2492100"/>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p:nvPr/>
        </p:nvSpPr>
        <p:spPr>
          <a:xfrm>
            <a:off x="2447000" y="2378775"/>
            <a:ext cx="9030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FILTER</a:t>
            </a:r>
            <a:endParaRPr sz="1800">
              <a:latin typeface="Lato"/>
              <a:ea typeface="Lato"/>
              <a:cs typeface="Lato"/>
              <a:sym typeface="Lato"/>
            </a:endParaRPr>
          </a:p>
        </p:txBody>
      </p:sp>
      <p:sp>
        <p:nvSpPr>
          <p:cNvPr id="179" name="Google Shape;179;p22"/>
          <p:cNvSpPr/>
          <p:nvPr/>
        </p:nvSpPr>
        <p:spPr>
          <a:xfrm>
            <a:off x="1993275" y="2450025"/>
            <a:ext cx="367200" cy="3672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3350000" y="2561963"/>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885450" y="2535588"/>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619500" y="2523113"/>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4152200" y="2515388"/>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5866425" y="2508900"/>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222375" y="2539925"/>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597375" y="25091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7847375" y="254517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txBox="1"/>
          <p:nvPr/>
        </p:nvSpPr>
        <p:spPr>
          <a:xfrm>
            <a:off x="4439913" y="2395575"/>
            <a:ext cx="1426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(FLAT)MAP</a:t>
            </a:r>
            <a:endParaRPr sz="1800">
              <a:latin typeface="Lato"/>
              <a:ea typeface="Lato"/>
              <a:cs typeface="Lato"/>
              <a:sym typeface="Lato"/>
            </a:endParaRPr>
          </a:p>
        </p:txBody>
      </p:sp>
      <p:sp>
        <p:nvSpPr>
          <p:cNvPr id="189" name="Google Shape;189;p22"/>
          <p:cNvSpPr txBox="1"/>
          <p:nvPr/>
        </p:nvSpPr>
        <p:spPr>
          <a:xfrm>
            <a:off x="6103275" y="2386575"/>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190" name="Google Shape;190;p22"/>
          <p:cNvSpPr txBox="1"/>
          <p:nvPr/>
        </p:nvSpPr>
        <p:spPr>
          <a:xfrm>
            <a:off x="7471375" y="24597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191" name="Google Shape;191;p22"/>
          <p:cNvSpPr txBox="1"/>
          <p:nvPr/>
        </p:nvSpPr>
        <p:spPr>
          <a:xfrm>
            <a:off x="6834225" y="24330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192" name="Google Shape;192;p22"/>
          <p:cNvSpPr txBox="1"/>
          <p:nvPr/>
        </p:nvSpPr>
        <p:spPr>
          <a:xfrm>
            <a:off x="8108525" y="24330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 name="Slide Number Placeholder 1">
            <a:extLst>
              <a:ext uri="{FF2B5EF4-FFF2-40B4-BE49-F238E27FC236}">
                <a16:creationId xmlns:a16="http://schemas.microsoft.com/office/drawing/2014/main" id="{7ACEB73B-BF95-4FD1-AC30-5DC95439DB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Non-windowed streams</a:t>
            </a:r>
            <a:endParaRPr/>
          </a:p>
        </p:txBody>
      </p:sp>
      <p:sp>
        <p:nvSpPr>
          <p:cNvPr id="198" name="Google Shape;198;p23"/>
          <p:cNvSpPr/>
          <p:nvPr/>
        </p:nvSpPr>
        <p:spPr>
          <a:xfrm>
            <a:off x="672525" y="1789950"/>
            <a:ext cx="8306700" cy="18057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908100" y="2538675"/>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1443550" y="2512300"/>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1177600" y="24998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1710300" y="2492100"/>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txBox="1"/>
          <p:nvPr/>
        </p:nvSpPr>
        <p:spPr>
          <a:xfrm>
            <a:off x="2447000" y="2378775"/>
            <a:ext cx="9030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FILTER</a:t>
            </a:r>
            <a:endParaRPr sz="1800">
              <a:latin typeface="Lato"/>
              <a:ea typeface="Lato"/>
              <a:cs typeface="Lato"/>
              <a:sym typeface="Lato"/>
            </a:endParaRPr>
          </a:p>
        </p:txBody>
      </p:sp>
      <p:sp>
        <p:nvSpPr>
          <p:cNvPr id="204" name="Google Shape;204;p23"/>
          <p:cNvSpPr/>
          <p:nvPr/>
        </p:nvSpPr>
        <p:spPr>
          <a:xfrm>
            <a:off x="1993275" y="2450025"/>
            <a:ext cx="367200" cy="3672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3350000" y="2561963"/>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5450" y="2535588"/>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3619500" y="2523113"/>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4152200" y="2515388"/>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5866425" y="2508900"/>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7222375" y="2539925"/>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6597375" y="25091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7847375" y="254517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txBox="1"/>
          <p:nvPr/>
        </p:nvSpPr>
        <p:spPr>
          <a:xfrm>
            <a:off x="4439913" y="2395575"/>
            <a:ext cx="1426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(FLAT)MAP</a:t>
            </a:r>
            <a:endParaRPr sz="1800">
              <a:latin typeface="Lato"/>
              <a:ea typeface="Lato"/>
              <a:cs typeface="Lato"/>
              <a:sym typeface="Lato"/>
            </a:endParaRPr>
          </a:p>
        </p:txBody>
      </p:sp>
      <p:sp>
        <p:nvSpPr>
          <p:cNvPr id="214" name="Google Shape;214;p23"/>
          <p:cNvSpPr txBox="1"/>
          <p:nvPr/>
        </p:nvSpPr>
        <p:spPr>
          <a:xfrm>
            <a:off x="6103275" y="2386575"/>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15" name="Google Shape;215;p23"/>
          <p:cNvSpPr txBox="1"/>
          <p:nvPr/>
        </p:nvSpPr>
        <p:spPr>
          <a:xfrm>
            <a:off x="7471375" y="24597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16" name="Google Shape;216;p23"/>
          <p:cNvSpPr txBox="1"/>
          <p:nvPr/>
        </p:nvSpPr>
        <p:spPr>
          <a:xfrm>
            <a:off x="6834225" y="24330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17" name="Google Shape;217;p23"/>
          <p:cNvSpPr txBox="1"/>
          <p:nvPr/>
        </p:nvSpPr>
        <p:spPr>
          <a:xfrm>
            <a:off x="8108525" y="24330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18" name="Google Shape;218;p23"/>
          <p:cNvSpPr/>
          <p:nvPr/>
        </p:nvSpPr>
        <p:spPr>
          <a:xfrm>
            <a:off x="729450" y="3250000"/>
            <a:ext cx="5223600" cy="18057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913425" y="4032900"/>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269375" y="4063925"/>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1644375" y="40331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txBox="1"/>
          <p:nvPr/>
        </p:nvSpPr>
        <p:spPr>
          <a:xfrm>
            <a:off x="1150275" y="3910575"/>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23" name="Google Shape;223;p23"/>
          <p:cNvSpPr txBox="1"/>
          <p:nvPr/>
        </p:nvSpPr>
        <p:spPr>
          <a:xfrm>
            <a:off x="2518375" y="39837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24" name="Google Shape;224;p23"/>
          <p:cNvSpPr txBox="1"/>
          <p:nvPr/>
        </p:nvSpPr>
        <p:spPr>
          <a:xfrm>
            <a:off x="1881225" y="39570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25" name="Google Shape;225;p23"/>
          <p:cNvSpPr txBox="1"/>
          <p:nvPr/>
        </p:nvSpPr>
        <p:spPr>
          <a:xfrm>
            <a:off x="3155525" y="39570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:1</a:t>
            </a:r>
            <a:endParaRPr>
              <a:latin typeface="Lato"/>
              <a:ea typeface="Lato"/>
              <a:cs typeface="Lato"/>
              <a:sym typeface="Lato"/>
            </a:endParaRPr>
          </a:p>
        </p:txBody>
      </p:sp>
      <p:sp>
        <p:nvSpPr>
          <p:cNvPr id="226" name="Google Shape;226;p23"/>
          <p:cNvSpPr/>
          <p:nvPr/>
        </p:nvSpPr>
        <p:spPr>
          <a:xfrm>
            <a:off x="2939775" y="40331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txBox="1"/>
          <p:nvPr/>
        </p:nvSpPr>
        <p:spPr>
          <a:xfrm>
            <a:off x="3482250" y="3899700"/>
            <a:ext cx="1099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REDUCE</a:t>
            </a:r>
            <a:endParaRPr sz="1800">
              <a:latin typeface="Lato"/>
              <a:ea typeface="Lato"/>
              <a:cs typeface="Lato"/>
              <a:sym typeface="Lato"/>
            </a:endParaRPr>
          </a:p>
        </p:txBody>
      </p:sp>
      <p:sp>
        <p:nvSpPr>
          <p:cNvPr id="228" name="Google Shape;228;p23"/>
          <p:cNvSpPr/>
          <p:nvPr/>
        </p:nvSpPr>
        <p:spPr>
          <a:xfrm>
            <a:off x="4723425" y="3804300"/>
            <a:ext cx="249000" cy="2154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4692375" y="4185525"/>
            <a:ext cx="249000" cy="24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txBox="1"/>
          <p:nvPr/>
        </p:nvSpPr>
        <p:spPr>
          <a:xfrm>
            <a:off x="5005425" y="37284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:2</a:t>
            </a:r>
            <a:endParaRPr>
              <a:latin typeface="Lato"/>
              <a:ea typeface="Lato"/>
              <a:cs typeface="Lato"/>
              <a:sym typeface="Lato"/>
            </a:endParaRPr>
          </a:p>
        </p:txBody>
      </p:sp>
      <p:sp>
        <p:nvSpPr>
          <p:cNvPr id="231" name="Google Shape;231;p23"/>
          <p:cNvSpPr txBox="1"/>
          <p:nvPr/>
        </p:nvSpPr>
        <p:spPr>
          <a:xfrm>
            <a:off x="5005425" y="4033200"/>
            <a:ext cx="494100" cy="3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:2</a:t>
            </a:r>
            <a:endParaRPr>
              <a:latin typeface="Lato"/>
              <a:ea typeface="Lato"/>
              <a:cs typeface="Lato"/>
              <a:sym typeface="Lato"/>
            </a:endParaRPr>
          </a:p>
        </p:txBody>
      </p:sp>
      <p:sp>
        <p:nvSpPr>
          <p:cNvPr id="232" name="Google Shape;232;p23"/>
          <p:cNvSpPr/>
          <p:nvPr/>
        </p:nvSpPr>
        <p:spPr>
          <a:xfrm>
            <a:off x="6199525" y="3728400"/>
            <a:ext cx="2218500" cy="1179000"/>
          </a:xfrm>
          <a:prstGeom prst="wedgeRectCallout">
            <a:avLst>
              <a:gd name="adj1" fmla="val -56160"/>
              <a:gd name="adj2" fmla="val -15329"/>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a:t>Fold, sum, min, max</a:t>
            </a:r>
            <a:endParaRPr sz="3000"/>
          </a:p>
        </p:txBody>
      </p:sp>
      <p:sp>
        <p:nvSpPr>
          <p:cNvPr id="2" name="Slide Number Placeholder 1">
            <a:extLst>
              <a:ext uri="{FF2B5EF4-FFF2-40B4-BE49-F238E27FC236}">
                <a16:creationId xmlns:a16="http://schemas.microsoft.com/office/drawing/2014/main" id="{900EE71E-4098-46A7-8E6B-F2185130F9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Windowed Streams</a:t>
            </a:r>
            <a:endParaRPr/>
          </a:p>
        </p:txBody>
      </p:sp>
      <p:sp>
        <p:nvSpPr>
          <p:cNvPr id="238" name="Google Shape;238;p24"/>
          <p:cNvSpPr txBox="1">
            <a:spLocks noGrp="1"/>
          </p:cNvSpPr>
          <p:nvPr>
            <p:ph type="body" idx="1"/>
          </p:nvPr>
        </p:nvSpPr>
        <p:spPr>
          <a:xfrm>
            <a:off x="729450" y="1954650"/>
            <a:ext cx="7688700" cy="13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Same functions as before…</a:t>
            </a:r>
            <a:endParaRPr sz="2400"/>
          </a:p>
          <a:p>
            <a:pPr marL="457200" lvl="0" indent="-381000" algn="l" rtl="0">
              <a:spcBef>
                <a:spcPts val="1600"/>
              </a:spcBef>
              <a:spcAft>
                <a:spcPts val="0"/>
              </a:spcAft>
              <a:buSzPts val="2400"/>
              <a:buChar char="+"/>
            </a:pPr>
            <a:r>
              <a:rPr lang="en" sz="2400"/>
              <a:t>apply(): a custom function</a:t>
            </a:r>
            <a:endParaRPr sz="2400"/>
          </a:p>
        </p:txBody>
      </p:sp>
      <p:sp>
        <p:nvSpPr>
          <p:cNvPr id="239" name="Google Shape;239;p24"/>
          <p:cNvSpPr/>
          <p:nvPr/>
        </p:nvSpPr>
        <p:spPr>
          <a:xfrm>
            <a:off x="1130575" y="3342025"/>
            <a:ext cx="1453500" cy="147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1292075" y="35408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1901675" y="35408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1368275" y="42266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1901675" y="42266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105975" y="3342150"/>
            <a:ext cx="3478800" cy="11928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Plain old java function</a:t>
            </a:r>
            <a:endParaRPr sz="2400"/>
          </a:p>
        </p:txBody>
      </p:sp>
      <p:sp>
        <p:nvSpPr>
          <p:cNvPr id="245" name="Google Shape;245;p24"/>
          <p:cNvSpPr/>
          <p:nvPr/>
        </p:nvSpPr>
        <p:spPr>
          <a:xfrm>
            <a:off x="6811625" y="3249050"/>
            <a:ext cx="1453500" cy="147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6994650" y="33421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7147050" y="34945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7299450" y="36469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7451850" y="37993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7604250" y="39517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7756650" y="41041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6871613" y="37993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7024013" y="39517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7176413" y="41041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7328813" y="42565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7441063" y="33421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7593463" y="34945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7745863" y="36469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8FECD157-744A-4263-947B-0834E816CA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Windowed Streams</a:t>
            </a:r>
            <a:endParaRPr/>
          </a:p>
        </p:txBody>
      </p:sp>
      <p:sp>
        <p:nvSpPr>
          <p:cNvPr id="264" name="Google Shape;264;p25"/>
          <p:cNvSpPr txBox="1">
            <a:spLocks noGrp="1"/>
          </p:cNvSpPr>
          <p:nvPr>
            <p:ph type="body" idx="1"/>
          </p:nvPr>
        </p:nvSpPr>
        <p:spPr>
          <a:xfrm>
            <a:off x="729450" y="1954650"/>
            <a:ext cx="7688700" cy="13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Same functions as before…</a:t>
            </a:r>
            <a:endParaRPr sz="2400"/>
          </a:p>
          <a:p>
            <a:pPr marL="457200" lvl="0" indent="-381000" algn="l" rtl="0">
              <a:spcBef>
                <a:spcPts val="1600"/>
              </a:spcBef>
              <a:spcAft>
                <a:spcPts val="0"/>
              </a:spcAft>
              <a:buSzPts val="2400"/>
              <a:buChar char="+"/>
            </a:pPr>
            <a:r>
              <a:rPr lang="en" sz="2400"/>
              <a:t>apply(): a custom function</a:t>
            </a:r>
            <a:endParaRPr sz="2400"/>
          </a:p>
        </p:txBody>
      </p:sp>
      <p:sp>
        <p:nvSpPr>
          <p:cNvPr id="265" name="Google Shape;265;p25"/>
          <p:cNvSpPr/>
          <p:nvPr/>
        </p:nvSpPr>
        <p:spPr>
          <a:xfrm>
            <a:off x="1130575" y="3342025"/>
            <a:ext cx="1453500" cy="147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1292075" y="35408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1901675" y="35408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1368275" y="42266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1901675" y="42266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3105975" y="3342150"/>
            <a:ext cx="3478800" cy="11928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Plain old java function</a:t>
            </a:r>
            <a:endParaRPr sz="2400"/>
          </a:p>
        </p:txBody>
      </p:sp>
      <p:sp>
        <p:nvSpPr>
          <p:cNvPr id="271" name="Google Shape;271;p25"/>
          <p:cNvSpPr/>
          <p:nvPr/>
        </p:nvSpPr>
        <p:spPr>
          <a:xfrm>
            <a:off x="6811625" y="3249050"/>
            <a:ext cx="1453500" cy="147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7315475" y="3765350"/>
            <a:ext cx="445800" cy="4458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EE2A163-A1D6-46D7-8EB9-3A014B915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Operations: Windowed Streams</a:t>
            </a:r>
            <a:endParaRPr/>
          </a:p>
        </p:txBody>
      </p:sp>
      <p:sp>
        <p:nvSpPr>
          <p:cNvPr id="278" name="Google Shape;278;p26"/>
          <p:cNvSpPr txBox="1">
            <a:spLocks noGrp="1"/>
          </p:cNvSpPr>
          <p:nvPr>
            <p:ph type="body" idx="1"/>
          </p:nvPr>
        </p:nvSpPr>
        <p:spPr>
          <a:xfrm>
            <a:off x="729450" y="1954650"/>
            <a:ext cx="7688700" cy="13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Same functions as before…</a:t>
            </a:r>
            <a:endParaRPr sz="2400"/>
          </a:p>
          <a:p>
            <a:pPr marL="457200" lvl="0" indent="-381000" algn="l" rtl="0">
              <a:spcBef>
                <a:spcPts val="1600"/>
              </a:spcBef>
              <a:spcAft>
                <a:spcPts val="0"/>
              </a:spcAft>
              <a:buSzPts val="2400"/>
              <a:buChar char="+"/>
            </a:pPr>
            <a:r>
              <a:rPr lang="en" sz="2400"/>
              <a:t>apply(): a custom function</a:t>
            </a:r>
            <a:endParaRPr sz="2400"/>
          </a:p>
        </p:txBody>
      </p:sp>
      <p:sp>
        <p:nvSpPr>
          <p:cNvPr id="279" name="Google Shape;279;p26"/>
          <p:cNvSpPr/>
          <p:nvPr/>
        </p:nvSpPr>
        <p:spPr>
          <a:xfrm>
            <a:off x="1130575" y="3342025"/>
            <a:ext cx="1453500" cy="147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1292075" y="35408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1901675" y="35408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1368275" y="42266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901675" y="4226625"/>
            <a:ext cx="348000" cy="34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3105975" y="3342150"/>
            <a:ext cx="3478800" cy="11928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Plain old java function</a:t>
            </a:r>
            <a:endParaRPr sz="2400"/>
          </a:p>
        </p:txBody>
      </p:sp>
      <p:sp>
        <p:nvSpPr>
          <p:cNvPr id="285" name="Google Shape;285;p26"/>
          <p:cNvSpPr/>
          <p:nvPr/>
        </p:nvSpPr>
        <p:spPr>
          <a:xfrm>
            <a:off x="6811625" y="3249050"/>
            <a:ext cx="1453500" cy="147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C85BF2F5-E40A-4E2D-9E4D-73FFE91DA5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 LPC Durbin implementation</a:t>
            </a:r>
            <a:endParaRPr/>
          </a:p>
        </p:txBody>
      </p:sp>
      <p:sp>
        <p:nvSpPr>
          <p:cNvPr id="291" name="Google Shape;291;p27"/>
          <p:cNvSpPr txBox="1">
            <a:spLocks noGrp="1"/>
          </p:cNvSpPr>
          <p:nvPr>
            <p:ph type="body" idx="1"/>
          </p:nvPr>
        </p:nvSpPr>
        <p:spPr>
          <a:xfrm>
            <a:off x="729450" y="2078875"/>
            <a:ext cx="7688700" cy="28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//Read audio:</a:t>
            </a:r>
            <a:endParaRPr sz="3000"/>
          </a:p>
          <a:p>
            <a:pPr marL="0" lvl="0" indent="0" algn="l" rtl="0">
              <a:spcBef>
                <a:spcPts val="1600"/>
              </a:spcBef>
              <a:spcAft>
                <a:spcPts val="0"/>
              </a:spcAft>
              <a:buNone/>
            </a:pPr>
            <a:r>
              <a:rPr lang="en" sz="3000"/>
              <a:t>.window(...)</a:t>
            </a:r>
            <a:endParaRPr sz="3000"/>
          </a:p>
          <a:p>
            <a:pPr marL="0" lvl="0" indent="0" algn="l" rtl="0">
              <a:spcBef>
                <a:spcPts val="1600"/>
              </a:spcBef>
              <a:spcAft>
                <a:spcPts val="0"/>
              </a:spcAft>
              <a:buNone/>
            </a:pPr>
            <a:r>
              <a:rPr lang="en" sz="3000"/>
              <a:t>.apply(</a:t>
            </a:r>
            <a:r>
              <a:rPr lang="en" sz="3000" b="1"/>
              <a:t>new LPC(...)</a:t>
            </a:r>
            <a:r>
              <a:rPr lang="en" sz="3000"/>
              <a:t>);</a:t>
            </a:r>
            <a:endParaRPr sz="3000"/>
          </a:p>
          <a:p>
            <a:pPr marL="0" lvl="0" indent="0" algn="l" rtl="0">
              <a:spcBef>
                <a:spcPts val="1600"/>
              </a:spcBef>
              <a:spcAft>
                <a:spcPts val="1600"/>
              </a:spcAft>
              <a:buNone/>
            </a:pPr>
            <a:r>
              <a:rPr lang="en" sz="3000"/>
              <a:t>//Write coefficients to file</a:t>
            </a:r>
            <a:endParaRPr sz="3000"/>
          </a:p>
        </p:txBody>
      </p:sp>
      <p:sp>
        <p:nvSpPr>
          <p:cNvPr id="2" name="Slide Number Placeholder 1">
            <a:extLst>
              <a:ext uri="{FF2B5EF4-FFF2-40B4-BE49-F238E27FC236}">
                <a16:creationId xmlns:a16="http://schemas.microsoft.com/office/drawing/2014/main" id="{F4EE2FCE-4D72-459C-9A11-D8271455A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LPC function:</a:t>
            </a:r>
            <a:endParaRPr/>
          </a:p>
        </p:txBody>
      </p:sp>
      <p:sp>
        <p:nvSpPr>
          <p:cNvPr id="297" name="Google Shape;297;p28"/>
          <p:cNvSpPr txBox="1">
            <a:spLocks noGrp="1"/>
          </p:cNvSpPr>
          <p:nvPr>
            <p:ph type="body" idx="1"/>
          </p:nvPr>
        </p:nvSpPr>
        <p:spPr>
          <a:xfrm>
            <a:off x="729450" y="2078875"/>
            <a:ext cx="7688700" cy="27540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Preemphasis</a:t>
            </a:r>
            <a:endParaRPr sz="3000"/>
          </a:p>
          <a:p>
            <a:pPr marL="457200" lvl="0" indent="-419100" algn="l" rtl="0">
              <a:spcBef>
                <a:spcPts val="0"/>
              </a:spcBef>
              <a:spcAft>
                <a:spcPts val="0"/>
              </a:spcAft>
              <a:buSzPts val="3000"/>
              <a:buChar char="●"/>
            </a:pPr>
            <a:r>
              <a:rPr lang="en" sz="3000"/>
              <a:t>Hamming</a:t>
            </a:r>
            <a:endParaRPr sz="3000"/>
          </a:p>
          <a:p>
            <a:pPr marL="457200" lvl="0" indent="-419100" algn="l" rtl="0">
              <a:spcBef>
                <a:spcPts val="0"/>
              </a:spcBef>
              <a:spcAft>
                <a:spcPts val="0"/>
              </a:spcAft>
              <a:buSzPts val="3000"/>
              <a:buChar char="●"/>
            </a:pPr>
            <a:r>
              <a:rPr lang="en" sz="3000"/>
              <a:t>Autocorrelation</a:t>
            </a:r>
            <a:endParaRPr sz="3000"/>
          </a:p>
          <a:p>
            <a:pPr marL="457200" lvl="0" indent="-419100" algn="l" rtl="0">
              <a:spcBef>
                <a:spcPts val="0"/>
              </a:spcBef>
              <a:spcAft>
                <a:spcPts val="0"/>
              </a:spcAft>
              <a:buSzPts val="3000"/>
              <a:buChar char="●"/>
            </a:pPr>
            <a:r>
              <a:rPr lang="en" sz="3000"/>
              <a:t>Durbin</a:t>
            </a:r>
            <a:endParaRPr sz="3000"/>
          </a:p>
          <a:p>
            <a:pPr marL="457200" lvl="0" indent="-419100" algn="l" rtl="0">
              <a:spcBef>
                <a:spcPts val="0"/>
              </a:spcBef>
              <a:spcAft>
                <a:spcPts val="0"/>
              </a:spcAft>
              <a:buSzPts val="3000"/>
              <a:buChar char="●"/>
            </a:pPr>
            <a:r>
              <a:rPr lang="en" sz="3000"/>
              <a:t>Additional params</a:t>
            </a:r>
            <a:endParaRPr sz="3000"/>
          </a:p>
        </p:txBody>
      </p:sp>
      <p:sp>
        <p:nvSpPr>
          <p:cNvPr id="2" name="Slide Number Placeholder 1">
            <a:extLst>
              <a:ext uri="{FF2B5EF4-FFF2-40B4-BE49-F238E27FC236}">
                <a16:creationId xmlns:a16="http://schemas.microsoft.com/office/drawing/2014/main" id="{85130013-BE7C-478B-AF64-C42CCD798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Optimization:</a:t>
            </a:r>
            <a:endParaRPr/>
          </a:p>
        </p:txBody>
      </p:sp>
      <p:sp>
        <p:nvSpPr>
          <p:cNvPr id="303" name="Google Shape;30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2 Types of parallelism:</a:t>
            </a:r>
            <a:endParaRPr sz="3000"/>
          </a:p>
          <a:p>
            <a:pPr marL="0" lvl="0" indent="0" algn="l" rtl="0">
              <a:spcBef>
                <a:spcPts val="1600"/>
              </a:spcBef>
              <a:spcAft>
                <a:spcPts val="0"/>
              </a:spcAft>
              <a:buNone/>
            </a:pPr>
            <a:r>
              <a:rPr lang="en" sz="3000"/>
              <a:t>	Partitioned </a:t>
            </a:r>
            <a:endParaRPr sz="3000"/>
          </a:p>
          <a:p>
            <a:pPr marL="0" lvl="0" indent="457200" algn="l" rtl="0">
              <a:spcBef>
                <a:spcPts val="1600"/>
              </a:spcBef>
              <a:spcAft>
                <a:spcPts val="0"/>
              </a:spcAft>
              <a:buNone/>
            </a:pPr>
            <a:r>
              <a:rPr lang="en" sz="3000" b="1"/>
              <a:t>Pipelined</a:t>
            </a:r>
            <a:endParaRPr sz="3000" b="1"/>
          </a:p>
          <a:p>
            <a:pPr marL="0" lvl="0" indent="0" algn="l" rtl="0">
              <a:spcBef>
                <a:spcPts val="1600"/>
              </a:spcBef>
              <a:spcAft>
                <a:spcPts val="1600"/>
              </a:spcAft>
              <a:buNone/>
            </a:pPr>
            <a:r>
              <a:rPr lang="en"/>
              <a:t>	</a:t>
            </a:r>
            <a:endParaRPr/>
          </a:p>
        </p:txBody>
      </p:sp>
      <p:sp>
        <p:nvSpPr>
          <p:cNvPr id="2" name="Slide Number Placeholder 1">
            <a:extLst>
              <a:ext uri="{FF2B5EF4-FFF2-40B4-BE49-F238E27FC236}">
                <a16:creationId xmlns:a16="http://schemas.microsoft.com/office/drawing/2014/main" id="{2EED2077-475C-4C4A-8BF1-D7D51E9F35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way:</a:t>
            </a:r>
            <a:endParaRPr/>
          </a:p>
        </p:txBody>
      </p:sp>
      <p:sp>
        <p:nvSpPr>
          <p:cNvPr id="309" name="Google Shape;309;p30"/>
          <p:cNvSpPr txBox="1">
            <a:spLocks noGrp="1"/>
          </p:cNvSpPr>
          <p:nvPr>
            <p:ph type="body" idx="1"/>
          </p:nvPr>
        </p:nvSpPr>
        <p:spPr>
          <a:xfrm>
            <a:off x="729450" y="1925700"/>
            <a:ext cx="7688700" cy="28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.window(...)</a:t>
            </a:r>
            <a:endParaRPr sz="3000"/>
          </a:p>
          <a:p>
            <a:pPr marL="0" lvl="0" indent="0" algn="l" rtl="0">
              <a:spcBef>
                <a:spcPts val="1600"/>
              </a:spcBef>
              <a:spcAft>
                <a:spcPts val="0"/>
              </a:spcAft>
              <a:buNone/>
            </a:pPr>
            <a:r>
              <a:rPr lang="en" sz="3000"/>
              <a:t>.apply(new preEmph(...));</a:t>
            </a:r>
            <a:endParaRPr sz="3000"/>
          </a:p>
          <a:p>
            <a:pPr marL="0" lvl="0" indent="0" algn="l" rtl="0">
              <a:spcBef>
                <a:spcPts val="1600"/>
              </a:spcBef>
              <a:spcAft>
                <a:spcPts val="0"/>
              </a:spcAft>
              <a:buNone/>
            </a:pPr>
            <a:r>
              <a:rPr lang="en" sz="3000"/>
              <a:t>.apply(new hamming(...))</a:t>
            </a:r>
            <a:endParaRPr sz="3000"/>
          </a:p>
          <a:p>
            <a:pPr marL="0" lvl="0" indent="0" algn="l" rtl="0">
              <a:spcBef>
                <a:spcPts val="1600"/>
              </a:spcBef>
              <a:spcAft>
                <a:spcPts val="1600"/>
              </a:spcAft>
              <a:buNone/>
            </a:pPr>
            <a:r>
              <a:rPr lang="en" sz="3000"/>
              <a:t>.apply(new durbin())</a:t>
            </a:r>
            <a:endParaRPr sz="3000"/>
          </a:p>
        </p:txBody>
      </p:sp>
      <p:sp>
        <p:nvSpPr>
          <p:cNvPr id="310" name="Google Shape;310;p30"/>
          <p:cNvSpPr txBox="1">
            <a:spLocks noGrp="1"/>
          </p:cNvSpPr>
          <p:nvPr>
            <p:ph type="body" idx="1"/>
          </p:nvPr>
        </p:nvSpPr>
        <p:spPr>
          <a:xfrm>
            <a:off x="5837625" y="1925700"/>
            <a:ext cx="3178200" cy="2445600"/>
          </a:xfrm>
          <a:prstGeom prst="rect">
            <a:avLst/>
          </a:prstGeom>
          <a:ln w="19050"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a:t>Our way:</a:t>
            </a:r>
            <a:endParaRPr sz="2400"/>
          </a:p>
          <a:p>
            <a:pPr marL="0" lvl="0" indent="0" algn="l" rtl="0">
              <a:spcBef>
                <a:spcPts val="1600"/>
              </a:spcBef>
              <a:spcAft>
                <a:spcPts val="0"/>
              </a:spcAft>
              <a:buNone/>
            </a:pPr>
            <a:r>
              <a:rPr lang="en" sz="2400"/>
              <a:t>//Read audio:</a:t>
            </a:r>
            <a:endParaRPr sz="2400"/>
          </a:p>
          <a:p>
            <a:pPr marL="0" lvl="0" indent="0" algn="l" rtl="0">
              <a:spcBef>
                <a:spcPts val="1600"/>
              </a:spcBef>
              <a:spcAft>
                <a:spcPts val="0"/>
              </a:spcAft>
              <a:buNone/>
            </a:pPr>
            <a:r>
              <a:rPr lang="en" sz="2400"/>
              <a:t>.window(...)</a:t>
            </a:r>
            <a:endParaRPr sz="2400"/>
          </a:p>
          <a:p>
            <a:pPr marL="0" lvl="0" indent="0" algn="l" rtl="0">
              <a:spcBef>
                <a:spcPts val="1600"/>
              </a:spcBef>
              <a:spcAft>
                <a:spcPts val="1600"/>
              </a:spcAft>
              <a:buNone/>
            </a:pPr>
            <a:r>
              <a:rPr lang="en" sz="2400"/>
              <a:t>.apply(</a:t>
            </a:r>
            <a:r>
              <a:rPr lang="en" sz="2400" b="1"/>
              <a:t>new LPC(...)</a:t>
            </a:r>
            <a:r>
              <a:rPr lang="en" sz="2400"/>
              <a:t>);</a:t>
            </a:r>
            <a:endParaRPr sz="2400"/>
          </a:p>
        </p:txBody>
      </p:sp>
      <p:sp>
        <p:nvSpPr>
          <p:cNvPr id="2" name="Slide Number Placeholder 1">
            <a:extLst>
              <a:ext uri="{FF2B5EF4-FFF2-40B4-BE49-F238E27FC236}">
                <a16:creationId xmlns:a16="http://schemas.microsoft.com/office/drawing/2014/main" id="{8E3CC9FA-8A36-48BC-8262-7AB796DE31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our pipeline</a:t>
            </a:r>
            <a:endParaRPr/>
          </a:p>
        </p:txBody>
      </p:sp>
      <p:sp>
        <p:nvSpPr>
          <p:cNvPr id="316" name="Google Shape;316;p31"/>
          <p:cNvSpPr/>
          <p:nvPr/>
        </p:nvSpPr>
        <p:spPr>
          <a:xfrm>
            <a:off x="255925" y="2203075"/>
            <a:ext cx="6261600" cy="2136900"/>
          </a:xfrm>
          <a:prstGeom prst="rightArrow">
            <a:avLst>
              <a:gd name="adj1" fmla="val 85261"/>
              <a:gd name="adj2" fmla="val 25578"/>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345925" y="31465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650725" y="31465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403325" y="29941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1955525" y="31465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3403325" y="26893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3403325" y="32989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403325" y="36037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4012925" y="26893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012925" y="32989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012925" y="36037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012925" y="2994175"/>
            <a:ext cx="273300" cy="2733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3337075" y="2584175"/>
            <a:ext cx="397500" cy="141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3946675" y="2584175"/>
            <a:ext cx="397500" cy="141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txBox="1"/>
          <p:nvPr/>
        </p:nvSpPr>
        <p:spPr>
          <a:xfrm>
            <a:off x="904450" y="2892338"/>
            <a:ext cx="499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Lato"/>
                <a:ea typeface="Lato"/>
                <a:cs typeface="Lato"/>
                <a:sym typeface="Lato"/>
              </a:rPr>
              <a:t>...</a:t>
            </a:r>
            <a:endParaRPr sz="3000">
              <a:latin typeface="Lato"/>
              <a:ea typeface="Lato"/>
              <a:cs typeface="Lato"/>
              <a:sym typeface="Lato"/>
            </a:endParaRPr>
          </a:p>
        </p:txBody>
      </p:sp>
      <p:sp>
        <p:nvSpPr>
          <p:cNvPr id="331" name="Google Shape;331;p31"/>
          <p:cNvSpPr txBox="1"/>
          <p:nvPr/>
        </p:nvSpPr>
        <p:spPr>
          <a:xfrm>
            <a:off x="2202750" y="3072025"/>
            <a:ext cx="1134300" cy="7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WINDOW()</a:t>
            </a:r>
            <a:endParaRPr b="1">
              <a:latin typeface="Lato"/>
              <a:ea typeface="Lato"/>
              <a:cs typeface="Lato"/>
              <a:sym typeface="Lato"/>
            </a:endParaRPr>
          </a:p>
        </p:txBody>
      </p:sp>
      <p:sp>
        <p:nvSpPr>
          <p:cNvPr id="332" name="Google Shape;332;p31"/>
          <p:cNvSpPr txBox="1"/>
          <p:nvPr/>
        </p:nvSpPr>
        <p:spPr>
          <a:xfrm>
            <a:off x="4343400" y="3018175"/>
            <a:ext cx="745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LPC()</a:t>
            </a:r>
            <a:endParaRPr b="1">
              <a:latin typeface="Lato"/>
              <a:ea typeface="Lato"/>
              <a:cs typeface="Lato"/>
              <a:sym typeface="Lato"/>
            </a:endParaRPr>
          </a:p>
        </p:txBody>
      </p:sp>
      <p:sp>
        <p:nvSpPr>
          <p:cNvPr id="333" name="Google Shape;333;p31"/>
          <p:cNvSpPr/>
          <p:nvPr/>
        </p:nvSpPr>
        <p:spPr>
          <a:xfrm>
            <a:off x="5891088" y="3646888"/>
            <a:ext cx="273300" cy="2733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4923175" y="2852800"/>
            <a:ext cx="275400" cy="3057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5165025" y="3166900"/>
            <a:ext cx="273300" cy="2733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5696463" y="2608975"/>
            <a:ext cx="397500" cy="397500"/>
          </a:xfrm>
          <a:prstGeom prst="sun">
            <a:avLst>
              <a:gd name="adj"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5441975" y="3129625"/>
            <a:ext cx="397500" cy="397500"/>
          </a:xfrm>
          <a:prstGeom prst="sun">
            <a:avLst>
              <a:gd name="adj"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5037475" y="3542100"/>
            <a:ext cx="275400" cy="275400"/>
          </a:xfrm>
          <a:prstGeom prst="smileyFace">
            <a:avLst>
              <a:gd name="adj" fmla="val 465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5356225" y="2742775"/>
            <a:ext cx="275400" cy="275400"/>
          </a:xfrm>
          <a:prstGeom prst="smileyFace">
            <a:avLst>
              <a:gd name="adj" fmla="val 465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5441950" y="3610338"/>
            <a:ext cx="397548" cy="305748"/>
          </a:xfrm>
          <a:prstGeom prst="cloud">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5877075" y="3175500"/>
            <a:ext cx="397548" cy="305748"/>
          </a:xfrm>
          <a:prstGeom prst="cloud">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6590876" y="3968275"/>
            <a:ext cx="2518800" cy="809700"/>
          </a:xfrm>
          <a:prstGeom prst="rightArrow">
            <a:avLst>
              <a:gd name="adj1" fmla="val 85261"/>
              <a:gd name="adj2" fmla="val 25578"/>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6590876" y="2977675"/>
            <a:ext cx="2525100" cy="809700"/>
          </a:xfrm>
          <a:prstGeom prst="rightArrow">
            <a:avLst>
              <a:gd name="adj1" fmla="val 85261"/>
              <a:gd name="adj2" fmla="val 25578"/>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6590876" y="2127750"/>
            <a:ext cx="2525100" cy="809700"/>
          </a:xfrm>
          <a:prstGeom prst="rightArrow">
            <a:avLst>
              <a:gd name="adj1" fmla="val 85261"/>
              <a:gd name="adj2" fmla="val 25578"/>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txBox="1"/>
          <p:nvPr/>
        </p:nvSpPr>
        <p:spPr>
          <a:xfrm>
            <a:off x="6660700" y="2291875"/>
            <a:ext cx="908700" cy="5352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FILTER</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(red)</a:t>
            </a:r>
            <a:endParaRPr b="1">
              <a:latin typeface="Lato"/>
              <a:ea typeface="Lato"/>
              <a:cs typeface="Lato"/>
              <a:sym typeface="Lato"/>
            </a:endParaRPr>
          </a:p>
        </p:txBody>
      </p:sp>
      <p:sp>
        <p:nvSpPr>
          <p:cNvPr id="346" name="Google Shape;346;p31"/>
          <p:cNvSpPr/>
          <p:nvPr/>
        </p:nvSpPr>
        <p:spPr>
          <a:xfrm>
            <a:off x="7498313" y="2369738"/>
            <a:ext cx="273300" cy="2733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828388" y="2369738"/>
            <a:ext cx="273300" cy="2733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txBox="1"/>
          <p:nvPr/>
        </p:nvSpPr>
        <p:spPr>
          <a:xfrm>
            <a:off x="6660700" y="3130075"/>
            <a:ext cx="9087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FILTER</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(blue)</a:t>
            </a:r>
            <a:endParaRPr b="1">
              <a:latin typeface="Lato"/>
              <a:ea typeface="Lato"/>
              <a:cs typeface="Lato"/>
              <a:sym typeface="Lato"/>
            </a:endParaRPr>
          </a:p>
        </p:txBody>
      </p:sp>
      <p:sp>
        <p:nvSpPr>
          <p:cNvPr id="349" name="Google Shape;349;p31"/>
          <p:cNvSpPr txBox="1"/>
          <p:nvPr/>
        </p:nvSpPr>
        <p:spPr>
          <a:xfrm>
            <a:off x="6660700" y="4122000"/>
            <a:ext cx="908700" cy="3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FILTER</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(yellow)</a:t>
            </a:r>
            <a:endParaRPr b="1">
              <a:latin typeface="Lato"/>
              <a:ea typeface="Lato"/>
              <a:cs typeface="Lato"/>
              <a:sym typeface="Lato"/>
            </a:endParaRPr>
          </a:p>
        </p:txBody>
      </p:sp>
      <p:sp>
        <p:nvSpPr>
          <p:cNvPr id="350" name="Google Shape;350;p31"/>
          <p:cNvSpPr/>
          <p:nvPr/>
        </p:nvSpPr>
        <p:spPr>
          <a:xfrm>
            <a:off x="7851663" y="3211350"/>
            <a:ext cx="275400" cy="275400"/>
          </a:xfrm>
          <a:prstGeom prst="smileyFace">
            <a:avLst>
              <a:gd name="adj" fmla="val 465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520588" y="3238963"/>
            <a:ext cx="275400" cy="275400"/>
          </a:xfrm>
          <a:prstGeom prst="smileyFace">
            <a:avLst>
              <a:gd name="adj" fmla="val 465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866813" y="4196863"/>
            <a:ext cx="397500" cy="397500"/>
          </a:xfrm>
          <a:prstGeom prst="sun">
            <a:avLst>
              <a:gd name="adj"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512413" y="4196863"/>
            <a:ext cx="397500" cy="397500"/>
          </a:xfrm>
          <a:prstGeom prst="sun">
            <a:avLst>
              <a:gd name="adj"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txBox="1"/>
          <p:nvPr/>
        </p:nvSpPr>
        <p:spPr>
          <a:xfrm>
            <a:off x="8160775" y="2348125"/>
            <a:ext cx="9087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WRITE()</a:t>
            </a:r>
            <a:endParaRPr b="1">
              <a:latin typeface="Lato"/>
              <a:ea typeface="Lato"/>
              <a:cs typeface="Lato"/>
              <a:sym typeface="Lato"/>
            </a:endParaRPr>
          </a:p>
        </p:txBody>
      </p:sp>
      <p:sp>
        <p:nvSpPr>
          <p:cNvPr id="355" name="Google Shape;355;p31"/>
          <p:cNvSpPr txBox="1"/>
          <p:nvPr/>
        </p:nvSpPr>
        <p:spPr>
          <a:xfrm>
            <a:off x="8182750" y="3158200"/>
            <a:ext cx="9612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WRITE()</a:t>
            </a:r>
            <a:endParaRPr b="1">
              <a:latin typeface="Lato"/>
              <a:ea typeface="Lato"/>
              <a:cs typeface="Lato"/>
              <a:sym typeface="Lato"/>
            </a:endParaRPr>
          </a:p>
        </p:txBody>
      </p:sp>
      <p:sp>
        <p:nvSpPr>
          <p:cNvPr id="356" name="Google Shape;356;p31"/>
          <p:cNvSpPr txBox="1"/>
          <p:nvPr/>
        </p:nvSpPr>
        <p:spPr>
          <a:xfrm>
            <a:off x="8236975" y="4219525"/>
            <a:ext cx="9612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WRITE()</a:t>
            </a:r>
            <a:endParaRPr b="1">
              <a:latin typeface="Lato"/>
              <a:ea typeface="Lato"/>
              <a:cs typeface="Lato"/>
              <a:sym typeface="Lato"/>
            </a:endParaRPr>
          </a:p>
        </p:txBody>
      </p:sp>
      <p:sp>
        <p:nvSpPr>
          <p:cNvPr id="357" name="Google Shape;357;p31"/>
          <p:cNvSpPr txBox="1"/>
          <p:nvPr/>
        </p:nvSpPr>
        <p:spPr>
          <a:xfrm>
            <a:off x="284825" y="3038875"/>
            <a:ext cx="8325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READ()</a:t>
            </a:r>
            <a:endParaRPr b="1">
              <a:latin typeface="Lato"/>
              <a:ea typeface="Lato"/>
              <a:cs typeface="Lato"/>
              <a:sym typeface="Lato"/>
            </a:endParaRPr>
          </a:p>
        </p:txBody>
      </p:sp>
      <p:sp>
        <p:nvSpPr>
          <p:cNvPr id="358" name="Google Shape;358;p31"/>
          <p:cNvSpPr/>
          <p:nvPr/>
        </p:nvSpPr>
        <p:spPr>
          <a:xfrm>
            <a:off x="4694575" y="1913525"/>
            <a:ext cx="961200" cy="459600"/>
          </a:xfrm>
          <a:prstGeom prst="wedgeRoundRectCallout">
            <a:avLst>
              <a:gd name="adj1" fmla="val 29018"/>
              <a:gd name="adj2" fmla="val 117548"/>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Keyed</a:t>
            </a:r>
            <a:endParaRPr sz="1800"/>
          </a:p>
        </p:txBody>
      </p:sp>
      <p:sp>
        <p:nvSpPr>
          <p:cNvPr id="2" name="Slide Number Placeholder 1">
            <a:extLst>
              <a:ext uri="{FF2B5EF4-FFF2-40B4-BE49-F238E27FC236}">
                <a16:creationId xmlns:a16="http://schemas.microsoft.com/office/drawing/2014/main" id="{69F0E389-2D19-45D3-96EF-F243D609E0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Distributed Streaming Processing</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000" b="0"/>
              <a:t>3rd. Milestone </a:t>
            </a:r>
            <a:endParaRPr sz="3000" b="0"/>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 Nejad | L. Gerova | Y. Grigorov</a:t>
            </a:r>
            <a:endParaRPr/>
          </a:p>
        </p:txBody>
      </p:sp>
      <p:sp>
        <p:nvSpPr>
          <p:cNvPr id="2" name="Slide Number Placeholder 1">
            <a:extLst>
              <a:ext uri="{FF2B5EF4-FFF2-40B4-BE49-F238E27FC236}">
                <a16:creationId xmlns:a16="http://schemas.microsoft.com/office/drawing/2014/main" id="{AE6E2E3D-FCD2-4415-A452-B2218FC1F9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overview...</a:t>
            </a:r>
            <a:endParaRPr/>
          </a:p>
        </p:txBody>
      </p:sp>
      <p:pic>
        <p:nvPicPr>
          <p:cNvPr id="364" name="Google Shape;364;p32"/>
          <p:cNvPicPr preferRelativeResize="0"/>
          <p:nvPr/>
        </p:nvPicPr>
        <p:blipFill>
          <a:blip r:embed="rId3">
            <a:alphaModFix/>
          </a:blip>
          <a:stretch>
            <a:fillRect/>
          </a:stretch>
        </p:blipFill>
        <p:spPr>
          <a:xfrm>
            <a:off x="3302063" y="2352275"/>
            <a:ext cx="5591175" cy="1600200"/>
          </a:xfrm>
          <a:prstGeom prst="rect">
            <a:avLst/>
          </a:prstGeom>
          <a:noFill/>
          <a:ln>
            <a:noFill/>
          </a:ln>
        </p:spPr>
      </p:pic>
      <p:pic>
        <p:nvPicPr>
          <p:cNvPr id="365" name="Google Shape;365;p32"/>
          <p:cNvPicPr preferRelativeResize="0"/>
          <p:nvPr/>
        </p:nvPicPr>
        <p:blipFill>
          <a:blip r:embed="rId4">
            <a:alphaModFix/>
          </a:blip>
          <a:stretch>
            <a:fillRect/>
          </a:stretch>
        </p:blipFill>
        <p:spPr>
          <a:xfrm>
            <a:off x="618488" y="2361800"/>
            <a:ext cx="1085850" cy="1581150"/>
          </a:xfrm>
          <a:prstGeom prst="rect">
            <a:avLst/>
          </a:prstGeom>
          <a:noFill/>
          <a:ln>
            <a:noFill/>
          </a:ln>
        </p:spPr>
      </p:pic>
      <p:sp>
        <p:nvSpPr>
          <p:cNvPr id="366" name="Google Shape;366;p32"/>
          <p:cNvSpPr/>
          <p:nvPr/>
        </p:nvSpPr>
        <p:spPr>
          <a:xfrm>
            <a:off x="1938100" y="2497200"/>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F146DA30-DCF2-4B7C-B5B0-F1ED63450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development: Visualize with Grafana</a:t>
            </a:r>
            <a:endParaRPr/>
          </a:p>
        </p:txBody>
      </p:sp>
      <p:sp>
        <p:nvSpPr>
          <p:cNvPr id="372" name="Google Shape;372;p33"/>
          <p:cNvSpPr/>
          <p:nvPr/>
        </p:nvSpPr>
        <p:spPr>
          <a:xfrm>
            <a:off x="2242900" y="2497200"/>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33"/>
          <p:cNvPicPr preferRelativeResize="0"/>
          <p:nvPr/>
        </p:nvPicPr>
        <p:blipFill>
          <a:blip r:embed="rId3">
            <a:alphaModFix/>
          </a:blip>
          <a:stretch>
            <a:fillRect/>
          </a:stretch>
        </p:blipFill>
        <p:spPr>
          <a:xfrm>
            <a:off x="770888" y="2361800"/>
            <a:ext cx="1085850" cy="1581150"/>
          </a:xfrm>
          <a:prstGeom prst="rect">
            <a:avLst/>
          </a:prstGeom>
          <a:noFill/>
          <a:ln>
            <a:noFill/>
          </a:ln>
        </p:spPr>
      </p:pic>
      <p:pic>
        <p:nvPicPr>
          <p:cNvPr id="374" name="Google Shape;374;p33"/>
          <p:cNvPicPr preferRelativeResize="0"/>
          <p:nvPr/>
        </p:nvPicPr>
        <p:blipFill>
          <a:blip r:embed="rId4">
            <a:alphaModFix/>
          </a:blip>
          <a:stretch>
            <a:fillRect/>
          </a:stretch>
        </p:blipFill>
        <p:spPr>
          <a:xfrm>
            <a:off x="3669850" y="1853850"/>
            <a:ext cx="4748303" cy="3133801"/>
          </a:xfrm>
          <a:prstGeom prst="rect">
            <a:avLst/>
          </a:prstGeom>
          <a:noFill/>
          <a:ln>
            <a:noFill/>
          </a:ln>
        </p:spPr>
      </p:pic>
      <p:sp>
        <p:nvSpPr>
          <p:cNvPr id="2" name="Slide Number Placeholder 1">
            <a:extLst>
              <a:ext uri="{FF2B5EF4-FFF2-40B4-BE49-F238E27FC236}">
                <a16:creationId xmlns:a16="http://schemas.microsoft.com/office/drawing/2014/main" id="{37255D7B-5B81-4C87-8F75-55410CA2B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development: Take audio from mic</a:t>
            </a:r>
            <a:endParaRPr/>
          </a:p>
        </p:txBody>
      </p:sp>
      <p:sp>
        <p:nvSpPr>
          <p:cNvPr id="380" name="Google Shape;380;p34"/>
          <p:cNvSpPr/>
          <p:nvPr/>
        </p:nvSpPr>
        <p:spPr>
          <a:xfrm>
            <a:off x="2242900" y="2842075"/>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1" name="Google Shape;381;p34"/>
          <p:cNvPicPr preferRelativeResize="0"/>
          <p:nvPr/>
        </p:nvPicPr>
        <p:blipFill>
          <a:blip r:embed="rId3">
            <a:alphaModFix/>
          </a:blip>
          <a:stretch>
            <a:fillRect/>
          </a:stretch>
        </p:blipFill>
        <p:spPr>
          <a:xfrm>
            <a:off x="3669850" y="1853850"/>
            <a:ext cx="4748303" cy="3133801"/>
          </a:xfrm>
          <a:prstGeom prst="rect">
            <a:avLst/>
          </a:prstGeom>
          <a:noFill/>
          <a:ln>
            <a:noFill/>
          </a:ln>
        </p:spPr>
      </p:pic>
      <p:pic>
        <p:nvPicPr>
          <p:cNvPr id="382" name="Google Shape;382;p34"/>
          <p:cNvPicPr preferRelativeResize="0"/>
          <p:nvPr/>
        </p:nvPicPr>
        <p:blipFill>
          <a:blip r:embed="rId4">
            <a:alphaModFix/>
          </a:blip>
          <a:stretch>
            <a:fillRect/>
          </a:stretch>
        </p:blipFill>
        <p:spPr>
          <a:xfrm>
            <a:off x="399500" y="2497200"/>
            <a:ext cx="1683650" cy="1683650"/>
          </a:xfrm>
          <a:prstGeom prst="rect">
            <a:avLst/>
          </a:prstGeom>
          <a:noFill/>
          <a:ln>
            <a:noFill/>
          </a:ln>
        </p:spPr>
      </p:pic>
      <p:sp>
        <p:nvSpPr>
          <p:cNvPr id="2" name="Slide Number Placeholder 1">
            <a:extLst>
              <a:ext uri="{FF2B5EF4-FFF2-40B4-BE49-F238E27FC236}">
                <a16:creationId xmlns:a16="http://schemas.microsoft.com/office/drawing/2014/main" id="{E4B32345-B4CD-4456-BEC9-79C9273D93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development: Take audio from Internet</a:t>
            </a:r>
            <a:endParaRPr/>
          </a:p>
        </p:txBody>
      </p:sp>
      <p:sp>
        <p:nvSpPr>
          <p:cNvPr id="388" name="Google Shape;388;p35"/>
          <p:cNvSpPr/>
          <p:nvPr/>
        </p:nvSpPr>
        <p:spPr>
          <a:xfrm>
            <a:off x="2402650" y="2801375"/>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9" name="Google Shape;389;p35"/>
          <p:cNvPicPr preferRelativeResize="0"/>
          <p:nvPr/>
        </p:nvPicPr>
        <p:blipFill>
          <a:blip r:embed="rId3">
            <a:alphaModFix/>
          </a:blip>
          <a:stretch>
            <a:fillRect/>
          </a:stretch>
        </p:blipFill>
        <p:spPr>
          <a:xfrm>
            <a:off x="3669850" y="1853850"/>
            <a:ext cx="4748303" cy="3133801"/>
          </a:xfrm>
          <a:prstGeom prst="rect">
            <a:avLst/>
          </a:prstGeom>
          <a:noFill/>
          <a:ln>
            <a:noFill/>
          </a:ln>
        </p:spPr>
      </p:pic>
      <p:pic>
        <p:nvPicPr>
          <p:cNvPr id="390" name="Google Shape;390;p35"/>
          <p:cNvPicPr preferRelativeResize="0"/>
          <p:nvPr/>
        </p:nvPicPr>
        <p:blipFill>
          <a:blip r:embed="rId4">
            <a:alphaModFix/>
          </a:blip>
          <a:stretch>
            <a:fillRect/>
          </a:stretch>
        </p:blipFill>
        <p:spPr>
          <a:xfrm>
            <a:off x="202075" y="2329275"/>
            <a:ext cx="1938100" cy="1938100"/>
          </a:xfrm>
          <a:prstGeom prst="rect">
            <a:avLst/>
          </a:prstGeom>
          <a:noFill/>
          <a:ln>
            <a:noFill/>
          </a:ln>
        </p:spPr>
      </p:pic>
      <p:sp>
        <p:nvSpPr>
          <p:cNvPr id="2" name="Slide Number Placeholder 1">
            <a:extLst>
              <a:ext uri="{FF2B5EF4-FFF2-40B4-BE49-F238E27FC236}">
                <a16:creationId xmlns:a16="http://schemas.microsoft.com/office/drawing/2014/main" id="{856C2E9C-2DDF-4E37-AFD8-869B431E09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development: Speech recognition </a:t>
            </a:r>
            <a:endParaRPr/>
          </a:p>
        </p:txBody>
      </p:sp>
      <p:sp>
        <p:nvSpPr>
          <p:cNvPr id="396" name="Google Shape;396;p36"/>
          <p:cNvSpPr/>
          <p:nvPr/>
        </p:nvSpPr>
        <p:spPr>
          <a:xfrm>
            <a:off x="2938625" y="2720850"/>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36"/>
          <p:cNvPicPr preferRelativeResize="0"/>
          <p:nvPr/>
        </p:nvPicPr>
        <p:blipFill>
          <a:blip r:embed="rId3">
            <a:alphaModFix/>
          </a:blip>
          <a:stretch>
            <a:fillRect/>
          </a:stretch>
        </p:blipFill>
        <p:spPr>
          <a:xfrm>
            <a:off x="525100" y="2354125"/>
            <a:ext cx="1938100" cy="1938100"/>
          </a:xfrm>
          <a:prstGeom prst="rect">
            <a:avLst/>
          </a:prstGeom>
          <a:noFill/>
          <a:ln>
            <a:noFill/>
          </a:ln>
        </p:spPr>
      </p:pic>
      <p:sp>
        <p:nvSpPr>
          <p:cNvPr id="398" name="Google Shape;398;p36"/>
          <p:cNvSpPr txBox="1"/>
          <p:nvPr/>
        </p:nvSpPr>
        <p:spPr>
          <a:xfrm>
            <a:off x="4681250" y="2537550"/>
            <a:ext cx="3247800" cy="13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latin typeface="Lato"/>
                <a:ea typeface="Lato"/>
                <a:cs typeface="Lato"/>
                <a:sym typeface="Lato"/>
              </a:rPr>
              <a:t>“Hello.”</a:t>
            </a:r>
            <a:endParaRPr sz="7200">
              <a:latin typeface="Lato"/>
              <a:ea typeface="Lato"/>
              <a:cs typeface="Lato"/>
              <a:sym typeface="Lato"/>
            </a:endParaRPr>
          </a:p>
        </p:txBody>
      </p:sp>
      <p:sp>
        <p:nvSpPr>
          <p:cNvPr id="2" name="Slide Number Placeholder 1">
            <a:extLst>
              <a:ext uri="{FF2B5EF4-FFF2-40B4-BE49-F238E27FC236}">
                <a16:creationId xmlns:a16="http://schemas.microsoft.com/office/drawing/2014/main" id="{FD9FD388-89B7-412C-A5C1-88744211AA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development: Machine learning</a:t>
            </a:r>
            <a:endParaRPr/>
          </a:p>
        </p:txBody>
      </p:sp>
      <p:sp>
        <p:nvSpPr>
          <p:cNvPr id="404" name="Google Shape;404;p37"/>
          <p:cNvSpPr/>
          <p:nvPr/>
        </p:nvSpPr>
        <p:spPr>
          <a:xfrm>
            <a:off x="2180750" y="2126875"/>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5" name="Google Shape;405;p37"/>
          <p:cNvPicPr preferRelativeResize="0"/>
          <p:nvPr/>
        </p:nvPicPr>
        <p:blipFill>
          <a:blip r:embed="rId3">
            <a:alphaModFix/>
          </a:blip>
          <a:stretch>
            <a:fillRect/>
          </a:stretch>
        </p:blipFill>
        <p:spPr>
          <a:xfrm>
            <a:off x="1171150" y="1906775"/>
            <a:ext cx="813950" cy="813950"/>
          </a:xfrm>
          <a:prstGeom prst="rect">
            <a:avLst/>
          </a:prstGeom>
          <a:noFill/>
          <a:ln>
            <a:noFill/>
          </a:ln>
        </p:spPr>
      </p:pic>
      <p:sp>
        <p:nvSpPr>
          <p:cNvPr id="406" name="Google Shape;406;p37"/>
          <p:cNvSpPr txBox="1"/>
          <p:nvPr/>
        </p:nvSpPr>
        <p:spPr>
          <a:xfrm>
            <a:off x="3558200" y="1974475"/>
            <a:ext cx="2726100" cy="11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Lato"/>
                <a:ea typeface="Lato"/>
                <a:cs typeface="Lato"/>
                <a:sym typeface="Lato"/>
              </a:rPr>
              <a:t>“Hello.”</a:t>
            </a:r>
            <a:endParaRPr sz="6000">
              <a:latin typeface="Lato"/>
              <a:ea typeface="Lato"/>
              <a:cs typeface="Lato"/>
              <a:sym typeface="Lato"/>
            </a:endParaRPr>
          </a:p>
        </p:txBody>
      </p:sp>
      <p:pic>
        <p:nvPicPr>
          <p:cNvPr id="407" name="Google Shape;407;p37"/>
          <p:cNvPicPr preferRelativeResize="0"/>
          <p:nvPr/>
        </p:nvPicPr>
        <p:blipFill>
          <a:blip r:embed="rId4">
            <a:alphaModFix/>
          </a:blip>
          <a:stretch>
            <a:fillRect/>
          </a:stretch>
        </p:blipFill>
        <p:spPr>
          <a:xfrm>
            <a:off x="1043600" y="2773650"/>
            <a:ext cx="1026900" cy="723075"/>
          </a:xfrm>
          <a:prstGeom prst="rect">
            <a:avLst/>
          </a:prstGeom>
          <a:noFill/>
          <a:ln>
            <a:noFill/>
          </a:ln>
        </p:spPr>
      </p:pic>
      <p:sp>
        <p:nvSpPr>
          <p:cNvPr id="408" name="Google Shape;408;p37"/>
          <p:cNvSpPr/>
          <p:nvPr/>
        </p:nvSpPr>
        <p:spPr>
          <a:xfrm>
            <a:off x="6134875" y="2126875"/>
            <a:ext cx="1267200" cy="9939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7603450" y="1752175"/>
            <a:ext cx="1701900" cy="16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0" b="1">
                <a:latin typeface="Lato"/>
                <a:ea typeface="Lato"/>
                <a:cs typeface="Lato"/>
                <a:sym typeface="Lato"/>
              </a:rPr>
              <a:t>?</a:t>
            </a:r>
            <a:endParaRPr sz="10000" b="1">
              <a:latin typeface="Lato"/>
              <a:ea typeface="Lato"/>
              <a:cs typeface="Lato"/>
              <a:sym typeface="Lato"/>
            </a:endParaRPr>
          </a:p>
        </p:txBody>
      </p:sp>
      <p:sp>
        <p:nvSpPr>
          <p:cNvPr id="410" name="Google Shape;410;p37"/>
          <p:cNvSpPr txBox="1"/>
          <p:nvPr/>
        </p:nvSpPr>
        <p:spPr>
          <a:xfrm>
            <a:off x="3023175" y="3256100"/>
            <a:ext cx="3627600" cy="1539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Lato"/>
              <a:buChar char="●"/>
            </a:pPr>
            <a:r>
              <a:rPr lang="en" sz="2400">
                <a:latin typeface="Lato"/>
                <a:ea typeface="Lato"/>
                <a:cs typeface="Lato"/>
                <a:sym typeface="Lato"/>
              </a:rPr>
              <a:t>Sentiment analysis</a:t>
            </a:r>
            <a:endParaRPr sz="2400">
              <a:latin typeface="Lato"/>
              <a:ea typeface="Lato"/>
              <a:cs typeface="Lato"/>
              <a:sym typeface="Lato"/>
            </a:endParaRPr>
          </a:p>
          <a:p>
            <a:pPr marL="457200" lvl="0" indent="-381000" algn="l" rtl="0">
              <a:spcBef>
                <a:spcPts val="0"/>
              </a:spcBef>
              <a:spcAft>
                <a:spcPts val="0"/>
              </a:spcAft>
              <a:buSzPts val="2400"/>
              <a:buFont typeface="Lato"/>
              <a:buChar char="●"/>
            </a:pPr>
            <a:r>
              <a:rPr lang="en" sz="2400">
                <a:latin typeface="Lato"/>
                <a:ea typeface="Lato"/>
                <a:cs typeface="Lato"/>
                <a:sym typeface="Lato"/>
              </a:rPr>
              <a:t>Ease of access</a:t>
            </a:r>
            <a:endParaRPr sz="2400">
              <a:latin typeface="Lato"/>
              <a:ea typeface="Lato"/>
              <a:cs typeface="Lato"/>
              <a:sym typeface="Lato"/>
            </a:endParaRPr>
          </a:p>
          <a:p>
            <a:pPr marL="457200" lvl="0" indent="-381000" algn="l" rtl="0">
              <a:spcBef>
                <a:spcPts val="0"/>
              </a:spcBef>
              <a:spcAft>
                <a:spcPts val="0"/>
              </a:spcAft>
              <a:buSzPts val="2400"/>
              <a:buFont typeface="Lato"/>
              <a:buChar char="●"/>
            </a:pPr>
            <a:r>
              <a:rPr lang="en" sz="2400">
                <a:latin typeface="Lato"/>
                <a:ea typeface="Lato"/>
                <a:cs typeface="Lato"/>
                <a:sym typeface="Lato"/>
              </a:rPr>
              <a:t>Make sense of the world</a:t>
            </a:r>
            <a:endParaRPr sz="2400">
              <a:latin typeface="Lato"/>
              <a:ea typeface="Lato"/>
              <a:cs typeface="Lato"/>
              <a:sym typeface="Lato"/>
            </a:endParaRPr>
          </a:p>
        </p:txBody>
      </p:sp>
      <p:pic>
        <p:nvPicPr>
          <p:cNvPr id="411" name="Google Shape;411;p37"/>
          <p:cNvPicPr preferRelativeResize="0"/>
          <p:nvPr/>
        </p:nvPicPr>
        <p:blipFill>
          <a:blip r:embed="rId5">
            <a:alphaModFix/>
          </a:blip>
          <a:stretch>
            <a:fillRect/>
          </a:stretch>
        </p:blipFill>
        <p:spPr>
          <a:xfrm>
            <a:off x="161550" y="2216850"/>
            <a:ext cx="813950" cy="813950"/>
          </a:xfrm>
          <a:prstGeom prst="rect">
            <a:avLst/>
          </a:prstGeom>
          <a:noFill/>
          <a:ln>
            <a:noFill/>
          </a:ln>
        </p:spPr>
      </p:pic>
      <p:pic>
        <p:nvPicPr>
          <p:cNvPr id="412" name="Google Shape;412;p37"/>
          <p:cNvPicPr preferRelativeResize="0"/>
          <p:nvPr/>
        </p:nvPicPr>
        <p:blipFill rotWithShape="1">
          <a:blip r:embed="rId6">
            <a:alphaModFix/>
          </a:blip>
          <a:srcRect t="27472" b="35427"/>
          <a:stretch/>
        </p:blipFill>
        <p:spPr>
          <a:xfrm>
            <a:off x="6510000" y="3135475"/>
            <a:ext cx="1948900" cy="723075"/>
          </a:xfrm>
          <a:prstGeom prst="rect">
            <a:avLst/>
          </a:prstGeom>
          <a:noFill/>
          <a:ln>
            <a:noFill/>
          </a:ln>
        </p:spPr>
      </p:pic>
      <p:pic>
        <p:nvPicPr>
          <p:cNvPr id="413" name="Google Shape;413;p37"/>
          <p:cNvPicPr preferRelativeResize="0"/>
          <p:nvPr/>
        </p:nvPicPr>
        <p:blipFill>
          <a:blip r:embed="rId7">
            <a:alphaModFix/>
          </a:blip>
          <a:stretch>
            <a:fillRect/>
          </a:stretch>
        </p:blipFill>
        <p:spPr>
          <a:xfrm>
            <a:off x="7077475" y="3801725"/>
            <a:ext cx="813950" cy="813950"/>
          </a:xfrm>
          <a:prstGeom prst="rect">
            <a:avLst/>
          </a:prstGeom>
          <a:noFill/>
          <a:ln>
            <a:noFill/>
          </a:ln>
        </p:spPr>
      </p:pic>
      <p:sp>
        <p:nvSpPr>
          <p:cNvPr id="2" name="Slide Number Placeholder 1">
            <a:extLst>
              <a:ext uri="{FF2B5EF4-FFF2-40B4-BE49-F238E27FC236}">
                <a16:creationId xmlns:a16="http://schemas.microsoft.com/office/drawing/2014/main" id="{21D2E44C-DF6D-4AED-A3AD-13BB8389D1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19" name="Google Shape;419;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Flink windowing</a:t>
            </a:r>
            <a:endParaRPr sz="3000"/>
          </a:p>
          <a:p>
            <a:pPr marL="457200" lvl="0" indent="-419100" algn="l" rtl="0">
              <a:spcBef>
                <a:spcPts val="0"/>
              </a:spcBef>
              <a:spcAft>
                <a:spcPts val="0"/>
              </a:spcAft>
              <a:buSzPts val="3000"/>
              <a:buChar char="●"/>
            </a:pPr>
            <a:r>
              <a:rPr lang="en" sz="3000"/>
              <a:t>Flink operations</a:t>
            </a:r>
            <a:endParaRPr sz="3000"/>
          </a:p>
          <a:p>
            <a:pPr marL="457200" lvl="0" indent="-419100" algn="l" rtl="0">
              <a:spcBef>
                <a:spcPts val="0"/>
              </a:spcBef>
              <a:spcAft>
                <a:spcPts val="0"/>
              </a:spcAft>
              <a:buSzPts val="3000"/>
              <a:buChar char="●"/>
            </a:pPr>
            <a:r>
              <a:rPr lang="en" sz="3000"/>
              <a:t>Our implementation</a:t>
            </a:r>
            <a:endParaRPr sz="3000"/>
          </a:p>
          <a:p>
            <a:pPr marL="457200" lvl="0" indent="-419100" algn="l" rtl="0">
              <a:spcBef>
                <a:spcPts val="0"/>
              </a:spcBef>
              <a:spcAft>
                <a:spcPts val="0"/>
              </a:spcAft>
              <a:buSzPts val="3000"/>
              <a:buChar char="●"/>
            </a:pPr>
            <a:r>
              <a:rPr lang="en" sz="3000"/>
              <a:t>Future developments</a:t>
            </a:r>
            <a:endParaRPr/>
          </a:p>
        </p:txBody>
      </p:sp>
      <p:sp>
        <p:nvSpPr>
          <p:cNvPr id="2" name="Slide Number Placeholder 1">
            <a:extLst>
              <a:ext uri="{FF2B5EF4-FFF2-40B4-BE49-F238E27FC236}">
                <a16:creationId xmlns:a16="http://schemas.microsoft.com/office/drawing/2014/main" id="{B86FF093-C558-4864-8E63-1A037012D4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Backup Slides</a:t>
            </a:r>
            <a:endParaRPr/>
          </a:p>
        </p:txBody>
      </p:sp>
      <p:sp>
        <p:nvSpPr>
          <p:cNvPr id="425" name="Google Shape;425;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7FA3D6E1-4DBE-464F-B632-5DB59999C0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Recap</a:t>
            </a:r>
            <a:endParaRPr sz="3000"/>
          </a:p>
          <a:p>
            <a:pPr marL="457200" lvl="0" indent="-419100" algn="l" rtl="0">
              <a:spcBef>
                <a:spcPts val="0"/>
              </a:spcBef>
              <a:spcAft>
                <a:spcPts val="0"/>
              </a:spcAft>
              <a:buSzPts val="3000"/>
              <a:buChar char="●"/>
            </a:pPr>
            <a:r>
              <a:rPr lang="en" sz="3000"/>
              <a:t>Flink windowing</a:t>
            </a:r>
            <a:endParaRPr sz="3000"/>
          </a:p>
          <a:p>
            <a:pPr marL="457200" lvl="0" indent="-419100" algn="l" rtl="0">
              <a:spcBef>
                <a:spcPts val="0"/>
              </a:spcBef>
              <a:spcAft>
                <a:spcPts val="0"/>
              </a:spcAft>
              <a:buSzPts val="3000"/>
              <a:buChar char="●"/>
            </a:pPr>
            <a:r>
              <a:rPr lang="en" sz="3000"/>
              <a:t>Flink operations</a:t>
            </a:r>
            <a:endParaRPr sz="3000"/>
          </a:p>
          <a:p>
            <a:pPr marL="457200" lvl="0" indent="-419100" algn="l" rtl="0">
              <a:spcBef>
                <a:spcPts val="0"/>
              </a:spcBef>
              <a:spcAft>
                <a:spcPts val="0"/>
              </a:spcAft>
              <a:buSzPts val="3000"/>
              <a:buChar char="●"/>
            </a:pPr>
            <a:r>
              <a:rPr lang="en" sz="3000"/>
              <a:t>Our implementation</a:t>
            </a:r>
            <a:endParaRPr sz="3000"/>
          </a:p>
          <a:p>
            <a:pPr marL="457200" lvl="0" indent="-419100" algn="l" rtl="0">
              <a:spcBef>
                <a:spcPts val="0"/>
              </a:spcBef>
              <a:spcAft>
                <a:spcPts val="0"/>
              </a:spcAft>
              <a:buSzPts val="3000"/>
              <a:buChar char="●"/>
            </a:pPr>
            <a:r>
              <a:rPr lang="en" sz="3000"/>
              <a:t>Future developments</a:t>
            </a:r>
            <a:endParaRPr sz="3000"/>
          </a:p>
        </p:txBody>
      </p:sp>
      <p:sp>
        <p:nvSpPr>
          <p:cNvPr id="2" name="Slide Number Placeholder 1">
            <a:extLst>
              <a:ext uri="{FF2B5EF4-FFF2-40B4-BE49-F238E27FC236}">
                <a16:creationId xmlns:a16="http://schemas.microsoft.com/office/drawing/2014/main" id="{A489BA08-1CDC-408D-9985-029A439F2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Motivation: From Batch to Stream Processing</a:t>
            </a:r>
            <a:endParaRPr sz="240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6" name="Google Shape;106;p16"/>
          <p:cNvPicPr preferRelativeResize="0"/>
          <p:nvPr/>
        </p:nvPicPr>
        <p:blipFill>
          <a:blip r:embed="rId3">
            <a:alphaModFix/>
          </a:blip>
          <a:stretch>
            <a:fillRect/>
          </a:stretch>
        </p:blipFill>
        <p:spPr>
          <a:xfrm>
            <a:off x="729450" y="1956775"/>
            <a:ext cx="7688699" cy="3186726"/>
          </a:xfrm>
          <a:prstGeom prst="rect">
            <a:avLst/>
          </a:prstGeom>
          <a:noFill/>
          <a:ln>
            <a:noFill/>
          </a:ln>
        </p:spPr>
      </p:pic>
      <p:sp>
        <p:nvSpPr>
          <p:cNvPr id="107" name="Google Shape;107;p16"/>
          <p:cNvSpPr/>
          <p:nvPr/>
        </p:nvSpPr>
        <p:spPr>
          <a:xfrm rot="1976455">
            <a:off x="7756339" y="913860"/>
            <a:ext cx="1094573" cy="68983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0000"/>
                </a:solidFill>
              </a:rPr>
              <a:t>1st MS</a:t>
            </a:r>
            <a:endParaRPr sz="1800" b="1">
              <a:solidFill>
                <a:srgbClr val="FF0000"/>
              </a:solidFill>
            </a:endParaRPr>
          </a:p>
        </p:txBody>
      </p:sp>
      <p:sp>
        <p:nvSpPr>
          <p:cNvPr id="2" name="Slide Number Placeholder 1">
            <a:extLst>
              <a:ext uri="{FF2B5EF4-FFF2-40B4-BE49-F238E27FC236}">
                <a16:creationId xmlns:a16="http://schemas.microsoft.com/office/drawing/2014/main" id="{7D8A40EE-E241-4F04-B7D1-29A59D5CEB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Challenge:  Digital Signal Processing with Flink</a:t>
            </a:r>
            <a:endParaRPr sz="2400"/>
          </a:p>
        </p:txBody>
      </p:sp>
      <p:sp>
        <p:nvSpPr>
          <p:cNvPr id="113" name="Google Shape;113;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4" name="Google Shape;114;p17"/>
          <p:cNvPicPr preferRelativeResize="0"/>
          <p:nvPr/>
        </p:nvPicPr>
        <p:blipFill>
          <a:blip r:embed="rId3">
            <a:alphaModFix/>
          </a:blip>
          <a:stretch>
            <a:fillRect/>
          </a:stretch>
        </p:blipFill>
        <p:spPr>
          <a:xfrm>
            <a:off x="0" y="1826970"/>
            <a:ext cx="9144001" cy="1489559"/>
          </a:xfrm>
          <a:prstGeom prst="rect">
            <a:avLst/>
          </a:prstGeom>
          <a:noFill/>
          <a:ln>
            <a:noFill/>
          </a:ln>
        </p:spPr>
      </p:pic>
      <p:pic>
        <p:nvPicPr>
          <p:cNvPr id="115" name="Google Shape;115;p17"/>
          <p:cNvPicPr preferRelativeResize="0"/>
          <p:nvPr/>
        </p:nvPicPr>
        <p:blipFill rotWithShape="1">
          <a:blip r:embed="rId4">
            <a:alphaModFix/>
          </a:blip>
          <a:srcRect t="-3680" b="3680"/>
          <a:stretch/>
        </p:blipFill>
        <p:spPr>
          <a:xfrm>
            <a:off x="139875" y="3316525"/>
            <a:ext cx="3046850" cy="1832050"/>
          </a:xfrm>
          <a:prstGeom prst="rect">
            <a:avLst/>
          </a:prstGeom>
          <a:noFill/>
          <a:ln>
            <a:noFill/>
          </a:ln>
        </p:spPr>
      </p:pic>
      <p:pic>
        <p:nvPicPr>
          <p:cNvPr id="116" name="Google Shape;116;p17"/>
          <p:cNvPicPr preferRelativeResize="0"/>
          <p:nvPr/>
        </p:nvPicPr>
        <p:blipFill>
          <a:blip r:embed="rId5">
            <a:alphaModFix/>
          </a:blip>
          <a:stretch>
            <a:fillRect/>
          </a:stretch>
        </p:blipFill>
        <p:spPr>
          <a:xfrm>
            <a:off x="3801725" y="3487776"/>
            <a:ext cx="2296866" cy="1489550"/>
          </a:xfrm>
          <a:prstGeom prst="rect">
            <a:avLst/>
          </a:prstGeom>
          <a:noFill/>
          <a:ln>
            <a:noFill/>
          </a:ln>
        </p:spPr>
      </p:pic>
      <p:pic>
        <p:nvPicPr>
          <p:cNvPr id="117" name="Google Shape;117;p17"/>
          <p:cNvPicPr preferRelativeResize="0"/>
          <p:nvPr/>
        </p:nvPicPr>
        <p:blipFill>
          <a:blip r:embed="rId6">
            <a:alphaModFix/>
          </a:blip>
          <a:stretch>
            <a:fillRect/>
          </a:stretch>
        </p:blipFill>
        <p:spPr>
          <a:xfrm>
            <a:off x="6569150" y="3435049"/>
            <a:ext cx="2422050" cy="1595000"/>
          </a:xfrm>
          <a:prstGeom prst="rect">
            <a:avLst/>
          </a:prstGeom>
          <a:noFill/>
          <a:ln>
            <a:noFill/>
          </a:ln>
        </p:spPr>
      </p:pic>
      <p:sp>
        <p:nvSpPr>
          <p:cNvPr id="118" name="Google Shape;118;p17"/>
          <p:cNvSpPr/>
          <p:nvPr/>
        </p:nvSpPr>
        <p:spPr>
          <a:xfrm rot="1976455">
            <a:off x="7756339" y="913860"/>
            <a:ext cx="1094573" cy="68983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0000"/>
                </a:solidFill>
              </a:rPr>
              <a:t>2nd MS</a:t>
            </a:r>
            <a:endParaRPr sz="1800" b="1">
              <a:solidFill>
                <a:srgbClr val="FF0000"/>
              </a:solidFill>
            </a:endParaRPr>
          </a:p>
        </p:txBody>
      </p:sp>
      <p:sp>
        <p:nvSpPr>
          <p:cNvPr id="2" name="Slide Number Placeholder 1">
            <a:extLst>
              <a:ext uri="{FF2B5EF4-FFF2-40B4-BE49-F238E27FC236}">
                <a16:creationId xmlns:a16="http://schemas.microsoft.com/office/drawing/2014/main" id="{DCF4826E-A6B7-4302-B967-928591CE04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Window Concept</a:t>
            </a:r>
            <a:endParaRPr sz="2400"/>
          </a:p>
        </p:txBody>
      </p:sp>
      <p:sp>
        <p:nvSpPr>
          <p:cNvPr id="124" name="Google Shape;124;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18"/>
          <p:cNvPicPr preferRelativeResize="0"/>
          <p:nvPr/>
        </p:nvPicPr>
        <p:blipFill>
          <a:blip r:embed="rId3">
            <a:alphaModFix/>
          </a:blip>
          <a:stretch>
            <a:fillRect/>
          </a:stretch>
        </p:blipFill>
        <p:spPr>
          <a:xfrm>
            <a:off x="729450" y="1408981"/>
            <a:ext cx="7518724" cy="3734520"/>
          </a:xfrm>
          <a:prstGeom prst="rect">
            <a:avLst/>
          </a:prstGeom>
          <a:noFill/>
          <a:ln>
            <a:noFill/>
          </a:ln>
        </p:spPr>
      </p:pic>
      <p:sp>
        <p:nvSpPr>
          <p:cNvPr id="126" name="Google Shape;126;p18"/>
          <p:cNvSpPr/>
          <p:nvPr/>
        </p:nvSpPr>
        <p:spPr>
          <a:xfrm rot="1976455">
            <a:off x="7756339" y="913860"/>
            <a:ext cx="1094573" cy="68983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0000"/>
                </a:solidFill>
              </a:rPr>
              <a:t>3rd MS</a:t>
            </a:r>
            <a:endParaRPr sz="1800" b="1">
              <a:solidFill>
                <a:srgbClr val="FF0000"/>
              </a:solidFill>
            </a:endParaRPr>
          </a:p>
        </p:txBody>
      </p:sp>
      <p:sp>
        <p:nvSpPr>
          <p:cNvPr id="2" name="Slide Number Placeholder 1">
            <a:extLst>
              <a:ext uri="{FF2B5EF4-FFF2-40B4-BE49-F238E27FC236}">
                <a16:creationId xmlns:a16="http://schemas.microsoft.com/office/drawing/2014/main" id="{B756BF15-F356-4766-A61D-753206B1D3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Session &amp; Global Windows</a:t>
            </a:r>
            <a:endParaRPr sz="2400"/>
          </a:p>
        </p:txBody>
      </p:sp>
      <p:pic>
        <p:nvPicPr>
          <p:cNvPr id="132" name="Google Shape;132;p19"/>
          <p:cNvPicPr preferRelativeResize="0"/>
          <p:nvPr/>
        </p:nvPicPr>
        <p:blipFill>
          <a:blip r:embed="rId3">
            <a:alphaModFix/>
          </a:blip>
          <a:stretch>
            <a:fillRect/>
          </a:stretch>
        </p:blipFill>
        <p:spPr>
          <a:xfrm>
            <a:off x="56325" y="2271623"/>
            <a:ext cx="4124336" cy="1934677"/>
          </a:xfrm>
          <a:prstGeom prst="rect">
            <a:avLst/>
          </a:prstGeom>
          <a:noFill/>
          <a:ln>
            <a:noFill/>
          </a:ln>
        </p:spPr>
      </p:pic>
      <p:pic>
        <p:nvPicPr>
          <p:cNvPr id="133" name="Google Shape;133;p19"/>
          <p:cNvPicPr preferRelativeResize="0"/>
          <p:nvPr/>
        </p:nvPicPr>
        <p:blipFill>
          <a:blip r:embed="rId4">
            <a:alphaModFix/>
          </a:blip>
          <a:stretch>
            <a:fillRect/>
          </a:stretch>
        </p:blipFill>
        <p:spPr>
          <a:xfrm>
            <a:off x="4363500" y="2110596"/>
            <a:ext cx="4780501" cy="2095699"/>
          </a:xfrm>
          <a:prstGeom prst="rect">
            <a:avLst/>
          </a:prstGeom>
          <a:noFill/>
          <a:ln>
            <a:noFill/>
          </a:ln>
        </p:spPr>
      </p:pic>
      <p:sp>
        <p:nvSpPr>
          <p:cNvPr id="2" name="Slide Number Placeholder 1">
            <a:extLst>
              <a:ext uri="{FF2B5EF4-FFF2-40B4-BE49-F238E27FC236}">
                <a16:creationId xmlns:a16="http://schemas.microsoft.com/office/drawing/2014/main" id="{A3FA249C-E379-48F9-97D7-0B2E351E09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idx="4294967295"/>
          </p:nvPr>
        </p:nvSpPr>
        <p:spPr>
          <a:xfrm>
            <a:off x="1454150" y="1319213"/>
            <a:ext cx="7689850" cy="534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Tumbling &amp; Sliding Windows</a:t>
            </a:r>
            <a:endParaRPr sz="2400"/>
          </a:p>
        </p:txBody>
      </p:sp>
      <p:pic>
        <p:nvPicPr>
          <p:cNvPr id="139" name="Google Shape;139;p20"/>
          <p:cNvPicPr preferRelativeResize="0"/>
          <p:nvPr/>
        </p:nvPicPr>
        <p:blipFill>
          <a:blip r:embed="rId3">
            <a:alphaModFix/>
          </a:blip>
          <a:stretch>
            <a:fillRect/>
          </a:stretch>
        </p:blipFill>
        <p:spPr>
          <a:xfrm>
            <a:off x="378975" y="2193975"/>
            <a:ext cx="8505923" cy="1785550"/>
          </a:xfrm>
          <a:prstGeom prst="rect">
            <a:avLst/>
          </a:prstGeom>
          <a:noFill/>
          <a:ln>
            <a:noFill/>
          </a:ln>
        </p:spPr>
      </p:pic>
      <p:sp>
        <p:nvSpPr>
          <p:cNvPr id="140" name="Google Shape;140;p20"/>
          <p:cNvSpPr/>
          <p:nvPr/>
        </p:nvSpPr>
        <p:spPr>
          <a:xfrm>
            <a:off x="572725" y="2320550"/>
            <a:ext cx="2053800" cy="1471200"/>
          </a:xfrm>
          <a:prstGeom prst="rect">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1066325" y="2320550"/>
            <a:ext cx="2053800" cy="1471200"/>
          </a:xfrm>
          <a:prstGeom prst="rect">
            <a:avLst/>
          </a:prstGeom>
          <a:solidFill>
            <a:srgbClr val="0300FF">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1524975" y="2320550"/>
            <a:ext cx="2053800" cy="1471200"/>
          </a:xfrm>
          <a:prstGeom prst="rect">
            <a:avLst/>
          </a:prstGeom>
          <a:solidFill>
            <a:srgbClr val="0BFF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998825" y="2320550"/>
            <a:ext cx="2053800" cy="1471200"/>
          </a:xfrm>
          <a:prstGeom prst="rect">
            <a:avLst/>
          </a:prstGeom>
          <a:solidFill>
            <a:srgbClr val="FFC6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2518200" y="2320550"/>
            <a:ext cx="2053800" cy="1471200"/>
          </a:xfrm>
          <a:prstGeom prst="rect">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5443200" y="2320550"/>
            <a:ext cx="2053800" cy="1471200"/>
          </a:xfrm>
          <a:prstGeom prst="rect">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443250" y="3791750"/>
            <a:ext cx="2053800" cy="472200"/>
          </a:xfrm>
          <a:prstGeom prst="downArrow">
            <a:avLst>
              <a:gd name="adj1" fmla="val 50000"/>
              <a:gd name="adj2" fmla="val 100000"/>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572725" y="3791750"/>
            <a:ext cx="493500" cy="313500"/>
          </a:xfrm>
          <a:prstGeom prst="downArrow">
            <a:avLst>
              <a:gd name="adj1" fmla="val 50000"/>
              <a:gd name="adj2" fmla="val 100000"/>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p:nvPr/>
        </p:nvSpPr>
        <p:spPr>
          <a:xfrm>
            <a:off x="225350" y="4158275"/>
            <a:ext cx="19005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Sliding</a:t>
            </a:r>
            <a:endParaRPr sz="3000" dirty="0">
              <a:latin typeface="Lato"/>
              <a:ea typeface="Lato"/>
              <a:cs typeface="Lato"/>
              <a:sym typeface="Lato"/>
            </a:endParaRPr>
          </a:p>
        </p:txBody>
      </p:sp>
      <p:sp>
        <p:nvSpPr>
          <p:cNvPr id="149" name="Google Shape;149;p20"/>
          <p:cNvSpPr txBox="1"/>
          <p:nvPr/>
        </p:nvSpPr>
        <p:spPr>
          <a:xfrm>
            <a:off x="5821850" y="4158275"/>
            <a:ext cx="19005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Tumbling</a:t>
            </a:r>
            <a:endParaRPr sz="3000" dirty="0">
              <a:latin typeface="Lato"/>
              <a:ea typeface="Lato"/>
              <a:cs typeface="Lato"/>
              <a:sym typeface="Lato"/>
            </a:endParaRPr>
          </a:p>
        </p:txBody>
      </p:sp>
      <p:sp>
        <p:nvSpPr>
          <p:cNvPr id="2" name="Slide Number Placeholder 1">
            <a:extLst>
              <a:ext uri="{FF2B5EF4-FFF2-40B4-BE49-F238E27FC236}">
                <a16:creationId xmlns:a16="http://schemas.microsoft.com/office/drawing/2014/main" id="{008B2DC4-3E58-4E80-8A60-AA79CD0500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2500"/>
                                        <p:tgtEl>
                                          <p:spTgt spid="140"/>
                                        </p:tgtEl>
                                        <p:attrNameLst>
                                          <p:attrName>ppt_x</p:attrName>
                                        </p:attrNameLst>
                                      </p:cBhvr>
                                      <p:tavLst>
                                        <p:tav tm="0">
                                          <p:val>
                                            <p:strVal val="#ppt_x-1"/>
                                          </p:val>
                                        </p:tav>
                                        <p:tav tm="100000">
                                          <p:val>
                                            <p:strVal val="#ppt_x"/>
                                          </p:val>
                                        </p:tav>
                                      </p:tavLst>
                                    </p:anim>
                                  </p:childTnLst>
                                </p:cTn>
                              </p:par>
                            </p:childTnLst>
                          </p:cTn>
                        </p:par>
                        <p:par>
                          <p:cTn id="8" fill="hold">
                            <p:stCondLst>
                              <p:cond delay="2500"/>
                            </p:stCondLst>
                            <p:childTnLst>
                              <p:par>
                                <p:cTn id="9" presetID="2" presetClass="entr" presetSubtype="8"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2500"/>
                                        <p:tgtEl>
                                          <p:spTgt spid="141"/>
                                        </p:tgtEl>
                                        <p:attrNameLst>
                                          <p:attrName>ppt_x</p:attrName>
                                        </p:attrNameLst>
                                      </p:cBhvr>
                                      <p:tavLst>
                                        <p:tav tm="0">
                                          <p:val>
                                            <p:strVal val="#ppt_x-1"/>
                                          </p:val>
                                        </p:tav>
                                        <p:tav tm="100000">
                                          <p:val>
                                            <p:strVal val="#ppt_x"/>
                                          </p:val>
                                        </p:tav>
                                      </p:tavLst>
                                    </p:anim>
                                  </p:childTnLst>
                                </p:cTn>
                              </p:par>
                            </p:childTnLst>
                          </p:cTn>
                        </p:par>
                        <p:par>
                          <p:cTn id="12" fill="hold">
                            <p:stCondLst>
                              <p:cond delay="5000"/>
                            </p:stCondLst>
                            <p:childTnLst>
                              <p:par>
                                <p:cTn id="13" presetID="2" presetClass="entr" presetSubtype="8" fill="hold" nodeType="after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additive="base">
                                        <p:cTn id="15" dur="2500"/>
                                        <p:tgtEl>
                                          <p:spTgt spid="142"/>
                                        </p:tgtEl>
                                        <p:attrNameLst>
                                          <p:attrName>ppt_x</p:attrName>
                                        </p:attrNameLst>
                                      </p:cBhvr>
                                      <p:tavLst>
                                        <p:tav tm="0">
                                          <p:val>
                                            <p:strVal val="#ppt_x-1"/>
                                          </p:val>
                                        </p:tav>
                                        <p:tav tm="100000">
                                          <p:val>
                                            <p:strVal val="#ppt_x"/>
                                          </p:val>
                                        </p:tav>
                                      </p:tavLst>
                                    </p:anim>
                                  </p:childTnLst>
                                </p:cTn>
                              </p:par>
                            </p:childTnLst>
                          </p:cTn>
                        </p:par>
                        <p:par>
                          <p:cTn id="16" fill="hold">
                            <p:stCondLst>
                              <p:cond delay="7500"/>
                            </p:stCondLst>
                            <p:childTnLst>
                              <p:par>
                                <p:cTn id="17" presetID="2" presetClass="entr" presetSubtype="8" fill="hold" nodeType="afterEffect">
                                  <p:stCondLst>
                                    <p:cond delay="0"/>
                                  </p:stCondLst>
                                  <p:childTnLst>
                                    <p:set>
                                      <p:cBhvr>
                                        <p:cTn id="18" dur="1" fill="hold">
                                          <p:stCondLst>
                                            <p:cond delay="0"/>
                                          </p:stCondLst>
                                        </p:cTn>
                                        <p:tgtEl>
                                          <p:spTgt spid="143"/>
                                        </p:tgtEl>
                                        <p:attrNameLst>
                                          <p:attrName>style.visibility</p:attrName>
                                        </p:attrNameLst>
                                      </p:cBhvr>
                                      <p:to>
                                        <p:strVal val="visible"/>
                                      </p:to>
                                    </p:set>
                                    <p:anim calcmode="lin" valueType="num">
                                      <p:cBhvr additive="base">
                                        <p:cTn id="19" dur="2500"/>
                                        <p:tgtEl>
                                          <p:spTgt spid="143"/>
                                        </p:tgtEl>
                                        <p:attrNameLst>
                                          <p:attrName>ppt_x</p:attrName>
                                        </p:attrNameLst>
                                      </p:cBhvr>
                                      <p:tavLst>
                                        <p:tav tm="0">
                                          <p:val>
                                            <p:strVal val="#ppt_x-1"/>
                                          </p:val>
                                        </p:tav>
                                        <p:tav tm="100000">
                                          <p:val>
                                            <p:strVal val="#ppt_x"/>
                                          </p:val>
                                        </p:tav>
                                      </p:tavLst>
                                    </p:anim>
                                  </p:childTnLst>
                                </p:cTn>
                              </p:par>
                            </p:childTnLst>
                          </p:cTn>
                        </p:par>
                        <p:par>
                          <p:cTn id="20" fill="hold">
                            <p:stCondLst>
                              <p:cond delay="10000"/>
                            </p:stCondLst>
                            <p:childTnLst>
                              <p:par>
                                <p:cTn id="21" presetID="2" presetClass="entr" presetSubtype="8"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 calcmode="lin" valueType="num">
                                      <p:cBhvr additive="base">
                                        <p:cTn id="23" dur="3000"/>
                                        <p:tgtEl>
                                          <p:spTgt spid="144"/>
                                        </p:tgtEl>
                                        <p:attrNameLst>
                                          <p:attrName>ppt_x</p:attrName>
                                        </p:attrNameLst>
                                      </p:cBhvr>
                                      <p:tavLst>
                                        <p:tav tm="0">
                                          <p:val>
                                            <p:strVal val="#ppt_x-1"/>
                                          </p:val>
                                        </p:tav>
                                        <p:tav tm="100000">
                                          <p:val>
                                            <p:strVal val="#ppt_x"/>
                                          </p:val>
                                        </p:tav>
                                      </p:tavLst>
                                    </p:anim>
                                  </p:childTnLst>
                                </p:cTn>
                              </p:par>
                            </p:childTnLst>
                          </p:cTn>
                        </p:par>
                        <p:par>
                          <p:cTn id="24" fill="hold">
                            <p:stCondLst>
                              <p:cond delay="13000"/>
                            </p:stCondLst>
                            <p:childTnLst>
                              <p:par>
                                <p:cTn id="25" presetID="10" presetClass="entr" presetSubtype="0" fill="hold" nodeType="after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100"/>
                                        <p:tgtEl>
                                          <p:spTgt spid="146"/>
                                        </p:tgtEl>
                                      </p:cBhvr>
                                    </p:animEffect>
                                  </p:childTnLst>
                                </p:cTn>
                              </p:par>
                              <p:par>
                                <p:cTn id="28" presetID="10" presetClass="entr" presetSubtype="0" fill="hold" nodeType="withEffect">
                                  <p:stCondLst>
                                    <p:cond delay="0"/>
                                  </p:stCondLst>
                                  <p:childTnLst>
                                    <p:set>
                                      <p:cBhvr>
                                        <p:cTn id="29" dur="1" fill="hold">
                                          <p:stCondLst>
                                            <p:cond delay="0"/>
                                          </p:stCondLst>
                                        </p:cTn>
                                        <p:tgtEl>
                                          <p:spTgt spid="147"/>
                                        </p:tgtEl>
                                        <p:attrNameLst>
                                          <p:attrName>style.visibility</p:attrName>
                                        </p:attrNameLst>
                                      </p:cBhvr>
                                      <p:to>
                                        <p:strVal val="visible"/>
                                      </p:to>
                                    </p:set>
                                    <p:animEffect transition="in" filter="fade">
                                      <p:cBhvr>
                                        <p:cTn id="30" dur="1000"/>
                                        <p:tgtEl>
                                          <p:spTgt spid="147"/>
                                        </p:tgtEl>
                                      </p:cBhvr>
                                    </p:animEffect>
                                  </p:childTnLst>
                                </p:cTn>
                              </p:par>
                              <p:par>
                                <p:cTn id="31" presetID="10" presetClass="entr" presetSubtype="0" fill="hold" nodeType="with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fade">
                                      <p:cBhvr>
                                        <p:cTn id="33" dur="1000"/>
                                        <p:tgtEl>
                                          <p:spTgt spid="148"/>
                                        </p:tgtEl>
                                      </p:cBhvr>
                                    </p:animEffect>
                                  </p:childTnLst>
                                </p:cTn>
                              </p:par>
                              <p:par>
                                <p:cTn id="34" presetID="10" presetClass="entr" presetSubtype="0" fill="hold" nodeType="withEffect">
                                  <p:stCondLst>
                                    <p:cond delay="0"/>
                                  </p:stCondLst>
                                  <p:childTnLst>
                                    <p:set>
                                      <p:cBhvr>
                                        <p:cTn id="35" dur="1" fill="hold">
                                          <p:stCondLst>
                                            <p:cond delay="0"/>
                                          </p:stCondLst>
                                        </p:cTn>
                                        <p:tgtEl>
                                          <p:spTgt spid="149"/>
                                        </p:tgtEl>
                                        <p:attrNameLst>
                                          <p:attrName>style.visibility</p:attrName>
                                        </p:attrNameLst>
                                      </p:cBhvr>
                                      <p:to>
                                        <p:strVal val="visible"/>
                                      </p:to>
                                    </p:set>
                                    <p:animEffect transition="in" filter="fade">
                                      <p:cBhvr>
                                        <p:cTn id="36" dur="1000"/>
                                        <p:tgtEl>
                                          <p:spTgt spid="149"/>
                                        </p:tgtEl>
                                      </p:cBhvr>
                                    </p:animEffect>
                                  </p:childTnLst>
                                </p:cTn>
                              </p:par>
                            </p:childTnLst>
                          </p:cTn>
                        </p:par>
                        <p:par>
                          <p:cTn id="37" fill="hold">
                            <p:stCondLst>
                              <p:cond delay="14100"/>
                            </p:stCondLst>
                            <p:childTnLst>
                              <p:par>
                                <p:cTn id="38" presetID="10" presetClass="entr" presetSubtype="0" fill="hold" nodeType="after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fade">
                                      <p:cBhvr>
                                        <p:cTn id="40"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Y: LPC Durbin windowing</a:t>
            </a:r>
            <a:endParaRPr sz="2400"/>
          </a:p>
        </p:txBody>
      </p:sp>
      <p:pic>
        <p:nvPicPr>
          <p:cNvPr id="155" name="Google Shape;155;p21"/>
          <p:cNvPicPr preferRelativeResize="0"/>
          <p:nvPr/>
        </p:nvPicPr>
        <p:blipFill>
          <a:blip r:embed="rId3">
            <a:alphaModFix/>
          </a:blip>
          <a:stretch>
            <a:fillRect/>
          </a:stretch>
        </p:blipFill>
        <p:spPr>
          <a:xfrm>
            <a:off x="288889" y="1853850"/>
            <a:ext cx="5705061" cy="1197594"/>
          </a:xfrm>
          <a:prstGeom prst="rect">
            <a:avLst/>
          </a:prstGeom>
          <a:noFill/>
          <a:ln>
            <a:noFill/>
          </a:ln>
        </p:spPr>
      </p:pic>
      <p:sp>
        <p:nvSpPr>
          <p:cNvPr id="156" name="Google Shape;156;p21"/>
          <p:cNvSpPr/>
          <p:nvPr/>
        </p:nvSpPr>
        <p:spPr>
          <a:xfrm>
            <a:off x="418840" y="1938745"/>
            <a:ext cx="1377600" cy="986700"/>
          </a:xfrm>
          <a:prstGeom prst="rect">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749906" y="1938745"/>
            <a:ext cx="1377600" cy="986700"/>
          </a:xfrm>
          <a:prstGeom prst="rect">
            <a:avLst/>
          </a:prstGeom>
          <a:solidFill>
            <a:srgbClr val="0300FF">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1057530" y="1938745"/>
            <a:ext cx="1377600" cy="986700"/>
          </a:xfrm>
          <a:prstGeom prst="rect">
            <a:avLst/>
          </a:prstGeom>
          <a:solidFill>
            <a:srgbClr val="0BFF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1375348" y="1938745"/>
            <a:ext cx="1377600" cy="986700"/>
          </a:xfrm>
          <a:prstGeom prst="rect">
            <a:avLst/>
          </a:prstGeom>
          <a:solidFill>
            <a:srgbClr val="FFC6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1723702" y="1938745"/>
            <a:ext cx="1377600" cy="986700"/>
          </a:xfrm>
          <a:prstGeom prst="rect">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3685547" y="1938745"/>
            <a:ext cx="1377600" cy="986700"/>
          </a:xfrm>
          <a:prstGeom prst="rect">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3685580" y="2925501"/>
            <a:ext cx="1377600" cy="316800"/>
          </a:xfrm>
          <a:prstGeom prst="downArrow">
            <a:avLst>
              <a:gd name="adj1" fmla="val 50000"/>
              <a:gd name="adj2" fmla="val 100000"/>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418840" y="2925501"/>
            <a:ext cx="330900" cy="210300"/>
          </a:xfrm>
          <a:prstGeom prst="downArrow">
            <a:avLst>
              <a:gd name="adj1" fmla="val 50000"/>
              <a:gd name="adj2" fmla="val 100000"/>
            </a:avLst>
          </a:prstGeom>
          <a:solidFill>
            <a:srgbClr val="FF0000">
              <a:alpha val="35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p:nvPr/>
        </p:nvSpPr>
        <p:spPr>
          <a:xfrm>
            <a:off x="185850" y="3171334"/>
            <a:ext cx="1663500" cy="4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80 samples</a:t>
            </a:r>
            <a:endParaRPr sz="3000" dirty="0">
              <a:latin typeface="Lato"/>
              <a:ea typeface="Lato"/>
              <a:cs typeface="Lato"/>
              <a:sym typeface="Lato"/>
            </a:endParaRPr>
          </a:p>
        </p:txBody>
      </p:sp>
      <p:sp>
        <p:nvSpPr>
          <p:cNvPr id="165" name="Google Shape;165;p21"/>
          <p:cNvSpPr txBox="1"/>
          <p:nvPr/>
        </p:nvSpPr>
        <p:spPr>
          <a:xfrm>
            <a:off x="3939513" y="3171334"/>
            <a:ext cx="1936500" cy="4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400 samples</a:t>
            </a:r>
            <a:endParaRPr sz="3000" dirty="0">
              <a:latin typeface="Lato"/>
              <a:ea typeface="Lato"/>
              <a:cs typeface="Lato"/>
              <a:sym typeface="Lato"/>
            </a:endParaRPr>
          </a:p>
        </p:txBody>
      </p:sp>
      <p:sp>
        <p:nvSpPr>
          <p:cNvPr id="166" name="Google Shape;166;p21"/>
          <p:cNvSpPr txBox="1"/>
          <p:nvPr/>
        </p:nvSpPr>
        <p:spPr>
          <a:xfrm>
            <a:off x="6033300" y="1938750"/>
            <a:ext cx="3110700" cy="2673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16kH = 16 000 samples/sec</a:t>
            </a:r>
            <a:endParaRPr sz="3000" dirty="0">
              <a:latin typeface="Lato"/>
              <a:ea typeface="Lato"/>
              <a:cs typeface="Lato"/>
              <a:sym typeface="Lato"/>
            </a:endParaRPr>
          </a:p>
          <a:p>
            <a:pPr marL="0" lvl="0" indent="0" algn="l" rtl="0">
              <a:spcBef>
                <a:spcPts val="0"/>
              </a:spcBef>
              <a:spcAft>
                <a:spcPts val="0"/>
              </a:spcAft>
              <a:buNone/>
            </a:pPr>
            <a:endParaRPr sz="3000" dirty="0">
              <a:latin typeface="Lato"/>
              <a:ea typeface="Lato"/>
              <a:cs typeface="Lato"/>
              <a:sym typeface="Lato"/>
            </a:endParaRPr>
          </a:p>
          <a:p>
            <a:pPr marL="0" lvl="0" indent="0" algn="l" rtl="0">
              <a:spcBef>
                <a:spcPts val="0"/>
              </a:spcBef>
              <a:spcAft>
                <a:spcPts val="0"/>
              </a:spcAft>
              <a:buNone/>
            </a:pPr>
            <a:r>
              <a:rPr lang="en" sz="3000" dirty="0">
                <a:latin typeface="Lato"/>
                <a:ea typeface="Lato"/>
                <a:cs typeface="Lato"/>
                <a:sym typeface="Lato"/>
              </a:rPr>
              <a:t>~100 windows for 0.5 recording</a:t>
            </a:r>
            <a:endParaRPr sz="3000" dirty="0">
              <a:latin typeface="Lato"/>
              <a:ea typeface="Lato"/>
              <a:cs typeface="Lato"/>
              <a:sym typeface="Lato"/>
            </a:endParaRPr>
          </a:p>
        </p:txBody>
      </p:sp>
      <p:pic>
        <p:nvPicPr>
          <p:cNvPr id="167" name="Google Shape;167;p21"/>
          <p:cNvPicPr preferRelativeResize="0"/>
          <p:nvPr/>
        </p:nvPicPr>
        <p:blipFill>
          <a:blip r:embed="rId4">
            <a:alphaModFix/>
          </a:blip>
          <a:stretch>
            <a:fillRect/>
          </a:stretch>
        </p:blipFill>
        <p:spPr>
          <a:xfrm>
            <a:off x="1901451" y="3291675"/>
            <a:ext cx="1663500" cy="1754657"/>
          </a:xfrm>
          <a:prstGeom prst="rect">
            <a:avLst/>
          </a:prstGeom>
          <a:noFill/>
          <a:ln>
            <a:noFill/>
          </a:ln>
        </p:spPr>
      </p:pic>
      <p:sp>
        <p:nvSpPr>
          <p:cNvPr id="2" name="Slide Number Placeholder 1">
            <a:extLst>
              <a:ext uri="{FF2B5EF4-FFF2-40B4-BE49-F238E27FC236}">
                <a16:creationId xmlns:a16="http://schemas.microsoft.com/office/drawing/2014/main" id="{52CEC94D-8CFC-43A7-AA45-1E054BE57B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(16:9)</PresentationFormat>
  <Paragraphs>168</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Lato</vt:lpstr>
      <vt:lpstr>Raleway</vt:lpstr>
      <vt:lpstr>Arial</vt:lpstr>
      <vt:lpstr>Streamline</vt:lpstr>
      <vt:lpstr>Scratchbook: hide before presenting</vt:lpstr>
      <vt:lpstr>Distributed Streaming Processing  3rd. Milestone </vt:lpstr>
      <vt:lpstr>Agenda</vt:lpstr>
      <vt:lpstr>Motivation: From Batch to Stream Processing</vt:lpstr>
      <vt:lpstr>Challenge:  Digital Signal Processing with Flink</vt:lpstr>
      <vt:lpstr>Window Concept</vt:lpstr>
      <vt:lpstr>Session &amp; Global Windows</vt:lpstr>
      <vt:lpstr>Tumbling &amp; Sliding Windows</vt:lpstr>
      <vt:lpstr>Y: LPC Durbin windowing</vt:lpstr>
      <vt:lpstr>Operations: Non-windowed streams</vt:lpstr>
      <vt:lpstr>Operations: Non-windowed streams</vt:lpstr>
      <vt:lpstr>Operations: Windowed Streams</vt:lpstr>
      <vt:lpstr>Operations: Windowed Streams</vt:lpstr>
      <vt:lpstr>Operations: Windowed Streams</vt:lpstr>
      <vt:lpstr>Y: LPC Durbin implementation</vt:lpstr>
      <vt:lpstr>LPC function:</vt:lpstr>
      <vt:lpstr>Optimization:</vt:lpstr>
      <vt:lpstr>Another way:</vt:lpstr>
      <vt:lpstr>Overview of our pipeline</vt:lpstr>
      <vt:lpstr>Another overview...</vt:lpstr>
      <vt:lpstr>Future development: Visualize with Grafana</vt:lpstr>
      <vt:lpstr>Future development: Take audio from mic</vt:lpstr>
      <vt:lpstr>Future development: Take audio from Internet</vt:lpstr>
      <vt:lpstr>Future development: Speech recognition </vt:lpstr>
      <vt:lpstr>Future development: Machine learning</vt:lpstr>
      <vt:lpstr>Summary</vt:lpstr>
      <vt:lpstr>Backup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Scratchbook: hide before presenting</dc:title>
  <dc:creator>ardeshir soltani nejad</dc:creator>
  <cp:lastModifiedBy>ardeshir soltani nejad</cp:lastModifiedBy>
  <cp:revision>1</cp:revision>
  <dcterms:modified xsi:type="dcterms:W3CDTF">2020-06-10T18:16:19Z</dcterms:modified>
</cp:coreProperties>
</file>