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Source Code Pro"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291"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deshir soltani nejad" userId="bbf2dcf3d057a6b8" providerId="LiveId" clId="{46DF63C9-6DBF-4F29-AC86-0BE8EBEA2741}"/>
    <pc:docChg chg="modSld">
      <pc:chgData name="ardeshir soltani nejad" userId="bbf2dcf3d057a6b8" providerId="LiveId" clId="{46DF63C9-6DBF-4F29-AC86-0BE8EBEA2741}" dt="2020-06-11T20:50:39.869" v="0" actId="1076"/>
      <pc:docMkLst>
        <pc:docMk/>
      </pc:docMkLst>
      <pc:sldChg chg="modSp mod">
        <pc:chgData name="ardeshir soltani nejad" userId="bbf2dcf3d057a6b8" providerId="LiveId" clId="{46DF63C9-6DBF-4F29-AC86-0BE8EBEA2741}" dt="2020-06-11T20:50:39.869" v="0" actId="1076"/>
        <pc:sldMkLst>
          <pc:docMk/>
          <pc:sldMk cId="0" sldId="267"/>
        </pc:sldMkLst>
        <pc:picChg chg="mod">
          <ac:chgData name="ardeshir soltani nejad" userId="bbf2dcf3d057a6b8" providerId="LiveId" clId="{46DF63C9-6DBF-4F29-AC86-0BE8EBEA2741}" dt="2020-06-11T20:50:39.869" v="0" actId="1076"/>
          <ac:picMkLst>
            <pc:docMk/>
            <pc:sldMk cId="0" sldId="267"/>
            <ac:picMk id="192"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6eb7d359a8_0_3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6eb7d359a8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Influx ist keine relationale Datenbank. Das heißt, es gibt kein tables wie in mySQL. Influxdb arbeitet mit data points. Ein data point ist eine Messung zu einem bestimmten Zeitpunkt, also einen Tupel. Points sind in series gruppiert und mehrere series bilden einen measurement. InfluxDB hat eine eigene query language, die sehr ähnlich zu SQL ist. Die Datenbank ist eine kleine ausführbare datei und sie ist sehr leicht einzurichten, es gibt keine dependencies.</a:t>
            </a:r>
            <a:endParaRPr sz="12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ec51b9cd6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ec51b9cd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Grafana ist ein leistungsstarkes open-source Tool zur Visualisierung von Daten. Das hier ist ein Beispiel für einen Dashboard. Ein Dashboard besteht aus mehrere Panels. Grafana kann Daten aus mehreren Quellen simultan bekommen und alles auf verschiedene Weise darstellen. Unser Dashboard ist aber nicht so kompliziert wie diese, ich zeige euch gleich:</a:t>
            </a:r>
            <a:endParaRPr sz="12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7de4de420f_4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7de4de420f_4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6eb7d359a8_0_3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6eb7d359a8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6eb7d359a8_0_3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6eb7d359a8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Sind 3 Emotionen in dem man </a:t>
            </a:r>
            <a:r>
              <a:rPr lang="en">
                <a:solidFill>
                  <a:schemeClr val="dk1"/>
                </a:solidFill>
              </a:rPr>
              <a:t>normalerweise </a:t>
            </a:r>
            <a:r>
              <a:rPr lang="en"/>
              <a:t>lauter redet. Der Wertebereich von Y-Akse wird maximal bzw. Erreicht -4 und +4. Diese Wertebereich wird automatisch von Grafana skaliert sobald die Daten eingespielt werden.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6eb7d359a8_0_3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6eb7d359a8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Der wertebereich von neutral ist wegen nur ein Ausreißer passiert. Sonst kann man sagen dass die Maximale Zahl liegt bis 2.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6eb7d359a8_0_3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6eb7d359a8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6eb7d359a8_0_3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6eb7d359a8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6ed0030f7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6ed0030f7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6eb7d359a8_0_3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6eb7d359a8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eb7d359a8_0_2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eb7d359a8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de4de420f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de4de420f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First, I’ll help you to recollect what we’ve </a:t>
            </a:r>
            <a:r>
              <a:rPr lang="en" b="1"/>
              <a:t>done so far</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In previous presentations we’ve shown you how humans produce speech and how we can </a:t>
            </a:r>
            <a:r>
              <a:rPr lang="en" b="1"/>
              <a:t>model </a:t>
            </a:r>
            <a:r>
              <a:rPr lang="en"/>
              <a:t>this mathematically.</a:t>
            </a:r>
            <a:endParaRPr/>
          </a:p>
          <a:p>
            <a:pPr marL="0" lvl="0" indent="0" algn="l" rtl="0">
              <a:spcBef>
                <a:spcPts val="0"/>
              </a:spcBef>
              <a:spcAft>
                <a:spcPts val="0"/>
              </a:spcAft>
              <a:buNone/>
            </a:pPr>
            <a:endParaRPr/>
          </a:p>
          <a:p>
            <a:pPr marL="0" lvl="0" indent="0" algn="l" rtl="0">
              <a:spcBef>
                <a:spcPts val="0"/>
              </a:spcBef>
              <a:spcAft>
                <a:spcPts val="0"/>
              </a:spcAft>
              <a:buNone/>
            </a:pPr>
            <a:r>
              <a:rPr lang="en"/>
              <a:t>To do so, we had to delve into </a:t>
            </a:r>
            <a:r>
              <a:rPr lang="en" b="1"/>
              <a:t>Signal Processing</a:t>
            </a:r>
            <a:r>
              <a:rPr lang="en"/>
              <a:t>, Stream Windowing, filtering</a:t>
            </a:r>
            <a:r>
              <a:rPr lang="en" b="1"/>
              <a:t> </a:t>
            </a:r>
            <a:r>
              <a:rPr lang="en"/>
              <a:t>and detecting</a:t>
            </a:r>
            <a:r>
              <a:rPr lang="en" b="1"/>
              <a:t> </a:t>
            </a:r>
            <a:r>
              <a:rPr lang="en"/>
              <a:t>correlation in signals.</a:t>
            </a:r>
            <a:endParaRPr/>
          </a:p>
          <a:p>
            <a:pPr marL="0" lvl="0" indent="0" algn="l" rtl="0">
              <a:spcBef>
                <a:spcPts val="0"/>
              </a:spcBef>
              <a:spcAft>
                <a:spcPts val="0"/>
              </a:spcAft>
              <a:buNone/>
            </a:pPr>
            <a:endParaRPr/>
          </a:p>
          <a:p>
            <a:pPr marL="0" lvl="0" indent="0" algn="l" rtl="0">
              <a:spcBef>
                <a:spcPts val="0"/>
              </a:spcBef>
              <a:spcAft>
                <a:spcPts val="0"/>
              </a:spcAft>
              <a:buNone/>
            </a:pPr>
            <a:r>
              <a:rPr lang="en"/>
              <a:t>Last time we had a fully functional LPC implementation in Java using </a:t>
            </a:r>
            <a:r>
              <a:rPr lang="en" b="1"/>
              <a:t>Apache Flink</a:t>
            </a:r>
            <a:r>
              <a:rPr lang="en"/>
              <a:t> as a stream processing platform.</a:t>
            </a:r>
            <a:endParaRPr/>
          </a:p>
          <a:p>
            <a:pPr marL="0" lvl="0" indent="0" algn="l" rtl="0">
              <a:spcBef>
                <a:spcPts val="0"/>
              </a:spcBef>
              <a:spcAft>
                <a:spcPts val="0"/>
              </a:spcAft>
              <a:buNone/>
            </a:pPr>
            <a:endParaRPr/>
          </a:p>
          <a:p>
            <a:pPr marL="0" lvl="0" indent="0" algn="l" rtl="0">
              <a:spcBef>
                <a:spcPts val="0"/>
              </a:spcBef>
              <a:spcAft>
                <a:spcPts val="0"/>
              </a:spcAft>
              <a:buNone/>
            </a:pPr>
            <a:r>
              <a:rPr lang="en"/>
              <a:t>Today we’ll show you how we have further developed the project using recordings that express</a:t>
            </a:r>
            <a:r>
              <a:rPr lang="en" b="1"/>
              <a:t> emotion</a:t>
            </a:r>
            <a:r>
              <a:rPr lang="en"/>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de4de420f_1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7de4de420f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EmoDB </a:t>
            </a:r>
            <a:r>
              <a:rPr lang="en"/>
              <a:t>is a database of emotional sentences, recorded in the TU Berlin. </a:t>
            </a:r>
            <a:endParaRPr/>
          </a:p>
          <a:p>
            <a:pPr marL="0" lvl="0" indent="0" algn="l" rtl="0">
              <a:spcBef>
                <a:spcPts val="0"/>
              </a:spcBef>
              <a:spcAft>
                <a:spcPts val="0"/>
              </a:spcAft>
              <a:buNone/>
            </a:pPr>
            <a:endParaRPr/>
          </a:p>
          <a:p>
            <a:pPr marL="0" lvl="0" indent="0" algn="l" rtl="0">
              <a:spcBef>
                <a:spcPts val="0"/>
              </a:spcBef>
              <a:spcAft>
                <a:spcPts val="0"/>
              </a:spcAft>
              <a:buNone/>
            </a:pPr>
            <a:r>
              <a:rPr lang="en"/>
              <a:t>The database consists of about 500 short sentences, recorded using the </a:t>
            </a:r>
            <a:r>
              <a:rPr lang="en" b="1"/>
              <a:t>Stanislavski </a:t>
            </a:r>
            <a:r>
              <a:rPr lang="en"/>
              <a:t>method. This is a method that actors use to achieve realistic emotion. 5 male, 5 female actors</a:t>
            </a:r>
            <a:endParaRPr/>
          </a:p>
          <a:p>
            <a:pPr marL="0" lvl="0" indent="0" algn="l" rtl="0">
              <a:spcBef>
                <a:spcPts val="0"/>
              </a:spcBef>
              <a:spcAft>
                <a:spcPts val="0"/>
              </a:spcAft>
              <a:buNone/>
            </a:pPr>
            <a:endParaRPr/>
          </a:p>
          <a:p>
            <a:pPr marL="0" lvl="0" indent="0" algn="l" rtl="0">
              <a:spcBef>
                <a:spcPts val="0"/>
              </a:spcBef>
              <a:spcAft>
                <a:spcPts val="0"/>
              </a:spcAft>
              <a:buNone/>
            </a:pPr>
            <a:r>
              <a:rPr lang="en">
                <a:solidFill>
                  <a:schemeClr val="dk1"/>
                </a:solidFill>
              </a:rPr>
              <a:t>&lt;&lt;</a:t>
            </a:r>
            <a:r>
              <a:rPr lang="en" i="1">
                <a:solidFill>
                  <a:schemeClr val="dk1"/>
                </a:solidFill>
              </a:rPr>
              <a:t>80% recognized, 60% natural&gt;&gt; </a:t>
            </a:r>
            <a:r>
              <a:rPr lang="en"/>
              <a:t>The recordings that made it in the final database had to pass a </a:t>
            </a:r>
            <a:r>
              <a:rPr lang="en" b="1"/>
              <a:t>perception test</a:t>
            </a:r>
            <a:r>
              <a:rPr lang="en"/>
              <a:t>, in which the emotion had to be recognized by at least 80% of the listeners and at least 60% must have perceived it as natural, e.g. not over/underplayed. </a:t>
            </a:r>
            <a:endParaRPr i="1"/>
          </a:p>
          <a:p>
            <a:pPr marL="0" lvl="0" indent="0" algn="l" rtl="0">
              <a:spcBef>
                <a:spcPts val="0"/>
              </a:spcBef>
              <a:spcAft>
                <a:spcPts val="0"/>
              </a:spcAft>
              <a:buNone/>
            </a:pPr>
            <a:endParaRPr/>
          </a:p>
          <a:p>
            <a:pPr marL="0" lvl="0" indent="0" algn="l" rtl="0">
              <a:spcBef>
                <a:spcPts val="0"/>
              </a:spcBef>
              <a:spcAft>
                <a:spcPts val="0"/>
              </a:spcAft>
              <a:buNone/>
            </a:pPr>
            <a:r>
              <a:rPr lang="en"/>
              <a:t>Our goal for today’s milestone was to</a:t>
            </a:r>
            <a:r>
              <a:rPr lang="en" b="1"/>
              <a:t> read the database</a:t>
            </a:r>
            <a:r>
              <a:rPr lang="en"/>
              <a:t> in bulk using our program,</a:t>
            </a:r>
            <a:endParaRPr/>
          </a:p>
          <a:p>
            <a:pPr marL="0" lvl="0" indent="0" algn="l" rtl="0">
              <a:spcBef>
                <a:spcPts val="0"/>
              </a:spcBef>
              <a:spcAft>
                <a:spcPts val="0"/>
              </a:spcAft>
              <a:buNone/>
            </a:pPr>
            <a:endParaRPr/>
          </a:p>
          <a:p>
            <a:pPr marL="0" lvl="0" indent="0" algn="l" rtl="0">
              <a:spcBef>
                <a:spcPts val="0"/>
              </a:spcBef>
              <a:spcAft>
                <a:spcPts val="0"/>
              </a:spcAft>
              <a:buNone/>
            </a:pPr>
            <a:r>
              <a:rPr lang="en"/>
              <a:t>and see if we can spot some </a:t>
            </a:r>
            <a:r>
              <a:rPr lang="en" b="1"/>
              <a:t>correlation </a:t>
            </a:r>
            <a:r>
              <a:rPr lang="en"/>
              <a:t>between the coefficients we calculate and the emotion of the sentence.</a:t>
            </a:r>
            <a:endParaRPr/>
          </a:p>
          <a:p>
            <a:pPr marL="0" lvl="0" indent="0" algn="l" rtl="0">
              <a:spcBef>
                <a:spcPts val="0"/>
              </a:spcBef>
              <a:spcAft>
                <a:spcPts val="0"/>
              </a:spcAft>
              <a:buNone/>
            </a:pPr>
            <a:r>
              <a:rPr lang="en"/>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de4de420f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de4de420f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First, we had to </a:t>
            </a:r>
            <a:r>
              <a:rPr lang="en" b="1"/>
              <a:t>adjust </a:t>
            </a:r>
            <a:r>
              <a:rPr lang="en"/>
              <a:t>our program to better handle the processing of multiple files. If you remember from last time, for a single file, we created 5 separate text files.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Since, we didn’t need all of those files to analyze emotions, we narrowed down our input to </a:t>
            </a:r>
            <a:r>
              <a:rPr lang="en" b="1"/>
              <a:t>only the alpha</a:t>
            </a:r>
            <a:r>
              <a:rPr lang="en"/>
              <a:t> coefficients.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Then we decided it was easier to output all the coefficients from all audio files in a </a:t>
            </a:r>
            <a:r>
              <a:rPr lang="en" b="1"/>
              <a:t>single text</a:t>
            </a:r>
            <a:r>
              <a:rPr lang="en"/>
              <a:t> file.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That way, we could easily import the CSV file into any </a:t>
            </a:r>
            <a:r>
              <a:rPr lang="en" b="1"/>
              <a:t>data analysis toolkit</a:t>
            </a:r>
            <a:r>
              <a:rPr lang="en"/>
              <a:t> and spot correlations in the data.</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Each line in the file contains all available data for the file, for example </a:t>
            </a:r>
            <a:r>
              <a:rPr lang="en" b="1"/>
              <a:t>actor, type </a:t>
            </a:r>
            <a:r>
              <a:rPr lang="en"/>
              <a:t>of sentence etc. and importantly, the actual emotion of speech.</a:t>
            </a:r>
            <a:br>
              <a:rPr lang="en"/>
            </a:br>
            <a:br>
              <a:rPr lang="en"/>
            </a:b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de4de420f_1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de4de420f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prove a correlation exists between the alpha coefficients and the emotion, we needed a simple, “</a:t>
            </a:r>
            <a:r>
              <a:rPr lang="en" b="1"/>
              <a:t>batteries included</a:t>
            </a:r>
            <a:r>
              <a:rPr lang="en"/>
              <a:t>” way to do the calculations. We chose Python, using the Pandas data analysis tool.</a:t>
            </a:r>
            <a:endParaRPr/>
          </a:p>
          <a:p>
            <a:pPr marL="0" lvl="0" indent="0" algn="l" rtl="0">
              <a:spcBef>
                <a:spcPts val="0"/>
              </a:spcBef>
              <a:spcAft>
                <a:spcPts val="0"/>
              </a:spcAft>
              <a:buNone/>
            </a:pPr>
            <a:endParaRPr/>
          </a:p>
          <a:p>
            <a:pPr marL="0" lvl="0" indent="0" algn="l" rtl="0">
              <a:spcBef>
                <a:spcPts val="0"/>
              </a:spcBef>
              <a:spcAft>
                <a:spcPts val="0"/>
              </a:spcAft>
              <a:buNone/>
            </a:pPr>
            <a:r>
              <a:rPr lang="en"/>
              <a:t>We used a very simple approach:</a:t>
            </a:r>
            <a:endParaRPr/>
          </a:p>
          <a:p>
            <a:pPr marL="0" lvl="0" indent="0" algn="l" rtl="0">
              <a:spcBef>
                <a:spcPts val="0"/>
              </a:spcBef>
              <a:spcAft>
                <a:spcPts val="0"/>
              </a:spcAft>
              <a:buNone/>
            </a:pPr>
            <a:r>
              <a:rPr lang="en"/>
              <a:t>1)We did a random 80 to 20 </a:t>
            </a:r>
            <a:r>
              <a:rPr lang="en" b="1"/>
              <a:t>split </a:t>
            </a:r>
            <a:r>
              <a:rPr lang="en"/>
              <a:t>to obtain a learn-, and test dataset.</a:t>
            </a:r>
            <a:endParaRPr/>
          </a:p>
          <a:p>
            <a:pPr marL="0" lvl="0" indent="0" algn="l" rtl="0">
              <a:spcBef>
                <a:spcPts val="0"/>
              </a:spcBef>
              <a:spcAft>
                <a:spcPts val="0"/>
              </a:spcAft>
              <a:buNone/>
            </a:pPr>
            <a:r>
              <a:rPr lang="en"/>
              <a:t>2)&lt;click&gt; We calculated the </a:t>
            </a:r>
            <a:r>
              <a:rPr lang="en" b="1"/>
              <a:t>mean </a:t>
            </a:r>
            <a:r>
              <a:rPr lang="en"/>
              <a:t>value for each emotion, no matter the gender of the speaker, or type of sentence.</a:t>
            </a:r>
            <a:endParaRPr/>
          </a:p>
          <a:p>
            <a:pPr marL="0" lvl="0" indent="0" algn="l" rtl="0">
              <a:spcBef>
                <a:spcPts val="0"/>
              </a:spcBef>
              <a:spcAft>
                <a:spcPts val="0"/>
              </a:spcAft>
              <a:buNone/>
            </a:pPr>
            <a:r>
              <a:rPr lang="en"/>
              <a:t>3)From there, we calculated some upper and lower </a:t>
            </a:r>
            <a:r>
              <a:rPr lang="en" b="1"/>
              <a:t>boundaries </a:t>
            </a:r>
            <a:r>
              <a:rPr lang="en"/>
              <a:t>to visualize roughly where the mean coefficients of each emotion lie.</a:t>
            </a:r>
            <a:endParaRPr/>
          </a:p>
          <a:p>
            <a:pPr marL="0" lvl="0" indent="0" algn="l" rtl="0">
              <a:spcBef>
                <a:spcPts val="0"/>
              </a:spcBef>
              <a:spcAft>
                <a:spcPts val="0"/>
              </a:spcAft>
              <a:buNone/>
            </a:pPr>
            <a:r>
              <a:rPr lang="en"/>
              <a:t>4)Using those boundaries as a classifier, we were able to </a:t>
            </a:r>
            <a:r>
              <a:rPr lang="en" b="1"/>
              <a:t>predict </a:t>
            </a:r>
            <a:r>
              <a:rPr lang="en"/>
              <a:t>our test dataset correctly 35 percent of the time. That’s nothing impressive, but it’s 2.5 times better than randomly guessing.</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6ec3eaa4e2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6ec3eaa4e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also have some ideas how this can be improved:</a:t>
            </a:r>
            <a:endParaRPr/>
          </a:p>
          <a:p>
            <a:pPr marL="0" lvl="0" indent="0" algn="l" rtl="0">
              <a:spcBef>
                <a:spcPts val="0"/>
              </a:spcBef>
              <a:spcAft>
                <a:spcPts val="0"/>
              </a:spcAft>
              <a:buNone/>
            </a:pPr>
            <a:r>
              <a:rPr lang="en"/>
              <a:t>1)First, we can take into account the information we’ve </a:t>
            </a:r>
            <a:r>
              <a:rPr lang="en" b="1"/>
              <a:t>been ignoring</a:t>
            </a:r>
            <a:r>
              <a:rPr lang="en"/>
              <a:t>, such as gender of speaker and type of sentence.</a:t>
            </a:r>
            <a:endParaRPr/>
          </a:p>
          <a:p>
            <a:pPr marL="0" lvl="0" indent="0" algn="l" rtl="0">
              <a:spcBef>
                <a:spcPts val="0"/>
              </a:spcBef>
              <a:spcAft>
                <a:spcPts val="0"/>
              </a:spcAft>
              <a:buNone/>
            </a:pPr>
            <a:r>
              <a:rPr lang="en"/>
              <a:t>2)Maybe the </a:t>
            </a:r>
            <a:r>
              <a:rPr lang="en" b="1"/>
              <a:t>beginning</a:t>
            </a:r>
            <a:r>
              <a:rPr lang="en"/>
              <a:t>, the middle or the end of a sentence give more information about its emotion. Different patterns could be tested using weighted average instead of a simple average.</a:t>
            </a:r>
            <a:endParaRPr/>
          </a:p>
          <a:p>
            <a:pPr marL="0" lvl="0" indent="0" algn="l" rtl="0">
              <a:spcBef>
                <a:spcPts val="0"/>
              </a:spcBef>
              <a:spcAft>
                <a:spcPts val="0"/>
              </a:spcAft>
              <a:buNone/>
            </a:pPr>
            <a:r>
              <a:rPr lang="en"/>
              <a:t>3)Perhaps the </a:t>
            </a:r>
            <a:r>
              <a:rPr lang="en" b="1"/>
              <a:t>direction </a:t>
            </a:r>
            <a:r>
              <a:rPr lang="en"/>
              <a:t>of the coefficients (falling, rising, arching) also play a role.</a:t>
            </a:r>
            <a:endParaRPr/>
          </a:p>
          <a:p>
            <a:pPr marL="0" lvl="0" indent="0" algn="l" rtl="0">
              <a:spcBef>
                <a:spcPts val="0"/>
              </a:spcBef>
              <a:spcAft>
                <a:spcPts val="0"/>
              </a:spcAft>
              <a:buNone/>
            </a:pPr>
            <a:r>
              <a:rPr lang="en"/>
              <a:t>4)</a:t>
            </a:r>
            <a:r>
              <a:rPr lang="en" b="1">
                <a:solidFill>
                  <a:srgbClr val="4A86E8"/>
                </a:solidFill>
              </a:rPr>
              <a:t>x</a:t>
            </a:r>
            <a:r>
              <a:rPr lang="en">
                <a:solidFill>
                  <a:srgbClr val="4A86E8"/>
                </a:solidFill>
              </a:rPr>
              <a:t> </a:t>
            </a:r>
            <a:r>
              <a:rPr lang="en"/>
              <a:t>Probably </a:t>
            </a:r>
            <a:r>
              <a:rPr lang="en" b="1"/>
              <a:t>all of those</a:t>
            </a:r>
            <a:r>
              <a:rPr lang="en"/>
              <a:t> ideas and more could be integrated into a complex algorithm</a:t>
            </a:r>
            <a:endParaRPr/>
          </a:p>
          <a:p>
            <a:pPr marL="0" lvl="0" indent="0" algn="l" rtl="0">
              <a:spcBef>
                <a:spcPts val="0"/>
              </a:spcBef>
              <a:spcAft>
                <a:spcPts val="0"/>
              </a:spcAft>
              <a:buNone/>
            </a:pPr>
            <a:r>
              <a:rPr lang="en"/>
              <a:t>5)Further improvements should also take a look at the </a:t>
            </a:r>
            <a:r>
              <a:rPr lang="en" b="1"/>
              <a:t>database </a:t>
            </a:r>
            <a:r>
              <a:rPr lang="en"/>
              <a:t>used. Developing a good algorithm, only to be learned and tested on 500 sentences is excessive. </a:t>
            </a:r>
            <a:endParaRPr/>
          </a:p>
          <a:p>
            <a:pPr marL="0" lvl="0" indent="0" algn="l" rtl="0">
              <a:spcBef>
                <a:spcPts val="0"/>
              </a:spcBef>
              <a:spcAft>
                <a:spcPts val="0"/>
              </a:spcAft>
              <a:buNone/>
            </a:pPr>
            <a:r>
              <a:rPr lang="en"/>
              <a:t>For example, I was able to find a 10 times bigger emotional database, created at the University of Toronto, but then we should ask the question: does it matter that it’s in a </a:t>
            </a:r>
            <a:r>
              <a:rPr lang="en" i="1"/>
              <a:t>different language</a:t>
            </a:r>
            <a:r>
              <a:rPr lang="en"/>
              <a: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lnSpc>
                <a:spcPct val="115000"/>
              </a:lnSpc>
              <a:spcBef>
                <a:spcPts val="0"/>
              </a:spcBef>
              <a:spcAft>
                <a:spcPts val="0"/>
              </a:spcAft>
              <a:buClr>
                <a:schemeClr val="dk1"/>
              </a:buClr>
              <a:buSzPts val="1100"/>
              <a:buFont typeface="Arial"/>
              <a:buNone/>
            </a:pPr>
            <a:endParaRPr sz="1000">
              <a:solidFill>
                <a:schemeClr val="dk2"/>
              </a:solidFill>
            </a:endParaRPr>
          </a:p>
          <a:p>
            <a:pPr marL="0" lvl="0" indent="0" algn="l" rtl="0">
              <a:spcBef>
                <a:spcPts val="160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de4de420f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7de4de420f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Dieses slide ist hoffentlich euch vom letzten mal bekannt wo wir über windowing konzept besprochen hatten.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7de4de420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7de4de420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Wir können das als ein vergleich bzw. Beweis nutzen sicher zu stellen dass unsere Ergebnisse soweit mit dem Algorithmus übereinstimmen.</a:t>
            </a:r>
            <a:endParaRPr/>
          </a:p>
          <a:p>
            <a:pPr marL="0" lvl="0" indent="0" algn="l" rtl="0">
              <a:spcBef>
                <a:spcPts val="0"/>
              </a:spcBef>
              <a:spcAft>
                <a:spcPts val="0"/>
              </a:spcAft>
              <a:buNone/>
            </a:pPr>
            <a:r>
              <a:rPr lang="en"/>
              <a:t>Das habe ich mit Excel erstellt.</a:t>
            </a:r>
            <a:endParaRPr/>
          </a:p>
          <a:p>
            <a:pPr marL="0" lvl="0" indent="0" algn="l" rtl="0">
              <a:spcBef>
                <a:spcPts val="0"/>
              </a:spcBef>
              <a:spcAft>
                <a:spcPts val="0"/>
              </a:spcAft>
              <a:buNone/>
            </a:pPr>
            <a:r>
              <a:rPr lang="en"/>
              <a:t>Aber wenn wir der Graph an sich untersuchen wollen wird etwa schwierig weil relative viele Schwankungen zu sehen sind.</a:t>
            </a:r>
            <a:endParaRPr/>
          </a:p>
          <a:p>
            <a:pPr marL="0" lvl="0" indent="0" algn="l" rtl="0">
              <a:spcBef>
                <a:spcPts val="0"/>
              </a:spcBef>
              <a:spcAft>
                <a:spcPts val="0"/>
              </a:spcAft>
              <a:buNone/>
            </a:pPr>
            <a:r>
              <a:rPr lang="en"/>
              <a:t>Deshalb kommen wir auf die Idee den Graph noch einfacher hinzukriegen.</a:t>
            </a:r>
            <a:endParaRPr/>
          </a:p>
          <a:p>
            <a:pPr marL="0" lvl="0" indent="0" algn="l" rtl="0">
              <a:spcBef>
                <a:spcPts val="0"/>
              </a:spcBef>
              <a:spcAft>
                <a:spcPts val="0"/>
              </a:spcAft>
              <a:buNone/>
            </a:pPr>
            <a:r>
              <a:rPr lang="en"/>
              <a:t>Wie wäre es wenn wir unserer Graph noch mehr verfeinern und zwar … </a:t>
            </a:r>
            <a:endParaRPr/>
          </a:p>
          <a:p>
            <a:pPr marL="0" lvl="0" indent="0" algn="l" rtl="0">
              <a:spcBef>
                <a:spcPts val="0"/>
              </a:spcBef>
              <a:spcAft>
                <a:spcPts val="0"/>
              </a:spcAft>
              <a:buNone/>
            </a:pPr>
            <a:r>
              <a:rPr lang="en"/>
              <a:t>An dieser Stelle die X Achse ist einfach von 1 bis 2100 durchnummeriert aber in der Realität time-domain kommt in Frage.</a:t>
            </a:r>
            <a:endParaRPr/>
          </a:p>
          <a:p>
            <a:pPr marL="0" lvl="0" indent="0" algn="l" rtl="0">
              <a:spcBef>
                <a:spcPts val="0"/>
              </a:spcBef>
              <a:spcAft>
                <a:spcPts val="0"/>
              </a:spcAft>
              <a:buNone/>
            </a:pPr>
            <a:r>
              <a:rPr lang="en"/>
              <a:t>Deshalb brauchen wir eine Zeitbasierte Datenbank.</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png"/><Relationship Id="rId7" Type="http://schemas.openxmlformats.org/officeDocument/2006/relationships/image" Target="../media/image22.jp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hyperlink" Target="http://drive.google.com/file/d/1U-j9lw7-AmaXcGjbWnLFmJDdUB15s1lC/view" TargetMode="External"/><Relationship Id="rId5" Type="http://schemas.openxmlformats.org/officeDocument/2006/relationships/image" Target="../media/image21.png"/><Relationship Id="rId4" Type="http://schemas.openxmlformats.org/officeDocument/2006/relationships/hyperlink" Target="http://drive.google.com/file/d/1o9s8Cso-giNRrT9uy7PcuBKpXJgMTwGv/view"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png"/><Relationship Id="rId7"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www.google.com/imgres?imgurl=https%3A%2F%2Fwww.mueller-frahling.de%2Fwp-content%2Fuploads%2F2016%2F01%2Fmuellerfrahling-016-p1.jpg&amp;imgrefurl=https%3A%2F%2Fwww.mueller-frahling.de%2Fangst-substanz-staerken-mit-nr-2%2F&amp;tbnid=zaoCsZqWUSoFpM&amp;vet=12ahUKEwii3on40L_nAhUDEhoKHXDgAQYQMygHegUIARDnAQ..i&amp;docid=8_tPEP2h3s-ehM&amp;w=848&amp;h=444&amp;q=angst%20fotos&amp;ved=2ahUKEwii3on40L_nAhUDEhoKHXDgAQYQMygHegUIARDnAQ"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s://www.google.com/url?sa=i&amp;url=http%3A%2F%2Fwww.eichhorn-office-solutions.de%2Fratgeber%2Flangeweile-im-buero-das-virus-ohne-fieber%2F&amp;psig=AOvVaw0o8Ox1D7rBmxShAR2wg953&amp;ust=1581171772764000&amp;source=images&amp;cd=vfe&amp;ved=0CAIQjRxqFwoTCODZoNHSv-cCFQAAAAAdAAAAABAi"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276150"/>
            <a:ext cx="8520600" cy="952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a:t>Distributed Streaming Processing: </a:t>
            </a:r>
            <a:endParaRPr sz="2400"/>
          </a:p>
          <a:p>
            <a:pPr marL="0" lvl="0" indent="0" algn="ctr" rtl="0">
              <a:spcBef>
                <a:spcPts val="0"/>
              </a:spcBef>
              <a:spcAft>
                <a:spcPts val="0"/>
              </a:spcAft>
              <a:buNone/>
            </a:pPr>
            <a:r>
              <a:rPr lang="en" sz="2400"/>
              <a:t>Implementation of LPC for Signal Processing using Flink </a:t>
            </a:r>
            <a:endParaRPr sz="2400"/>
          </a:p>
        </p:txBody>
      </p:sp>
      <p:sp>
        <p:nvSpPr>
          <p:cNvPr id="55" name="Google Shape;55;p13"/>
          <p:cNvSpPr txBox="1">
            <a:spLocks noGrp="1"/>
          </p:cNvSpPr>
          <p:nvPr>
            <p:ph type="subTitle" idx="1"/>
          </p:nvPr>
        </p:nvSpPr>
        <p:spPr>
          <a:xfrm>
            <a:off x="1249050" y="2545400"/>
            <a:ext cx="62790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DBPRO - WS 19/20 Final Milestone</a:t>
            </a:r>
            <a:endParaRPr sz="2400"/>
          </a:p>
        </p:txBody>
      </p:sp>
      <p:pic>
        <p:nvPicPr>
          <p:cNvPr id="56" name="Google Shape;56;p13"/>
          <p:cNvPicPr preferRelativeResize="0"/>
          <p:nvPr/>
        </p:nvPicPr>
        <p:blipFill>
          <a:blip r:embed="rId3">
            <a:alphaModFix/>
          </a:blip>
          <a:stretch>
            <a:fillRect/>
          </a:stretch>
        </p:blipFill>
        <p:spPr>
          <a:xfrm>
            <a:off x="7600900" y="3850750"/>
            <a:ext cx="952500" cy="952500"/>
          </a:xfrm>
          <a:prstGeom prst="rect">
            <a:avLst/>
          </a:prstGeom>
          <a:noFill/>
          <a:ln>
            <a:noFill/>
          </a:ln>
        </p:spPr>
      </p:pic>
      <p:pic>
        <p:nvPicPr>
          <p:cNvPr id="57" name="Google Shape;57;p13"/>
          <p:cNvPicPr preferRelativeResize="0"/>
          <p:nvPr/>
        </p:nvPicPr>
        <p:blipFill>
          <a:blip r:embed="rId4">
            <a:alphaModFix/>
          </a:blip>
          <a:stretch>
            <a:fillRect/>
          </a:stretch>
        </p:blipFill>
        <p:spPr>
          <a:xfrm>
            <a:off x="0" y="136250"/>
            <a:ext cx="8839200" cy="823146"/>
          </a:xfrm>
          <a:prstGeom prst="rect">
            <a:avLst/>
          </a:prstGeom>
          <a:noFill/>
          <a:ln>
            <a:noFill/>
          </a:ln>
        </p:spPr>
      </p:pic>
      <p:sp>
        <p:nvSpPr>
          <p:cNvPr id="58" name="Google Shape;58;p13"/>
          <p:cNvSpPr txBox="1">
            <a:spLocks noGrp="1"/>
          </p:cNvSpPr>
          <p:nvPr>
            <p:ph type="subTitle" idx="1"/>
          </p:nvPr>
        </p:nvSpPr>
        <p:spPr>
          <a:xfrm>
            <a:off x="509500" y="3930700"/>
            <a:ext cx="3237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Lyubomira Gerova</a:t>
            </a:r>
            <a:endParaRPr sz="1800"/>
          </a:p>
          <a:p>
            <a:pPr marL="0" lvl="0" indent="0" algn="l" rtl="0">
              <a:spcBef>
                <a:spcPts val="0"/>
              </a:spcBef>
              <a:spcAft>
                <a:spcPts val="0"/>
              </a:spcAft>
              <a:buNone/>
            </a:pPr>
            <a:r>
              <a:rPr lang="en" sz="1800"/>
              <a:t>Yordan Grigorov </a:t>
            </a:r>
            <a:endParaRPr sz="1800"/>
          </a:p>
          <a:p>
            <a:pPr marL="0" lvl="0" indent="0" algn="l" rtl="0">
              <a:spcBef>
                <a:spcPts val="0"/>
              </a:spcBef>
              <a:spcAft>
                <a:spcPts val="0"/>
              </a:spcAft>
              <a:buNone/>
            </a:pPr>
            <a:r>
              <a:rPr lang="en" sz="1800"/>
              <a:t>Ardeshir Soltani Nejad</a:t>
            </a:r>
            <a:endParaRPr sz="1800"/>
          </a:p>
        </p:txBody>
      </p:sp>
      <p:pic>
        <p:nvPicPr>
          <p:cNvPr id="59" name="Google Shape;59;p13"/>
          <p:cNvPicPr preferRelativeResize="0"/>
          <p:nvPr/>
        </p:nvPicPr>
        <p:blipFill>
          <a:blip r:embed="rId5">
            <a:alphaModFix/>
          </a:blip>
          <a:stretch>
            <a:fillRect/>
          </a:stretch>
        </p:blipFill>
        <p:spPr>
          <a:xfrm>
            <a:off x="5344375" y="3850750"/>
            <a:ext cx="1417150" cy="1043175"/>
          </a:xfrm>
          <a:prstGeom prst="rect">
            <a:avLst/>
          </a:prstGeom>
          <a:noFill/>
          <a:ln>
            <a:noFill/>
          </a:ln>
        </p:spPr>
      </p:pic>
      <p:sp>
        <p:nvSpPr>
          <p:cNvPr id="60" name="Google Shape;6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2"/>
          <p:cNvSpPr txBox="1">
            <a:spLocks noGrp="1"/>
          </p:cNvSpPr>
          <p:nvPr>
            <p:ph type="title"/>
          </p:nvPr>
        </p:nvSpPr>
        <p:spPr>
          <a:xfrm>
            <a:off x="311700" y="1046825"/>
            <a:ext cx="8520600" cy="1020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400">
                <a:solidFill>
                  <a:srgbClr val="FF0000"/>
                </a:solidFill>
              </a:rPr>
              <a:t>InfluxDB</a:t>
            </a:r>
            <a:endParaRPr sz="2400">
              <a:solidFill>
                <a:srgbClr val="FF0000"/>
              </a:solidFill>
            </a:endParaRPr>
          </a:p>
        </p:txBody>
      </p:sp>
      <p:sp>
        <p:nvSpPr>
          <p:cNvPr id="168" name="Google Shape;168;p22"/>
          <p:cNvSpPr txBox="1">
            <a:spLocks noGrp="1"/>
          </p:cNvSpPr>
          <p:nvPr>
            <p:ph type="body" idx="1"/>
          </p:nvPr>
        </p:nvSpPr>
        <p:spPr>
          <a:xfrm>
            <a:off x="311700" y="1546625"/>
            <a:ext cx="4033200" cy="142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an </a:t>
            </a:r>
            <a:r>
              <a:rPr lang="en" sz="1400" b="1">
                <a:solidFill>
                  <a:schemeClr val="dk1"/>
                </a:solidFill>
              </a:rPr>
              <a:t>open-source</a:t>
            </a:r>
            <a:r>
              <a:rPr lang="en" sz="1400">
                <a:solidFill>
                  <a:schemeClr val="dk1"/>
                </a:solidFill>
              </a:rPr>
              <a:t> </a:t>
            </a:r>
            <a:r>
              <a:rPr lang="en" sz="1400" b="1">
                <a:solidFill>
                  <a:schemeClr val="dk1"/>
                </a:solidFill>
              </a:rPr>
              <a:t>time series</a:t>
            </a:r>
            <a:r>
              <a:rPr lang="en" sz="1400">
                <a:solidFill>
                  <a:schemeClr val="dk1"/>
                </a:solidFill>
              </a:rPr>
              <a:t> database</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provides a </a:t>
            </a:r>
            <a:r>
              <a:rPr lang="en" sz="1400" b="1">
                <a:solidFill>
                  <a:schemeClr val="dk1"/>
                </a:solidFill>
              </a:rPr>
              <a:t>SQL-like </a:t>
            </a:r>
            <a:r>
              <a:rPr lang="en" sz="1400">
                <a:solidFill>
                  <a:schemeClr val="dk1"/>
                </a:solidFill>
              </a:rPr>
              <a:t>language</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has no external dependencies</a:t>
            </a:r>
            <a:endParaRPr sz="1400">
              <a:solidFill>
                <a:schemeClr val="dk1"/>
              </a:solidFill>
            </a:endParaRPr>
          </a:p>
          <a:p>
            <a:pPr marL="0" lvl="0" indent="0" algn="l" rtl="0">
              <a:spcBef>
                <a:spcPts val="0"/>
              </a:spcBef>
              <a:spcAft>
                <a:spcPts val="1600"/>
              </a:spcAft>
              <a:buNone/>
            </a:pPr>
            <a:endParaRPr/>
          </a:p>
        </p:txBody>
      </p:sp>
      <p:pic>
        <p:nvPicPr>
          <p:cNvPr id="169" name="Google Shape;169;p22"/>
          <p:cNvPicPr preferRelativeResize="0"/>
          <p:nvPr/>
        </p:nvPicPr>
        <p:blipFill>
          <a:blip r:embed="rId3">
            <a:alphaModFix/>
          </a:blip>
          <a:stretch>
            <a:fillRect/>
          </a:stretch>
        </p:blipFill>
        <p:spPr>
          <a:xfrm>
            <a:off x="0" y="136250"/>
            <a:ext cx="8839200" cy="823146"/>
          </a:xfrm>
          <a:prstGeom prst="rect">
            <a:avLst/>
          </a:prstGeom>
          <a:noFill/>
          <a:ln>
            <a:noFill/>
          </a:ln>
        </p:spPr>
      </p:pic>
      <p:pic>
        <p:nvPicPr>
          <p:cNvPr id="170" name="Google Shape;170;p22"/>
          <p:cNvPicPr preferRelativeResize="0"/>
          <p:nvPr/>
        </p:nvPicPr>
        <p:blipFill>
          <a:blip r:embed="rId4">
            <a:alphaModFix/>
          </a:blip>
          <a:stretch>
            <a:fillRect/>
          </a:stretch>
        </p:blipFill>
        <p:spPr>
          <a:xfrm>
            <a:off x="5367925" y="1123025"/>
            <a:ext cx="3663950" cy="1081800"/>
          </a:xfrm>
          <a:prstGeom prst="rect">
            <a:avLst/>
          </a:prstGeom>
          <a:noFill/>
          <a:ln>
            <a:noFill/>
          </a:ln>
        </p:spPr>
      </p:pic>
      <p:sp>
        <p:nvSpPr>
          <p:cNvPr id="171" name="Google Shape;171;p22"/>
          <p:cNvSpPr txBox="1"/>
          <p:nvPr/>
        </p:nvSpPr>
        <p:spPr>
          <a:xfrm>
            <a:off x="2810700" y="2957350"/>
            <a:ext cx="7332600" cy="165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select * from “sensors”</a:t>
            </a:r>
            <a:endParaRPr sz="1800"/>
          </a:p>
          <a:p>
            <a:pPr marL="0" lvl="0" indent="0" algn="l" rtl="0">
              <a:spcBef>
                <a:spcPts val="0"/>
              </a:spcBef>
              <a:spcAft>
                <a:spcPts val="0"/>
              </a:spcAft>
              <a:buNone/>
            </a:pPr>
            <a:r>
              <a:rPr lang="en" sz="1800"/>
              <a:t>Name: curious</a:t>
            </a:r>
            <a:endParaRPr sz="1800"/>
          </a:p>
          <a:p>
            <a:pPr marL="0" lvl="0" indent="0" algn="l" rtl="0">
              <a:spcBef>
                <a:spcPts val="0"/>
              </a:spcBef>
              <a:spcAft>
                <a:spcPts val="0"/>
              </a:spcAft>
              <a:buNone/>
            </a:pPr>
            <a:r>
              <a:rPr lang="en" sz="1800"/>
              <a:t>time						key		value</a:t>
            </a:r>
            <a:endParaRPr sz="1800"/>
          </a:p>
          <a:p>
            <a:pPr marL="0" lvl="0" indent="0" algn="l" rtl="0">
              <a:spcBef>
                <a:spcPts val="0"/>
              </a:spcBef>
              <a:spcAft>
                <a:spcPts val="0"/>
              </a:spcAft>
              <a:buNone/>
            </a:pPr>
            <a:r>
              <a:rPr lang="en" sz="1800"/>
              <a:t>- - - - 					- - -    	- - - - </a:t>
            </a:r>
            <a:endParaRPr sz="1800"/>
          </a:p>
          <a:p>
            <a:pPr marL="0" lvl="0" indent="0" algn="l" rtl="0">
              <a:spcBef>
                <a:spcPts val="0"/>
              </a:spcBef>
              <a:spcAft>
                <a:spcPts val="0"/>
              </a:spcAft>
              <a:buNone/>
            </a:pPr>
            <a:r>
              <a:rPr lang="en" sz="1800"/>
              <a:t>15754140</a:t>
            </a:r>
            <a:r>
              <a:rPr lang="en" sz="1800">
                <a:solidFill>
                  <a:srgbClr val="FF0000"/>
                </a:solidFill>
              </a:rPr>
              <a:t>0</a:t>
            </a:r>
            <a:r>
              <a:rPr lang="en" sz="1800"/>
              <a:t>0520000000	a		0.8736125807679866</a:t>
            </a:r>
            <a:endParaRPr sz="1800"/>
          </a:p>
          <a:p>
            <a:pPr marL="0" lvl="0" indent="0" algn="l" rtl="0">
              <a:spcBef>
                <a:spcPts val="0"/>
              </a:spcBef>
              <a:spcAft>
                <a:spcPts val="0"/>
              </a:spcAft>
              <a:buClr>
                <a:schemeClr val="dk1"/>
              </a:buClr>
              <a:buSzPts val="1100"/>
              <a:buFont typeface="Arial"/>
              <a:buNone/>
            </a:pPr>
            <a:r>
              <a:rPr lang="en" sz="1800">
                <a:solidFill>
                  <a:schemeClr val="dk1"/>
                </a:solidFill>
              </a:rPr>
              <a:t>15754140</a:t>
            </a:r>
            <a:r>
              <a:rPr lang="en" sz="1800">
                <a:solidFill>
                  <a:srgbClr val="FF0000"/>
                </a:solidFill>
              </a:rPr>
              <a:t>5</a:t>
            </a:r>
            <a:r>
              <a:rPr lang="en" sz="1800">
                <a:solidFill>
                  <a:schemeClr val="dk1"/>
                </a:solidFill>
              </a:rPr>
              <a:t>0520000000	a		0.8697569228483913</a:t>
            </a:r>
            <a:endParaRPr sz="1800"/>
          </a:p>
        </p:txBody>
      </p:sp>
      <p:sp>
        <p:nvSpPr>
          <p:cNvPr id="172" name="Google Shape;172;p22"/>
          <p:cNvSpPr txBox="1"/>
          <p:nvPr/>
        </p:nvSpPr>
        <p:spPr>
          <a:xfrm>
            <a:off x="311700" y="2978900"/>
            <a:ext cx="2235600" cy="5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Query Example:</a:t>
            </a:r>
            <a:endParaRPr sz="1800" b="1"/>
          </a:p>
        </p:txBody>
      </p:sp>
      <p:sp>
        <p:nvSpPr>
          <p:cNvPr id="173" name="Google Shape;173;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311700" y="1046825"/>
            <a:ext cx="8520600" cy="102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F0000"/>
                </a:solidFill>
              </a:rPr>
              <a:t>Grafana</a:t>
            </a:r>
            <a:endParaRPr sz="2400">
              <a:solidFill>
                <a:srgbClr val="FF0000"/>
              </a:solidFill>
            </a:endParaRPr>
          </a:p>
        </p:txBody>
      </p:sp>
      <p:sp>
        <p:nvSpPr>
          <p:cNvPr id="179" name="Google Shape;179;p23"/>
          <p:cNvSpPr txBox="1">
            <a:spLocks noGrp="1"/>
          </p:cNvSpPr>
          <p:nvPr>
            <p:ph type="body" idx="1"/>
          </p:nvPr>
        </p:nvSpPr>
        <p:spPr>
          <a:xfrm>
            <a:off x="311700" y="2373500"/>
            <a:ext cx="8520600" cy="2195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80" name="Google Shape;180;p23"/>
          <p:cNvPicPr preferRelativeResize="0"/>
          <p:nvPr/>
        </p:nvPicPr>
        <p:blipFill>
          <a:blip r:embed="rId3">
            <a:alphaModFix/>
          </a:blip>
          <a:stretch>
            <a:fillRect/>
          </a:stretch>
        </p:blipFill>
        <p:spPr>
          <a:xfrm>
            <a:off x="0" y="136250"/>
            <a:ext cx="8839200" cy="823146"/>
          </a:xfrm>
          <a:prstGeom prst="rect">
            <a:avLst/>
          </a:prstGeom>
          <a:noFill/>
          <a:ln>
            <a:noFill/>
          </a:ln>
        </p:spPr>
      </p:pic>
      <p:pic>
        <p:nvPicPr>
          <p:cNvPr id="181" name="Google Shape;181;p23"/>
          <p:cNvPicPr preferRelativeResize="0"/>
          <p:nvPr/>
        </p:nvPicPr>
        <p:blipFill>
          <a:blip r:embed="rId4">
            <a:alphaModFix/>
          </a:blip>
          <a:stretch>
            <a:fillRect/>
          </a:stretch>
        </p:blipFill>
        <p:spPr>
          <a:xfrm>
            <a:off x="3041450" y="1738650"/>
            <a:ext cx="6016673" cy="3252451"/>
          </a:xfrm>
          <a:prstGeom prst="rect">
            <a:avLst/>
          </a:prstGeom>
          <a:noFill/>
          <a:ln>
            <a:noFill/>
          </a:ln>
        </p:spPr>
      </p:pic>
      <p:pic>
        <p:nvPicPr>
          <p:cNvPr id="182" name="Google Shape;182;p23"/>
          <p:cNvPicPr preferRelativeResize="0"/>
          <p:nvPr/>
        </p:nvPicPr>
        <p:blipFill>
          <a:blip r:embed="rId5">
            <a:alphaModFix/>
          </a:blip>
          <a:stretch>
            <a:fillRect/>
          </a:stretch>
        </p:blipFill>
        <p:spPr>
          <a:xfrm>
            <a:off x="107800" y="1738650"/>
            <a:ext cx="2429100" cy="3404850"/>
          </a:xfrm>
          <a:prstGeom prst="rect">
            <a:avLst/>
          </a:prstGeom>
          <a:noFill/>
          <a:ln>
            <a:noFill/>
          </a:ln>
        </p:spPr>
      </p:pic>
      <p:sp>
        <p:nvSpPr>
          <p:cNvPr id="183" name="Google Shape;183;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4"/>
          <p:cNvSpPr txBox="1">
            <a:spLocks noGrp="1"/>
          </p:cNvSpPr>
          <p:nvPr>
            <p:ph type="title"/>
          </p:nvPr>
        </p:nvSpPr>
        <p:spPr>
          <a:xfrm>
            <a:off x="311700" y="959400"/>
            <a:ext cx="8520600" cy="5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F0000"/>
                </a:solidFill>
              </a:rPr>
              <a:t>Visualization </a:t>
            </a:r>
            <a:endParaRPr/>
          </a:p>
        </p:txBody>
      </p:sp>
      <p:pic>
        <p:nvPicPr>
          <p:cNvPr id="189" name="Google Shape;189;p24"/>
          <p:cNvPicPr preferRelativeResize="0"/>
          <p:nvPr/>
        </p:nvPicPr>
        <p:blipFill>
          <a:blip r:embed="rId3">
            <a:alphaModFix/>
          </a:blip>
          <a:stretch>
            <a:fillRect/>
          </a:stretch>
        </p:blipFill>
        <p:spPr>
          <a:xfrm>
            <a:off x="0" y="136250"/>
            <a:ext cx="8839200" cy="823146"/>
          </a:xfrm>
          <a:prstGeom prst="rect">
            <a:avLst/>
          </a:prstGeom>
          <a:noFill/>
          <a:ln>
            <a:noFill/>
          </a:ln>
        </p:spPr>
      </p:pic>
      <p:pic>
        <p:nvPicPr>
          <p:cNvPr id="190" name="Google Shape;190;p24"/>
          <p:cNvPicPr preferRelativeResize="0"/>
          <p:nvPr/>
        </p:nvPicPr>
        <p:blipFill>
          <a:blip r:embed="rId4">
            <a:alphaModFix/>
          </a:blip>
          <a:stretch>
            <a:fillRect/>
          </a:stretch>
        </p:blipFill>
        <p:spPr>
          <a:xfrm>
            <a:off x="107550" y="2418525"/>
            <a:ext cx="3961025" cy="2122600"/>
          </a:xfrm>
          <a:prstGeom prst="rect">
            <a:avLst/>
          </a:prstGeom>
          <a:noFill/>
          <a:ln>
            <a:noFill/>
          </a:ln>
        </p:spPr>
      </p:pic>
      <p:sp>
        <p:nvSpPr>
          <p:cNvPr id="191" name="Google Shape;191;p24"/>
          <p:cNvSpPr txBox="1">
            <a:spLocks noGrp="1"/>
          </p:cNvSpPr>
          <p:nvPr>
            <p:ph type="body" idx="1"/>
          </p:nvPr>
        </p:nvSpPr>
        <p:spPr>
          <a:xfrm>
            <a:off x="4572000" y="2280850"/>
            <a:ext cx="4371300" cy="574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1400"/>
              <a:t>Just the first coefficient per window	</a:t>
            </a:r>
            <a:r>
              <a:rPr lang="en"/>
              <a:t>	</a:t>
            </a:r>
            <a:endParaRPr/>
          </a:p>
        </p:txBody>
      </p:sp>
      <p:pic>
        <p:nvPicPr>
          <p:cNvPr id="192" name="Google Shape;192;p24"/>
          <p:cNvPicPr preferRelativeResize="0"/>
          <p:nvPr/>
        </p:nvPicPr>
        <p:blipFill>
          <a:blip r:embed="rId5">
            <a:alphaModFix/>
          </a:blip>
          <a:stretch>
            <a:fillRect/>
          </a:stretch>
        </p:blipFill>
        <p:spPr>
          <a:xfrm>
            <a:off x="4356225" y="2776950"/>
            <a:ext cx="4787775" cy="1407150"/>
          </a:xfrm>
          <a:prstGeom prst="rect">
            <a:avLst/>
          </a:prstGeom>
          <a:noFill/>
          <a:ln>
            <a:noFill/>
          </a:ln>
        </p:spPr>
      </p:pic>
      <p:sp>
        <p:nvSpPr>
          <p:cNvPr id="193" name="Google Shape;193;p24"/>
          <p:cNvSpPr txBox="1">
            <a:spLocks noGrp="1"/>
          </p:cNvSpPr>
          <p:nvPr>
            <p:ph type="body" idx="1"/>
          </p:nvPr>
        </p:nvSpPr>
        <p:spPr>
          <a:xfrm>
            <a:off x="311700" y="1691325"/>
            <a:ext cx="8520600" cy="5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The computed 2100 (105 windows, 20 coefficients per window) sample reduced into 105 ones  </a:t>
            </a:r>
            <a:endParaRPr sz="1400"/>
          </a:p>
          <a:p>
            <a:pPr marL="0" lvl="0" indent="0" algn="l" rtl="0">
              <a:spcBef>
                <a:spcPts val="1600"/>
              </a:spcBef>
              <a:spcAft>
                <a:spcPts val="0"/>
              </a:spcAft>
              <a:buNone/>
            </a:pPr>
            <a:endParaRPr/>
          </a:p>
          <a:p>
            <a:pPr marL="0" lvl="0" indent="0" algn="l" rtl="0">
              <a:spcBef>
                <a:spcPts val="1600"/>
              </a:spcBef>
              <a:spcAft>
                <a:spcPts val="1600"/>
              </a:spcAft>
              <a:buNone/>
            </a:pPr>
            <a:r>
              <a:rPr lang="en"/>
              <a:t>		</a:t>
            </a:r>
            <a:endParaRPr/>
          </a:p>
        </p:txBody>
      </p:sp>
      <p:sp>
        <p:nvSpPr>
          <p:cNvPr id="194" name="Google Shape;1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5"/>
          <p:cNvSpPr txBox="1">
            <a:spLocks noGrp="1"/>
          </p:cNvSpPr>
          <p:nvPr>
            <p:ph type="title"/>
          </p:nvPr>
        </p:nvSpPr>
        <p:spPr>
          <a:xfrm>
            <a:off x="311700" y="1046825"/>
            <a:ext cx="8520600" cy="102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F0000"/>
                </a:solidFill>
              </a:rPr>
              <a:t>Angst vs. Langweile </a:t>
            </a:r>
            <a:endParaRPr sz="2400">
              <a:solidFill>
                <a:srgbClr val="FF0000"/>
              </a:solidFill>
            </a:endParaRPr>
          </a:p>
        </p:txBody>
      </p:sp>
      <p:pic>
        <p:nvPicPr>
          <p:cNvPr id="200" name="Google Shape;200;p25"/>
          <p:cNvPicPr preferRelativeResize="0"/>
          <p:nvPr/>
        </p:nvPicPr>
        <p:blipFill>
          <a:blip r:embed="rId3">
            <a:alphaModFix/>
          </a:blip>
          <a:stretch>
            <a:fillRect/>
          </a:stretch>
        </p:blipFill>
        <p:spPr>
          <a:xfrm>
            <a:off x="0" y="136250"/>
            <a:ext cx="8839200" cy="823146"/>
          </a:xfrm>
          <a:prstGeom prst="rect">
            <a:avLst/>
          </a:prstGeom>
          <a:noFill/>
          <a:ln>
            <a:noFill/>
          </a:ln>
        </p:spPr>
      </p:pic>
      <p:pic>
        <p:nvPicPr>
          <p:cNvPr id="201" name="Google Shape;201;p25" title="Angst.wav">
            <a:hlinkClick r:id="rId4"/>
          </p:cNvPr>
          <p:cNvPicPr preferRelativeResize="0"/>
          <p:nvPr/>
        </p:nvPicPr>
        <p:blipFill>
          <a:blip r:embed="rId5">
            <a:alphaModFix/>
          </a:blip>
          <a:stretch>
            <a:fillRect/>
          </a:stretch>
        </p:blipFill>
        <p:spPr>
          <a:xfrm>
            <a:off x="624000" y="4278500"/>
            <a:ext cx="574925" cy="574925"/>
          </a:xfrm>
          <a:prstGeom prst="rect">
            <a:avLst/>
          </a:prstGeom>
          <a:noFill/>
          <a:ln>
            <a:noFill/>
          </a:ln>
        </p:spPr>
      </p:pic>
      <p:pic>
        <p:nvPicPr>
          <p:cNvPr id="202" name="Google Shape;202;p25" title="Langweile.wav">
            <a:hlinkClick r:id="rId6"/>
          </p:cNvPr>
          <p:cNvPicPr preferRelativeResize="0"/>
          <p:nvPr/>
        </p:nvPicPr>
        <p:blipFill>
          <a:blip r:embed="rId5">
            <a:alphaModFix/>
          </a:blip>
          <a:stretch>
            <a:fillRect/>
          </a:stretch>
        </p:blipFill>
        <p:spPr>
          <a:xfrm>
            <a:off x="5051250" y="4278500"/>
            <a:ext cx="574925" cy="574925"/>
          </a:xfrm>
          <a:prstGeom prst="rect">
            <a:avLst/>
          </a:prstGeom>
          <a:noFill/>
          <a:ln>
            <a:noFill/>
          </a:ln>
        </p:spPr>
      </p:pic>
      <p:sp>
        <p:nvSpPr>
          <p:cNvPr id="203" name="Google Shape;203;p25"/>
          <p:cNvSpPr txBox="1">
            <a:spLocks noGrp="1"/>
          </p:cNvSpPr>
          <p:nvPr>
            <p:ph type="body" idx="1"/>
          </p:nvPr>
        </p:nvSpPr>
        <p:spPr>
          <a:xfrm>
            <a:off x="311700" y="1737575"/>
            <a:ext cx="7554600" cy="5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Aussage: Heute Abend könnte ich es ihm sagen.</a:t>
            </a:r>
            <a:endParaRPr/>
          </a:p>
          <a:p>
            <a:pPr marL="0" lvl="0" indent="0" algn="l" rtl="0">
              <a:spcBef>
                <a:spcPts val="1600"/>
              </a:spcBef>
              <a:spcAft>
                <a:spcPts val="1600"/>
              </a:spcAft>
              <a:buNone/>
            </a:pPr>
            <a:r>
              <a:rPr lang="en"/>
              <a:t>		</a:t>
            </a:r>
            <a:endParaRPr/>
          </a:p>
        </p:txBody>
      </p:sp>
      <p:pic>
        <p:nvPicPr>
          <p:cNvPr id="204" name="Google Shape;204;p25"/>
          <p:cNvPicPr preferRelativeResize="0"/>
          <p:nvPr/>
        </p:nvPicPr>
        <p:blipFill>
          <a:blip r:embed="rId7">
            <a:alphaModFix/>
          </a:blip>
          <a:stretch>
            <a:fillRect/>
          </a:stretch>
        </p:blipFill>
        <p:spPr>
          <a:xfrm>
            <a:off x="700200" y="2571750"/>
            <a:ext cx="2271450" cy="1543050"/>
          </a:xfrm>
          <a:prstGeom prst="rect">
            <a:avLst/>
          </a:prstGeom>
          <a:noFill/>
          <a:ln>
            <a:noFill/>
          </a:ln>
        </p:spPr>
      </p:pic>
      <p:pic>
        <p:nvPicPr>
          <p:cNvPr id="205" name="Google Shape;205;p25"/>
          <p:cNvPicPr preferRelativeResize="0"/>
          <p:nvPr/>
        </p:nvPicPr>
        <p:blipFill>
          <a:blip r:embed="rId8">
            <a:alphaModFix/>
          </a:blip>
          <a:stretch>
            <a:fillRect/>
          </a:stretch>
        </p:blipFill>
        <p:spPr>
          <a:xfrm>
            <a:off x="5149675" y="2571750"/>
            <a:ext cx="1954626" cy="1598575"/>
          </a:xfrm>
          <a:prstGeom prst="rect">
            <a:avLst/>
          </a:prstGeom>
          <a:noFill/>
          <a:ln>
            <a:noFill/>
          </a:ln>
        </p:spPr>
      </p:pic>
      <p:sp>
        <p:nvSpPr>
          <p:cNvPr id="206" name="Google Shape;206;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6"/>
          <p:cNvSpPr txBox="1">
            <a:spLocks noGrp="1"/>
          </p:cNvSpPr>
          <p:nvPr>
            <p:ph type="title"/>
          </p:nvPr>
        </p:nvSpPr>
        <p:spPr>
          <a:xfrm>
            <a:off x="311700" y="56225"/>
            <a:ext cx="8520600" cy="102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F0000"/>
                </a:solidFill>
              </a:rPr>
              <a:t>Angst - Wut - Freude</a:t>
            </a:r>
            <a:endParaRPr sz="2400">
              <a:solidFill>
                <a:srgbClr val="FF0000"/>
              </a:solidFill>
            </a:endParaRPr>
          </a:p>
        </p:txBody>
      </p:sp>
      <p:sp>
        <p:nvSpPr>
          <p:cNvPr id="212" name="Google Shape;212;p26"/>
          <p:cNvSpPr txBox="1">
            <a:spLocks noGrp="1"/>
          </p:cNvSpPr>
          <p:nvPr>
            <p:ph type="body" idx="1"/>
          </p:nvPr>
        </p:nvSpPr>
        <p:spPr>
          <a:xfrm>
            <a:off x="311700" y="2373500"/>
            <a:ext cx="8520600" cy="2195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13" name="Google Shape;213;p26"/>
          <p:cNvPicPr preferRelativeResize="0"/>
          <p:nvPr/>
        </p:nvPicPr>
        <p:blipFill>
          <a:blip r:embed="rId3">
            <a:alphaModFix/>
          </a:blip>
          <a:stretch>
            <a:fillRect/>
          </a:stretch>
        </p:blipFill>
        <p:spPr>
          <a:xfrm>
            <a:off x="0" y="762575"/>
            <a:ext cx="9144002" cy="1260950"/>
          </a:xfrm>
          <a:prstGeom prst="rect">
            <a:avLst/>
          </a:prstGeom>
          <a:noFill/>
          <a:ln>
            <a:noFill/>
          </a:ln>
        </p:spPr>
      </p:pic>
      <p:pic>
        <p:nvPicPr>
          <p:cNvPr id="214" name="Google Shape;214;p26"/>
          <p:cNvPicPr preferRelativeResize="0"/>
          <p:nvPr/>
        </p:nvPicPr>
        <p:blipFill>
          <a:blip r:embed="rId4">
            <a:alphaModFix/>
          </a:blip>
          <a:stretch>
            <a:fillRect/>
          </a:stretch>
        </p:blipFill>
        <p:spPr>
          <a:xfrm>
            <a:off x="0" y="2246081"/>
            <a:ext cx="9144002" cy="1260938"/>
          </a:xfrm>
          <a:prstGeom prst="rect">
            <a:avLst/>
          </a:prstGeom>
          <a:noFill/>
          <a:ln>
            <a:noFill/>
          </a:ln>
        </p:spPr>
      </p:pic>
      <p:pic>
        <p:nvPicPr>
          <p:cNvPr id="215" name="Google Shape;215;p26"/>
          <p:cNvPicPr preferRelativeResize="0"/>
          <p:nvPr/>
        </p:nvPicPr>
        <p:blipFill>
          <a:blip r:embed="rId5">
            <a:alphaModFix/>
          </a:blip>
          <a:stretch>
            <a:fillRect/>
          </a:stretch>
        </p:blipFill>
        <p:spPr>
          <a:xfrm>
            <a:off x="0" y="3670338"/>
            <a:ext cx="9143998" cy="1272323"/>
          </a:xfrm>
          <a:prstGeom prst="rect">
            <a:avLst/>
          </a:prstGeom>
          <a:noFill/>
          <a:ln>
            <a:noFill/>
          </a:ln>
        </p:spPr>
      </p:pic>
      <p:sp>
        <p:nvSpPr>
          <p:cNvPr id="216" name="Google Shape;216;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7"/>
          <p:cNvSpPr txBox="1">
            <a:spLocks noGrp="1"/>
          </p:cNvSpPr>
          <p:nvPr>
            <p:ph type="title"/>
          </p:nvPr>
        </p:nvSpPr>
        <p:spPr>
          <a:xfrm>
            <a:off x="311700" y="56225"/>
            <a:ext cx="8520600" cy="102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F0000"/>
                </a:solidFill>
              </a:rPr>
              <a:t>Trauer - Neutral - Langweile</a:t>
            </a:r>
            <a:endParaRPr sz="2400">
              <a:solidFill>
                <a:srgbClr val="FF0000"/>
              </a:solidFill>
            </a:endParaRPr>
          </a:p>
        </p:txBody>
      </p:sp>
      <p:sp>
        <p:nvSpPr>
          <p:cNvPr id="222" name="Google Shape;222;p27"/>
          <p:cNvSpPr txBox="1">
            <a:spLocks noGrp="1"/>
          </p:cNvSpPr>
          <p:nvPr>
            <p:ph type="body" idx="1"/>
          </p:nvPr>
        </p:nvSpPr>
        <p:spPr>
          <a:xfrm>
            <a:off x="311700" y="2373500"/>
            <a:ext cx="8520600" cy="2195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23" name="Google Shape;223;p27"/>
          <p:cNvPicPr preferRelativeResize="0"/>
          <p:nvPr/>
        </p:nvPicPr>
        <p:blipFill>
          <a:blip r:embed="rId3">
            <a:alphaModFix/>
          </a:blip>
          <a:stretch>
            <a:fillRect/>
          </a:stretch>
        </p:blipFill>
        <p:spPr>
          <a:xfrm>
            <a:off x="0" y="923825"/>
            <a:ext cx="9143998" cy="1236250"/>
          </a:xfrm>
          <a:prstGeom prst="rect">
            <a:avLst/>
          </a:prstGeom>
          <a:noFill/>
          <a:ln>
            <a:noFill/>
          </a:ln>
        </p:spPr>
      </p:pic>
      <p:pic>
        <p:nvPicPr>
          <p:cNvPr id="224" name="Google Shape;224;p27"/>
          <p:cNvPicPr preferRelativeResize="0"/>
          <p:nvPr/>
        </p:nvPicPr>
        <p:blipFill>
          <a:blip r:embed="rId4">
            <a:alphaModFix/>
          </a:blip>
          <a:stretch>
            <a:fillRect/>
          </a:stretch>
        </p:blipFill>
        <p:spPr>
          <a:xfrm>
            <a:off x="0" y="2334614"/>
            <a:ext cx="9143998" cy="1236272"/>
          </a:xfrm>
          <a:prstGeom prst="rect">
            <a:avLst/>
          </a:prstGeom>
          <a:noFill/>
          <a:ln>
            <a:noFill/>
          </a:ln>
        </p:spPr>
      </p:pic>
      <p:pic>
        <p:nvPicPr>
          <p:cNvPr id="225" name="Google Shape;225;p27"/>
          <p:cNvPicPr preferRelativeResize="0"/>
          <p:nvPr/>
        </p:nvPicPr>
        <p:blipFill>
          <a:blip r:embed="rId5">
            <a:alphaModFix/>
          </a:blip>
          <a:stretch>
            <a:fillRect/>
          </a:stretch>
        </p:blipFill>
        <p:spPr>
          <a:xfrm>
            <a:off x="0" y="3671522"/>
            <a:ext cx="9143998" cy="1305655"/>
          </a:xfrm>
          <a:prstGeom prst="rect">
            <a:avLst/>
          </a:prstGeom>
          <a:noFill/>
          <a:ln>
            <a:noFill/>
          </a:ln>
        </p:spPr>
      </p:pic>
      <p:sp>
        <p:nvSpPr>
          <p:cNvPr id="226" name="Google Shape;226;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8"/>
          <p:cNvSpPr txBox="1">
            <a:spLocks noGrp="1"/>
          </p:cNvSpPr>
          <p:nvPr>
            <p:ph type="title"/>
          </p:nvPr>
        </p:nvSpPr>
        <p:spPr>
          <a:xfrm>
            <a:off x="311700" y="1046825"/>
            <a:ext cx="8520600" cy="102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F0000"/>
                </a:solidFill>
              </a:rPr>
              <a:t>Mean Comparison</a:t>
            </a:r>
            <a:r>
              <a:rPr lang="en"/>
              <a:t> </a:t>
            </a:r>
            <a:endParaRPr/>
          </a:p>
        </p:txBody>
      </p:sp>
      <p:pic>
        <p:nvPicPr>
          <p:cNvPr id="232" name="Google Shape;232;p28"/>
          <p:cNvPicPr preferRelativeResize="0"/>
          <p:nvPr/>
        </p:nvPicPr>
        <p:blipFill>
          <a:blip r:embed="rId3">
            <a:alphaModFix/>
          </a:blip>
          <a:stretch>
            <a:fillRect/>
          </a:stretch>
        </p:blipFill>
        <p:spPr>
          <a:xfrm>
            <a:off x="0" y="136250"/>
            <a:ext cx="8839200" cy="823146"/>
          </a:xfrm>
          <a:prstGeom prst="rect">
            <a:avLst/>
          </a:prstGeom>
          <a:noFill/>
          <a:ln>
            <a:noFill/>
          </a:ln>
        </p:spPr>
      </p:pic>
      <p:sp>
        <p:nvSpPr>
          <p:cNvPr id="233" name="Google Shape;233;p28"/>
          <p:cNvSpPr/>
          <p:nvPr/>
        </p:nvSpPr>
        <p:spPr>
          <a:xfrm>
            <a:off x="522050" y="2148250"/>
            <a:ext cx="424500" cy="2283300"/>
          </a:xfrm>
          <a:prstGeom prst="downArrow">
            <a:avLst>
              <a:gd name="adj1" fmla="val 50000"/>
              <a:gd name="adj2" fmla="val 50000"/>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a:off x="4788150" y="2177150"/>
            <a:ext cx="424500" cy="2283300"/>
          </a:xfrm>
          <a:prstGeom prst="downArrow">
            <a:avLst>
              <a:gd name="adj1" fmla="val 50000"/>
              <a:gd name="adj2" fmla="val 50000"/>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5" name="Google Shape;235;p28"/>
          <p:cNvPicPr preferRelativeResize="0"/>
          <p:nvPr/>
        </p:nvPicPr>
        <p:blipFill>
          <a:blip r:embed="rId4">
            <a:alphaModFix/>
          </a:blip>
          <a:stretch>
            <a:fillRect/>
          </a:stretch>
        </p:blipFill>
        <p:spPr>
          <a:xfrm>
            <a:off x="5376875" y="3955400"/>
            <a:ext cx="3209925" cy="619125"/>
          </a:xfrm>
          <a:prstGeom prst="rect">
            <a:avLst/>
          </a:prstGeom>
          <a:noFill/>
          <a:ln>
            <a:noFill/>
          </a:ln>
        </p:spPr>
      </p:pic>
      <p:pic>
        <p:nvPicPr>
          <p:cNvPr id="236" name="Google Shape;236;p28"/>
          <p:cNvPicPr preferRelativeResize="0"/>
          <p:nvPr/>
        </p:nvPicPr>
        <p:blipFill>
          <a:blip r:embed="rId5">
            <a:alphaModFix/>
          </a:blip>
          <a:stretch>
            <a:fillRect/>
          </a:stretch>
        </p:blipFill>
        <p:spPr>
          <a:xfrm>
            <a:off x="5376876" y="3036063"/>
            <a:ext cx="3209925" cy="619125"/>
          </a:xfrm>
          <a:prstGeom prst="rect">
            <a:avLst/>
          </a:prstGeom>
          <a:noFill/>
          <a:ln>
            <a:noFill/>
          </a:ln>
        </p:spPr>
      </p:pic>
      <p:pic>
        <p:nvPicPr>
          <p:cNvPr id="237" name="Google Shape;237;p28"/>
          <p:cNvPicPr preferRelativeResize="0"/>
          <p:nvPr/>
        </p:nvPicPr>
        <p:blipFill>
          <a:blip r:embed="rId6">
            <a:alphaModFix/>
          </a:blip>
          <a:stretch>
            <a:fillRect/>
          </a:stretch>
        </p:blipFill>
        <p:spPr>
          <a:xfrm>
            <a:off x="5376876" y="2057300"/>
            <a:ext cx="3209925" cy="609600"/>
          </a:xfrm>
          <a:prstGeom prst="rect">
            <a:avLst/>
          </a:prstGeom>
          <a:noFill/>
          <a:ln>
            <a:noFill/>
          </a:ln>
        </p:spPr>
      </p:pic>
      <p:pic>
        <p:nvPicPr>
          <p:cNvPr id="238" name="Google Shape;238;p28"/>
          <p:cNvPicPr preferRelativeResize="0"/>
          <p:nvPr/>
        </p:nvPicPr>
        <p:blipFill>
          <a:blip r:embed="rId7">
            <a:alphaModFix/>
          </a:blip>
          <a:stretch>
            <a:fillRect/>
          </a:stretch>
        </p:blipFill>
        <p:spPr>
          <a:xfrm>
            <a:off x="1023938" y="3993488"/>
            <a:ext cx="2981325" cy="581025"/>
          </a:xfrm>
          <a:prstGeom prst="rect">
            <a:avLst/>
          </a:prstGeom>
          <a:noFill/>
          <a:ln>
            <a:noFill/>
          </a:ln>
        </p:spPr>
      </p:pic>
      <p:pic>
        <p:nvPicPr>
          <p:cNvPr id="239" name="Google Shape;239;p28"/>
          <p:cNvPicPr preferRelativeResize="0"/>
          <p:nvPr/>
        </p:nvPicPr>
        <p:blipFill>
          <a:blip r:embed="rId8">
            <a:alphaModFix/>
          </a:blip>
          <a:stretch>
            <a:fillRect/>
          </a:stretch>
        </p:blipFill>
        <p:spPr>
          <a:xfrm>
            <a:off x="1023951" y="3050338"/>
            <a:ext cx="2981325" cy="590550"/>
          </a:xfrm>
          <a:prstGeom prst="rect">
            <a:avLst/>
          </a:prstGeom>
          <a:noFill/>
          <a:ln>
            <a:noFill/>
          </a:ln>
        </p:spPr>
      </p:pic>
      <p:pic>
        <p:nvPicPr>
          <p:cNvPr id="240" name="Google Shape;240;p28"/>
          <p:cNvPicPr preferRelativeResize="0"/>
          <p:nvPr/>
        </p:nvPicPr>
        <p:blipFill>
          <a:blip r:embed="rId9">
            <a:alphaModFix/>
          </a:blip>
          <a:stretch>
            <a:fillRect/>
          </a:stretch>
        </p:blipFill>
        <p:spPr>
          <a:xfrm>
            <a:off x="1023950" y="2066825"/>
            <a:ext cx="2981325" cy="590550"/>
          </a:xfrm>
          <a:prstGeom prst="rect">
            <a:avLst/>
          </a:prstGeom>
          <a:noFill/>
          <a:ln>
            <a:noFill/>
          </a:ln>
        </p:spPr>
      </p:pic>
      <p:sp>
        <p:nvSpPr>
          <p:cNvPr id="241" name="Google Shape;241;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9"/>
          <p:cNvSpPr txBox="1">
            <a:spLocks noGrp="1"/>
          </p:cNvSpPr>
          <p:nvPr>
            <p:ph type="title"/>
          </p:nvPr>
        </p:nvSpPr>
        <p:spPr>
          <a:xfrm>
            <a:off x="311700" y="2144075"/>
            <a:ext cx="8520600" cy="102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rgbClr val="FF0000"/>
                </a:solidFill>
              </a:rPr>
              <a:t>Thank you for your attention</a:t>
            </a:r>
            <a:endParaRPr sz="3000">
              <a:solidFill>
                <a:srgbClr val="FF0000"/>
              </a:solidFill>
            </a:endParaRPr>
          </a:p>
          <a:p>
            <a:pPr marL="0" lvl="0" indent="0" algn="ctr" rtl="0">
              <a:spcBef>
                <a:spcPts val="0"/>
              </a:spcBef>
              <a:spcAft>
                <a:spcPts val="0"/>
              </a:spcAft>
              <a:buNone/>
            </a:pPr>
            <a:endParaRPr sz="3000">
              <a:solidFill>
                <a:srgbClr val="FF0000"/>
              </a:solidFill>
            </a:endParaRPr>
          </a:p>
          <a:p>
            <a:pPr marL="0" lvl="0" indent="0" algn="ctr" rtl="0">
              <a:spcBef>
                <a:spcPts val="0"/>
              </a:spcBef>
              <a:spcAft>
                <a:spcPts val="0"/>
              </a:spcAft>
              <a:buNone/>
            </a:pPr>
            <a:r>
              <a:rPr lang="en" sz="3000">
                <a:solidFill>
                  <a:srgbClr val="FF0000"/>
                </a:solidFill>
              </a:rPr>
              <a:t>Q &amp; A</a:t>
            </a:r>
            <a:endParaRPr sz="3000">
              <a:solidFill>
                <a:srgbClr val="FF0000"/>
              </a:solidFill>
            </a:endParaRPr>
          </a:p>
        </p:txBody>
      </p:sp>
      <p:pic>
        <p:nvPicPr>
          <p:cNvPr id="247" name="Google Shape;247;p29"/>
          <p:cNvPicPr preferRelativeResize="0"/>
          <p:nvPr/>
        </p:nvPicPr>
        <p:blipFill>
          <a:blip r:embed="rId3">
            <a:alphaModFix/>
          </a:blip>
          <a:stretch>
            <a:fillRect/>
          </a:stretch>
        </p:blipFill>
        <p:spPr>
          <a:xfrm>
            <a:off x="0" y="136250"/>
            <a:ext cx="8839200" cy="823146"/>
          </a:xfrm>
          <a:prstGeom prst="rect">
            <a:avLst/>
          </a:prstGeom>
          <a:noFill/>
          <a:ln>
            <a:noFill/>
          </a:ln>
        </p:spPr>
      </p:pic>
      <p:sp>
        <p:nvSpPr>
          <p:cNvPr id="248" name="Google Shape;248;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0"/>
          <p:cNvSpPr txBox="1">
            <a:spLocks noGrp="1"/>
          </p:cNvSpPr>
          <p:nvPr>
            <p:ph type="title"/>
          </p:nvPr>
        </p:nvSpPr>
        <p:spPr>
          <a:xfrm>
            <a:off x="311700" y="1046825"/>
            <a:ext cx="8520600" cy="102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30"/>
          <p:cNvSpPr txBox="1">
            <a:spLocks noGrp="1"/>
          </p:cNvSpPr>
          <p:nvPr>
            <p:ph type="body" idx="1"/>
          </p:nvPr>
        </p:nvSpPr>
        <p:spPr>
          <a:xfrm>
            <a:off x="311700" y="2373500"/>
            <a:ext cx="8520600" cy="2195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800" u="sng">
                <a:solidFill>
                  <a:schemeClr val="accent5"/>
                </a:solidFill>
                <a:hlinkClick r:id="rId3"/>
              </a:rPr>
              <a:t>https://www.google.com/imgres?imgurl=https%3A%2F%2Fwww.mueller-frahling.de%2Fwp-content%2Fuploads%2F2016%2F01%2Fmuellerfrahling-016-p1.jpg&amp;imgrefurl=https%3A%2F%2Fwww.mueller-frahling.de%2Fangst-substanz-staerken-mit-nr-2%2F&amp;tbnid=zaoCsZqWUSoFpM&amp;vet=12ahUKEwii3on40L_nAhUDEhoKHXDgAQYQMygHegUIARDnAQ..i&amp;docid=8_tPEP2h3s-ehM&amp;w=848&amp;h=444&amp;q=angst%20fotos&amp;ved=2ahUKEwii3on40L_nAhUDEhoKHXDgAQYQMygHegUIARDnAQ</a:t>
            </a:r>
            <a:endParaRPr sz="800"/>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sz="800" u="sng">
                <a:solidFill>
                  <a:schemeClr val="hlink"/>
                </a:solidFill>
                <a:hlinkClick r:id="rId4"/>
              </a:rPr>
              <a:t>https://www.google.com/url?sa=i&amp;url=http%3A%2F%2Fwww.eichhorn-office-solutions.de%2Fratgeber%2Flangeweile-im-buero-das-virus-ohne-fieber%2F&amp;psig=AOvVaw0o8Ox1D7rBmxShAR2wg953&amp;ust=1581171772764000&amp;source=images&amp;cd=vfe&amp;ved=0CAIQjRxqFwoTCODZoNHSv-cCFQAAAAAdAAAAABAi</a:t>
            </a:r>
            <a:endParaRPr sz="800"/>
          </a:p>
          <a:p>
            <a:pPr marL="0" lvl="0" indent="0" algn="l" rtl="0">
              <a:lnSpc>
                <a:spcPct val="100000"/>
              </a:lnSpc>
              <a:spcBef>
                <a:spcPts val="0"/>
              </a:spcBef>
              <a:spcAft>
                <a:spcPts val="0"/>
              </a:spcAft>
              <a:buClr>
                <a:schemeClr val="dk1"/>
              </a:buClr>
              <a:buSzPts val="1100"/>
              <a:buFont typeface="Arial"/>
              <a:buNone/>
            </a:pPr>
            <a:endParaRPr/>
          </a:p>
        </p:txBody>
      </p:sp>
      <p:pic>
        <p:nvPicPr>
          <p:cNvPr id="255" name="Google Shape;255;p30"/>
          <p:cNvPicPr preferRelativeResize="0"/>
          <p:nvPr/>
        </p:nvPicPr>
        <p:blipFill>
          <a:blip r:embed="rId5">
            <a:alphaModFix/>
          </a:blip>
          <a:stretch>
            <a:fillRect/>
          </a:stretch>
        </p:blipFill>
        <p:spPr>
          <a:xfrm>
            <a:off x="0" y="136250"/>
            <a:ext cx="8839200" cy="823146"/>
          </a:xfrm>
          <a:prstGeom prst="rect">
            <a:avLst/>
          </a:prstGeom>
          <a:noFill/>
          <a:ln>
            <a:noFill/>
          </a:ln>
        </p:spPr>
      </p:pic>
      <p:sp>
        <p:nvSpPr>
          <p:cNvPr id="256" name="Google Shape;256;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1"/>
          <p:cNvSpPr txBox="1">
            <a:spLocks noGrp="1"/>
          </p:cNvSpPr>
          <p:nvPr>
            <p:ph type="title"/>
          </p:nvPr>
        </p:nvSpPr>
        <p:spPr>
          <a:xfrm>
            <a:off x="311700" y="1046825"/>
            <a:ext cx="8520600" cy="102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Backup things</a:t>
            </a:r>
            <a:endParaRPr/>
          </a:p>
        </p:txBody>
      </p:sp>
      <p:sp>
        <p:nvSpPr>
          <p:cNvPr id="262" name="Google Shape;262;p31"/>
          <p:cNvSpPr txBox="1">
            <a:spLocks noGrp="1"/>
          </p:cNvSpPr>
          <p:nvPr>
            <p:ph type="body" idx="1"/>
          </p:nvPr>
        </p:nvSpPr>
        <p:spPr>
          <a:xfrm>
            <a:off x="311700" y="2373500"/>
            <a:ext cx="8520600" cy="2195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63" name="Google Shape;263;p31"/>
          <p:cNvPicPr preferRelativeResize="0"/>
          <p:nvPr/>
        </p:nvPicPr>
        <p:blipFill>
          <a:blip r:embed="rId3">
            <a:alphaModFix/>
          </a:blip>
          <a:stretch>
            <a:fillRect/>
          </a:stretch>
        </p:blipFill>
        <p:spPr>
          <a:xfrm>
            <a:off x="0" y="136250"/>
            <a:ext cx="8839200" cy="823146"/>
          </a:xfrm>
          <a:prstGeom prst="rect">
            <a:avLst/>
          </a:prstGeom>
          <a:noFill/>
          <a:ln>
            <a:noFill/>
          </a:ln>
        </p:spPr>
      </p:pic>
      <p:pic>
        <p:nvPicPr>
          <p:cNvPr id="264" name="Google Shape;264;p31"/>
          <p:cNvPicPr preferRelativeResize="0"/>
          <p:nvPr/>
        </p:nvPicPr>
        <p:blipFill>
          <a:blip r:embed="rId4">
            <a:alphaModFix/>
          </a:blip>
          <a:stretch>
            <a:fillRect/>
          </a:stretch>
        </p:blipFill>
        <p:spPr>
          <a:xfrm>
            <a:off x="971425" y="3031550"/>
            <a:ext cx="5101551" cy="1635525"/>
          </a:xfrm>
          <a:prstGeom prst="rect">
            <a:avLst/>
          </a:prstGeom>
          <a:noFill/>
          <a:ln>
            <a:noFill/>
          </a:ln>
        </p:spPr>
      </p:pic>
      <p:sp>
        <p:nvSpPr>
          <p:cNvPr id="265" name="Google Shape;265;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1046825"/>
            <a:ext cx="8520600" cy="102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rPr>
              <a:t>Agenda </a:t>
            </a:r>
            <a:endParaRPr>
              <a:solidFill>
                <a:srgbClr val="FF0000"/>
              </a:solidFill>
            </a:endParaRPr>
          </a:p>
        </p:txBody>
      </p:sp>
      <p:sp>
        <p:nvSpPr>
          <p:cNvPr id="66" name="Google Shape;66;p14"/>
          <p:cNvSpPr txBox="1">
            <a:spLocks noGrp="1"/>
          </p:cNvSpPr>
          <p:nvPr>
            <p:ph type="body" idx="1"/>
          </p:nvPr>
        </p:nvSpPr>
        <p:spPr>
          <a:xfrm>
            <a:off x="311700" y="1919375"/>
            <a:ext cx="8520600" cy="2692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Intro </a:t>
            </a:r>
            <a:br>
              <a:rPr lang="en" sz="1000"/>
            </a:br>
            <a:r>
              <a:rPr lang="en"/>
              <a:t>Introduction to EmoDB</a:t>
            </a:r>
            <a:br>
              <a:rPr lang="en"/>
            </a:br>
            <a:r>
              <a:rPr lang="en"/>
              <a:t>Changes since last time </a:t>
            </a:r>
            <a:br>
              <a:rPr lang="en" sz="1000"/>
            </a:br>
            <a:r>
              <a:rPr lang="en"/>
              <a:t>Simple Emotion Detection with Mean Value in Pandas</a:t>
            </a:r>
            <a:br>
              <a:rPr lang="en"/>
            </a:br>
            <a:r>
              <a:rPr lang="en"/>
              <a:t>Introduction to Grafana</a:t>
            </a:r>
            <a:br>
              <a:rPr lang="en" sz="1000"/>
            </a:br>
            <a:r>
              <a:rPr lang="en"/>
              <a:t>Coupling Flink-Influx and Influx-Grafana</a:t>
            </a:r>
            <a:br>
              <a:rPr lang="en"/>
            </a:br>
            <a:r>
              <a:rPr lang="en"/>
              <a:t>Visualization with Grafana </a:t>
            </a:r>
            <a:endParaRPr sz="1000"/>
          </a:p>
        </p:txBody>
      </p:sp>
      <p:pic>
        <p:nvPicPr>
          <p:cNvPr id="67" name="Google Shape;67;p14"/>
          <p:cNvPicPr preferRelativeResize="0"/>
          <p:nvPr/>
        </p:nvPicPr>
        <p:blipFill>
          <a:blip r:embed="rId3">
            <a:alphaModFix/>
          </a:blip>
          <a:stretch>
            <a:fillRect/>
          </a:stretch>
        </p:blipFill>
        <p:spPr>
          <a:xfrm>
            <a:off x="0" y="136250"/>
            <a:ext cx="8839200" cy="823146"/>
          </a:xfrm>
          <a:prstGeom prst="rect">
            <a:avLst/>
          </a:prstGeom>
          <a:noFill/>
          <a:ln>
            <a:noFill/>
          </a:ln>
        </p:spPr>
      </p:pic>
      <p:sp>
        <p:nvSpPr>
          <p:cNvPr id="68" name="Google Shape;6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1046825"/>
            <a:ext cx="8520600" cy="1020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sz="1800">
                <a:solidFill>
                  <a:schemeClr val="dk2"/>
                </a:solidFill>
              </a:rPr>
              <a:t>Introduction - so far </a:t>
            </a:r>
            <a:endParaRPr/>
          </a:p>
        </p:txBody>
      </p:sp>
      <p:sp>
        <p:nvSpPr>
          <p:cNvPr id="74" name="Google Shape;74;p15"/>
          <p:cNvSpPr txBox="1">
            <a:spLocks noGrp="1"/>
          </p:cNvSpPr>
          <p:nvPr>
            <p:ph type="body" idx="1"/>
          </p:nvPr>
        </p:nvSpPr>
        <p:spPr>
          <a:xfrm>
            <a:off x="311700" y="1942200"/>
            <a:ext cx="4305300" cy="1563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Human Speech as math. model</a:t>
            </a:r>
            <a:endParaRPr/>
          </a:p>
          <a:p>
            <a:pPr marL="457200" lvl="0" indent="-342900" algn="l" rtl="0">
              <a:spcBef>
                <a:spcPts val="0"/>
              </a:spcBef>
              <a:spcAft>
                <a:spcPts val="0"/>
              </a:spcAft>
              <a:buSzPts val="1800"/>
              <a:buAutoNum type="arabicPeriod"/>
            </a:pPr>
            <a:r>
              <a:rPr lang="en"/>
              <a:t>Signal Processing</a:t>
            </a:r>
            <a:endParaRPr/>
          </a:p>
          <a:p>
            <a:pPr marL="457200" lvl="0" indent="-342900" algn="l" rtl="0">
              <a:spcBef>
                <a:spcPts val="0"/>
              </a:spcBef>
              <a:spcAft>
                <a:spcPts val="0"/>
              </a:spcAft>
              <a:buSzPts val="1800"/>
              <a:buAutoNum type="arabicPeriod"/>
            </a:pPr>
            <a:r>
              <a:rPr lang="en"/>
              <a:t>Streaming with Apache Flink</a:t>
            </a:r>
            <a:endParaRPr/>
          </a:p>
          <a:p>
            <a:pPr marL="0" lvl="0" indent="0" algn="l" rtl="0">
              <a:spcBef>
                <a:spcPts val="1600"/>
              </a:spcBef>
              <a:spcAft>
                <a:spcPts val="1600"/>
              </a:spcAft>
              <a:buNone/>
            </a:pPr>
            <a:endParaRPr/>
          </a:p>
        </p:txBody>
      </p:sp>
      <p:pic>
        <p:nvPicPr>
          <p:cNvPr id="75" name="Google Shape;75;p15"/>
          <p:cNvPicPr preferRelativeResize="0"/>
          <p:nvPr/>
        </p:nvPicPr>
        <p:blipFill>
          <a:blip r:embed="rId3">
            <a:alphaModFix/>
          </a:blip>
          <a:stretch>
            <a:fillRect/>
          </a:stretch>
        </p:blipFill>
        <p:spPr>
          <a:xfrm>
            <a:off x="0" y="136250"/>
            <a:ext cx="8839200" cy="823146"/>
          </a:xfrm>
          <a:prstGeom prst="rect">
            <a:avLst/>
          </a:prstGeom>
          <a:noFill/>
          <a:ln>
            <a:noFill/>
          </a:ln>
        </p:spPr>
      </p:pic>
      <p:pic>
        <p:nvPicPr>
          <p:cNvPr id="76" name="Google Shape;76;p15"/>
          <p:cNvPicPr preferRelativeResize="0"/>
          <p:nvPr/>
        </p:nvPicPr>
        <p:blipFill>
          <a:blip r:embed="rId4">
            <a:alphaModFix/>
          </a:blip>
          <a:stretch>
            <a:fillRect/>
          </a:stretch>
        </p:blipFill>
        <p:spPr>
          <a:xfrm>
            <a:off x="6482325" y="1625166"/>
            <a:ext cx="2033849" cy="1399978"/>
          </a:xfrm>
          <a:prstGeom prst="rect">
            <a:avLst/>
          </a:prstGeom>
          <a:noFill/>
          <a:ln>
            <a:noFill/>
          </a:ln>
          <a:effectLst>
            <a:outerShdw blurRad="57150" dist="19050" dir="5400000" algn="bl" rotWithShape="0">
              <a:srgbClr val="000000">
                <a:alpha val="50000"/>
              </a:srgbClr>
            </a:outerShdw>
          </a:effectLst>
        </p:spPr>
      </p:pic>
      <p:pic>
        <p:nvPicPr>
          <p:cNvPr id="77" name="Google Shape;77;p15"/>
          <p:cNvPicPr preferRelativeResize="0"/>
          <p:nvPr/>
        </p:nvPicPr>
        <p:blipFill>
          <a:blip r:embed="rId5">
            <a:alphaModFix/>
          </a:blip>
          <a:stretch>
            <a:fillRect/>
          </a:stretch>
        </p:blipFill>
        <p:spPr>
          <a:xfrm>
            <a:off x="5301359" y="1539475"/>
            <a:ext cx="1200358" cy="1485675"/>
          </a:xfrm>
          <a:prstGeom prst="rect">
            <a:avLst/>
          </a:prstGeom>
          <a:noFill/>
          <a:ln>
            <a:noFill/>
          </a:ln>
          <a:effectLst>
            <a:outerShdw blurRad="57150" dist="19050" dir="5400000" algn="bl" rotWithShape="0">
              <a:srgbClr val="000000">
                <a:alpha val="50000"/>
              </a:srgbClr>
            </a:outerShdw>
          </a:effectLst>
        </p:spPr>
      </p:pic>
      <p:pic>
        <p:nvPicPr>
          <p:cNvPr id="78" name="Google Shape;78;p15"/>
          <p:cNvPicPr preferRelativeResize="0"/>
          <p:nvPr/>
        </p:nvPicPr>
        <p:blipFill>
          <a:blip r:embed="rId6">
            <a:alphaModFix/>
          </a:blip>
          <a:stretch>
            <a:fillRect/>
          </a:stretch>
        </p:blipFill>
        <p:spPr>
          <a:xfrm>
            <a:off x="4617125" y="3204850"/>
            <a:ext cx="4174574" cy="1232027"/>
          </a:xfrm>
          <a:prstGeom prst="rect">
            <a:avLst/>
          </a:prstGeom>
          <a:noFill/>
          <a:ln>
            <a:noFill/>
          </a:ln>
          <a:effectLst>
            <a:outerShdw blurRad="57150" dist="19050" dir="5400000" algn="bl" rotWithShape="0">
              <a:srgbClr val="000000">
                <a:alpha val="50000"/>
              </a:srgbClr>
            </a:outerShdw>
          </a:effectLst>
        </p:spPr>
      </p:pic>
      <p:sp>
        <p:nvSpPr>
          <p:cNvPr id="79" name="Google Shape;79;p15"/>
          <p:cNvSpPr txBox="1">
            <a:spLocks noGrp="1"/>
          </p:cNvSpPr>
          <p:nvPr>
            <p:ph type="body" idx="1"/>
          </p:nvPr>
        </p:nvSpPr>
        <p:spPr>
          <a:xfrm>
            <a:off x="2716200" y="3895106"/>
            <a:ext cx="1468500" cy="92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Emotion</a:t>
            </a:r>
            <a:endParaRPr/>
          </a:p>
          <a:p>
            <a:pPr marL="0" lvl="0" indent="0" algn="l" rtl="0">
              <a:spcBef>
                <a:spcPts val="1600"/>
              </a:spcBef>
              <a:spcAft>
                <a:spcPts val="0"/>
              </a:spcAft>
              <a:buNone/>
            </a:pPr>
            <a:r>
              <a:rPr lang="en"/>
              <a:t>Visualization</a:t>
            </a:r>
            <a:endParaRPr/>
          </a:p>
          <a:p>
            <a:pPr marL="0" lvl="0" indent="0" algn="l" rtl="0">
              <a:spcBef>
                <a:spcPts val="1600"/>
              </a:spcBef>
              <a:spcAft>
                <a:spcPts val="1600"/>
              </a:spcAft>
              <a:buNone/>
            </a:pPr>
            <a:endParaRPr/>
          </a:p>
        </p:txBody>
      </p:sp>
      <p:sp>
        <p:nvSpPr>
          <p:cNvPr id="80" name="Google Shape;80;p15"/>
          <p:cNvSpPr/>
          <p:nvPr/>
        </p:nvSpPr>
        <p:spPr>
          <a:xfrm>
            <a:off x="2353800" y="3998450"/>
            <a:ext cx="362400" cy="174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p:nvPr/>
        </p:nvSpPr>
        <p:spPr>
          <a:xfrm>
            <a:off x="5624225" y="2066825"/>
            <a:ext cx="3076500" cy="2403600"/>
          </a:xfrm>
          <a:prstGeom prst="rect">
            <a:avLst/>
          </a:prstGeom>
          <a:solidFill>
            <a:srgbClr val="FFFFFF"/>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900">
                <a:solidFill>
                  <a:schemeClr val="dk1"/>
                </a:solidFill>
              </a:rPr>
              <a:t>7 emotions:</a:t>
            </a:r>
            <a:endParaRPr sz="1900">
              <a:solidFill>
                <a:schemeClr val="dk1"/>
              </a:solidFill>
            </a:endParaRPr>
          </a:p>
          <a:p>
            <a:pPr marL="0" lvl="0" indent="0" algn="l" rtl="0">
              <a:spcBef>
                <a:spcPts val="0"/>
              </a:spcBef>
              <a:spcAft>
                <a:spcPts val="0"/>
              </a:spcAft>
              <a:buClr>
                <a:schemeClr val="dk1"/>
              </a:buClr>
              <a:buSzPts val="1100"/>
              <a:buFont typeface="Arial"/>
              <a:buNone/>
            </a:pPr>
            <a:r>
              <a:rPr lang="en" sz="1900">
                <a:solidFill>
                  <a:schemeClr val="dk1"/>
                </a:solidFill>
              </a:rPr>
              <a:t>Anger 		(Wut)</a:t>
            </a:r>
            <a:endParaRPr sz="1900">
              <a:solidFill>
                <a:schemeClr val="dk1"/>
              </a:solidFill>
            </a:endParaRPr>
          </a:p>
          <a:p>
            <a:pPr marL="0" lvl="0" indent="0" algn="l" rtl="0">
              <a:spcBef>
                <a:spcPts val="0"/>
              </a:spcBef>
              <a:spcAft>
                <a:spcPts val="0"/>
              </a:spcAft>
              <a:buClr>
                <a:schemeClr val="dk1"/>
              </a:buClr>
              <a:buSzPts val="1100"/>
              <a:buFont typeface="Arial"/>
              <a:buNone/>
            </a:pPr>
            <a:r>
              <a:rPr lang="en" sz="1900">
                <a:solidFill>
                  <a:schemeClr val="dk1"/>
                </a:solidFill>
              </a:rPr>
              <a:t>Boredom 	(Langeweile)</a:t>
            </a:r>
            <a:endParaRPr sz="1900">
              <a:solidFill>
                <a:schemeClr val="dk1"/>
              </a:solidFill>
            </a:endParaRPr>
          </a:p>
          <a:p>
            <a:pPr marL="0" lvl="0" indent="0" algn="l" rtl="0">
              <a:spcBef>
                <a:spcPts val="0"/>
              </a:spcBef>
              <a:spcAft>
                <a:spcPts val="0"/>
              </a:spcAft>
              <a:buClr>
                <a:schemeClr val="dk1"/>
              </a:buClr>
              <a:buSzPts val="1100"/>
              <a:buFont typeface="Arial"/>
              <a:buNone/>
            </a:pPr>
            <a:r>
              <a:rPr lang="en" sz="1900">
                <a:solidFill>
                  <a:schemeClr val="dk1"/>
                </a:solidFill>
              </a:rPr>
              <a:t>Disgust 		(Ekel)</a:t>
            </a:r>
            <a:endParaRPr sz="1900">
              <a:solidFill>
                <a:schemeClr val="dk1"/>
              </a:solidFill>
            </a:endParaRPr>
          </a:p>
          <a:p>
            <a:pPr marL="0" lvl="0" indent="0" algn="l" rtl="0">
              <a:spcBef>
                <a:spcPts val="0"/>
              </a:spcBef>
              <a:spcAft>
                <a:spcPts val="0"/>
              </a:spcAft>
              <a:buClr>
                <a:schemeClr val="dk1"/>
              </a:buClr>
              <a:buSzPts val="1100"/>
              <a:buFont typeface="Arial"/>
              <a:buNone/>
            </a:pPr>
            <a:r>
              <a:rPr lang="en" sz="1900">
                <a:solidFill>
                  <a:schemeClr val="dk1"/>
                </a:solidFill>
              </a:rPr>
              <a:t>Anxiety/Fear (Angst)</a:t>
            </a:r>
            <a:endParaRPr sz="1900">
              <a:solidFill>
                <a:schemeClr val="dk1"/>
              </a:solidFill>
            </a:endParaRPr>
          </a:p>
          <a:p>
            <a:pPr marL="0" lvl="0" indent="0" algn="l" rtl="0">
              <a:spcBef>
                <a:spcPts val="0"/>
              </a:spcBef>
              <a:spcAft>
                <a:spcPts val="0"/>
              </a:spcAft>
              <a:buClr>
                <a:schemeClr val="dk1"/>
              </a:buClr>
              <a:buSzPts val="1100"/>
              <a:buFont typeface="Arial"/>
              <a:buNone/>
            </a:pPr>
            <a:r>
              <a:rPr lang="en" sz="1900">
                <a:solidFill>
                  <a:schemeClr val="dk1"/>
                </a:solidFill>
              </a:rPr>
              <a:t>Happiness 	(Freude)</a:t>
            </a:r>
            <a:endParaRPr sz="1900">
              <a:solidFill>
                <a:schemeClr val="dk1"/>
              </a:solidFill>
            </a:endParaRPr>
          </a:p>
          <a:p>
            <a:pPr marL="0" lvl="0" indent="0" algn="l" rtl="0">
              <a:spcBef>
                <a:spcPts val="0"/>
              </a:spcBef>
              <a:spcAft>
                <a:spcPts val="0"/>
              </a:spcAft>
              <a:buNone/>
            </a:pPr>
            <a:r>
              <a:rPr lang="en" sz="1900">
                <a:solidFill>
                  <a:schemeClr val="dk1"/>
                </a:solidFill>
              </a:rPr>
              <a:t>Sadness 	(Trauer)</a:t>
            </a:r>
            <a:br>
              <a:rPr lang="en" sz="1900">
                <a:solidFill>
                  <a:schemeClr val="dk1"/>
                </a:solidFill>
              </a:rPr>
            </a:br>
            <a:r>
              <a:rPr lang="en" sz="1900">
                <a:solidFill>
                  <a:schemeClr val="dk1"/>
                </a:solidFill>
              </a:rPr>
              <a:t>Neutral</a:t>
            </a:r>
            <a:endParaRPr sz="1300"/>
          </a:p>
        </p:txBody>
      </p:sp>
      <p:sp>
        <p:nvSpPr>
          <p:cNvPr id="87" name="Google Shape;87;p16"/>
          <p:cNvSpPr txBox="1">
            <a:spLocks noGrp="1"/>
          </p:cNvSpPr>
          <p:nvPr>
            <p:ph type="title"/>
          </p:nvPr>
        </p:nvSpPr>
        <p:spPr>
          <a:xfrm>
            <a:off x="311700" y="1046825"/>
            <a:ext cx="8520600" cy="1020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sz="1800">
                <a:solidFill>
                  <a:schemeClr val="dk2"/>
                </a:solidFill>
              </a:rPr>
              <a:t>Introduction to EmoDB: TU Berlin 1997-1999</a:t>
            </a:r>
            <a:endParaRPr/>
          </a:p>
        </p:txBody>
      </p:sp>
      <p:pic>
        <p:nvPicPr>
          <p:cNvPr id="88" name="Google Shape;88;p16"/>
          <p:cNvPicPr preferRelativeResize="0"/>
          <p:nvPr/>
        </p:nvPicPr>
        <p:blipFill>
          <a:blip r:embed="rId3">
            <a:alphaModFix/>
          </a:blip>
          <a:stretch>
            <a:fillRect/>
          </a:stretch>
        </p:blipFill>
        <p:spPr>
          <a:xfrm>
            <a:off x="0" y="136250"/>
            <a:ext cx="8839200" cy="823146"/>
          </a:xfrm>
          <a:prstGeom prst="rect">
            <a:avLst/>
          </a:prstGeom>
          <a:noFill/>
          <a:ln>
            <a:noFill/>
          </a:ln>
        </p:spPr>
      </p:pic>
      <p:sp>
        <p:nvSpPr>
          <p:cNvPr id="89" name="Google Shape;89;p16"/>
          <p:cNvSpPr txBox="1"/>
          <p:nvPr/>
        </p:nvSpPr>
        <p:spPr>
          <a:xfrm>
            <a:off x="0" y="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16"/>
          <p:cNvSpPr txBox="1">
            <a:spLocks noGrp="1"/>
          </p:cNvSpPr>
          <p:nvPr>
            <p:ph type="body" idx="1"/>
          </p:nvPr>
        </p:nvSpPr>
        <p:spPr>
          <a:xfrm>
            <a:off x="311700" y="2154250"/>
            <a:ext cx="4773600" cy="95580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Char char="●"/>
            </a:pPr>
            <a:r>
              <a:rPr lang="en" sz="1900"/>
              <a:t>535 sentences. Stanislavski Method</a:t>
            </a:r>
            <a:endParaRPr sz="1900"/>
          </a:p>
          <a:p>
            <a:pPr marL="457200" lvl="0" indent="-349250" algn="l" rtl="0">
              <a:lnSpc>
                <a:spcPct val="100000"/>
              </a:lnSpc>
              <a:spcBef>
                <a:spcPts val="0"/>
              </a:spcBef>
              <a:spcAft>
                <a:spcPts val="0"/>
              </a:spcAft>
              <a:buSzPts val="1900"/>
              <a:buChar char="●"/>
            </a:pPr>
            <a:r>
              <a:rPr lang="en" sz="1900"/>
              <a:t>Perception test</a:t>
            </a:r>
            <a:endParaRPr sz="1900"/>
          </a:p>
          <a:p>
            <a:pPr marL="0" lvl="0" indent="0" algn="l" rtl="0">
              <a:lnSpc>
                <a:spcPct val="100000"/>
              </a:lnSpc>
              <a:spcBef>
                <a:spcPts val="0"/>
              </a:spcBef>
              <a:spcAft>
                <a:spcPts val="0"/>
              </a:spcAft>
              <a:buNone/>
            </a:pPr>
            <a:endParaRPr sz="1900"/>
          </a:p>
          <a:p>
            <a:pPr marL="0" lvl="0" indent="0" algn="l" rtl="0">
              <a:lnSpc>
                <a:spcPct val="100000"/>
              </a:lnSpc>
              <a:spcBef>
                <a:spcPts val="0"/>
              </a:spcBef>
              <a:spcAft>
                <a:spcPts val="0"/>
              </a:spcAft>
              <a:buNone/>
            </a:pPr>
            <a:endParaRPr sz="1900"/>
          </a:p>
          <a:p>
            <a:pPr marL="0" lvl="0" indent="0" algn="l" rtl="0">
              <a:spcBef>
                <a:spcPts val="0"/>
              </a:spcBef>
              <a:spcAft>
                <a:spcPts val="0"/>
              </a:spcAft>
              <a:buNone/>
            </a:pPr>
            <a:endParaRPr/>
          </a:p>
          <a:p>
            <a:pPr marL="0" lvl="0" indent="0" algn="l" rtl="0">
              <a:spcBef>
                <a:spcPts val="1600"/>
              </a:spcBef>
              <a:spcAft>
                <a:spcPts val="1600"/>
              </a:spcAft>
              <a:buNone/>
            </a:pPr>
            <a:endParaRPr/>
          </a:p>
        </p:txBody>
      </p:sp>
      <p:sp>
        <p:nvSpPr>
          <p:cNvPr id="91" name="Google Shape;91;p16"/>
          <p:cNvSpPr txBox="1"/>
          <p:nvPr/>
        </p:nvSpPr>
        <p:spPr>
          <a:xfrm>
            <a:off x="2771400" y="3803025"/>
            <a:ext cx="2402700" cy="8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Read database</a:t>
            </a:r>
            <a:endParaRPr sz="1800">
              <a:solidFill>
                <a:schemeClr val="dk2"/>
              </a:solidFill>
            </a:endParaRPr>
          </a:p>
          <a:p>
            <a:pPr marL="0" lvl="0" indent="0" algn="l" rtl="0">
              <a:spcBef>
                <a:spcPts val="0"/>
              </a:spcBef>
              <a:spcAft>
                <a:spcPts val="0"/>
              </a:spcAft>
              <a:buNone/>
            </a:pPr>
            <a:r>
              <a:rPr lang="en" sz="1800">
                <a:solidFill>
                  <a:schemeClr val="dk2"/>
                </a:solidFill>
              </a:rPr>
              <a:t>Correlation?</a:t>
            </a:r>
            <a:endParaRPr sz="1800">
              <a:solidFill>
                <a:schemeClr val="dk2"/>
              </a:solidFill>
            </a:endParaRPr>
          </a:p>
        </p:txBody>
      </p:sp>
      <p:sp>
        <p:nvSpPr>
          <p:cNvPr id="92" name="Google Shape;92;p16"/>
          <p:cNvSpPr/>
          <p:nvPr/>
        </p:nvSpPr>
        <p:spPr>
          <a:xfrm>
            <a:off x="2353800" y="3998450"/>
            <a:ext cx="362400" cy="174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311700" y="1046825"/>
            <a:ext cx="8520600" cy="1020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sz="1800">
                <a:solidFill>
                  <a:schemeClr val="dk2"/>
                </a:solidFill>
              </a:rPr>
              <a:t>Changes since last time</a:t>
            </a:r>
            <a:endParaRPr/>
          </a:p>
        </p:txBody>
      </p:sp>
      <p:pic>
        <p:nvPicPr>
          <p:cNvPr id="99" name="Google Shape;99;p17"/>
          <p:cNvPicPr preferRelativeResize="0"/>
          <p:nvPr/>
        </p:nvPicPr>
        <p:blipFill>
          <a:blip r:embed="rId3">
            <a:alphaModFix/>
          </a:blip>
          <a:stretch>
            <a:fillRect/>
          </a:stretch>
        </p:blipFill>
        <p:spPr>
          <a:xfrm>
            <a:off x="0" y="136250"/>
            <a:ext cx="8839200" cy="823146"/>
          </a:xfrm>
          <a:prstGeom prst="rect">
            <a:avLst/>
          </a:prstGeom>
          <a:noFill/>
          <a:ln>
            <a:noFill/>
          </a:ln>
        </p:spPr>
      </p:pic>
      <p:pic>
        <p:nvPicPr>
          <p:cNvPr id="100" name="Google Shape;100;p17"/>
          <p:cNvPicPr preferRelativeResize="0"/>
          <p:nvPr/>
        </p:nvPicPr>
        <p:blipFill rotWithShape="1">
          <a:blip r:embed="rId4">
            <a:alphaModFix/>
          </a:blip>
          <a:srcRect/>
          <a:stretch/>
        </p:blipFill>
        <p:spPr>
          <a:xfrm>
            <a:off x="1045525" y="1929813"/>
            <a:ext cx="7245224" cy="1283875"/>
          </a:xfrm>
          <a:prstGeom prst="rect">
            <a:avLst/>
          </a:prstGeom>
          <a:noFill/>
          <a:ln>
            <a:noFill/>
          </a:ln>
        </p:spPr>
      </p:pic>
      <p:pic>
        <p:nvPicPr>
          <p:cNvPr id="101" name="Google Shape;101;p17"/>
          <p:cNvPicPr preferRelativeResize="0"/>
          <p:nvPr/>
        </p:nvPicPr>
        <p:blipFill>
          <a:blip r:embed="rId5">
            <a:alphaModFix/>
          </a:blip>
          <a:stretch>
            <a:fillRect/>
          </a:stretch>
        </p:blipFill>
        <p:spPr>
          <a:xfrm>
            <a:off x="675850" y="3462238"/>
            <a:ext cx="1402351" cy="1386125"/>
          </a:xfrm>
          <a:prstGeom prst="rect">
            <a:avLst/>
          </a:prstGeom>
          <a:noFill/>
          <a:ln>
            <a:noFill/>
          </a:ln>
        </p:spPr>
      </p:pic>
      <p:sp>
        <p:nvSpPr>
          <p:cNvPr id="102" name="Google Shape;102;p17"/>
          <p:cNvSpPr/>
          <p:nvPr/>
        </p:nvSpPr>
        <p:spPr>
          <a:xfrm>
            <a:off x="2303650" y="3672475"/>
            <a:ext cx="1149300" cy="901500"/>
          </a:xfrm>
          <a:prstGeom prst="rightArrow">
            <a:avLst>
              <a:gd name="adj1" fmla="val 50000"/>
              <a:gd name="adj2" fmla="val 50000"/>
            </a:avLst>
          </a:prstGeom>
          <a:solidFill>
            <a:srgbClr val="434343"/>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7"/>
          <p:cNvSpPr/>
          <p:nvPr/>
        </p:nvSpPr>
        <p:spPr>
          <a:xfrm>
            <a:off x="4474650" y="3462250"/>
            <a:ext cx="4357800" cy="13860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4" name="Google Shape;104;p17"/>
          <p:cNvPicPr preferRelativeResize="0"/>
          <p:nvPr/>
        </p:nvPicPr>
        <p:blipFill>
          <a:blip r:embed="rId6">
            <a:alphaModFix/>
          </a:blip>
          <a:stretch>
            <a:fillRect/>
          </a:stretch>
        </p:blipFill>
        <p:spPr>
          <a:xfrm>
            <a:off x="3462125" y="3398075"/>
            <a:ext cx="1003352" cy="1450300"/>
          </a:xfrm>
          <a:prstGeom prst="rect">
            <a:avLst/>
          </a:prstGeom>
          <a:noFill/>
          <a:ln>
            <a:noFill/>
          </a:ln>
        </p:spPr>
      </p:pic>
      <p:sp>
        <p:nvSpPr>
          <p:cNvPr id="105" name="Google Shape;105;p17"/>
          <p:cNvSpPr/>
          <p:nvPr/>
        </p:nvSpPr>
        <p:spPr>
          <a:xfrm>
            <a:off x="3513200" y="2024200"/>
            <a:ext cx="901200" cy="11175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txBox="1"/>
          <p:nvPr/>
        </p:nvSpPr>
        <p:spPr>
          <a:xfrm>
            <a:off x="4572000" y="3457500"/>
            <a:ext cx="4442400" cy="12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a:latin typeface="Source Code Pro"/>
                <a:ea typeface="Source Code Pro"/>
                <a:cs typeface="Source Code Pro"/>
                <a:sym typeface="Source Code Pro"/>
              </a:rPr>
              <a:t>import </a:t>
            </a:r>
            <a:r>
              <a:rPr lang="en" sz="1500" i="1">
                <a:latin typeface="Source Code Pro"/>
                <a:ea typeface="Source Code Pro"/>
                <a:cs typeface="Source Code Pro"/>
                <a:sym typeface="Source Code Pro"/>
              </a:rPr>
              <a:t>CSV</a:t>
            </a:r>
            <a:endParaRPr sz="1500" i="1">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&lt;actor&gt;,&lt;sentence&gt;,&lt;emo&gt;,..,&lt;alpha&gt;</a:t>
            </a:r>
            <a:endParaRPr sz="1500">
              <a:latin typeface="Source Code Pro"/>
              <a:ea typeface="Source Code Pro"/>
              <a:cs typeface="Source Code Pro"/>
              <a:sym typeface="Source Code Pro"/>
            </a:endParaRPr>
          </a:p>
          <a:p>
            <a:pPr marL="0" lvl="0" indent="0" algn="l" rtl="0">
              <a:spcBef>
                <a:spcPts val="0"/>
              </a:spcBef>
              <a:spcAft>
                <a:spcPts val="0"/>
              </a:spcAft>
              <a:buNone/>
            </a:pPr>
            <a:r>
              <a:rPr lang="en" sz="1500">
                <a:solidFill>
                  <a:schemeClr val="dk1"/>
                </a:solidFill>
                <a:latin typeface="Source Code Pro"/>
                <a:ea typeface="Source Code Pro"/>
                <a:cs typeface="Source Code Pro"/>
                <a:sym typeface="Source Code Pro"/>
              </a:rPr>
              <a:t>&lt;actor&gt;,&lt;sentence&gt;,&lt;emo&gt;,..,&lt;alpha&gt;</a:t>
            </a:r>
            <a:endParaRPr sz="1500">
              <a:solidFill>
                <a:schemeClr val="dk1"/>
              </a:solidFill>
              <a:latin typeface="Source Code Pro"/>
              <a:ea typeface="Source Code Pro"/>
              <a:cs typeface="Source Code Pro"/>
              <a:sym typeface="Source Code Pro"/>
            </a:endParaRPr>
          </a:p>
          <a:p>
            <a:pPr marL="0" lvl="0" indent="0" algn="l" rtl="0">
              <a:spcBef>
                <a:spcPts val="0"/>
              </a:spcBef>
              <a:spcAft>
                <a:spcPts val="0"/>
              </a:spcAft>
              <a:buNone/>
            </a:pPr>
            <a:r>
              <a:rPr lang="en" sz="1500">
                <a:solidFill>
                  <a:schemeClr val="dk1"/>
                </a:solidFill>
                <a:latin typeface="Source Code Pro"/>
                <a:ea typeface="Source Code Pro"/>
                <a:cs typeface="Source Code Pro"/>
                <a:sym typeface="Source Code Pro"/>
              </a:rPr>
              <a:t>&lt;actor&gt;,&lt;sentence&gt;,&lt;emo&gt;,..,&lt;alpha&gt;</a:t>
            </a:r>
            <a:endParaRPr sz="1500">
              <a:solidFill>
                <a:schemeClr val="dk1"/>
              </a:solidFill>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r>
              <a:rPr lang="en" sz="1500">
                <a:solidFill>
                  <a:schemeClr val="dk1"/>
                </a:solidFill>
                <a:latin typeface="Source Code Pro"/>
                <a:ea typeface="Source Code Pro"/>
                <a:cs typeface="Source Code Pro"/>
                <a:sym typeface="Source Code Pro"/>
              </a:rPr>
              <a:t>...</a:t>
            </a:r>
            <a:endParaRPr sz="1500">
              <a:solidFill>
                <a:schemeClr val="dk1"/>
              </a:solidFill>
              <a:latin typeface="Source Code Pro"/>
              <a:ea typeface="Source Code Pro"/>
              <a:cs typeface="Source Code Pro"/>
              <a:sym typeface="Source Code Pro"/>
            </a:endParaRPr>
          </a:p>
        </p:txBody>
      </p:sp>
      <p:sp>
        <p:nvSpPr>
          <p:cNvPr id="107" name="Google Shape;107;p17"/>
          <p:cNvSpPr/>
          <p:nvPr/>
        </p:nvSpPr>
        <p:spPr>
          <a:xfrm>
            <a:off x="3490800" y="2021288"/>
            <a:ext cx="4914000" cy="11175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3513200" y="3462250"/>
            <a:ext cx="901200" cy="13860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400"/>
                                        <p:tgtEl>
                                          <p:spTgt spid="107"/>
                                        </p:tgtEl>
                                      </p:cBhvr>
                                    </p:animEffect>
                                    <p:set>
                                      <p:cBhvr>
                                        <p:cTn id="7" dur="1" fill="hold">
                                          <p:stCondLst>
                                            <p:cond delay="400"/>
                                          </p:stCondLst>
                                        </p:cTn>
                                        <p:tgtEl>
                                          <p:spTgt spid="107"/>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05"/>
                                        </p:tgtEl>
                                        <p:attrNameLst>
                                          <p:attrName>style.visibility</p:attrName>
                                        </p:attrNameLst>
                                      </p:cBhvr>
                                      <p:to>
                                        <p:strVal val="visible"/>
                                      </p:to>
                                    </p:set>
                                    <p:animEffect transition="in" filter="fade">
                                      <p:cBhvr>
                                        <p:cTn id="10" dur="400"/>
                                        <p:tgtEl>
                                          <p:spTgt spid="10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400"/>
                                        <p:tgtEl>
                                          <p:spTgt spid="105"/>
                                        </p:tgtEl>
                                      </p:cBhvr>
                                    </p:animEffect>
                                    <p:set>
                                      <p:cBhvr>
                                        <p:cTn id="15" dur="1" fill="hold">
                                          <p:stCondLst>
                                            <p:cond delay="400"/>
                                          </p:stCondLst>
                                        </p:cTn>
                                        <p:tgtEl>
                                          <p:spTgt spid="105"/>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108"/>
                                        </p:tgtEl>
                                        <p:attrNameLst>
                                          <p:attrName>style.visibility</p:attrName>
                                        </p:attrNameLst>
                                      </p:cBhvr>
                                      <p:to>
                                        <p:strVal val="visible"/>
                                      </p:to>
                                    </p:set>
                                    <p:animEffect transition="in" filter="fade">
                                      <p:cBhvr>
                                        <p:cTn id="18" dur="400"/>
                                        <p:tgtEl>
                                          <p:spTgt spid="10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400"/>
                                        <p:tgtEl>
                                          <p:spTgt spid="108"/>
                                        </p:tgtEl>
                                      </p:cBhvr>
                                    </p:animEffect>
                                    <p:set>
                                      <p:cBhvr>
                                        <p:cTn id="23" dur="1" fill="hold">
                                          <p:stCondLst>
                                            <p:cond delay="400"/>
                                          </p:stCondLst>
                                        </p:cTn>
                                        <p:tgtEl>
                                          <p:spTgt spid="108"/>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103"/>
                                        </p:tgtEl>
                                        <p:attrNameLst>
                                          <p:attrName>style.visibility</p:attrName>
                                        </p:attrNameLst>
                                      </p:cBhvr>
                                      <p:to>
                                        <p:strVal val="visible"/>
                                      </p:to>
                                    </p:set>
                                    <p:animEffect transition="in" filter="fade">
                                      <p:cBhvr>
                                        <p:cTn id="26" dur="4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311700" y="1046825"/>
            <a:ext cx="8520600" cy="523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sz="1800">
                <a:solidFill>
                  <a:schemeClr val="dk2"/>
                </a:solidFill>
              </a:rPr>
              <a:t>Simple Emotion Detection with Mean Value in Pandas</a:t>
            </a:r>
            <a:endParaRPr/>
          </a:p>
        </p:txBody>
      </p:sp>
      <p:pic>
        <p:nvPicPr>
          <p:cNvPr id="115" name="Google Shape;115;p18"/>
          <p:cNvPicPr preferRelativeResize="0"/>
          <p:nvPr/>
        </p:nvPicPr>
        <p:blipFill>
          <a:blip r:embed="rId3">
            <a:alphaModFix/>
          </a:blip>
          <a:stretch>
            <a:fillRect/>
          </a:stretch>
        </p:blipFill>
        <p:spPr>
          <a:xfrm>
            <a:off x="0" y="136250"/>
            <a:ext cx="8839200" cy="823146"/>
          </a:xfrm>
          <a:prstGeom prst="rect">
            <a:avLst/>
          </a:prstGeom>
          <a:noFill/>
          <a:ln>
            <a:noFill/>
          </a:ln>
        </p:spPr>
      </p:pic>
      <p:sp>
        <p:nvSpPr>
          <p:cNvPr id="116" name="Google Shape;116;p18"/>
          <p:cNvSpPr/>
          <p:nvPr/>
        </p:nvSpPr>
        <p:spPr>
          <a:xfrm>
            <a:off x="3229725" y="1733280"/>
            <a:ext cx="2193300" cy="21912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500"/>
          </a:p>
        </p:txBody>
      </p:sp>
      <p:sp>
        <p:nvSpPr>
          <p:cNvPr id="117" name="Google Shape;117;p18"/>
          <p:cNvSpPr/>
          <p:nvPr/>
        </p:nvSpPr>
        <p:spPr>
          <a:xfrm>
            <a:off x="3229725" y="1733280"/>
            <a:ext cx="4464300" cy="21912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500"/>
          </a:p>
        </p:txBody>
      </p:sp>
      <p:pic>
        <p:nvPicPr>
          <p:cNvPr id="118" name="Google Shape;118;p18"/>
          <p:cNvPicPr preferRelativeResize="0"/>
          <p:nvPr/>
        </p:nvPicPr>
        <p:blipFill>
          <a:blip r:embed="rId4">
            <a:alphaModFix/>
          </a:blip>
          <a:stretch>
            <a:fillRect/>
          </a:stretch>
        </p:blipFill>
        <p:spPr>
          <a:xfrm>
            <a:off x="185500" y="1613850"/>
            <a:ext cx="1421825" cy="1421825"/>
          </a:xfrm>
          <a:prstGeom prst="rect">
            <a:avLst/>
          </a:prstGeom>
          <a:noFill/>
          <a:ln>
            <a:noFill/>
          </a:ln>
        </p:spPr>
      </p:pic>
      <p:pic>
        <p:nvPicPr>
          <p:cNvPr id="119" name="Google Shape;119;p18"/>
          <p:cNvPicPr preferRelativeResize="0"/>
          <p:nvPr/>
        </p:nvPicPr>
        <p:blipFill>
          <a:blip r:embed="rId5">
            <a:alphaModFix/>
          </a:blip>
          <a:stretch>
            <a:fillRect/>
          </a:stretch>
        </p:blipFill>
        <p:spPr>
          <a:xfrm>
            <a:off x="1385775" y="1721200"/>
            <a:ext cx="1207125" cy="1207125"/>
          </a:xfrm>
          <a:prstGeom prst="rect">
            <a:avLst/>
          </a:prstGeom>
          <a:noFill/>
          <a:ln>
            <a:noFill/>
          </a:ln>
        </p:spPr>
      </p:pic>
      <p:sp>
        <p:nvSpPr>
          <p:cNvPr id="120" name="Google Shape;120;p18"/>
          <p:cNvSpPr txBox="1"/>
          <p:nvPr/>
        </p:nvSpPr>
        <p:spPr>
          <a:xfrm>
            <a:off x="3267626" y="1674075"/>
            <a:ext cx="5070600" cy="239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latin typeface="Source Code Pro"/>
                <a:ea typeface="Source Code Pro"/>
                <a:cs typeface="Source Code Pro"/>
                <a:sym typeface="Source Code Pro"/>
              </a:rPr>
              <a:t>           mean_a  minAlpha  maxAlpha</a:t>
            </a:r>
            <a:endParaRPr sz="1500">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emotion</a:t>
            </a:r>
            <a:endParaRPr sz="1500">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T          0.0745      -inf    0.1049</a:t>
            </a:r>
            <a:endParaRPr sz="1500">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L          0.1354    0.1049    0.1371</a:t>
            </a:r>
            <a:endParaRPr sz="1500">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N          0.1388    0.1371    0.2023</a:t>
            </a:r>
            <a:endParaRPr sz="1500">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A          0.2659    0.2023    0.2701</a:t>
            </a:r>
            <a:endParaRPr sz="1500">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E          0.2743    0.2701    0.3301</a:t>
            </a:r>
            <a:endParaRPr sz="1500">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F          0.3860    0.3301    0.4190</a:t>
            </a:r>
            <a:endParaRPr sz="1500">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W          0.4520    0.4190       inf</a:t>
            </a:r>
            <a:endParaRPr sz="1500">
              <a:latin typeface="Source Code Pro"/>
              <a:ea typeface="Source Code Pro"/>
              <a:cs typeface="Source Code Pro"/>
              <a:sym typeface="Source Code Pro"/>
            </a:endParaRPr>
          </a:p>
        </p:txBody>
      </p:sp>
      <p:sp>
        <p:nvSpPr>
          <p:cNvPr id="121" name="Google Shape;121;p18"/>
          <p:cNvSpPr txBox="1"/>
          <p:nvPr/>
        </p:nvSpPr>
        <p:spPr>
          <a:xfrm>
            <a:off x="2905200" y="4071900"/>
            <a:ext cx="4872300" cy="1071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800">
                <a:solidFill>
                  <a:schemeClr val="dk2"/>
                </a:solidFill>
              </a:rPr>
              <a:t>Matches 35% of the time.</a:t>
            </a:r>
            <a:br>
              <a:rPr lang="en" sz="1800">
                <a:solidFill>
                  <a:schemeClr val="dk2"/>
                </a:solidFill>
              </a:rPr>
            </a:br>
            <a:r>
              <a:rPr lang="en" sz="1800">
                <a:solidFill>
                  <a:schemeClr val="dk2"/>
                </a:solidFill>
              </a:rPr>
              <a:t> ~ 2.5x better than random guess</a:t>
            </a:r>
            <a:endParaRPr sz="1800">
              <a:solidFill>
                <a:schemeClr val="dk2"/>
              </a:solidFill>
            </a:endParaRPr>
          </a:p>
          <a:p>
            <a:pPr marL="0" lvl="0" indent="0" algn="ctr" rtl="0">
              <a:lnSpc>
                <a:spcPct val="115000"/>
              </a:lnSpc>
              <a:spcBef>
                <a:spcPts val="1600"/>
              </a:spcBef>
              <a:spcAft>
                <a:spcPts val="1600"/>
              </a:spcAft>
              <a:buNone/>
            </a:pPr>
            <a:endParaRPr sz="1800"/>
          </a:p>
        </p:txBody>
      </p:sp>
      <p:sp>
        <p:nvSpPr>
          <p:cNvPr id="122" name="Google Shape;122;p18"/>
          <p:cNvSpPr/>
          <p:nvPr/>
        </p:nvSpPr>
        <p:spPr>
          <a:xfrm>
            <a:off x="353863" y="3348625"/>
            <a:ext cx="1085100" cy="1374600"/>
          </a:xfrm>
          <a:prstGeom prst="foldedCorner">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Data</a:t>
            </a:r>
            <a:endParaRPr sz="1800"/>
          </a:p>
        </p:txBody>
      </p:sp>
      <p:sp>
        <p:nvSpPr>
          <p:cNvPr id="123" name="Google Shape;123;p18"/>
          <p:cNvSpPr/>
          <p:nvPr/>
        </p:nvSpPr>
        <p:spPr>
          <a:xfrm>
            <a:off x="1836650" y="3164725"/>
            <a:ext cx="842400" cy="1071600"/>
          </a:xfrm>
          <a:prstGeom prst="foldedCorner">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Learn</a:t>
            </a:r>
            <a:endParaRPr sz="1800"/>
          </a:p>
        </p:txBody>
      </p:sp>
      <p:sp>
        <p:nvSpPr>
          <p:cNvPr id="124" name="Google Shape;124;p18"/>
          <p:cNvSpPr/>
          <p:nvPr/>
        </p:nvSpPr>
        <p:spPr>
          <a:xfrm>
            <a:off x="1858925" y="4430450"/>
            <a:ext cx="820200" cy="523500"/>
          </a:xfrm>
          <a:prstGeom prst="foldedCorner">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t>Test</a:t>
            </a:r>
            <a:endParaRPr sz="1800"/>
          </a:p>
        </p:txBody>
      </p:sp>
      <p:cxnSp>
        <p:nvCxnSpPr>
          <p:cNvPr id="125" name="Google Shape;125;p18"/>
          <p:cNvCxnSpPr>
            <a:stCxn id="122" idx="3"/>
            <a:endCxn id="123" idx="1"/>
          </p:cNvCxnSpPr>
          <p:nvPr/>
        </p:nvCxnSpPr>
        <p:spPr>
          <a:xfrm rot="10800000" flipH="1">
            <a:off x="1438963" y="3700525"/>
            <a:ext cx="397800" cy="335400"/>
          </a:xfrm>
          <a:prstGeom prst="straightConnector1">
            <a:avLst/>
          </a:prstGeom>
          <a:noFill/>
          <a:ln w="9525" cap="flat" cmpd="sng">
            <a:solidFill>
              <a:schemeClr val="dk2"/>
            </a:solidFill>
            <a:prstDash val="solid"/>
            <a:round/>
            <a:headEnd type="none" w="med" len="med"/>
            <a:tailEnd type="triangle" w="med" len="med"/>
          </a:ln>
        </p:spPr>
      </p:cxnSp>
      <p:cxnSp>
        <p:nvCxnSpPr>
          <p:cNvPr id="126" name="Google Shape;126;p18"/>
          <p:cNvCxnSpPr>
            <a:stCxn id="122" idx="3"/>
            <a:endCxn id="124" idx="1"/>
          </p:cNvCxnSpPr>
          <p:nvPr/>
        </p:nvCxnSpPr>
        <p:spPr>
          <a:xfrm>
            <a:off x="1438963" y="4035925"/>
            <a:ext cx="420000" cy="656400"/>
          </a:xfrm>
          <a:prstGeom prst="straightConnector1">
            <a:avLst/>
          </a:prstGeom>
          <a:noFill/>
          <a:ln w="9525" cap="flat" cmpd="sng">
            <a:solidFill>
              <a:schemeClr val="dk2"/>
            </a:solidFill>
            <a:prstDash val="solid"/>
            <a:round/>
            <a:headEnd type="none" w="med" len="med"/>
            <a:tailEnd type="triangle" w="med" len="med"/>
          </a:ln>
        </p:spPr>
      </p:cxnSp>
      <p:sp>
        <p:nvSpPr>
          <p:cNvPr id="127" name="Google Shape;12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fade">
                                      <p:cBhvr>
                                        <p:cTn id="7" dur="400"/>
                                        <p:tgtEl>
                                          <p:spTgt spid="1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400"/>
                                        <p:tgtEl>
                                          <p:spTgt spid="116"/>
                                        </p:tgtEl>
                                      </p:cBhvr>
                                    </p:animEffect>
                                    <p:set>
                                      <p:cBhvr>
                                        <p:cTn id="12" dur="1" fill="hold">
                                          <p:stCondLst>
                                            <p:cond delay="400"/>
                                          </p:stCondLst>
                                        </p:cTn>
                                        <p:tgtEl>
                                          <p:spTgt spid="116"/>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117"/>
                                        </p:tgtEl>
                                        <p:attrNameLst>
                                          <p:attrName>style.visibility</p:attrName>
                                        </p:attrNameLst>
                                      </p:cBhvr>
                                      <p:to>
                                        <p:strVal val="visible"/>
                                      </p:to>
                                    </p:set>
                                    <p:animEffect transition="in" filter="fade">
                                      <p:cBhvr>
                                        <p:cTn id="15" dur="4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title"/>
          </p:nvPr>
        </p:nvSpPr>
        <p:spPr>
          <a:xfrm>
            <a:off x="311700" y="1046825"/>
            <a:ext cx="8520600" cy="591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sz="1800">
                <a:solidFill>
                  <a:schemeClr val="dk2"/>
                </a:solidFill>
              </a:rPr>
              <a:t>Further improvements for emotion detection</a:t>
            </a:r>
            <a:endParaRPr/>
          </a:p>
        </p:txBody>
      </p:sp>
      <p:pic>
        <p:nvPicPr>
          <p:cNvPr id="133" name="Google Shape;133;p19"/>
          <p:cNvPicPr preferRelativeResize="0"/>
          <p:nvPr/>
        </p:nvPicPr>
        <p:blipFill>
          <a:blip r:embed="rId3">
            <a:alphaModFix/>
          </a:blip>
          <a:stretch>
            <a:fillRect/>
          </a:stretch>
        </p:blipFill>
        <p:spPr>
          <a:xfrm>
            <a:off x="0" y="136250"/>
            <a:ext cx="8839200" cy="823146"/>
          </a:xfrm>
          <a:prstGeom prst="rect">
            <a:avLst/>
          </a:prstGeom>
          <a:noFill/>
          <a:ln>
            <a:noFill/>
          </a:ln>
        </p:spPr>
      </p:pic>
      <p:pic>
        <p:nvPicPr>
          <p:cNvPr id="134" name="Google Shape;134;p19"/>
          <p:cNvPicPr preferRelativeResize="0"/>
          <p:nvPr/>
        </p:nvPicPr>
        <p:blipFill>
          <a:blip r:embed="rId4">
            <a:alphaModFix/>
          </a:blip>
          <a:stretch>
            <a:fillRect/>
          </a:stretch>
        </p:blipFill>
        <p:spPr>
          <a:xfrm>
            <a:off x="3136625" y="2795575"/>
            <a:ext cx="2712475" cy="1624975"/>
          </a:xfrm>
          <a:prstGeom prst="rect">
            <a:avLst/>
          </a:prstGeom>
          <a:noFill/>
          <a:ln>
            <a:noFill/>
          </a:ln>
        </p:spPr>
      </p:pic>
      <p:sp>
        <p:nvSpPr>
          <p:cNvPr id="135" name="Google Shape;135;p19"/>
          <p:cNvSpPr txBox="1"/>
          <p:nvPr/>
        </p:nvSpPr>
        <p:spPr>
          <a:xfrm>
            <a:off x="3778563" y="1862250"/>
            <a:ext cx="1428600" cy="70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dk2"/>
                </a:solidFill>
              </a:rPr>
              <a:t>Pattern</a:t>
            </a:r>
            <a:br>
              <a:rPr lang="en" sz="1800">
                <a:solidFill>
                  <a:schemeClr val="dk2"/>
                </a:solidFill>
              </a:rPr>
            </a:br>
            <a:r>
              <a:rPr lang="en" sz="1800">
                <a:solidFill>
                  <a:schemeClr val="dk2"/>
                </a:solidFill>
              </a:rPr>
              <a:t>Direction </a:t>
            </a:r>
            <a:endParaRPr sz="1800">
              <a:solidFill>
                <a:schemeClr val="dk2"/>
              </a:solidFill>
            </a:endParaRPr>
          </a:p>
          <a:p>
            <a:pPr marL="0" lvl="0" indent="0" algn="l" rtl="0">
              <a:lnSpc>
                <a:spcPct val="115000"/>
              </a:lnSpc>
              <a:spcBef>
                <a:spcPts val="1600"/>
              </a:spcBef>
              <a:spcAft>
                <a:spcPts val="1600"/>
              </a:spcAft>
              <a:buNone/>
            </a:pPr>
            <a:endParaRPr sz="1800"/>
          </a:p>
        </p:txBody>
      </p:sp>
      <p:sp>
        <p:nvSpPr>
          <p:cNvPr id="136" name="Google Shape;136;p19"/>
          <p:cNvSpPr txBox="1"/>
          <p:nvPr/>
        </p:nvSpPr>
        <p:spPr>
          <a:xfrm>
            <a:off x="6023225" y="1862250"/>
            <a:ext cx="2990100" cy="70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dk2"/>
                </a:solidFill>
              </a:rPr>
              <a:t>Language difference</a:t>
            </a:r>
            <a:endParaRPr sz="1800">
              <a:solidFill>
                <a:schemeClr val="dk2"/>
              </a:solidFill>
            </a:endParaRPr>
          </a:p>
          <a:p>
            <a:pPr marL="0" lvl="0" indent="0" algn="l" rtl="0">
              <a:lnSpc>
                <a:spcPct val="115000"/>
              </a:lnSpc>
              <a:spcBef>
                <a:spcPts val="1600"/>
              </a:spcBef>
              <a:spcAft>
                <a:spcPts val="1600"/>
              </a:spcAft>
              <a:buNone/>
            </a:pPr>
            <a:endParaRPr sz="1800"/>
          </a:p>
        </p:txBody>
      </p:sp>
      <p:pic>
        <p:nvPicPr>
          <p:cNvPr id="137" name="Google Shape;137;p19"/>
          <p:cNvPicPr preferRelativeResize="0"/>
          <p:nvPr/>
        </p:nvPicPr>
        <p:blipFill>
          <a:blip r:embed="rId5">
            <a:alphaModFix/>
          </a:blip>
          <a:stretch>
            <a:fillRect/>
          </a:stretch>
        </p:blipFill>
        <p:spPr>
          <a:xfrm>
            <a:off x="6348676" y="2795575"/>
            <a:ext cx="1428750" cy="1428750"/>
          </a:xfrm>
          <a:prstGeom prst="rect">
            <a:avLst/>
          </a:prstGeom>
          <a:noFill/>
          <a:ln>
            <a:noFill/>
          </a:ln>
        </p:spPr>
      </p:pic>
      <p:sp>
        <p:nvSpPr>
          <p:cNvPr id="138" name="Google Shape;138;p19"/>
          <p:cNvSpPr/>
          <p:nvPr/>
        </p:nvSpPr>
        <p:spPr>
          <a:xfrm>
            <a:off x="3214675" y="3889525"/>
            <a:ext cx="334800" cy="334800"/>
          </a:xfrm>
          <a:prstGeom prst="ellipse">
            <a:avLst/>
          </a:prstGeom>
          <a:no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9"/>
          <p:cNvSpPr/>
          <p:nvPr/>
        </p:nvSpPr>
        <p:spPr>
          <a:xfrm>
            <a:off x="5429825" y="2916775"/>
            <a:ext cx="334800" cy="334800"/>
          </a:xfrm>
          <a:prstGeom prst="ellipse">
            <a:avLst/>
          </a:prstGeom>
          <a:no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9"/>
          <p:cNvSpPr txBox="1"/>
          <p:nvPr/>
        </p:nvSpPr>
        <p:spPr>
          <a:xfrm>
            <a:off x="495575" y="1995625"/>
            <a:ext cx="2344200" cy="275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More Variables</a:t>
            </a:r>
            <a:endParaRPr sz="1800">
              <a:solidFill>
                <a:schemeClr val="dk2"/>
              </a:solidFill>
            </a:endParaRPr>
          </a:p>
          <a:p>
            <a:pPr marL="0" lvl="0" indent="0" algn="l" rtl="0">
              <a:spcBef>
                <a:spcPts val="0"/>
              </a:spcBef>
              <a:spcAft>
                <a:spcPts val="0"/>
              </a:spcAft>
              <a:buNone/>
            </a:pPr>
            <a:endParaRPr sz="1800">
              <a:solidFill>
                <a:schemeClr val="dk2"/>
              </a:solidFill>
            </a:endParaRPr>
          </a:p>
          <a:p>
            <a:pPr marL="0" lvl="0" indent="0" algn="l" rtl="0">
              <a:spcBef>
                <a:spcPts val="0"/>
              </a:spcBef>
              <a:spcAft>
                <a:spcPts val="0"/>
              </a:spcAft>
              <a:buNone/>
            </a:pPr>
            <a:endParaRPr sz="1800">
              <a:solidFill>
                <a:schemeClr val="dk2"/>
              </a:solidFill>
              <a:latin typeface="Source Code Pro"/>
              <a:ea typeface="Source Code Pro"/>
              <a:cs typeface="Source Code Pro"/>
              <a:sym typeface="Source Code Pro"/>
            </a:endParaRPr>
          </a:p>
          <a:p>
            <a:pPr marL="0" lvl="0" indent="0" algn="l" rtl="0">
              <a:spcBef>
                <a:spcPts val="0"/>
              </a:spcBef>
              <a:spcAft>
                <a:spcPts val="0"/>
              </a:spcAft>
              <a:buNone/>
            </a:pPr>
            <a:r>
              <a:rPr lang="en" sz="1800">
                <a:solidFill>
                  <a:schemeClr val="dk2"/>
                </a:solidFill>
                <a:latin typeface="Source Code Pro"/>
                <a:ea typeface="Source Code Pro"/>
                <a:cs typeface="Source Code Pro"/>
                <a:sym typeface="Source Code Pro"/>
              </a:rPr>
              <a:t>&lt;actor&gt;</a:t>
            </a:r>
            <a:endParaRPr sz="1800">
              <a:solidFill>
                <a:schemeClr val="dk2"/>
              </a:solidFill>
              <a:latin typeface="Source Code Pro"/>
              <a:ea typeface="Source Code Pro"/>
              <a:cs typeface="Source Code Pro"/>
              <a:sym typeface="Source Code Pro"/>
            </a:endParaRPr>
          </a:p>
          <a:p>
            <a:pPr marL="0" lvl="0" indent="0" algn="l" rtl="0">
              <a:spcBef>
                <a:spcPts val="0"/>
              </a:spcBef>
              <a:spcAft>
                <a:spcPts val="0"/>
              </a:spcAft>
              <a:buNone/>
            </a:pPr>
            <a:r>
              <a:rPr lang="en" sz="1800">
                <a:solidFill>
                  <a:schemeClr val="dk2"/>
                </a:solidFill>
                <a:latin typeface="Source Code Pro"/>
                <a:ea typeface="Source Code Pro"/>
                <a:cs typeface="Source Code Pro"/>
                <a:sym typeface="Source Code Pro"/>
              </a:rPr>
              <a:t>&lt;gender&gt;</a:t>
            </a:r>
            <a:endParaRPr sz="1800">
              <a:solidFill>
                <a:schemeClr val="dk2"/>
              </a:solidFill>
              <a:latin typeface="Source Code Pro"/>
              <a:ea typeface="Source Code Pro"/>
              <a:cs typeface="Source Code Pro"/>
              <a:sym typeface="Source Code Pro"/>
            </a:endParaRPr>
          </a:p>
          <a:p>
            <a:pPr marL="0" lvl="0" indent="0" algn="l" rtl="0">
              <a:spcBef>
                <a:spcPts val="0"/>
              </a:spcBef>
              <a:spcAft>
                <a:spcPts val="0"/>
              </a:spcAft>
              <a:buNone/>
            </a:pPr>
            <a:r>
              <a:rPr lang="en" sz="1800">
                <a:solidFill>
                  <a:schemeClr val="dk2"/>
                </a:solidFill>
                <a:latin typeface="Source Code Pro"/>
                <a:ea typeface="Source Code Pro"/>
                <a:cs typeface="Source Code Pro"/>
                <a:sym typeface="Source Code Pro"/>
              </a:rPr>
              <a:t>&lt;age&gt;</a:t>
            </a:r>
            <a:endParaRPr sz="1800">
              <a:solidFill>
                <a:schemeClr val="dk2"/>
              </a:solidFill>
              <a:latin typeface="Source Code Pro"/>
              <a:ea typeface="Source Code Pro"/>
              <a:cs typeface="Source Code Pro"/>
              <a:sym typeface="Source Code Pro"/>
            </a:endParaRPr>
          </a:p>
          <a:p>
            <a:pPr marL="0" lvl="0" indent="0" algn="l" rtl="0">
              <a:spcBef>
                <a:spcPts val="0"/>
              </a:spcBef>
              <a:spcAft>
                <a:spcPts val="0"/>
              </a:spcAft>
              <a:buNone/>
            </a:pPr>
            <a:r>
              <a:rPr lang="en" sz="1800">
                <a:solidFill>
                  <a:schemeClr val="dk2"/>
                </a:solidFill>
                <a:latin typeface="Source Code Pro"/>
                <a:ea typeface="Source Code Pro"/>
                <a:cs typeface="Source Code Pro"/>
                <a:sym typeface="Source Code Pro"/>
              </a:rPr>
              <a:t>&lt;sentence type&gt;</a:t>
            </a:r>
            <a:endParaRPr sz="1800">
              <a:solidFill>
                <a:schemeClr val="dk2"/>
              </a:solidFill>
              <a:latin typeface="Source Code Pro"/>
              <a:ea typeface="Source Code Pro"/>
              <a:cs typeface="Source Code Pro"/>
              <a:sym typeface="Source Code Pro"/>
            </a:endParaRPr>
          </a:p>
        </p:txBody>
      </p:sp>
      <p:sp>
        <p:nvSpPr>
          <p:cNvPr id="141" name="Google Shape;141;p19"/>
          <p:cNvSpPr/>
          <p:nvPr/>
        </p:nvSpPr>
        <p:spPr>
          <a:xfrm>
            <a:off x="5917025" y="2005425"/>
            <a:ext cx="155700" cy="173700"/>
          </a:xfrm>
          <a:prstGeom prst="mathMultiply">
            <a:avLst>
              <a:gd name="adj1" fmla="val 23520"/>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142" name="Google Shape;142;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311700" y="1046825"/>
            <a:ext cx="8520600" cy="102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F0000"/>
                </a:solidFill>
              </a:rPr>
              <a:t>Tumbling &amp; Sliding Windows</a:t>
            </a:r>
            <a:endParaRPr sz="2400">
              <a:solidFill>
                <a:srgbClr val="FF0000"/>
              </a:solidFill>
            </a:endParaRPr>
          </a:p>
        </p:txBody>
      </p:sp>
      <p:sp>
        <p:nvSpPr>
          <p:cNvPr id="148" name="Google Shape;148;p20"/>
          <p:cNvSpPr txBox="1">
            <a:spLocks noGrp="1"/>
          </p:cNvSpPr>
          <p:nvPr>
            <p:ph type="body" idx="1"/>
          </p:nvPr>
        </p:nvSpPr>
        <p:spPr>
          <a:xfrm>
            <a:off x="311700" y="2373500"/>
            <a:ext cx="8520600" cy="21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1600"/>
              </a:spcAft>
              <a:buNone/>
            </a:pPr>
            <a:endParaRPr/>
          </a:p>
        </p:txBody>
      </p:sp>
      <p:pic>
        <p:nvPicPr>
          <p:cNvPr id="149" name="Google Shape;149;p20"/>
          <p:cNvPicPr preferRelativeResize="0"/>
          <p:nvPr/>
        </p:nvPicPr>
        <p:blipFill>
          <a:blip r:embed="rId3">
            <a:alphaModFix/>
          </a:blip>
          <a:stretch>
            <a:fillRect/>
          </a:stretch>
        </p:blipFill>
        <p:spPr>
          <a:xfrm>
            <a:off x="0" y="136250"/>
            <a:ext cx="8839200" cy="823146"/>
          </a:xfrm>
          <a:prstGeom prst="rect">
            <a:avLst/>
          </a:prstGeom>
          <a:noFill/>
          <a:ln>
            <a:noFill/>
          </a:ln>
        </p:spPr>
      </p:pic>
      <p:pic>
        <p:nvPicPr>
          <p:cNvPr id="150" name="Google Shape;150;p20"/>
          <p:cNvPicPr preferRelativeResize="0"/>
          <p:nvPr/>
        </p:nvPicPr>
        <p:blipFill>
          <a:blip r:embed="rId4">
            <a:alphaModFix/>
          </a:blip>
          <a:stretch>
            <a:fillRect/>
          </a:stretch>
        </p:blipFill>
        <p:spPr>
          <a:xfrm>
            <a:off x="0" y="2099638"/>
            <a:ext cx="9144000" cy="3077824"/>
          </a:xfrm>
          <a:prstGeom prst="rect">
            <a:avLst/>
          </a:prstGeom>
          <a:noFill/>
          <a:ln>
            <a:noFill/>
          </a:ln>
        </p:spPr>
      </p:pic>
      <p:sp>
        <p:nvSpPr>
          <p:cNvPr id="151" name="Google Shape;151;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a:spLocks noGrp="1"/>
          </p:cNvSpPr>
          <p:nvPr>
            <p:ph type="title"/>
          </p:nvPr>
        </p:nvSpPr>
        <p:spPr>
          <a:xfrm>
            <a:off x="311700" y="959400"/>
            <a:ext cx="8520600" cy="5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F0000"/>
                </a:solidFill>
              </a:rPr>
              <a:t>Octave vs. Flink</a:t>
            </a:r>
            <a:endParaRPr sz="2400">
              <a:solidFill>
                <a:srgbClr val="FF0000"/>
              </a:solidFill>
            </a:endParaRPr>
          </a:p>
          <a:p>
            <a:pPr marL="0" lvl="0" indent="0" algn="l" rtl="0">
              <a:spcBef>
                <a:spcPts val="0"/>
              </a:spcBef>
              <a:spcAft>
                <a:spcPts val="0"/>
              </a:spcAft>
              <a:buNone/>
            </a:pPr>
            <a:endParaRPr/>
          </a:p>
        </p:txBody>
      </p:sp>
      <p:pic>
        <p:nvPicPr>
          <p:cNvPr id="157" name="Google Shape;157;p21"/>
          <p:cNvPicPr preferRelativeResize="0"/>
          <p:nvPr/>
        </p:nvPicPr>
        <p:blipFill>
          <a:blip r:embed="rId3">
            <a:alphaModFix/>
          </a:blip>
          <a:stretch>
            <a:fillRect/>
          </a:stretch>
        </p:blipFill>
        <p:spPr>
          <a:xfrm>
            <a:off x="0" y="136250"/>
            <a:ext cx="8839200" cy="823146"/>
          </a:xfrm>
          <a:prstGeom prst="rect">
            <a:avLst/>
          </a:prstGeom>
          <a:noFill/>
          <a:ln>
            <a:noFill/>
          </a:ln>
        </p:spPr>
      </p:pic>
      <p:pic>
        <p:nvPicPr>
          <p:cNvPr id="158" name="Google Shape;158;p21"/>
          <p:cNvPicPr preferRelativeResize="0"/>
          <p:nvPr/>
        </p:nvPicPr>
        <p:blipFill>
          <a:blip r:embed="rId4">
            <a:alphaModFix/>
          </a:blip>
          <a:stretch>
            <a:fillRect/>
          </a:stretch>
        </p:blipFill>
        <p:spPr>
          <a:xfrm>
            <a:off x="311694" y="2418512"/>
            <a:ext cx="3892956" cy="2122609"/>
          </a:xfrm>
          <a:prstGeom prst="rect">
            <a:avLst/>
          </a:prstGeom>
          <a:noFill/>
          <a:ln>
            <a:noFill/>
          </a:ln>
        </p:spPr>
      </p:pic>
      <p:pic>
        <p:nvPicPr>
          <p:cNvPr id="159" name="Google Shape;159;p21"/>
          <p:cNvPicPr preferRelativeResize="0"/>
          <p:nvPr/>
        </p:nvPicPr>
        <p:blipFill>
          <a:blip r:embed="rId5">
            <a:alphaModFix/>
          </a:blip>
          <a:stretch>
            <a:fillRect/>
          </a:stretch>
        </p:blipFill>
        <p:spPr>
          <a:xfrm>
            <a:off x="4755750" y="2418525"/>
            <a:ext cx="3961025" cy="2122600"/>
          </a:xfrm>
          <a:prstGeom prst="rect">
            <a:avLst/>
          </a:prstGeom>
          <a:noFill/>
          <a:ln>
            <a:noFill/>
          </a:ln>
        </p:spPr>
      </p:pic>
      <p:sp>
        <p:nvSpPr>
          <p:cNvPr id="160" name="Google Shape;160;p21"/>
          <p:cNvSpPr txBox="1">
            <a:spLocks noGrp="1"/>
          </p:cNvSpPr>
          <p:nvPr>
            <p:ph type="body" idx="1"/>
          </p:nvPr>
        </p:nvSpPr>
        <p:spPr>
          <a:xfrm>
            <a:off x="235500" y="1469225"/>
            <a:ext cx="7554600" cy="5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the same audio file named “curious” we achieved same outputs</a:t>
            </a:r>
            <a:endParaRPr/>
          </a:p>
          <a:p>
            <a:pPr marL="0" lvl="0" indent="0" algn="l" rtl="0">
              <a:spcBef>
                <a:spcPts val="1600"/>
              </a:spcBef>
              <a:spcAft>
                <a:spcPts val="0"/>
              </a:spcAft>
              <a:buNone/>
            </a:pPr>
            <a:endParaRPr/>
          </a:p>
          <a:p>
            <a:pPr marL="0" lvl="0" indent="0" algn="l" rtl="0">
              <a:spcBef>
                <a:spcPts val="1600"/>
              </a:spcBef>
              <a:spcAft>
                <a:spcPts val="1600"/>
              </a:spcAft>
              <a:buNone/>
            </a:pPr>
            <a:r>
              <a:rPr lang="en"/>
              <a:t>		</a:t>
            </a:r>
            <a:endParaRPr/>
          </a:p>
        </p:txBody>
      </p:sp>
      <p:sp>
        <p:nvSpPr>
          <p:cNvPr id="161" name="Google Shape;161;p21"/>
          <p:cNvSpPr txBox="1">
            <a:spLocks noGrp="1"/>
          </p:cNvSpPr>
          <p:nvPr>
            <p:ph type="body" idx="1"/>
          </p:nvPr>
        </p:nvSpPr>
        <p:spPr>
          <a:xfrm>
            <a:off x="235500" y="1843725"/>
            <a:ext cx="8839200" cy="5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original 16000 samples reduced into 2100 ones </a:t>
            </a:r>
            <a:r>
              <a:rPr lang="en" sz="1400"/>
              <a:t>(105 windows, 20 coefficients per window)</a:t>
            </a:r>
            <a:endParaRPr/>
          </a:p>
          <a:p>
            <a:pPr marL="0" lvl="0" indent="0" algn="l" rtl="0">
              <a:spcBef>
                <a:spcPts val="1600"/>
              </a:spcBef>
              <a:spcAft>
                <a:spcPts val="0"/>
              </a:spcAft>
              <a:buNone/>
            </a:pPr>
            <a:endParaRPr/>
          </a:p>
          <a:p>
            <a:pPr marL="0" lvl="0" indent="0" algn="l" rtl="0">
              <a:spcBef>
                <a:spcPts val="1600"/>
              </a:spcBef>
              <a:spcAft>
                <a:spcPts val="1600"/>
              </a:spcAft>
              <a:buNone/>
            </a:pPr>
            <a:r>
              <a:rPr lang="en"/>
              <a:t>		</a:t>
            </a:r>
            <a:endParaRPr/>
          </a:p>
        </p:txBody>
      </p:sp>
      <p:sp>
        <p:nvSpPr>
          <p:cNvPr id="162" name="Google Shape;16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1609</Words>
  <Application>Microsoft Office PowerPoint</Application>
  <PresentationFormat>On-screen Show (16:9)</PresentationFormat>
  <Paragraphs>172</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Source Code Pro</vt:lpstr>
      <vt:lpstr>Simple Light</vt:lpstr>
      <vt:lpstr>Distributed Streaming Processing:  Implementation of LPC for Signal Processing using Flink </vt:lpstr>
      <vt:lpstr>Agenda </vt:lpstr>
      <vt:lpstr>Introduction - so far </vt:lpstr>
      <vt:lpstr>Introduction to EmoDB: TU Berlin 1997-1999</vt:lpstr>
      <vt:lpstr>Changes since last time</vt:lpstr>
      <vt:lpstr>Simple Emotion Detection with Mean Value in Pandas</vt:lpstr>
      <vt:lpstr>Further improvements for emotion detection</vt:lpstr>
      <vt:lpstr>Tumbling &amp; Sliding Windows</vt:lpstr>
      <vt:lpstr>Octave vs. Flink </vt:lpstr>
      <vt:lpstr>InfluxDB</vt:lpstr>
      <vt:lpstr>Grafana</vt:lpstr>
      <vt:lpstr>Visualization </vt:lpstr>
      <vt:lpstr>Angst vs. Langweile </vt:lpstr>
      <vt:lpstr>Angst - Wut - Freude</vt:lpstr>
      <vt:lpstr>Trauer - Neutral - Langweile</vt:lpstr>
      <vt:lpstr>Mean Comparison </vt:lpstr>
      <vt:lpstr>Thank you for your attention  Q &amp; A</vt:lpstr>
      <vt:lpstr>PowerPoint Presentation</vt:lpstr>
      <vt:lpstr>Backup things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Streaming Processing:  Implementation of LPC for Signal Processing using Flink </dc:title>
  <dc:creator>ardeshir soltani nejad</dc:creator>
  <cp:lastModifiedBy>ardeshir soltani nejad</cp:lastModifiedBy>
  <cp:revision>1</cp:revision>
  <dcterms:modified xsi:type="dcterms:W3CDTF">2020-06-11T20:51:06Z</dcterms:modified>
</cp:coreProperties>
</file>