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64" r:id="rId1"/>
  </p:sldMasterIdLst>
  <p:notesMasterIdLst>
    <p:notesMasterId r:id="rId13"/>
  </p:notesMasterIdLst>
  <p:sldIdLst>
    <p:sldId id="256" r:id="rId2"/>
    <p:sldId id="296" r:id="rId3"/>
    <p:sldId id="297" r:id="rId4"/>
    <p:sldId id="291" r:id="rId5"/>
    <p:sldId id="294" r:id="rId6"/>
    <p:sldId id="303" r:id="rId7"/>
    <p:sldId id="299" r:id="rId8"/>
    <p:sldId id="300" r:id="rId9"/>
    <p:sldId id="302" r:id="rId10"/>
    <p:sldId id="305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FDF3ED"/>
    <a:srgbClr val="FCEBE0"/>
    <a:srgbClr val="E2FEC6"/>
    <a:srgbClr val="FA3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" y="7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F37F-6A46-42A2-94DF-9EA80853E4DE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9D78-C600-4B15-9B70-9415C1A3E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0C1-CC5B-40EB-866E-F70B49586701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200" y="722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err="1"/>
              <a:t>yass</a:t>
            </a:r>
            <a:br>
              <a:rPr lang="en-US" sz="8000" dirty="0"/>
            </a:br>
            <a:r>
              <a:rPr lang="en-US" sz="3200" dirty="0"/>
              <a:t> </a:t>
            </a:r>
            <a:br>
              <a:rPr lang="en-US" sz="8000" dirty="0"/>
            </a:br>
            <a:r>
              <a:rPr lang="en-US" sz="5400" b="1" dirty="0"/>
              <a:t>Yet Another Service Solution</a:t>
            </a:r>
          </a:p>
        </p:txBody>
      </p:sp>
    </p:spTree>
    <p:extLst>
      <p:ext uri="{BB962C8B-B14F-4D97-AF65-F5344CB8AC3E}">
        <p14:creationId xmlns:p14="http://schemas.microsoft.com/office/powerpoint/2010/main" val="37681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59466" y="3041712"/>
            <a:ext cx="5865382" cy="1325563"/>
          </a:xfrm>
        </p:spPr>
        <p:txBody>
          <a:bodyPr>
            <a:noAutofit/>
          </a:bodyPr>
          <a:lstStyle/>
          <a:p>
            <a:r>
              <a:rPr lang="de-CH" sz="34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99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485248" y="5397960"/>
            <a:ext cx="1158139" cy="204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5387553" y="5338135"/>
            <a:ext cx="170369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b="1" dirty="0" err="1"/>
              <a:t>SocketExecutor</a:t>
            </a:r>
            <a:r>
              <a:rPr lang="de-CH" sz="1200" b="1" dirty="0"/>
              <a:t>: Writer</a:t>
            </a:r>
          </a:p>
        </p:txBody>
      </p:sp>
      <p:sp>
        <p:nvSpPr>
          <p:cNvPr id="8" name="Rechteck 7"/>
          <p:cNvSpPr/>
          <p:nvPr/>
        </p:nvSpPr>
        <p:spPr>
          <a:xfrm>
            <a:off x="5434117" y="2396043"/>
            <a:ext cx="1657698" cy="610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4314445" y="1980922"/>
            <a:ext cx="111869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3202812" y="1980922"/>
            <a:ext cx="1118690" cy="288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4322226" y="2718414"/>
            <a:ext cx="1118690" cy="288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4313495" y="2391498"/>
            <a:ext cx="1118690" cy="282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3207592" y="2719671"/>
            <a:ext cx="111869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3201862" y="2388660"/>
            <a:ext cx="1118690" cy="288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180-Grad-Pfeil 14"/>
          <p:cNvSpPr/>
          <p:nvPr/>
        </p:nvSpPr>
        <p:spPr>
          <a:xfrm rot="5400000">
            <a:off x="4100785" y="1699121"/>
            <a:ext cx="439532" cy="2063921"/>
          </a:xfrm>
          <a:prstGeom prst="uturnArrow">
            <a:avLst>
              <a:gd name="adj1" fmla="val 17456"/>
              <a:gd name="adj2" fmla="val 20285"/>
              <a:gd name="adj3" fmla="val 28359"/>
              <a:gd name="adj4" fmla="val 43750"/>
              <a:gd name="adj5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>
            <a:off x="3294443" y="2045408"/>
            <a:ext cx="2063921" cy="1446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117479" y="1435163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/>
              <a:t>Server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897062" y="1427786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/>
              <a:t>Client</a:t>
            </a:r>
          </a:p>
        </p:txBody>
      </p:sp>
      <p:sp>
        <p:nvSpPr>
          <p:cNvPr id="19" name="Rechteck 18"/>
          <p:cNvSpPr/>
          <p:nvPr/>
        </p:nvSpPr>
        <p:spPr>
          <a:xfrm flipH="1">
            <a:off x="4319249" y="3371161"/>
            <a:ext cx="1118690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 flipH="1">
            <a:off x="3207616" y="3371161"/>
            <a:ext cx="1118690" cy="288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/>
          <p:cNvSpPr/>
          <p:nvPr/>
        </p:nvSpPr>
        <p:spPr>
          <a:xfrm flipH="1">
            <a:off x="4327030" y="4096697"/>
            <a:ext cx="1118690" cy="288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/>
          <p:cNvSpPr/>
          <p:nvPr/>
        </p:nvSpPr>
        <p:spPr>
          <a:xfrm flipH="1">
            <a:off x="4318299" y="3766943"/>
            <a:ext cx="1118690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 flipH="1">
            <a:off x="3212396" y="4111047"/>
            <a:ext cx="1118690" cy="261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 flipH="1">
            <a:off x="3206666" y="3766943"/>
            <a:ext cx="1118690" cy="288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180-Grad-Pfeil 24"/>
          <p:cNvSpPr/>
          <p:nvPr/>
        </p:nvSpPr>
        <p:spPr>
          <a:xfrm rot="16200000" flipH="1">
            <a:off x="4105589" y="3065995"/>
            <a:ext cx="439532" cy="2063921"/>
          </a:xfrm>
          <a:prstGeom prst="uturnArrow">
            <a:avLst>
              <a:gd name="adj1" fmla="val 17456"/>
              <a:gd name="adj2" fmla="val 20285"/>
              <a:gd name="adj3" fmla="val 28359"/>
              <a:gd name="adj4" fmla="val 43750"/>
              <a:gd name="adj5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 flipH="1">
            <a:off x="3289721" y="3435647"/>
            <a:ext cx="2063921" cy="1446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7" name="Gerade Verbindung 32"/>
          <p:cNvCxnSpPr/>
          <p:nvPr/>
        </p:nvCxnSpPr>
        <p:spPr>
          <a:xfrm>
            <a:off x="4327030" y="1337075"/>
            <a:ext cx="4056" cy="3182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443629" y="3767159"/>
            <a:ext cx="1657698" cy="622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1548370" y="2388985"/>
            <a:ext cx="1657698" cy="616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1550448" y="3765451"/>
            <a:ext cx="1657698" cy="610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1549531" y="1980922"/>
            <a:ext cx="165769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>
            <a:off x="1547664" y="3367839"/>
            <a:ext cx="165769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5444227" y="1980922"/>
            <a:ext cx="165769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/>
          <p:cNvSpPr/>
          <p:nvPr/>
        </p:nvSpPr>
        <p:spPr>
          <a:xfrm>
            <a:off x="5443629" y="3374023"/>
            <a:ext cx="165769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5448392" y="1337075"/>
            <a:ext cx="1563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sendOrder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 {}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 {}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sendPrice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ping(…);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667402" y="1465318"/>
            <a:ext cx="16211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sendOrder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sendPrice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 {}</a:t>
            </a: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CH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ping(…) {}</a:t>
            </a:r>
          </a:p>
        </p:txBody>
      </p:sp>
      <p:sp>
        <p:nvSpPr>
          <p:cNvPr id="43" name="Rechteck 42"/>
          <p:cNvSpPr/>
          <p:nvPr/>
        </p:nvSpPr>
        <p:spPr>
          <a:xfrm>
            <a:off x="5496685" y="5715558"/>
            <a:ext cx="1146702" cy="204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7" name="Gerade Verbindung 33"/>
          <p:cNvCxnSpPr/>
          <p:nvPr/>
        </p:nvCxnSpPr>
        <p:spPr>
          <a:xfrm>
            <a:off x="3212396" y="1790700"/>
            <a:ext cx="255" cy="307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387552" y="5679483"/>
            <a:ext cx="170369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b="1" dirty="0" err="1"/>
              <a:t>SocketExecutor</a:t>
            </a:r>
            <a:r>
              <a:rPr lang="de-CH" sz="1200" b="1" dirty="0"/>
              <a:t>: Reader</a:t>
            </a:r>
          </a:p>
        </p:txBody>
      </p:sp>
      <p:cxnSp>
        <p:nvCxnSpPr>
          <p:cNvPr id="38" name="Gerade Verbindung 54"/>
          <p:cNvCxnSpPr/>
          <p:nvPr/>
        </p:nvCxnSpPr>
        <p:spPr>
          <a:xfrm flipH="1">
            <a:off x="5429355" y="1790700"/>
            <a:ext cx="2830" cy="307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994345" y="4554338"/>
            <a:ext cx="67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/>
              <a:t>Socket</a:t>
            </a:r>
          </a:p>
        </p:txBody>
      </p:sp>
      <p:sp>
        <p:nvSpPr>
          <p:cNvPr id="40" name="Pfeil nach rechts 39"/>
          <p:cNvSpPr/>
          <p:nvPr/>
        </p:nvSpPr>
        <p:spPr>
          <a:xfrm>
            <a:off x="1538827" y="5408189"/>
            <a:ext cx="576064" cy="1446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180-Grad-Pfeil 40"/>
          <p:cNvSpPr/>
          <p:nvPr/>
        </p:nvSpPr>
        <p:spPr>
          <a:xfrm rot="5400000">
            <a:off x="1670560" y="5529949"/>
            <a:ext cx="288030" cy="564071"/>
          </a:xfrm>
          <a:prstGeom prst="uturnArrow">
            <a:avLst>
              <a:gd name="adj1" fmla="val 26550"/>
              <a:gd name="adj2" fmla="val 20285"/>
              <a:gd name="adj3" fmla="val 28359"/>
              <a:gd name="adj4" fmla="val 43750"/>
              <a:gd name="adj5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61275" y="687593"/>
            <a:ext cx="2532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err="1"/>
              <a:t>SocketTransport</a:t>
            </a:r>
            <a:r>
              <a:rPr lang="de-CH" sz="1600" b="1" dirty="0"/>
              <a:t>: </a:t>
            </a:r>
            <a:r>
              <a:rPr lang="de-CH" sz="1600" b="1" dirty="0" err="1"/>
              <a:t>Executors</a:t>
            </a:r>
            <a:endParaRPr lang="de-CH" sz="1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2102307" y="5322840"/>
            <a:ext cx="7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err="1"/>
              <a:t>OneWay</a:t>
            </a:r>
            <a:endParaRPr lang="de-CH" sz="12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2108603" y="566496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/>
              <a:t>RPC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632598" y="5338136"/>
            <a:ext cx="170369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b="1" dirty="0" err="1"/>
              <a:t>Caller</a:t>
            </a:r>
            <a:r>
              <a:rPr lang="de-CH" sz="1200" b="1" dirty="0"/>
              <a:t> Thread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632598" y="5667168"/>
            <a:ext cx="17036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b="1" dirty="0" err="1"/>
              <a:t>RequestExecutor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val="3786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9432927" y="1653565"/>
            <a:ext cx="1797050" cy="1576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9346787" y="1574051"/>
            <a:ext cx="1797050" cy="15769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9247395" y="1474659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80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?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310673" y="822494"/>
            <a:ext cx="16995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processes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(initiator)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97282" y="1203643"/>
            <a:ext cx="8508181" cy="4834579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 small </a:t>
            </a:r>
            <a:r>
              <a:rPr lang="en-US" dirty="0"/>
              <a:t>software library for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peer-to-peer communication</a:t>
            </a:r>
          </a:p>
          <a:p>
            <a:pPr lvl="1"/>
            <a:r>
              <a:rPr lang="en-US" dirty="0"/>
              <a:t>Java (3000 LOC, 150KB jar)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 (800 LOC)</a:t>
            </a:r>
          </a:p>
          <a:p>
            <a:pPr lvl="1"/>
            <a:r>
              <a:rPr lang="en-US"/>
              <a:t>Python</a:t>
            </a:r>
            <a:endParaRPr lang="en-US" dirty="0"/>
          </a:p>
          <a:p>
            <a:pPr lvl="1"/>
            <a:r>
              <a:rPr lang="en-US" dirty="0"/>
              <a:t>high throughput, low latency, low CPU requirement</a:t>
            </a:r>
          </a:p>
          <a:p>
            <a:r>
              <a:rPr lang="en-US" dirty="0"/>
              <a:t>explicit type-safe contract with DTOs and interfaces</a:t>
            </a:r>
          </a:p>
          <a:p>
            <a:r>
              <a:rPr lang="en-US" dirty="0"/>
              <a:t>session based, bidirectional message streaming</a:t>
            </a:r>
          </a:p>
          <a:p>
            <a:r>
              <a:rPr lang="en-US" dirty="0"/>
              <a:t>Open Source (BSD-style license)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https://github.com/softappeal/yass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MavenCentral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groupId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ch.softappeal.yass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artifactId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yass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437895" y="162907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437895" y="2279392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437895" y="2618442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313435" y="5939759"/>
            <a:ext cx="17152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(acceptor)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247395" y="4351158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412494" y="5251716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437895" y="4901891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437895" y="4523391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631569" y="3525440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631209" y="3053997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9986335" y="3212475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0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Design</a:t>
            </a:r>
            <a:endParaRPr lang="en-US" sz="1800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72195" y="1232894"/>
            <a:ext cx="2225315" cy="5212997"/>
            <a:chOff x="672195" y="1232894"/>
            <a:chExt cx="2225315" cy="5212997"/>
          </a:xfrm>
        </p:grpSpPr>
        <p:sp>
          <p:nvSpPr>
            <p:cNvPr id="9" name="Abgerundetes Rechteck 8"/>
            <p:cNvSpPr/>
            <p:nvPr/>
          </p:nvSpPr>
          <p:spPr>
            <a:xfrm>
              <a:off x="672195" y="161145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35473" y="1232894"/>
              <a:ext cx="16995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client process</a:t>
              </a: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862695" y="176587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862695" y="241619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862695" y="275524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38235" y="6076559"/>
              <a:ext cx="1715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server process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72195" y="448795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837294" y="538851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Server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862695" y="503869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862695" y="466019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19" name="Pfeil nach unten 18"/>
            <p:cNvSpPr/>
            <p:nvPr/>
          </p:nvSpPr>
          <p:spPr>
            <a:xfrm>
              <a:off x="1056369" y="366224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feil nach unten 19"/>
            <p:cNvSpPr/>
            <p:nvPr/>
          </p:nvSpPr>
          <p:spPr>
            <a:xfrm flipV="1">
              <a:off x="1056009" y="319079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310" y="3349275"/>
              <a:ext cx="264180" cy="264180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135" y="3691191"/>
              <a:ext cx="264180" cy="264180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130" y="4070062"/>
              <a:ext cx="264180" cy="264180"/>
            </a:xfrm>
            <a:prstGeom prst="rect">
              <a:avLst/>
            </a:prstGeom>
          </p:spPr>
        </p:pic>
        <p:sp>
          <p:nvSpPr>
            <p:cNvPr id="26" name="Rechteck 25"/>
            <p:cNvSpPr/>
            <p:nvPr/>
          </p:nvSpPr>
          <p:spPr>
            <a:xfrm>
              <a:off x="2030081" y="36201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696171" y="1524073"/>
            <a:ext cx="53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contract (DTOs and interfaces)</a:t>
            </a:r>
            <a:br>
              <a:rPr lang="en-US" sz="2400" dirty="0"/>
            </a:br>
            <a:r>
              <a:rPr lang="en-US" sz="2400" dirty="0"/>
              <a:t>to messages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38629" y="2388342"/>
            <a:ext cx="47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transforms messages</a:t>
            </a:r>
            <a:br>
              <a:rPr lang="en-US" sz="2400" dirty="0"/>
            </a:br>
            <a:r>
              <a:rPr lang="en-US" sz="2400" dirty="0"/>
              <a:t>to byte chunks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723000" y="3293960"/>
            <a:ext cx="535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transports byte chunks</a:t>
            </a:r>
            <a:br>
              <a:rPr lang="en-US" sz="2400" dirty="0"/>
            </a:br>
            <a:r>
              <a:rPr lang="en-US" sz="2400" dirty="0"/>
              <a:t>between (distributed) processes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3379665" y="1028319"/>
            <a:ext cx="3118338" cy="3255065"/>
            <a:chOff x="3379665" y="1028319"/>
            <a:chExt cx="3118338" cy="32550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9665" y="1028319"/>
              <a:ext cx="3118338" cy="3255065"/>
              <a:chOff x="3399445" y="1006258"/>
              <a:chExt cx="3118338" cy="325506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3399445" y="1006258"/>
                <a:ext cx="3118338" cy="32550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24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709687" y="1080613"/>
                <a:ext cx="875733" cy="41209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/>
                  <a:t>yass</a:t>
                </a:r>
                <a:endParaRPr lang="en-US" sz="2800" b="1" dirty="0"/>
              </a:p>
            </p:txBody>
          </p:sp>
        </p:grpSp>
        <p:sp>
          <p:nvSpPr>
            <p:cNvPr id="50" name="Abgerundetes Rechteck 49"/>
            <p:cNvSpPr/>
            <p:nvPr/>
          </p:nvSpPr>
          <p:spPr>
            <a:xfrm>
              <a:off x="4094844" y="1615396"/>
              <a:ext cx="1747615" cy="6247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094846" y="2500940"/>
              <a:ext cx="1747614" cy="6247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Serialize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094845" y="3386714"/>
              <a:ext cx="1747614" cy="6247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Transport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7103490" y="4113261"/>
            <a:ext cx="3779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TCP/IP socket (300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SSL/TLS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01222" y="5020615"/>
            <a:ext cx="4973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(100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“socket over http”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(JSR 356, Java API for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(Browser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Service ?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48747" y="5057542"/>
            <a:ext cx="7235384" cy="1430621"/>
            <a:chOff x="548747" y="5057542"/>
            <a:chExt cx="7235384" cy="1430621"/>
          </a:xfrm>
        </p:grpSpPr>
        <p:sp>
          <p:nvSpPr>
            <p:cNvPr id="16" name="Rechteck 15"/>
            <p:cNvSpPr/>
            <p:nvPr/>
          </p:nvSpPr>
          <p:spPr>
            <a:xfrm>
              <a:off x="548747" y="5472500"/>
              <a:ext cx="723538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latin typeface="Lucida Console" panose="020B0609040504020204" pitchFamily="49" charset="0"/>
                </a:rPr>
                <a:t>= new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();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(1, 2);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m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(2, 3);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74204" y="5057542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 (client side)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5127" y="3038920"/>
            <a:ext cx="7235385" cy="1740699"/>
            <a:chOff x="535127" y="3038920"/>
            <a:chExt cx="7235385" cy="1740699"/>
          </a:xfrm>
        </p:grpSpPr>
        <p:sp>
          <p:nvSpPr>
            <p:cNvPr id="19" name="Rechteck 18"/>
            <p:cNvSpPr/>
            <p:nvPr/>
          </p:nvSpPr>
          <p:spPr>
            <a:xfrm>
              <a:off x="535127" y="3456180"/>
              <a:ext cx="7235385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class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 implements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+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*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399" y="3038920"/>
              <a:ext cx="42927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implementation (server side)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13275" y="941637"/>
            <a:ext cx="4630848" cy="1747894"/>
            <a:chOff x="613275" y="941637"/>
            <a:chExt cx="4630848" cy="1747894"/>
          </a:xfrm>
        </p:grpSpPr>
        <p:sp>
          <p:nvSpPr>
            <p:cNvPr id="13" name="Rechteck 12"/>
            <p:cNvSpPr/>
            <p:nvPr/>
          </p:nvSpPr>
          <p:spPr>
            <a:xfrm>
              <a:off x="613275" y="1366092"/>
              <a:ext cx="4630848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interface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652350" y="941637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contract 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636" y="281355"/>
            <a:ext cx="10515600" cy="5079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Interceptor (AOP, around advice)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94063" y="839638"/>
            <a:ext cx="5296936" cy="3255391"/>
            <a:chOff x="294063" y="839638"/>
            <a:chExt cx="5296936" cy="3255391"/>
          </a:xfrm>
        </p:grpSpPr>
        <p:sp>
          <p:nvSpPr>
            <p:cNvPr id="25" name="Rechteck 24"/>
            <p:cNvSpPr/>
            <p:nvPr/>
          </p:nvSpPr>
          <p:spPr>
            <a:xfrm>
              <a:off x="553366" y="2517414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94063" y="1232707"/>
              <a:ext cx="5296936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class Printer implements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add(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("add");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+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multiply(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(“multiply");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*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01749" y="839638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printing calculator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4063" y="4152207"/>
            <a:ext cx="10094922" cy="2434390"/>
            <a:chOff x="294063" y="4152207"/>
            <a:chExt cx="10094922" cy="243439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94063" y="4152207"/>
              <a:ext cx="7651097" cy="2434390"/>
              <a:chOff x="294063" y="4152207"/>
              <a:chExt cx="7651097" cy="243439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294063" y="4555272"/>
                <a:ext cx="7651097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>
                    <a:latin typeface="Lucida Console" panose="020B0609040504020204" pitchFamily="49" charset="0"/>
                  </a:rPr>
                  <a:t>= 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Interceptor.proxy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.class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new</a:t>
                </a:r>
                <a:r>
                  <a:rPr lang="en-US" b="1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CalculatorImpl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LOGGER 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// , PROFILER, AUTHORIZATOR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a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.add</a:t>
                </a:r>
                <a:r>
                  <a:rPr lang="en-US" b="1" dirty="0">
                    <a:latin typeface="Lucida Console" panose="020B0609040504020204" pitchFamily="49" charset="0"/>
                  </a:rPr>
                  <a:t>(1, 2); 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m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.multiply</a:t>
                </a:r>
                <a:r>
                  <a:rPr lang="en-US" b="1" dirty="0">
                    <a:latin typeface="Lucida Console" panose="020B0609040504020204" pitchFamily="49" charset="0"/>
                  </a:rPr>
                  <a:t>(2, 3));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94065" y="4152207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usage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8118768" y="5477857"/>
              <a:ext cx="2270217" cy="1036711"/>
              <a:chOff x="8118768" y="5477857"/>
              <a:chExt cx="2270217" cy="103671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075138" y="5868237"/>
                <a:ext cx="1313847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add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multiply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9075138" y="5477857"/>
                <a:ext cx="107615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output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sp>
            <p:nvSpPr>
              <p:cNvPr id="3" name="Pfeil nach rechts 2"/>
              <p:cNvSpPr/>
              <p:nvPr/>
            </p:nvSpPr>
            <p:spPr>
              <a:xfrm>
                <a:off x="8118768" y="5917681"/>
                <a:ext cx="685800" cy="56104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648590" y="1268274"/>
            <a:ext cx="7350902" cy="1827244"/>
            <a:chOff x="4648590" y="1268274"/>
            <a:chExt cx="7350902" cy="182724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6381216" y="1268274"/>
              <a:ext cx="5618276" cy="1827244"/>
              <a:chOff x="5831410" y="858308"/>
              <a:chExt cx="5618276" cy="189166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831410" y="1272641"/>
                <a:ext cx="56182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Interceptor</a:t>
                </a:r>
                <a:r>
                  <a:rPr lang="en-US" b="1" dirty="0">
                    <a:latin typeface="Lucida Console" panose="020B0609040504020204" pitchFamily="49" charset="0"/>
                  </a:rPr>
                  <a:t> LOGGER = 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arguments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</a:t>
                </a:r>
                <a:r>
                  <a:rPr lang="en-US" b="1" dirty="0">
                    <a:latin typeface="Lucida Console" panose="020B0609040504020204" pitchFamily="49" charset="0"/>
                  </a:rPr>
                  <a:t>) -&gt; {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System.out.println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method.getName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return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invocation.proceed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};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5858707" y="858308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logging interceptor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48590" y="2013708"/>
              <a:ext cx="1998394" cy="1081810"/>
              <a:chOff x="4648590" y="2013708"/>
              <a:chExt cx="1998394" cy="1081810"/>
            </a:xfrm>
          </p:grpSpPr>
          <p:cxnSp>
            <p:nvCxnSpPr>
              <p:cNvPr id="4" name="Gerade Verbindung mit Pfeil 3"/>
              <p:cNvCxnSpPr/>
              <p:nvPr/>
            </p:nvCxnSpPr>
            <p:spPr>
              <a:xfrm>
                <a:off x="4648590" y="2013708"/>
                <a:ext cx="1998394" cy="37345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 flipV="1">
                <a:off x="5328529" y="2517414"/>
                <a:ext cx="1318455" cy="57810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0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6191" y="156392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Contract example</a:t>
            </a:r>
            <a:endParaRPr lang="en-US" sz="1800" b="1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4013940" y="1946984"/>
            <a:ext cx="2174017" cy="3977495"/>
            <a:chOff x="4118715" y="1433513"/>
            <a:chExt cx="2174017" cy="3977495"/>
          </a:xfrm>
        </p:grpSpPr>
        <p:sp>
          <p:nvSpPr>
            <p:cNvPr id="31" name="Abgerundetes Rechteck 30"/>
            <p:cNvSpPr/>
            <p:nvPr/>
          </p:nvSpPr>
          <p:spPr>
            <a:xfrm>
              <a:off x="4118715" y="3216506"/>
              <a:ext cx="971884" cy="6257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18715" y="1631874"/>
              <a:ext cx="971884" cy="6216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Server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5188440" y="1433513"/>
              <a:ext cx="1104291" cy="35242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188440" y="1942695"/>
              <a:ext cx="1099833" cy="5957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5188441" y="2135395"/>
              <a:ext cx="1099832" cy="188863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140816" y="1631874"/>
              <a:ext cx="1151916" cy="170385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5140816" y="2908764"/>
              <a:ext cx="1147457" cy="6205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 flipV="1">
              <a:off x="5140816" y="3723701"/>
              <a:ext cx="1151916" cy="6006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4796059" y="4733901"/>
              <a:ext cx="14042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Consolas" panose="020B0609020204030204" pitchFamily="49" charset="0"/>
                </a:rPr>
                <a:t>implements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807854" y="5072454"/>
              <a:ext cx="12389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Consolas" panose="020B0609020204030204" pitchFamily="49" charset="0"/>
                </a:rPr>
                <a:t>uses</a:t>
              </a:r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4218771" y="4916417"/>
              <a:ext cx="49913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4218771" y="5258836"/>
              <a:ext cx="49913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237797" y="1338552"/>
            <a:ext cx="3506271" cy="4169284"/>
            <a:chOff x="237797" y="825081"/>
            <a:chExt cx="3506271" cy="4169284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7797" y="1263519"/>
              <a:ext cx="3500667" cy="3730846"/>
              <a:chOff x="199337" y="1437663"/>
              <a:chExt cx="2949093" cy="37308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99337" y="3691181"/>
                <a:ext cx="19394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Price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ask;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18282" y="1437663"/>
                <a:ext cx="22047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Stock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String name;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Rating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15153" y="3111971"/>
                <a:ext cx="293327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enum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Rating { AAA, AA, A }</a:t>
                </a:r>
              </a:p>
            </p:txBody>
          </p:sp>
        </p:grpSp>
        <p:sp>
          <p:nvSpPr>
            <p:cNvPr id="108" name="Rechteck 107"/>
            <p:cNvSpPr/>
            <p:nvPr/>
          </p:nvSpPr>
          <p:spPr>
            <a:xfrm>
              <a:off x="282226" y="825081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DTOs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395539" y="1162260"/>
            <a:ext cx="5593292" cy="3998242"/>
            <a:chOff x="6395539" y="648789"/>
            <a:chExt cx="5593292" cy="3998242"/>
          </a:xfrm>
        </p:grpSpPr>
        <p:sp>
          <p:nvSpPr>
            <p:cNvPr id="13" name="Rechteck 12"/>
            <p:cNvSpPr/>
            <p:nvPr/>
          </p:nvSpPr>
          <p:spPr>
            <a:xfrm>
              <a:off x="6395539" y="3723701"/>
              <a:ext cx="550445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interface </a:t>
              </a:r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PriceListener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OneWay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void notify(List&lt;Price&gt; prices);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395539" y="1061657"/>
              <a:ext cx="5593292" cy="2274067"/>
              <a:chOff x="5971441" y="3039286"/>
              <a:chExt cx="5593292" cy="227406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987071" y="3039286"/>
                <a:ext cx="348786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List&lt;Stock&gt;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getStocks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971441" y="4113024"/>
                <a:ext cx="559329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PriceService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subscribe  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unsubscribe(List&lt;Integer&gt;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109" name="Rechteck 108"/>
            <p:cNvSpPr/>
            <p:nvPr/>
          </p:nvSpPr>
          <p:spPr>
            <a:xfrm>
              <a:off x="6437193" y="648789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Tutorial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395562" y="1016907"/>
            <a:ext cx="5953125" cy="5675369"/>
            <a:chOff x="4395562" y="1016907"/>
            <a:chExt cx="5953125" cy="5675369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562" y="1016907"/>
              <a:ext cx="5953125" cy="4962525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4674394" y="6048996"/>
              <a:ext cx="3566913" cy="643280"/>
              <a:chOff x="4674394" y="6048996"/>
              <a:chExt cx="3566913" cy="64328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5611436" y="6292166"/>
                <a:ext cx="18151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Stock (static)</a:t>
                </a:r>
              </a:p>
            </p:txBody>
          </p:sp>
          <p:sp>
            <p:nvSpPr>
              <p:cNvPr id="18" name="Geschweifte Klammer links 17"/>
              <p:cNvSpPr/>
              <p:nvPr/>
            </p:nvSpPr>
            <p:spPr>
              <a:xfrm rot="16200000">
                <a:off x="6377315" y="4346075"/>
                <a:ext cx="161072" cy="3566913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8285142" y="6048996"/>
              <a:ext cx="1906121" cy="640326"/>
              <a:chOff x="8285142" y="6048996"/>
              <a:chExt cx="1906121" cy="640326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285142" y="6289212"/>
                <a:ext cx="19061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Price (dynamic)</a:t>
                </a:r>
              </a:p>
            </p:txBody>
          </p:sp>
          <p:sp>
            <p:nvSpPr>
              <p:cNvPr id="35" name="Geschweifte Klammer links 34"/>
              <p:cNvSpPr/>
              <p:nvPr/>
            </p:nvSpPr>
            <p:spPr>
              <a:xfrm rot="16200000">
                <a:off x="9027730" y="5384567"/>
                <a:ext cx="161072" cy="1489930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512003" y="1087318"/>
            <a:ext cx="2782175" cy="5199369"/>
            <a:chOff x="512003" y="1087318"/>
            <a:chExt cx="2782175" cy="5199369"/>
          </a:xfrm>
        </p:grpSpPr>
        <p:sp>
          <p:nvSpPr>
            <p:cNvPr id="56" name="Abgerundetes Rechteck 55"/>
            <p:cNvSpPr/>
            <p:nvPr/>
          </p:nvSpPr>
          <p:spPr>
            <a:xfrm>
              <a:off x="687263" y="146397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4490" y="1087318"/>
              <a:ext cx="2195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Browser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TypeScript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877763" y="161839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UI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77763" y="226871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77763" y="260776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12003" y="5917355"/>
              <a:ext cx="2129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WebServer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 (Java)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687263" y="434047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52362" y="524103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Simulation</a:t>
              </a: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877763" y="489121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877763" y="451271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6" name="Pfeil nach unten 65"/>
            <p:cNvSpPr/>
            <p:nvPr/>
          </p:nvSpPr>
          <p:spPr>
            <a:xfrm>
              <a:off x="1071437" y="351476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unten 66"/>
            <p:cNvSpPr/>
            <p:nvPr/>
          </p:nvSpPr>
          <p:spPr>
            <a:xfrm flipV="1">
              <a:off x="1071077" y="304331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78" y="3201795"/>
              <a:ext cx="264180" cy="26418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03" y="3543711"/>
              <a:ext cx="264180" cy="264180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8" y="3922582"/>
              <a:ext cx="264180" cy="264180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2045149" y="3472639"/>
              <a:ext cx="1249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WebSocket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484313" y="4846761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by hand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4313" y="2193980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57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31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Serialize</a:t>
            </a:r>
            <a:endParaRPr lang="en-US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251477" y="2588014"/>
            <a:ext cx="24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transforms messages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to byte chunks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15710" y="487608"/>
            <a:ext cx="5322678" cy="1903153"/>
            <a:chOff x="3515710" y="487608"/>
            <a:chExt cx="5322678" cy="1903153"/>
          </a:xfrm>
        </p:grpSpPr>
        <p:sp>
          <p:nvSpPr>
            <p:cNvPr id="8" name="Rechteck 7"/>
            <p:cNvSpPr/>
            <p:nvPr/>
          </p:nvSpPr>
          <p:spPr>
            <a:xfrm>
              <a:off x="3515710" y="1067322"/>
              <a:ext cx="382044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stock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new Stock();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stock.id = 31;</a:t>
              </a:r>
            </a:p>
            <a:p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stock.name = "ABB";</a:t>
              </a:r>
            </a:p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stock.rating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Rating.AAA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515710" y="654262"/>
              <a:ext cx="4078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message (graph in process memory)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7972534" y="487608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416024" y="74379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171640" y="1179562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706015" y="79678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619557" y="1154029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>
              <a:stCxn id="3" idx="3"/>
              <a:endCxn id="20" idx="7"/>
            </p:cNvCxnSpPr>
            <p:nvPr/>
          </p:nvCxnSpPr>
          <p:spPr>
            <a:xfrm flipH="1">
              <a:off x="7892799" y="661050"/>
              <a:ext cx="111782" cy="16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0" idx="5"/>
            </p:cNvCxnSpPr>
            <p:nvPr/>
          </p:nvCxnSpPr>
          <p:spPr>
            <a:xfrm>
              <a:off x="7892799" y="970229"/>
              <a:ext cx="298566" cy="25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8178629" y="637818"/>
              <a:ext cx="269442" cy="135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8567494" y="946996"/>
              <a:ext cx="134721" cy="20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8331996" y="931115"/>
              <a:ext cx="134721" cy="262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249284" y="4196893"/>
            <a:ext cx="3328427" cy="2478473"/>
            <a:chOff x="7152004" y="4196893"/>
            <a:chExt cx="3328427" cy="2478473"/>
          </a:xfrm>
        </p:grpSpPr>
        <p:sp>
          <p:nvSpPr>
            <p:cNvPr id="12" name="Rechteck 11"/>
            <p:cNvSpPr/>
            <p:nvPr/>
          </p:nvSpPr>
          <p:spPr>
            <a:xfrm>
              <a:off x="8258956" y="5044150"/>
              <a:ext cx="2221475" cy="1631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Stock(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= 31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"ABB"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 = AAA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152004" y="5025272"/>
              <a:ext cx="10756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cs typeface="Consolas" panose="020B0609020204030204" pitchFamily="49" charset="0"/>
                </a:rPr>
                <a:t>Dumper</a:t>
              </a: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9280934" y="4196893"/>
              <a:ext cx="0" cy="590445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478511" y="2500923"/>
            <a:ext cx="3315601" cy="2952299"/>
            <a:chOff x="478511" y="2500923"/>
            <a:chExt cx="3315601" cy="2952299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8511" y="2500923"/>
              <a:ext cx="3315601" cy="2495732"/>
              <a:chOff x="478511" y="2500923"/>
              <a:chExt cx="3315601" cy="2495732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78512" y="3365439"/>
                <a:ext cx="3315600" cy="16312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&lt;Stock&gt;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&lt;id&gt;31&lt;/id&gt;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&lt;name&gt;ABB&lt;/name&gt;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&lt;Rating&gt;AAA&lt;/Rating&gt;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&lt;/Stock&gt;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478511" y="2968462"/>
                <a:ext cx="185244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XML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serializer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Gerade Verbindung mit Pfeil 46"/>
              <p:cNvCxnSpPr/>
              <p:nvPr/>
            </p:nvCxnSpPr>
            <p:spPr>
              <a:xfrm flipH="1">
                <a:off x="3593592" y="2500923"/>
                <a:ext cx="200520" cy="713240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1475088" y="5053112"/>
              <a:ext cx="1103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78 bytes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995160" y="2500923"/>
            <a:ext cx="4734951" cy="2432432"/>
            <a:chOff x="6995160" y="2500923"/>
            <a:chExt cx="4734951" cy="243243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6995160" y="2500923"/>
              <a:ext cx="4606545" cy="2432432"/>
              <a:chOff x="6995160" y="2500923"/>
              <a:chExt cx="4606545" cy="2432432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6995160" y="2500923"/>
                <a:ext cx="4606545" cy="1328634"/>
                <a:chOff x="6995160" y="2500923"/>
                <a:chExt cx="4606545" cy="1328634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7367514" y="3429447"/>
                  <a:ext cx="4234191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u="sng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1F </a:t>
                  </a:r>
                  <a:r>
                    <a:rPr lang="en-US" sz="2000" b="1" u="sng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02</a:t>
                  </a:r>
                  <a:r>
                    <a:rPr lang="en-US" sz="2000" b="1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03 41 42 42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03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00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367514" y="3014108"/>
                  <a:ext cx="34779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FastSerializer</a:t>
                  </a:r>
                  <a:r>
                    <a:rPr lang="en-US" sz="2000" b="1" dirty="0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>
                      <a:solidFill>
                        <a:schemeClr val="bg1">
                          <a:lumMod val="50000"/>
                        </a:schemeClr>
                      </a:solidFill>
                      <a:cs typeface="Consolas" panose="020B0609020204030204" pitchFamily="49" charset="0"/>
                    </a:rPr>
                    <a:t>(800 LOC)</a:t>
                  </a:r>
                </a:p>
              </p:txBody>
            </p:sp>
            <p:cxnSp>
              <p:nvCxnSpPr>
                <p:cNvPr id="49" name="Gerade Verbindung mit Pfeil 48"/>
                <p:cNvCxnSpPr/>
                <p:nvPr/>
              </p:nvCxnSpPr>
              <p:spPr>
                <a:xfrm>
                  <a:off x="6995160" y="2500923"/>
                  <a:ext cx="237744" cy="713240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hteck 28"/>
              <p:cNvSpPr/>
              <p:nvPr/>
            </p:nvSpPr>
            <p:spPr>
              <a:xfrm>
                <a:off x="7350801" y="3856137"/>
                <a:ext cx="2309014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Tags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, Base 128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Varints</a:t>
                </a:r>
                <a:endParaRPr lang="en-US" sz="1600" b="1" u="sng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UTF-8 strings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Optional fields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Custom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BaseTypes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Textfeld 31"/>
            <p:cNvSpPr txBox="1"/>
            <p:nvPr/>
          </p:nvSpPr>
          <p:spPr>
            <a:xfrm>
              <a:off x="10607833" y="3895238"/>
              <a:ext cx="11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1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9580770" y="1474659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930" y="165917"/>
            <a:ext cx="10515600" cy="687633"/>
          </a:xfrm>
        </p:spPr>
        <p:txBody>
          <a:bodyPr>
            <a:normAutofit/>
          </a:bodyPr>
          <a:lstStyle/>
          <a:p>
            <a:r>
              <a:rPr lang="en-US" sz="3200" b="1" dirty="0"/>
              <a:t>Recap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605948" y="1088204"/>
            <a:ext cx="16995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16332" y="1203644"/>
            <a:ext cx="8603843" cy="4399988"/>
          </a:xfrm>
        </p:spPr>
        <p:txBody>
          <a:bodyPr>
            <a:noAutofit/>
          </a:bodyPr>
          <a:lstStyle/>
          <a:p>
            <a:r>
              <a:rPr lang="en-US" sz="3000" dirty="0"/>
              <a:t>a</a:t>
            </a:r>
            <a:r>
              <a:rPr lang="en-US" sz="3000" dirty="0">
                <a:solidFill>
                  <a:srgbClr val="C00000"/>
                </a:solidFill>
              </a:rPr>
              <a:t> small </a:t>
            </a:r>
            <a:r>
              <a:rPr lang="en-US" sz="3000" dirty="0"/>
              <a:t>software library (Java, </a:t>
            </a:r>
            <a:r>
              <a:rPr lang="en-US" sz="3000" dirty="0" err="1"/>
              <a:t>TypeScript</a:t>
            </a:r>
            <a:r>
              <a:rPr lang="en-US" sz="3000"/>
              <a:t>, Python)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dirty="0">
                <a:solidFill>
                  <a:srgbClr val="C00000"/>
                </a:solidFill>
              </a:rPr>
              <a:t>efficient</a:t>
            </a:r>
            <a:r>
              <a:rPr lang="en-US" sz="3000" dirty="0"/>
              <a:t> peer-to-peer communication (</a:t>
            </a:r>
            <a:r>
              <a:rPr lang="en-US" sz="3000" dirty="0" err="1"/>
              <a:t>FastSerializer</a:t>
            </a:r>
            <a:r>
              <a:rPr lang="en-US" sz="3000" dirty="0"/>
              <a:t>)</a:t>
            </a:r>
          </a:p>
          <a:p>
            <a:r>
              <a:rPr lang="en-US" sz="3000" dirty="0"/>
              <a:t>explicit type-safe contract with DTOs and interfaces</a:t>
            </a:r>
          </a:p>
          <a:p>
            <a:r>
              <a:rPr lang="en-US" sz="3000" dirty="0"/>
              <a:t>Interceptor</a:t>
            </a:r>
          </a:p>
          <a:p>
            <a:r>
              <a:rPr lang="en-US" sz="3000" dirty="0"/>
              <a:t>session based, bidirectional message streaming</a:t>
            </a:r>
          </a:p>
          <a:p>
            <a:pPr>
              <a:buClr>
                <a:schemeClr val="tx1"/>
              </a:buClr>
            </a:pPr>
            <a:r>
              <a:rPr lang="en-US" sz="3000" dirty="0">
                <a:solidFill>
                  <a:srgbClr val="C00000"/>
                </a:solidFill>
              </a:rPr>
              <a:t>TCP/IP Socket </a:t>
            </a:r>
            <a:r>
              <a:rPr lang="en-US" sz="3000" dirty="0"/>
              <a:t>and </a:t>
            </a:r>
            <a:r>
              <a:rPr lang="en-US" sz="3000" dirty="0" err="1">
                <a:solidFill>
                  <a:srgbClr val="C00000"/>
                </a:solidFill>
              </a:rPr>
              <a:t>WebSocket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transports</a:t>
            </a:r>
          </a:p>
          <a:p>
            <a:r>
              <a:rPr lang="en-US" sz="3000" dirty="0"/>
              <a:t>Open Source: </a:t>
            </a:r>
            <a:r>
              <a:rPr lang="en-US" sz="3000" dirty="0">
                <a:solidFill>
                  <a:srgbClr val="C00000"/>
                </a:solidFill>
              </a:rPr>
              <a:t>https://github.com/softappeal/yass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71270" y="162907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771270" y="2279392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771270" y="2618442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646810" y="5939759"/>
            <a:ext cx="171522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580770" y="4351158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745869" y="5251716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771270" y="4901891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771270" y="4523391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964944" y="3525440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964584" y="3053997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10319710" y="3212475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6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9" grpId="0" uiExpand="1" build="p"/>
      <p:bldP spid="4" grpId="0" animBg="1"/>
      <p:bldP spid="12" grpId="0" animBg="1"/>
      <p:bldP spid="14" grpId="0" animBg="1"/>
      <p:bldP spid="17" grpId="0" animBg="1"/>
      <p:bldP spid="22" grpId="0" animBg="1"/>
      <p:bldP spid="23" grpId="0" animBg="1"/>
      <p:bldP spid="24" grpId="0" animBg="1"/>
      <p:bldP spid="28" grpId="0" animBg="1"/>
      <p:bldP spid="1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630</Words>
  <Application>Microsoft Office PowerPoint</Application>
  <PresentationFormat>Breitbild</PresentationFormat>
  <Paragraphs>235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Lucida Console</vt:lpstr>
      <vt:lpstr>Office Theme</vt:lpstr>
      <vt:lpstr>yass   Yet Another Service Solution</vt:lpstr>
      <vt:lpstr>yass ?</vt:lpstr>
      <vt:lpstr>Design</vt:lpstr>
      <vt:lpstr>Service ?</vt:lpstr>
      <vt:lpstr>Interceptor (AOP, around advice)</vt:lpstr>
      <vt:lpstr>Contract example</vt:lpstr>
      <vt:lpstr>yass Tutorial</vt:lpstr>
      <vt:lpstr>Serialize</vt:lpstr>
      <vt:lpstr>Recap</vt:lpstr>
      <vt:lpstr>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2016-11-12T16:22:14Z</dcterms:created>
  <dcterms:modified xsi:type="dcterms:W3CDTF">2016-11-12T16:24:14Z</dcterms:modified>
</cp:coreProperties>
</file>