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8" r:id="rId6"/>
    <p:sldId id="289" r:id="rId7"/>
    <p:sldId id="280" r:id="rId8"/>
    <p:sldId id="275" r:id="rId9"/>
    <p:sldId id="290" r:id="rId10"/>
    <p:sldId id="273" r:id="rId11"/>
    <p:sldId id="274" r:id="rId12"/>
    <p:sldId id="291" r:id="rId13"/>
    <p:sldId id="272" r:id="rId14"/>
    <p:sldId id="292" r:id="rId15"/>
    <p:sldId id="276" r:id="rId16"/>
    <p:sldId id="266" r:id="rId17"/>
    <p:sldId id="293" r:id="rId18"/>
    <p:sldId id="294" r:id="rId19"/>
    <p:sldId id="277" r:id="rId20"/>
    <p:sldId id="281" r:id="rId21"/>
    <p:sldId id="295" r:id="rId22"/>
    <p:sldId id="268" r:id="rId23"/>
    <p:sldId id="282" r:id="rId24"/>
    <p:sldId id="297" r:id="rId25"/>
    <p:sldId id="296" r:id="rId26"/>
    <p:sldId id="278" r:id="rId27"/>
    <p:sldId id="283" r:id="rId28"/>
    <p:sldId id="284" r:id="rId29"/>
    <p:sldId id="285" r:id="rId30"/>
    <p:sldId id="286" r:id="rId31"/>
    <p:sldId id="287" r:id="rId32"/>
    <p:sldId id="270" r:id="rId33"/>
    <p:sldId id="26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01" autoAdjust="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E505937-A1D1-4FCF-B857-F28870C2B438}">
      <dgm:prSet phldrT="[Text]"/>
      <dgm:spPr/>
      <dgm:t>
        <a:bodyPr/>
        <a:lstStyle/>
        <a:p>
          <a:r>
            <a:rPr lang="en-US" dirty="0"/>
            <a:t>Benchmark </a:t>
          </a:r>
          <a:r>
            <a:rPr lang="en-US" dirty="0" err="1"/>
            <a:t>DoCB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7132FAD-B185-4405-ABD4-A30DEAC13416}" type="parTrans" cxnId="{2577AF47-547F-47F7-A484-871FB3256470}">
      <dgm:prSet/>
      <dgm:spPr/>
      <dgm:t>
        <a:bodyPr/>
        <a:lstStyle/>
        <a:p>
          <a:endParaRPr lang="en-US"/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en-US"/>
        </a:p>
      </dgm:t>
    </dgm:pt>
    <dgm:pt modelId="{754976FE-E4B0-4743-B453-0E44EC68399E}">
      <dgm:prSet phldrT="[Text]"/>
      <dgm:spPr/>
      <dgm:t>
        <a:bodyPr/>
        <a:lstStyle/>
        <a:p>
          <a:r>
            <a:rPr lang="en-US" dirty="0" err="1"/>
            <a:t>Comparação</a:t>
          </a:r>
          <a:r>
            <a:rPr lang="en-US" dirty="0"/>
            <a:t> </a:t>
          </a:r>
          <a:r>
            <a:rPr lang="en-US" dirty="0" err="1"/>
            <a:t>utilizando</a:t>
          </a:r>
          <a:r>
            <a:rPr lang="en-US" dirty="0"/>
            <a:t> </a:t>
          </a:r>
          <a:r>
            <a:rPr lang="en-US" dirty="0" err="1"/>
            <a:t>modelo</a:t>
          </a:r>
          <a:r>
            <a:rPr lang="en-US" dirty="0"/>
            <a:t> </a:t>
          </a:r>
          <a:r>
            <a:rPr lang="en-US" dirty="0" err="1"/>
            <a:t>Rígido</a:t>
          </a:r>
          <a:r>
            <a:rPr lang="en-US" dirty="0"/>
            <a:t> e </a:t>
          </a:r>
          <a:r>
            <a:rPr lang="en-US" dirty="0" err="1"/>
            <a:t>Flexível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D9FEAA5-C005-491D-B43A-D4F62D2E4495}" type="parTrans" cxnId="{76698416-48B6-446C-BC4D-BBB529F863E9}">
      <dgm:prSet/>
      <dgm:spPr/>
      <dgm:t>
        <a:bodyPr/>
        <a:lstStyle/>
        <a:p>
          <a:endParaRPr lang="en-US"/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en-US"/>
        </a:p>
      </dgm:t>
    </dgm:pt>
    <dgm:pt modelId="{8129FD2A-3327-4A99-8DA3-3ED69C380BBF}">
      <dgm:prSet phldrT="[Text]"/>
      <dgm:spPr/>
      <dgm:t>
        <a:bodyPr/>
        <a:lstStyle/>
        <a:p>
          <a:r>
            <a:rPr lang="pt-BR" dirty="0"/>
            <a:t>Exploração da elasticidade e alocação dinâmica de novos recursos</a:t>
          </a:r>
          <a:endParaRPr lang="en-US" dirty="0"/>
        </a:p>
      </dgm:t>
    </dgm:pt>
    <dgm:pt modelId="{7DD5F013-3D04-49E8-82EB-A8639C5DF3F3}" type="parTrans" cxnId="{3CCD9ABD-CF95-40F9-A5E9-A867124D36C2}">
      <dgm:prSet/>
      <dgm:spPr/>
      <dgm:t>
        <a:bodyPr/>
        <a:lstStyle/>
        <a:p>
          <a:endParaRPr lang="en-US"/>
        </a:p>
      </dgm:t>
    </dgm:pt>
    <dgm:pt modelId="{A8260337-4981-49E0-A0A2-2BCA817F7F39}" type="sibTrans" cxnId="{3CCD9ABD-CF95-40F9-A5E9-A867124D36C2}">
      <dgm:prSet/>
      <dgm:spPr/>
      <dgm:t>
        <a:bodyPr/>
        <a:lstStyle/>
        <a:p>
          <a:endParaRPr lang="en-US"/>
        </a:p>
      </dgm:t>
    </dgm:pt>
    <dgm:pt modelId="{B1295C8C-8D1F-43C6-82C9-E9A0C9D69E91}">
      <dgm:prSet phldrT="[Text]"/>
      <dgm:spPr/>
      <dgm:t>
        <a:bodyPr/>
        <a:lstStyle/>
        <a:p>
          <a:r>
            <a:rPr lang="en-US" dirty="0" err="1"/>
            <a:t>Resultados</a:t>
          </a:r>
          <a:r>
            <a:rPr lang="en-US" dirty="0"/>
            <a:t> 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E5C704B0-DB8C-4E8C-A7B3-49A7A120BF7B}" type="parTrans" cxnId="{47137A9B-2AFD-43A1-BF60-A42D27E140F6}">
      <dgm:prSet/>
      <dgm:spPr/>
      <dgm:t>
        <a:bodyPr/>
        <a:lstStyle/>
        <a:p>
          <a:endParaRPr lang="en-US"/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en-US"/>
        </a:p>
      </dgm:t>
    </dgm:pt>
    <dgm:pt modelId="{3DC9E84D-4109-41D9-B23B-CD33F63307C9}">
      <dgm:prSet phldrT="[Text]"/>
      <dgm:spPr/>
      <dgm:t>
        <a:bodyPr/>
        <a:lstStyle/>
        <a:p>
          <a:r>
            <a:rPr lang="en-US" dirty="0"/>
            <a:t>2 </a:t>
          </a:r>
          <a:r>
            <a:rPr lang="en-US" dirty="0" err="1"/>
            <a:t>contêineres</a:t>
          </a:r>
          <a:r>
            <a:rPr lang="en-US" dirty="0"/>
            <a:t> com CPU </a:t>
          </a:r>
          <a:r>
            <a:rPr lang="en-US" dirty="0" err="1"/>
            <a:t>Flexível</a:t>
          </a:r>
          <a:r>
            <a:rPr lang="en-US" dirty="0"/>
            <a:t> -&gt; Tempo 20% que VMs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D44FDFB6-DCEB-482B-A44F-4AD4680B4845}" type="parTrans" cxnId="{7A48A55B-5522-4A42-ADC5-ACE0221D155E}">
      <dgm:prSet/>
      <dgm:spPr/>
      <dgm:t>
        <a:bodyPr/>
        <a:lstStyle/>
        <a:p>
          <a:endParaRPr lang="en-US"/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en-US"/>
        </a:p>
      </dgm:t>
    </dgm:pt>
    <dgm:pt modelId="{398C4C62-02C4-4A91-B786-6B3C60549C0C}">
      <dgm:prSet phldrT="[Text]"/>
      <dgm:spPr/>
      <dgm:t>
        <a:bodyPr/>
        <a:lstStyle/>
        <a:p>
          <a:r>
            <a:rPr lang="en-US" dirty="0" err="1"/>
            <a:t>Custo</a:t>
          </a:r>
          <a:r>
            <a:rPr lang="en-US" dirty="0"/>
            <a:t> 60% </a:t>
          </a:r>
          <a:r>
            <a:rPr lang="en-US" dirty="0" err="1"/>
            <a:t>menor</a:t>
          </a:r>
          <a:r>
            <a:rPr lang="en-US" dirty="0"/>
            <a:t> que VMs</a:t>
          </a:r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en-US"/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en-US"/>
        </a:p>
      </dgm:t>
    </dgm:pt>
    <dgm:pt modelId="{1B41DC41-29F0-4922-BFC5-D6FC08605C24}">
      <dgm:prSet phldrT="[Text]"/>
      <dgm:spPr/>
      <dgm:t>
        <a:bodyPr/>
        <a:lstStyle/>
        <a:p>
          <a:r>
            <a:rPr lang="en-US" dirty="0" err="1"/>
            <a:t>Trabalhos</a:t>
          </a:r>
          <a:r>
            <a:rPr lang="en-US" dirty="0"/>
            <a:t> </a:t>
          </a:r>
          <a:r>
            <a:rPr lang="en-US" dirty="0" err="1"/>
            <a:t>futuros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E9E3E3B-2FC2-4FCA-97C2-0743E0F5A1A8}" type="parTrans" cxnId="{EBEFFE02-D79C-4682-B676-2C45B3EDDB59}">
      <dgm:prSet/>
      <dgm:spPr/>
      <dgm:t>
        <a:bodyPr/>
        <a:lstStyle/>
        <a:p>
          <a:endParaRPr lang="en-US"/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en-US"/>
        </a:p>
      </dgm:t>
    </dgm:pt>
    <dgm:pt modelId="{4777BA7A-CB4C-4047-A5C1-19C4370C7AE7}">
      <dgm:prSet phldrT="[Text]"/>
      <dgm:spPr/>
      <dgm:t>
        <a:bodyPr/>
        <a:lstStyle/>
        <a:p>
          <a:r>
            <a:rPr lang="en-US" dirty="0" err="1"/>
            <a:t>Explorar</a:t>
          </a:r>
          <a:r>
            <a:rPr lang="en-US" dirty="0"/>
            <a:t> outros </a:t>
          </a:r>
          <a:r>
            <a:rPr lang="en-US" dirty="0" err="1"/>
            <a:t>aspectos</a:t>
          </a:r>
          <a:r>
            <a:rPr lang="en-US" dirty="0"/>
            <a:t> de </a:t>
          </a:r>
          <a:r>
            <a:rPr lang="en-US" dirty="0" err="1"/>
            <a:t>contêineres</a:t>
          </a:r>
          <a:r>
            <a:rPr lang="en-US" dirty="0"/>
            <a:t> e </a:t>
          </a:r>
          <a:r>
            <a:rPr lang="en-US" dirty="0" err="1"/>
            <a:t>variar</a:t>
          </a:r>
          <a:r>
            <a:rPr lang="en-US" dirty="0"/>
            <a:t> </a:t>
          </a:r>
          <a:r>
            <a:rPr lang="en-US" i="1" dirty="0"/>
            <a:t>thresholds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DBA40324-CF00-4C14-AB62-75C05DB6EAE5}" type="parTrans" cxnId="{991CB489-1893-438D-BC32-42AAD94F996C}">
      <dgm:prSet/>
      <dgm:spPr/>
      <dgm:t>
        <a:bodyPr/>
        <a:lstStyle/>
        <a:p>
          <a:endParaRPr lang="en-US"/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en-US"/>
        </a:p>
      </dgm:t>
    </dgm:pt>
    <dgm:pt modelId="{6C394397-D1FF-412A-9B1A-A1C7497BA927}">
      <dgm:prSet phldrT="[Text]"/>
      <dgm:spPr/>
      <dgm:t>
        <a:bodyPr/>
        <a:lstStyle/>
        <a:p>
          <a:r>
            <a:rPr lang="en-US" dirty="0" err="1"/>
            <a:t>Aplicação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ambiente</a:t>
          </a:r>
          <a:r>
            <a:rPr lang="en-US" dirty="0"/>
            <a:t> </a:t>
          </a:r>
          <a:r>
            <a:rPr lang="en-US" dirty="0" err="1"/>
            <a:t>produtivo</a:t>
          </a:r>
          <a:endParaRPr lang="en-US" dirty="0"/>
        </a:p>
      </dgm:t>
    </dgm:pt>
    <dgm:pt modelId="{425D4D77-0B0F-403F-9E7B-0D6810A3F122}" type="parTrans" cxnId="{40E1DA70-D516-4525-B8C3-5B91C3FA1389}">
      <dgm:prSet/>
      <dgm:spPr/>
      <dgm:t>
        <a:bodyPr/>
        <a:lstStyle/>
        <a:p>
          <a:endParaRPr lang="en-US"/>
        </a:p>
      </dgm:t>
    </dgm:pt>
    <dgm:pt modelId="{C962F407-523D-4723-A0B0-319C51C91A51}" type="sibTrans" cxnId="{40E1DA70-D516-4525-B8C3-5B91C3FA1389}">
      <dgm:prSet/>
      <dgm:spPr/>
      <dgm:t>
        <a:bodyPr/>
        <a:lstStyle/>
        <a:p>
          <a:endParaRPr lang="en-US"/>
        </a:p>
      </dgm:t>
    </dgm:pt>
    <dgm:pt modelId="{8A8D5341-872C-4422-8F4A-FE4B33572BCD}">
      <dgm:prSet phldrT="[Text]"/>
      <dgm:spPr/>
      <dgm:t>
        <a:bodyPr/>
        <a:lstStyle/>
        <a:p>
          <a:r>
            <a:rPr lang="en-US" dirty="0" err="1"/>
            <a:t>Contribuição</a:t>
          </a:r>
          <a:r>
            <a:rPr lang="en-US" dirty="0"/>
            <a:t> </a:t>
          </a:r>
          <a:r>
            <a:rPr lang="en-US" dirty="0" err="1"/>
            <a:t>técnica</a:t>
          </a:r>
          <a:r>
            <a:rPr lang="en-US" dirty="0"/>
            <a:t> para </a:t>
          </a:r>
          <a:r>
            <a:rPr lang="en-US" dirty="0" err="1"/>
            <a:t>AutoElastic</a:t>
          </a:r>
          <a:endParaRPr lang="en-US" dirty="0"/>
        </a:p>
      </dgm:t>
    </dgm:pt>
    <dgm:pt modelId="{2658674B-AE44-4CE7-B5DF-20F3557EF151}" type="parTrans" cxnId="{403EF61D-B965-4390-8352-0E46652EEB5D}">
      <dgm:prSet/>
      <dgm:spPr/>
      <dgm:t>
        <a:bodyPr/>
        <a:lstStyle/>
        <a:p>
          <a:endParaRPr lang="en-US"/>
        </a:p>
      </dgm:t>
    </dgm:pt>
    <dgm:pt modelId="{3E58CD23-0B1D-49B7-A288-01863168F098}" type="sibTrans" cxnId="{403EF61D-B965-4390-8352-0E46652EEB5D}">
      <dgm:prSet/>
      <dgm:spPr/>
      <dgm:t>
        <a:bodyPr/>
        <a:lstStyle/>
        <a:p>
          <a:endParaRPr lang="en-US"/>
        </a:p>
      </dgm:t>
    </dgm:pt>
    <dgm:pt modelId="{0D5D61AC-5259-40CD-8E60-C7A60C9E094C}" type="pres">
      <dgm:prSet presAssocID="{CE05747F-C2B6-48F4-B230-931F3251F608}" presName="linear" presStyleCnt="0">
        <dgm:presLayoutVars>
          <dgm:animLvl val="lvl"/>
          <dgm:resizeHandles val="exact"/>
        </dgm:presLayoutVars>
      </dgm:prSet>
      <dgm:spPr/>
    </dgm:pt>
    <dgm:pt modelId="{E48273AB-5110-4FB3-8068-77F1E8C19D70}" type="pres">
      <dgm:prSet presAssocID="{7E505937-A1D1-4FCF-B857-F28870C2B4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0743BD-F44D-4BF3-9863-F5D166FDBEF5}" type="pres">
      <dgm:prSet presAssocID="{7E505937-A1D1-4FCF-B857-F28870C2B438}" presName="childText" presStyleLbl="revTx" presStyleIdx="0" presStyleCnt="3">
        <dgm:presLayoutVars>
          <dgm:bulletEnabled val="1"/>
        </dgm:presLayoutVars>
      </dgm:prSet>
      <dgm:spPr/>
    </dgm:pt>
    <dgm:pt modelId="{046C0C59-7736-4C26-9A8E-1506162FED79}" type="pres">
      <dgm:prSet presAssocID="{B1295C8C-8D1F-43C6-82C9-E9A0C9D69E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6B86AC-A25F-4FAD-BD44-13D6286DB5AC}" type="pres">
      <dgm:prSet presAssocID="{B1295C8C-8D1F-43C6-82C9-E9A0C9D69E91}" presName="childText" presStyleLbl="revTx" presStyleIdx="1" presStyleCnt="3">
        <dgm:presLayoutVars>
          <dgm:bulletEnabled val="1"/>
        </dgm:presLayoutVars>
      </dgm:prSet>
      <dgm:spPr/>
    </dgm:pt>
    <dgm:pt modelId="{E43C16AD-ED87-4AE7-B02C-E4364DEA3E01}" type="pres">
      <dgm:prSet presAssocID="{1B41DC41-29F0-4922-BFC5-D6FC08605C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19255D-07C5-4751-8C60-74B067466F25}" type="pres">
      <dgm:prSet presAssocID="{1B41DC41-29F0-4922-BFC5-D6FC08605C2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DAE05D-2DF8-46E8-9D3F-34BEC74CFAEA}" type="presOf" srcId="{6C394397-D1FF-412A-9B1A-A1C7497BA927}" destId="{6419255D-07C5-4751-8C60-74B067466F25}" srcOrd="0" destOrd="1" presId="urn:microsoft.com/office/officeart/2005/8/layout/vList2"/>
    <dgm:cxn modelId="{645F6E7F-DC45-4D26-9A51-58279845D457}" type="presOf" srcId="{754976FE-E4B0-4743-B453-0E44EC68399E}" destId="{160743BD-F44D-4BF3-9863-F5D166FDBEF5}" srcOrd="0" destOrd="0" presId="urn:microsoft.com/office/officeart/2005/8/layout/vList2"/>
    <dgm:cxn modelId="{403EF61D-B965-4390-8352-0E46652EEB5D}" srcId="{7E505937-A1D1-4FCF-B857-F28870C2B438}" destId="{8A8D5341-872C-4422-8F4A-FE4B33572BCD}" srcOrd="2" destOrd="0" parTransId="{2658674B-AE44-4CE7-B5DF-20F3557EF151}" sibTransId="{3E58CD23-0B1D-49B7-A288-01863168F098}"/>
    <dgm:cxn modelId="{55E1F63E-FE88-46CE-A8EF-6F1AA73AED55}" type="presOf" srcId="{3DC9E84D-4109-41D9-B23B-CD33F63307C9}" destId="{F86B86AC-A25F-4FAD-BD44-13D6286DB5AC}" srcOrd="0" destOrd="0" presId="urn:microsoft.com/office/officeart/2005/8/layout/vList2"/>
    <dgm:cxn modelId="{E59A6F43-2FE5-4086-A48C-4861F993BB31}" type="presOf" srcId="{CE05747F-C2B6-48F4-B230-931F3251F608}" destId="{0D5D61AC-5259-40CD-8E60-C7A60C9E094C}" srcOrd="0" destOrd="0" presId="urn:microsoft.com/office/officeart/2005/8/layout/vList2"/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CCA22887-A965-4DE8-B05C-6E2C21E523AA}" type="presOf" srcId="{8A8D5341-872C-4422-8F4A-FE4B33572BCD}" destId="{160743BD-F44D-4BF3-9863-F5D166FDBEF5}" srcOrd="0" destOrd="2" presId="urn:microsoft.com/office/officeart/2005/8/layout/vList2"/>
    <dgm:cxn modelId="{30303FD0-F509-4C30-86AE-A9CE0ACC7FF2}" type="presOf" srcId="{8129FD2A-3327-4A99-8DA3-3ED69C380BBF}" destId="{160743BD-F44D-4BF3-9863-F5D166FDBEF5}" srcOrd="0" destOrd="1" presId="urn:microsoft.com/office/officeart/2005/8/layout/vList2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40E1DA70-D516-4525-B8C3-5B91C3FA1389}" srcId="{1B41DC41-29F0-4922-BFC5-D6FC08605C24}" destId="{6C394397-D1FF-412A-9B1A-A1C7497BA927}" srcOrd="1" destOrd="0" parTransId="{425D4D77-0B0F-403F-9E7B-0D6810A3F122}" sibTransId="{C962F407-523D-4723-A0B0-319C51C91A51}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6B5CEE56-5D58-41F8-BAB5-E16C130C7537}" type="presOf" srcId="{4777BA7A-CB4C-4047-A5C1-19C4370C7AE7}" destId="{6419255D-07C5-4751-8C60-74B067466F25}" srcOrd="0" destOrd="0" presId="urn:microsoft.com/office/officeart/2005/8/layout/vList2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12628B3F-4785-435E-9728-FFDCD38C4620}" type="presOf" srcId="{7E505937-A1D1-4FCF-B857-F28870C2B438}" destId="{E48273AB-5110-4FB3-8068-77F1E8C19D70}" srcOrd="0" destOrd="0" presId="urn:microsoft.com/office/officeart/2005/8/layout/vList2"/>
    <dgm:cxn modelId="{63CAEF18-7B36-4A28-BADF-504876AFA073}" type="presOf" srcId="{398C4C62-02C4-4A91-B786-6B3C60549C0C}" destId="{F86B86AC-A25F-4FAD-BD44-13D6286DB5AC}" srcOrd="0" destOrd="1" presId="urn:microsoft.com/office/officeart/2005/8/layout/vList2"/>
    <dgm:cxn modelId="{7767D28A-B308-43E6-A1D3-FFEEDA0DE133}" type="presOf" srcId="{1B41DC41-29F0-4922-BFC5-D6FC08605C24}" destId="{E43C16AD-ED87-4AE7-B02C-E4364DEA3E01}" srcOrd="0" destOrd="0" presId="urn:microsoft.com/office/officeart/2005/8/layout/vList2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AC6DCBE0-CEB4-4790-B41A-C3525DD6D4E5}" type="presOf" srcId="{B1295C8C-8D1F-43C6-82C9-E9A0C9D69E91}" destId="{046C0C59-7736-4C26-9A8E-1506162FED79}" srcOrd="0" destOrd="0" presId="urn:microsoft.com/office/officeart/2005/8/layout/vList2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DDA59D3A-2368-4569-91F4-949247C7F0DC}" type="presParOf" srcId="{0D5D61AC-5259-40CD-8E60-C7A60C9E094C}" destId="{E48273AB-5110-4FB3-8068-77F1E8C19D70}" srcOrd="0" destOrd="0" presId="urn:microsoft.com/office/officeart/2005/8/layout/vList2"/>
    <dgm:cxn modelId="{264679E5-A89B-4D62-836B-53B39836A43E}" type="presParOf" srcId="{0D5D61AC-5259-40CD-8E60-C7A60C9E094C}" destId="{160743BD-F44D-4BF3-9863-F5D166FDBEF5}" srcOrd="1" destOrd="0" presId="urn:microsoft.com/office/officeart/2005/8/layout/vList2"/>
    <dgm:cxn modelId="{60E45DF3-EA24-4DD4-AF49-155165817C96}" type="presParOf" srcId="{0D5D61AC-5259-40CD-8E60-C7A60C9E094C}" destId="{046C0C59-7736-4C26-9A8E-1506162FED79}" srcOrd="2" destOrd="0" presId="urn:microsoft.com/office/officeart/2005/8/layout/vList2"/>
    <dgm:cxn modelId="{FDC905FA-2C67-4FE5-8984-0E6BB735F7DB}" type="presParOf" srcId="{0D5D61AC-5259-40CD-8E60-C7A60C9E094C}" destId="{F86B86AC-A25F-4FAD-BD44-13D6286DB5AC}" srcOrd="3" destOrd="0" presId="urn:microsoft.com/office/officeart/2005/8/layout/vList2"/>
    <dgm:cxn modelId="{82502A5A-4E62-4019-92F6-54A9112A832D}" type="presParOf" srcId="{0D5D61AC-5259-40CD-8E60-C7A60C9E094C}" destId="{E43C16AD-ED87-4AE7-B02C-E4364DEA3E01}" srcOrd="4" destOrd="0" presId="urn:microsoft.com/office/officeart/2005/8/layout/vList2"/>
    <dgm:cxn modelId="{BD139D4C-DBAA-4949-BDFD-D676101C3E2E}" type="presParOf" srcId="{0D5D61AC-5259-40CD-8E60-C7A60C9E094C}" destId="{6419255D-07C5-4751-8C60-74B067466F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273AB-5110-4FB3-8068-77F1E8C19D70}">
      <dsp:nvSpPr>
        <dsp:cNvPr id="0" name=""/>
        <dsp:cNvSpPr/>
      </dsp:nvSpPr>
      <dsp:spPr>
        <a:xfrm>
          <a:off x="0" y="66013"/>
          <a:ext cx="1031017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Benchmark </a:t>
          </a:r>
          <a:r>
            <a:rPr lang="en-US" sz="2600" kern="1200" dirty="0" err="1"/>
            <a:t>DoCB</a:t>
          </a:r>
          <a:endParaRPr lang="en-US" sz="2600" kern="1200" dirty="0"/>
        </a:p>
      </dsp:txBody>
      <dsp:txXfrm>
        <a:off x="30442" y="96455"/>
        <a:ext cx="10249293" cy="562726"/>
      </dsp:txXfrm>
    </dsp:sp>
    <dsp:sp modelId="{160743BD-F44D-4BF3-9863-F5D166FDBEF5}">
      <dsp:nvSpPr>
        <dsp:cNvPr id="0" name=""/>
        <dsp:cNvSpPr/>
      </dsp:nvSpPr>
      <dsp:spPr>
        <a:xfrm>
          <a:off x="0" y="689623"/>
          <a:ext cx="10310177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Comparação</a:t>
          </a:r>
          <a:r>
            <a:rPr lang="en-US" sz="2000" kern="1200" dirty="0"/>
            <a:t> </a:t>
          </a:r>
          <a:r>
            <a:rPr lang="en-US" sz="2000" kern="1200" dirty="0" err="1"/>
            <a:t>utilizando</a:t>
          </a:r>
          <a:r>
            <a:rPr lang="en-US" sz="2000" kern="1200" dirty="0"/>
            <a:t> </a:t>
          </a:r>
          <a:r>
            <a:rPr lang="en-US" sz="2000" kern="1200" dirty="0" err="1"/>
            <a:t>modelo</a:t>
          </a:r>
          <a:r>
            <a:rPr lang="en-US" sz="2000" kern="1200" dirty="0"/>
            <a:t> </a:t>
          </a:r>
          <a:r>
            <a:rPr lang="en-US" sz="2000" kern="1200" dirty="0" err="1"/>
            <a:t>Rígido</a:t>
          </a:r>
          <a:r>
            <a:rPr lang="en-US" sz="2000" kern="1200" dirty="0"/>
            <a:t> e </a:t>
          </a:r>
          <a:r>
            <a:rPr lang="en-US" sz="2000" kern="1200" dirty="0" err="1"/>
            <a:t>Flexível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Exploração da elasticidade e alocação dinâmica de novos recursos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Contribuição</a:t>
          </a:r>
          <a:r>
            <a:rPr lang="en-US" sz="2000" kern="1200" dirty="0"/>
            <a:t> </a:t>
          </a:r>
          <a:r>
            <a:rPr lang="en-US" sz="2000" kern="1200" dirty="0" err="1"/>
            <a:t>técnica</a:t>
          </a:r>
          <a:r>
            <a:rPr lang="en-US" sz="2000" kern="1200" dirty="0"/>
            <a:t> para </a:t>
          </a:r>
          <a:r>
            <a:rPr lang="en-US" sz="2000" kern="1200" dirty="0" err="1"/>
            <a:t>AutoElastic</a:t>
          </a:r>
          <a:endParaRPr lang="en-US" sz="2000" kern="1200" dirty="0"/>
        </a:p>
      </dsp:txBody>
      <dsp:txXfrm>
        <a:off x="0" y="689623"/>
        <a:ext cx="10310177" cy="1049490"/>
      </dsp:txXfrm>
    </dsp:sp>
    <dsp:sp modelId="{046C0C59-7736-4C26-9A8E-1506162FED79}">
      <dsp:nvSpPr>
        <dsp:cNvPr id="0" name=""/>
        <dsp:cNvSpPr/>
      </dsp:nvSpPr>
      <dsp:spPr>
        <a:xfrm>
          <a:off x="0" y="1739113"/>
          <a:ext cx="1031017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Resultados</a:t>
          </a:r>
          <a:r>
            <a:rPr lang="en-US" sz="2600" kern="1200" dirty="0"/>
            <a:t> </a:t>
          </a:r>
        </a:p>
      </dsp:txBody>
      <dsp:txXfrm>
        <a:off x="30442" y="1769555"/>
        <a:ext cx="10249293" cy="562726"/>
      </dsp:txXfrm>
    </dsp:sp>
    <dsp:sp modelId="{F86B86AC-A25F-4FAD-BD44-13D6286DB5AC}">
      <dsp:nvSpPr>
        <dsp:cNvPr id="0" name=""/>
        <dsp:cNvSpPr/>
      </dsp:nvSpPr>
      <dsp:spPr>
        <a:xfrm>
          <a:off x="0" y="2362723"/>
          <a:ext cx="10310177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2 </a:t>
          </a:r>
          <a:r>
            <a:rPr lang="en-US" sz="2000" kern="1200" dirty="0" err="1"/>
            <a:t>contêineres</a:t>
          </a:r>
          <a:r>
            <a:rPr lang="en-US" sz="2000" kern="1200" dirty="0"/>
            <a:t> com CPU </a:t>
          </a:r>
          <a:r>
            <a:rPr lang="en-US" sz="2000" kern="1200" dirty="0" err="1"/>
            <a:t>Flexível</a:t>
          </a:r>
          <a:r>
            <a:rPr lang="en-US" sz="2000" kern="1200" dirty="0"/>
            <a:t> -&gt; Tempo 20% que VMs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Custo</a:t>
          </a:r>
          <a:r>
            <a:rPr lang="en-US" sz="2000" kern="1200" dirty="0"/>
            <a:t> 60% </a:t>
          </a:r>
          <a:r>
            <a:rPr lang="en-US" sz="2000" kern="1200" dirty="0" err="1"/>
            <a:t>menor</a:t>
          </a:r>
          <a:r>
            <a:rPr lang="en-US" sz="2000" kern="1200" dirty="0"/>
            <a:t> que VMs</a:t>
          </a:r>
        </a:p>
      </dsp:txBody>
      <dsp:txXfrm>
        <a:off x="0" y="2362723"/>
        <a:ext cx="10310177" cy="699660"/>
      </dsp:txXfrm>
    </dsp:sp>
    <dsp:sp modelId="{E43C16AD-ED87-4AE7-B02C-E4364DEA3E01}">
      <dsp:nvSpPr>
        <dsp:cNvPr id="0" name=""/>
        <dsp:cNvSpPr/>
      </dsp:nvSpPr>
      <dsp:spPr>
        <a:xfrm>
          <a:off x="0" y="3062383"/>
          <a:ext cx="1031017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Trabalhos</a:t>
          </a:r>
          <a:r>
            <a:rPr lang="en-US" sz="2600" kern="1200" dirty="0"/>
            <a:t> </a:t>
          </a:r>
          <a:r>
            <a:rPr lang="en-US" sz="2600" kern="1200" dirty="0" err="1"/>
            <a:t>futuros</a:t>
          </a:r>
          <a:endParaRPr lang="en-US" sz="2600" kern="1200" dirty="0"/>
        </a:p>
      </dsp:txBody>
      <dsp:txXfrm>
        <a:off x="30442" y="3092825"/>
        <a:ext cx="10249293" cy="562726"/>
      </dsp:txXfrm>
    </dsp:sp>
    <dsp:sp modelId="{6419255D-07C5-4751-8C60-74B067466F25}">
      <dsp:nvSpPr>
        <dsp:cNvPr id="0" name=""/>
        <dsp:cNvSpPr/>
      </dsp:nvSpPr>
      <dsp:spPr>
        <a:xfrm>
          <a:off x="0" y="3685993"/>
          <a:ext cx="10310177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Explorar</a:t>
          </a:r>
          <a:r>
            <a:rPr lang="en-US" sz="2000" kern="1200" dirty="0"/>
            <a:t> outros </a:t>
          </a:r>
          <a:r>
            <a:rPr lang="en-US" sz="2000" kern="1200" dirty="0" err="1"/>
            <a:t>aspectos</a:t>
          </a:r>
          <a:r>
            <a:rPr lang="en-US" sz="2000" kern="1200" dirty="0"/>
            <a:t> de </a:t>
          </a:r>
          <a:r>
            <a:rPr lang="en-US" sz="2000" kern="1200" dirty="0" err="1"/>
            <a:t>contêineres</a:t>
          </a:r>
          <a:r>
            <a:rPr lang="en-US" sz="2000" kern="1200" dirty="0"/>
            <a:t> e </a:t>
          </a:r>
          <a:r>
            <a:rPr lang="en-US" sz="2000" kern="1200" dirty="0" err="1"/>
            <a:t>variar</a:t>
          </a:r>
          <a:r>
            <a:rPr lang="en-US" sz="2000" kern="1200" dirty="0"/>
            <a:t> </a:t>
          </a:r>
          <a:r>
            <a:rPr lang="en-US" sz="2000" i="1" kern="1200" dirty="0"/>
            <a:t>thresholds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Aplicação</a:t>
          </a:r>
          <a:r>
            <a:rPr lang="en-US" sz="2000" kern="1200" dirty="0"/>
            <a:t> </a:t>
          </a:r>
          <a:r>
            <a:rPr lang="en-US" sz="2000" kern="1200" dirty="0" err="1"/>
            <a:t>em</a:t>
          </a:r>
          <a:r>
            <a:rPr lang="en-US" sz="2000" kern="1200" dirty="0"/>
            <a:t> </a:t>
          </a:r>
          <a:r>
            <a:rPr lang="en-US" sz="2000" kern="1200" dirty="0" err="1"/>
            <a:t>ambiente</a:t>
          </a:r>
          <a:r>
            <a:rPr lang="en-US" sz="2000" kern="1200" dirty="0"/>
            <a:t> </a:t>
          </a:r>
          <a:r>
            <a:rPr lang="en-US" sz="2000" kern="1200" dirty="0" err="1"/>
            <a:t>produtivo</a:t>
          </a:r>
          <a:endParaRPr lang="en-US" sz="2000" kern="1200" dirty="0"/>
        </a:p>
      </dsp:txBody>
      <dsp:txXfrm>
        <a:off x="0" y="3685993"/>
        <a:ext cx="10310177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6/22/2017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8338-BE31-4C31-88D4-3BE98D0D8557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6" y="0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30F-B934-4413-8D11-F76305985069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9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0728-5728-4EE3-8908-5FAA550338B9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3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C11A-4406-419F-9867-F39C3627C8A7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5175" y="49854"/>
            <a:ext cx="1312025" cy="365125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4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A251-FF5A-4365-91FB-C4F36D7D1EEC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224" y="20764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0AF9-3DA5-4E2C-8920-4460E5206802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90BB-4EEC-4ED9-AC4F-B68FD0B02618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2A5-A2B8-4A8B-9170-26B00E8B481B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46692" y="0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44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3E0-F501-4FEF-B031-7EE6E59458FD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8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E50E90-8265-4732-8BBE-2CDB5556D97B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6827" y="0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5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8E07-700F-4742-8E01-42F2814E20A9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6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C652E-BC39-43B3-94C7-E58C8128AD49}" type="datetime1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6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err="1"/>
              <a:t>DoCB</a:t>
            </a:r>
            <a:br>
              <a:rPr lang="pt-BR" sz="4800" dirty="0"/>
            </a:br>
            <a:r>
              <a:rPr lang="pt-BR" sz="3200" dirty="0"/>
              <a:t>Um Benchmark para Avaliar as Estratégias de uso de Contêiner ou Máquina Virtual na Execução de Aplicações em Nuvem com Elasticidade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Douglas </a:t>
            </a:r>
            <a:r>
              <a:rPr lang="en-US" dirty="0" err="1"/>
              <a:t>brauner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1206" y="5598621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SanL-Regu"/>
              </a:rPr>
              <a:t>Orientador: </a:t>
            </a:r>
            <a:r>
              <a:rPr lang="pt-BR" dirty="0" err="1">
                <a:latin typeface="NimbusSanL-Regu"/>
              </a:rPr>
              <a:t>Prof.Dr</a:t>
            </a:r>
            <a:r>
              <a:rPr lang="pt-BR" dirty="0">
                <a:latin typeface="NimbusSanL-Regu"/>
              </a:rPr>
              <a:t>. Rodrigo da Rosa </a:t>
            </a:r>
            <a:r>
              <a:rPr lang="pt-BR" dirty="0" err="1">
                <a:latin typeface="NimbusSanL-Regu"/>
              </a:rPr>
              <a:t>Righi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Benchmark </a:t>
            </a:r>
            <a:r>
              <a:rPr lang="pt-BR" dirty="0" err="1"/>
              <a:t>DoCB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7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do Benchmark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Parte da observação de um modelo base de elasticidade em nuvem com </a:t>
            </a:r>
            <a:r>
              <a:rPr lang="pt-BR" sz="2400" dirty="0" err="1"/>
              <a:t>VMs</a:t>
            </a:r>
            <a:r>
              <a:rPr lang="pt-BR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Extensão da ferramenta </a:t>
            </a:r>
            <a:r>
              <a:rPr lang="pt-BR" sz="2400" dirty="0" err="1"/>
              <a:t>AutoElastic</a:t>
            </a:r>
            <a:r>
              <a:rPr lang="pt-BR" sz="2400" dirty="0"/>
              <a:t> para permitir contêineres;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Elasticidade por adição de recursos em um novo nó;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Tamanho das imagens de contêineres são bem menores do que </a:t>
            </a:r>
            <a:r>
              <a:rPr lang="pt-BR" sz="2400" dirty="0" err="1"/>
              <a:t>VMs</a:t>
            </a:r>
            <a:r>
              <a:rPr lang="pt-BR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CPU como métrica para tomada de decisão.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11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da Arquitetura do </a:t>
            </a:r>
            <a:r>
              <a:rPr lang="pt-BR" dirty="0" err="1"/>
              <a:t>AutoElastic</a:t>
            </a:r>
            <a:endParaRPr lang="pt-BR" dirty="0"/>
          </a:p>
        </p:txBody>
      </p:sp>
      <p:sp>
        <p:nvSpPr>
          <p:cNvPr id="82" name="Can 4"/>
          <p:cNvSpPr/>
          <p:nvPr/>
        </p:nvSpPr>
        <p:spPr bwMode="gray">
          <a:xfrm>
            <a:off x="4372982" y="3353149"/>
            <a:ext cx="1191836" cy="1347004"/>
          </a:xfrm>
          <a:prstGeom prst="can">
            <a:avLst/>
          </a:prstGeom>
          <a:solidFill>
            <a:schemeClr val="accent1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pt-BR" sz="2000" kern="0" noProof="1">
                <a:ea typeface="Arial Unicode MS" pitchFamily="34" charset="-128"/>
                <a:cs typeface="Arial Unicode MS" pitchFamily="34" charset="-128"/>
              </a:rPr>
              <a:t>Base de dados</a:t>
            </a:r>
            <a:endParaRPr kumimoji="0" lang="pt-BR" sz="20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Rounded Rectangle 5"/>
          <p:cNvSpPr/>
          <p:nvPr/>
        </p:nvSpPr>
        <p:spPr bwMode="gray">
          <a:xfrm>
            <a:off x="1740702" y="2403547"/>
            <a:ext cx="1913487" cy="553581"/>
          </a:xfrm>
          <a:prstGeom prst="roundRect">
            <a:avLst/>
          </a:prstGeom>
          <a:solidFill>
            <a:schemeClr val="tx2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Gerenciador AutoElastic</a:t>
            </a:r>
          </a:p>
        </p:txBody>
      </p:sp>
      <p:sp>
        <p:nvSpPr>
          <p:cNvPr id="84" name="Rounded Rectangle 6"/>
          <p:cNvSpPr/>
          <p:nvPr/>
        </p:nvSpPr>
        <p:spPr bwMode="gray">
          <a:xfrm>
            <a:off x="1407415" y="3235605"/>
            <a:ext cx="2580063" cy="1464548"/>
          </a:xfrm>
          <a:prstGeom prst="roundRect">
            <a:avLst/>
          </a:prstGeom>
          <a:solidFill>
            <a:schemeClr val="bg2">
              <a:alpha val="36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lang="pt-BR" sz="2000" kern="0" noProof="1">
              <a:ea typeface="Arial Unicode MS" pitchFamily="34" charset="-128"/>
              <a:cs typeface="Arial Unicode MS" pitchFamily="34" charset="-128"/>
            </a:endParaRP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pt-BR" sz="2000" kern="0" noProof="1">
                <a:ea typeface="Arial Unicode MS" pitchFamily="34" charset="-128"/>
                <a:cs typeface="Arial Unicode MS" pitchFamily="34" charset="-128"/>
              </a:rPr>
              <a:t>Nó Frontend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5" name="Straight Arrow Connector 84"/>
          <p:cNvCxnSpPr>
            <a:stCxn id="83" idx="2"/>
            <a:endCxn id="84" idx="0"/>
          </p:cNvCxnSpPr>
          <p:nvPr/>
        </p:nvCxnSpPr>
        <p:spPr>
          <a:xfrm>
            <a:off x="2697446" y="2957128"/>
            <a:ext cx="1" cy="27847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9"/>
          <p:cNvSpPr/>
          <p:nvPr/>
        </p:nvSpPr>
        <p:spPr bwMode="gray">
          <a:xfrm>
            <a:off x="6089731" y="3943173"/>
            <a:ext cx="1913487" cy="756980"/>
          </a:xfrm>
          <a:prstGeom prst="roundRect">
            <a:avLst/>
          </a:prstGeom>
          <a:solidFill>
            <a:schemeClr val="tx2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lang="pt-BR" sz="1000" kern="0" noProof="1">
              <a:ea typeface="Arial Unicode MS" pitchFamily="34" charset="-128"/>
              <a:cs typeface="Arial Unicode MS" pitchFamily="34" charset="-128"/>
            </a:endParaRP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Nó 0</a:t>
            </a:r>
          </a:p>
        </p:txBody>
      </p:sp>
      <p:sp>
        <p:nvSpPr>
          <p:cNvPr id="87" name="Rounded Rectangle 10"/>
          <p:cNvSpPr/>
          <p:nvPr/>
        </p:nvSpPr>
        <p:spPr bwMode="gray">
          <a:xfrm>
            <a:off x="8528131" y="3943173"/>
            <a:ext cx="1913487" cy="756979"/>
          </a:xfrm>
          <a:prstGeom prst="roundRect">
            <a:avLst/>
          </a:prstGeom>
          <a:solidFill>
            <a:schemeClr val="tx2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pt-BR" sz="10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Nó n-1</a:t>
            </a:r>
          </a:p>
        </p:txBody>
      </p:sp>
      <p:sp>
        <p:nvSpPr>
          <p:cNvPr id="88" name="Rounded Rectangle 11"/>
          <p:cNvSpPr/>
          <p:nvPr/>
        </p:nvSpPr>
        <p:spPr bwMode="gray">
          <a:xfrm>
            <a:off x="6238584" y="3978151"/>
            <a:ext cx="1671289" cy="240030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Docker/Hipervisor</a:t>
            </a:r>
          </a:p>
        </p:txBody>
      </p:sp>
      <p:sp>
        <p:nvSpPr>
          <p:cNvPr id="89" name="Rounded Rectangle 12"/>
          <p:cNvSpPr/>
          <p:nvPr/>
        </p:nvSpPr>
        <p:spPr bwMode="gray">
          <a:xfrm>
            <a:off x="8673250" y="3978151"/>
            <a:ext cx="1666224" cy="237781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Docker/Hipervisor</a:t>
            </a:r>
          </a:p>
        </p:txBody>
      </p:sp>
      <p:sp>
        <p:nvSpPr>
          <p:cNvPr id="90" name="Rectangle 89"/>
          <p:cNvSpPr/>
          <p:nvPr/>
        </p:nvSpPr>
        <p:spPr bwMode="gray">
          <a:xfrm>
            <a:off x="6089731" y="3356386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M</a:t>
            </a:r>
          </a:p>
        </p:txBody>
      </p:sp>
      <p:sp>
        <p:nvSpPr>
          <p:cNvPr id="91" name="Rectangle 90"/>
          <p:cNvSpPr/>
          <p:nvPr/>
        </p:nvSpPr>
        <p:spPr bwMode="gray">
          <a:xfrm>
            <a:off x="7202251" y="3356385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 </a:t>
            </a:r>
            <a:r>
              <a:rPr lang="pt-BR" sz="1200" kern="0" noProof="1">
                <a:ea typeface="Arial Unicode MS" pitchFamily="34" charset="-128"/>
                <a:cs typeface="Arial Unicode MS" pitchFamily="34" charset="-128"/>
              </a:rPr>
              <a:t>0</a:t>
            </a:r>
            <a:endParaRPr kumimoji="0" lang="pt-BR" sz="12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2" name="Rectangle 91"/>
          <p:cNvSpPr/>
          <p:nvPr/>
        </p:nvSpPr>
        <p:spPr bwMode="gray">
          <a:xfrm>
            <a:off x="8348194" y="3350842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 1</a:t>
            </a:r>
          </a:p>
        </p:txBody>
      </p:sp>
      <p:sp>
        <p:nvSpPr>
          <p:cNvPr id="93" name="Rectangle 92"/>
          <p:cNvSpPr/>
          <p:nvPr/>
        </p:nvSpPr>
        <p:spPr bwMode="gray">
          <a:xfrm>
            <a:off x="9460714" y="3350841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m-1</a:t>
            </a:r>
          </a:p>
        </p:txBody>
      </p:sp>
      <p:sp>
        <p:nvSpPr>
          <p:cNvPr id="94" name="Oval 93"/>
          <p:cNvSpPr/>
          <p:nvPr/>
        </p:nvSpPr>
        <p:spPr bwMode="gray">
          <a:xfrm>
            <a:off x="6370935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</a:t>
            </a:r>
          </a:p>
        </p:txBody>
      </p:sp>
      <p:sp>
        <p:nvSpPr>
          <p:cNvPr id="95" name="Oval 94"/>
          <p:cNvSpPr/>
          <p:nvPr/>
        </p:nvSpPr>
        <p:spPr bwMode="gray">
          <a:xfrm>
            <a:off x="7488434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6" name="Oval 95"/>
          <p:cNvSpPr/>
          <p:nvPr/>
        </p:nvSpPr>
        <p:spPr bwMode="gray">
          <a:xfrm>
            <a:off x="8634377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7" name="Oval 96"/>
          <p:cNvSpPr/>
          <p:nvPr/>
        </p:nvSpPr>
        <p:spPr bwMode="gray">
          <a:xfrm>
            <a:off x="9737806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cxnSp>
        <p:nvCxnSpPr>
          <p:cNvPr id="98" name="Straight Arrow Connector 97"/>
          <p:cNvCxnSpPr>
            <a:stCxn id="94" idx="4"/>
            <a:endCxn id="90" idx="0"/>
          </p:cNvCxnSpPr>
          <p:nvPr/>
        </p:nvCxnSpPr>
        <p:spPr>
          <a:xfrm>
            <a:off x="6576675" y="3060944"/>
            <a:ext cx="4980" cy="29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4"/>
            <a:endCxn id="91" idx="0"/>
          </p:cNvCxnSpPr>
          <p:nvPr/>
        </p:nvCxnSpPr>
        <p:spPr>
          <a:xfrm>
            <a:off x="7694174" y="3060944"/>
            <a:ext cx="1" cy="29544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6" idx="4"/>
            <a:endCxn id="92" idx="0"/>
          </p:cNvCxnSpPr>
          <p:nvPr/>
        </p:nvCxnSpPr>
        <p:spPr>
          <a:xfrm>
            <a:off x="8840117" y="3060944"/>
            <a:ext cx="1" cy="28989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4"/>
            <a:endCxn id="93" idx="0"/>
          </p:cNvCxnSpPr>
          <p:nvPr/>
        </p:nvCxnSpPr>
        <p:spPr>
          <a:xfrm>
            <a:off x="9943546" y="3060944"/>
            <a:ext cx="9092" cy="28989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2"/>
          </p:cNvCxnSpPr>
          <p:nvPr/>
        </p:nvCxnSpPr>
        <p:spPr>
          <a:xfrm>
            <a:off x="2697447" y="4700153"/>
            <a:ext cx="0" cy="32575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697447" y="4974473"/>
            <a:ext cx="7936098" cy="51434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6" idx="2"/>
          </p:cNvCxnSpPr>
          <p:nvPr/>
        </p:nvCxnSpPr>
        <p:spPr>
          <a:xfrm flipH="1" flipV="1">
            <a:off x="7046475" y="4700153"/>
            <a:ext cx="4246" cy="297182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9487817" y="4671746"/>
            <a:ext cx="4246" cy="297182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2" idx="3"/>
          </p:cNvCxnSpPr>
          <p:nvPr/>
        </p:nvCxnSpPr>
        <p:spPr>
          <a:xfrm>
            <a:off x="4968900" y="4700153"/>
            <a:ext cx="1558" cy="30861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53"/>
          <p:cNvSpPr/>
          <p:nvPr/>
        </p:nvSpPr>
        <p:spPr bwMode="gray">
          <a:xfrm>
            <a:off x="1462032" y="4342202"/>
            <a:ext cx="1143000" cy="24003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Drivers</a:t>
            </a:r>
          </a:p>
        </p:txBody>
      </p:sp>
      <p:sp>
        <p:nvSpPr>
          <p:cNvPr id="108" name="Rounded Rectangle 54"/>
          <p:cNvSpPr/>
          <p:nvPr/>
        </p:nvSpPr>
        <p:spPr bwMode="gray">
          <a:xfrm>
            <a:off x="2724755" y="4342202"/>
            <a:ext cx="1143000" cy="24003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Imagens</a:t>
            </a:r>
          </a:p>
        </p:txBody>
      </p:sp>
      <p:sp>
        <p:nvSpPr>
          <p:cNvPr id="109" name="Oval 108"/>
          <p:cNvSpPr/>
          <p:nvPr/>
        </p:nvSpPr>
        <p:spPr bwMode="gray">
          <a:xfrm>
            <a:off x="1827792" y="5157838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352988" y="5245465"/>
            <a:ext cx="23980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noProof="1">
                <a:ea typeface="Arial Unicode MS" pitchFamily="34" charset="-128"/>
                <a:cs typeface="Arial Unicode MS" pitchFamily="34" charset="-128"/>
              </a:rPr>
              <a:t>Processo mestre da aplicação</a:t>
            </a:r>
          </a:p>
        </p:txBody>
      </p:sp>
      <p:sp>
        <p:nvSpPr>
          <p:cNvPr id="111" name="Oval 110"/>
          <p:cNvSpPr/>
          <p:nvPr/>
        </p:nvSpPr>
        <p:spPr bwMode="gray">
          <a:xfrm>
            <a:off x="4852432" y="5152643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pt-BR" sz="1200" kern="0" noProof="1"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pt-BR" sz="12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77628" y="5240270"/>
            <a:ext cx="24782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noProof="1">
                <a:ea typeface="Arial Unicode MS" pitchFamily="34" charset="-128"/>
                <a:cs typeface="Arial Unicode MS" pitchFamily="34" charset="-128"/>
              </a:rPr>
              <a:t>Processo escravo da aplicação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02251" y="4796434"/>
            <a:ext cx="17504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noProof="1">
                <a:ea typeface="Arial Unicode MS" pitchFamily="34" charset="-128"/>
                <a:cs typeface="Arial Unicode MS" pitchFamily="34" charset="-128"/>
              </a:rPr>
              <a:t>Rede de interconexão</a:t>
            </a:r>
          </a:p>
        </p:txBody>
      </p:sp>
      <p:cxnSp>
        <p:nvCxnSpPr>
          <p:cNvPr id="114" name="Straight Arrow Connector 113"/>
          <p:cNvCxnSpPr>
            <a:stCxn id="90" idx="2"/>
            <a:endCxn id="88" idx="0"/>
          </p:cNvCxnSpPr>
          <p:nvPr/>
        </p:nvCxnSpPr>
        <p:spPr>
          <a:xfrm>
            <a:off x="6581655" y="3740329"/>
            <a:ext cx="492574" cy="237822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1" idx="2"/>
            <a:endCxn id="88" idx="0"/>
          </p:cNvCxnSpPr>
          <p:nvPr/>
        </p:nvCxnSpPr>
        <p:spPr>
          <a:xfrm flipH="1">
            <a:off x="7074229" y="3740328"/>
            <a:ext cx="619946" cy="237823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2" idx="2"/>
            <a:endCxn id="89" idx="0"/>
          </p:cNvCxnSpPr>
          <p:nvPr/>
        </p:nvCxnSpPr>
        <p:spPr>
          <a:xfrm>
            <a:off x="8840118" y="3734785"/>
            <a:ext cx="666244" cy="243366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3" idx="2"/>
            <a:endCxn id="89" idx="0"/>
          </p:cNvCxnSpPr>
          <p:nvPr/>
        </p:nvCxnSpPr>
        <p:spPr>
          <a:xfrm flipH="1">
            <a:off x="9506362" y="3734784"/>
            <a:ext cx="446276" cy="243367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42"/>
          <p:cNvSpPr/>
          <p:nvPr/>
        </p:nvSpPr>
        <p:spPr bwMode="gray">
          <a:xfrm>
            <a:off x="2697446" y="3311317"/>
            <a:ext cx="1143000" cy="240030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Docker</a:t>
            </a:r>
          </a:p>
        </p:txBody>
      </p:sp>
      <p:sp>
        <p:nvSpPr>
          <p:cNvPr id="119" name="Rounded Rectangle 42"/>
          <p:cNvSpPr/>
          <p:nvPr/>
        </p:nvSpPr>
        <p:spPr bwMode="gray">
          <a:xfrm>
            <a:off x="1480931" y="3317145"/>
            <a:ext cx="1143000" cy="240030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Hipervisor</a:t>
            </a: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4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Coleta</a:t>
            </a:r>
            <a:r>
              <a:rPr lang="en-US" dirty="0"/>
              <a:t> de Dados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35" y="179142"/>
            <a:ext cx="7550727" cy="61260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Provisionamento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Modelo a partir de </a:t>
            </a:r>
            <a:r>
              <a:rPr lang="pt-BR" sz="2800" i="1" dirty="0" err="1"/>
              <a:t>templates</a:t>
            </a:r>
            <a:r>
              <a:rPr lang="pt-BR" sz="2800" dirty="0"/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Utilização de CPU conforme demanda;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É possível limitar utilização por parte do </a:t>
            </a:r>
            <a:r>
              <a:rPr lang="pt-BR" sz="2800" dirty="0" err="1"/>
              <a:t>Docker</a:t>
            </a:r>
            <a:r>
              <a:rPr lang="pt-BR" sz="2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Criação de </a:t>
            </a:r>
            <a:r>
              <a:rPr lang="pt-BR" sz="2800" i="1" dirty="0" err="1"/>
              <a:t>templates</a:t>
            </a:r>
            <a:r>
              <a:rPr lang="pt-BR" sz="2800" dirty="0"/>
              <a:t> dos modelos: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Rígido</a:t>
            </a:r>
            <a:r>
              <a:rPr lang="pt-BR" sz="2400" dirty="0"/>
              <a:t> – limite de ciclos de máquinas especificado;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Flexível</a:t>
            </a:r>
            <a:r>
              <a:rPr lang="pt-BR" sz="2400" dirty="0"/>
              <a:t> – obtêm recursos sob demanda, concorrendo com outros processos;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14</a:t>
            </a:fld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4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do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Diferença de </a:t>
            </a:r>
            <a:r>
              <a:rPr lang="pt-BR" sz="2400" i="1" dirty="0"/>
              <a:t>overhead</a:t>
            </a:r>
            <a:r>
              <a:rPr lang="pt-BR" sz="2400" dirty="0"/>
              <a:t> no momento de instanciar;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Tamanho das imagens permite explorar viabilidade de variação instâncias por operação;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Avaliar desempenho ao variar unidades por operação;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Diferença de desempenho entre o modelo </a:t>
            </a:r>
            <a:r>
              <a:rPr lang="pt-BR" sz="2400" b="1" dirty="0"/>
              <a:t>Rígido</a:t>
            </a:r>
            <a:r>
              <a:rPr lang="pt-BR" sz="2400" dirty="0"/>
              <a:t> e </a:t>
            </a:r>
            <a:r>
              <a:rPr lang="pt-BR" sz="2400" b="1" dirty="0"/>
              <a:t>Flexível</a:t>
            </a:r>
            <a:r>
              <a:rPr lang="pt-BR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Visualizar a diferença de </a:t>
            </a:r>
            <a:r>
              <a:rPr lang="pt-BR" sz="2400" i="1" dirty="0"/>
              <a:t>overhead</a:t>
            </a:r>
            <a:r>
              <a:rPr lang="pt-BR" sz="2400" dirty="0"/>
              <a:t> de processamento das estratégias;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Cenários de Avaliação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 bwMode="gray">
          <a:xfrm>
            <a:off x="2417526" y="5237178"/>
            <a:ext cx="177642" cy="240030"/>
          </a:xfrm>
          <a:prstGeom prst="rect">
            <a:avLst/>
          </a:prstGeom>
          <a:solidFill>
            <a:srgbClr val="FFFFF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50710" y="4869684"/>
            <a:ext cx="18899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200" kern="0" noProof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Unidade de Máquina Virtual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68686" y="4869942"/>
            <a:ext cx="19749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200" kern="0" noProof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Unidade de Container Rígido</a:t>
            </a:r>
          </a:p>
        </p:txBody>
      </p:sp>
      <p:sp>
        <p:nvSpPr>
          <p:cNvPr id="46" name="Rounded Rectangle 43"/>
          <p:cNvSpPr/>
          <p:nvPr/>
        </p:nvSpPr>
        <p:spPr bwMode="gray">
          <a:xfrm>
            <a:off x="1867127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2273184" y="3887455"/>
            <a:ext cx="396000" cy="396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V</a:t>
            </a:r>
          </a:p>
        </p:txBody>
      </p:sp>
      <p:sp>
        <p:nvSpPr>
          <p:cNvPr id="48" name="Rectangle 47"/>
          <p:cNvSpPr/>
          <p:nvPr/>
        </p:nvSpPr>
        <p:spPr bwMode="gray">
          <a:xfrm>
            <a:off x="1775443" y="4776862"/>
            <a:ext cx="396000" cy="396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V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212299" y="2858621"/>
            <a:ext cx="16778" cy="1918526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flipH="1">
            <a:off x="4680999" y="3173755"/>
            <a:ext cx="11546" cy="1519502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01104" y="2666548"/>
            <a:ext cx="16128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Base de Comparação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92181" y="2671870"/>
            <a:ext cx="12805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1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Rígido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8711" y="4215922"/>
            <a:ext cx="1923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...</a:t>
            </a:r>
          </a:p>
        </p:txBody>
      </p:sp>
      <p:sp>
        <p:nvSpPr>
          <p:cNvPr id="54" name="Rounded Rectangle 43"/>
          <p:cNvSpPr/>
          <p:nvPr/>
        </p:nvSpPr>
        <p:spPr bwMode="gray">
          <a:xfrm>
            <a:off x="3338488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Oval 54"/>
          <p:cNvSpPr/>
          <p:nvPr/>
        </p:nvSpPr>
        <p:spPr bwMode="gray">
          <a:xfrm>
            <a:off x="3679560" y="3885624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122117" y="2847537"/>
            <a:ext cx="17939" cy="184572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57" name="Rounded Rectangle 43"/>
          <p:cNvSpPr/>
          <p:nvPr/>
        </p:nvSpPr>
        <p:spPr bwMode="gray">
          <a:xfrm>
            <a:off x="4797416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67574" y="2671869"/>
            <a:ext cx="8551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</a:t>
            </a:r>
            <a:r>
              <a:rPr lang="pt-BR" sz="1400" i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n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Rígido</a:t>
            </a:r>
            <a:endParaRPr lang="pt-BR" sz="1400" b="1" i="1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Rounded Rectangle 43"/>
          <p:cNvSpPr/>
          <p:nvPr/>
        </p:nvSpPr>
        <p:spPr bwMode="gray">
          <a:xfrm>
            <a:off x="6874102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757618" y="2858621"/>
            <a:ext cx="11613" cy="1834636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344371" y="2568413"/>
            <a:ext cx="1923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...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63020" y="2666549"/>
            <a:ext cx="10957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</a:t>
            </a:r>
            <a:r>
              <a:rPr lang="pt-BR" sz="1400" i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n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Flexível</a:t>
            </a:r>
            <a:endParaRPr lang="pt-BR" sz="1400" b="1" i="1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8240172" y="3173755"/>
            <a:ext cx="13910" cy="1519502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64" name="Oval 63"/>
          <p:cNvSpPr/>
          <p:nvPr/>
        </p:nvSpPr>
        <p:spPr bwMode="gray">
          <a:xfrm>
            <a:off x="5122929" y="3854528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65" name="Oval 64"/>
          <p:cNvSpPr/>
          <p:nvPr/>
        </p:nvSpPr>
        <p:spPr bwMode="gray">
          <a:xfrm>
            <a:off x="6937463" y="3500901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66" name="Oval 65"/>
          <p:cNvSpPr/>
          <p:nvPr/>
        </p:nvSpPr>
        <p:spPr bwMode="gray">
          <a:xfrm>
            <a:off x="7488345" y="3494881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67" name="Oval 66"/>
          <p:cNvSpPr/>
          <p:nvPr/>
        </p:nvSpPr>
        <p:spPr bwMode="gray">
          <a:xfrm>
            <a:off x="7488345" y="4017207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01490" y="4204610"/>
            <a:ext cx="1923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...</a:t>
            </a:r>
          </a:p>
        </p:txBody>
      </p:sp>
      <p:sp>
        <p:nvSpPr>
          <p:cNvPr id="69" name="Rounded Rectangle 43"/>
          <p:cNvSpPr/>
          <p:nvPr/>
        </p:nvSpPr>
        <p:spPr bwMode="gray">
          <a:xfrm>
            <a:off x="8436881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Oval 69"/>
          <p:cNvSpPr/>
          <p:nvPr/>
        </p:nvSpPr>
        <p:spPr bwMode="gray">
          <a:xfrm>
            <a:off x="8500242" y="3489589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1" name="Oval 70"/>
          <p:cNvSpPr/>
          <p:nvPr/>
        </p:nvSpPr>
        <p:spPr bwMode="gray">
          <a:xfrm>
            <a:off x="9051124" y="3483569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2" name="Oval 71"/>
          <p:cNvSpPr/>
          <p:nvPr/>
        </p:nvSpPr>
        <p:spPr bwMode="gray">
          <a:xfrm>
            <a:off x="9051124" y="4015482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3" name="Oval 72"/>
          <p:cNvSpPr/>
          <p:nvPr/>
        </p:nvSpPr>
        <p:spPr bwMode="gray">
          <a:xfrm>
            <a:off x="4275165" y="4775324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95474" y="4869684"/>
            <a:ext cx="206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200" kern="0" noProof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Unidade de Container Flexível</a:t>
            </a:r>
          </a:p>
        </p:txBody>
      </p:sp>
      <p:sp>
        <p:nvSpPr>
          <p:cNvPr id="75" name="Oval 74"/>
          <p:cNvSpPr/>
          <p:nvPr/>
        </p:nvSpPr>
        <p:spPr bwMode="gray">
          <a:xfrm>
            <a:off x="7062877" y="4765571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48317" y="2671870"/>
            <a:ext cx="12805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1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Flexível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8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Execução com Elasticidade</a:t>
            </a:r>
          </a:p>
        </p:txBody>
      </p:sp>
      <p:pic>
        <p:nvPicPr>
          <p:cNvPr id="82" name="Picture 8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37" y="1802561"/>
            <a:ext cx="7961285" cy="448740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1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do Modelo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5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AutoElastic</a:t>
            </a:r>
            <a:r>
              <a:rPr lang="en-US" dirty="0"/>
              <a:t> </a:t>
            </a:r>
            <a:r>
              <a:rPr lang="en-US" dirty="0" err="1"/>
              <a:t>estendido</a:t>
            </a:r>
            <a:r>
              <a:rPr lang="en-US" dirty="0"/>
              <a:t> com </a:t>
            </a:r>
            <a:r>
              <a:rPr lang="en-US" dirty="0" err="1"/>
              <a:t>OpenNebula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Utlizado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elástica</a:t>
            </a:r>
            <a:r>
              <a:rPr lang="en-US" dirty="0"/>
              <a:t> com </a:t>
            </a:r>
            <a:r>
              <a:rPr lang="en-US" dirty="0" err="1"/>
              <a:t>cargas</a:t>
            </a:r>
            <a:r>
              <a:rPr lang="en-US" dirty="0"/>
              <a:t> </a:t>
            </a:r>
            <a:r>
              <a:rPr lang="en-US" b="1" dirty="0" err="1"/>
              <a:t>ascendente</a:t>
            </a:r>
            <a:r>
              <a:rPr lang="en-US" dirty="0"/>
              <a:t> e </a:t>
            </a:r>
            <a:r>
              <a:rPr lang="en-US" b="1" dirty="0" err="1"/>
              <a:t>descendente</a:t>
            </a:r>
            <a:r>
              <a:rPr lang="en-US" b="1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de </a:t>
            </a:r>
            <a:r>
              <a:rPr lang="en-US" dirty="0" err="1"/>
              <a:t>nuvem</a:t>
            </a:r>
            <a:r>
              <a:rPr lang="en-US" dirty="0"/>
              <a:t> no PIPCA;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Benchmark com </a:t>
            </a:r>
            <a:r>
              <a:rPr lang="en-US" dirty="0" err="1"/>
              <a:t>cenário</a:t>
            </a:r>
            <a:r>
              <a:rPr lang="en-US" dirty="0"/>
              <a:t> base (VM) + </a:t>
            </a:r>
            <a:r>
              <a:rPr lang="en-US" dirty="0" err="1"/>
              <a:t>cenários</a:t>
            </a:r>
            <a:r>
              <a:rPr lang="en-US" dirty="0"/>
              <a:t> com </a:t>
            </a:r>
            <a:r>
              <a:rPr lang="en-US" dirty="0" err="1"/>
              <a:t>contêineres</a:t>
            </a:r>
            <a:r>
              <a:rPr lang="en-US" dirty="0"/>
              <a:t>;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748228"/>
              </p:ext>
            </p:extLst>
          </p:nvPr>
        </p:nvGraphicFramePr>
        <p:xfrm>
          <a:off x="6482081" y="2264761"/>
          <a:ext cx="4673599" cy="36043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3572166021"/>
                    </a:ext>
                  </a:extLst>
                </a:gridCol>
                <a:gridCol w="1293090">
                  <a:extLst>
                    <a:ext uri="{9D8B030D-6E8A-4147-A177-3AD203B41FA5}">
                      <a16:colId xmlns:a16="http://schemas.microsoft.com/office/drawing/2014/main" val="2497643293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r>
                        <a:rPr lang="en-US" sz="1500" dirty="0" err="1"/>
                        <a:t>Cenário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RAM (MB)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contêineres</a:t>
                      </a:r>
                    </a:p>
                    <a:p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 operação</a:t>
                      </a:r>
                      <a:endParaRPr lang="en-US" sz="1500" dirty="0"/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1a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Rígido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2048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1b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Flexível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2a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Rígido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1024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2b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Flexível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3664914187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3a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Rígido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0.25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512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914338194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3b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Flexível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41191233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23472" y="0"/>
            <a:ext cx="1312025" cy="365125"/>
          </a:xfrm>
        </p:spPr>
        <p:txBody>
          <a:bodyPr/>
          <a:lstStyle/>
          <a:p>
            <a:fld id="{0D06EF73-9DB8-4763-865F-2F88181A4732}" type="slidenum">
              <a:rPr lang="pt-BR" sz="2000" smtClean="0">
                <a:solidFill>
                  <a:schemeClr val="accent2"/>
                </a:solidFill>
              </a:rPr>
              <a:t>19</a:t>
            </a:fld>
            <a:endParaRPr lang="pt-BR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Introdução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Estado-da-arte e Alternativas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Objetivos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Trabalhos Relacionados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Benchmark </a:t>
            </a:r>
            <a:r>
              <a:rPr lang="pt-BR" sz="2800" dirty="0" err="1"/>
              <a:t>DoCB</a:t>
            </a: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Aplicação do Modelo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Resultados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Considerações Finais</a:t>
            </a:r>
          </a:p>
          <a:p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e Parâmetros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:r>
                  <a:rPr lang="pt-BR" sz="2800" i="1" dirty="0" err="1">
                    <a:latin typeface="Cambria Math" panose="02040503050406030204" pitchFamily="18" charset="0"/>
                  </a:rPr>
                  <a:t>Thresholds</a:t>
                </a:r>
                <a:r>
                  <a:rPr lang="pt-BR" sz="2800" i="1" dirty="0">
                    <a:latin typeface="Cambria Math" panose="02040503050406030204" pitchFamily="18" charset="0"/>
                  </a:rPr>
                  <a:t> </a:t>
                </a:r>
                <a:r>
                  <a:rPr lang="pt-BR" sz="2800" dirty="0">
                    <a:latin typeface="Cambria Math" panose="02040503050406030204" pitchFamily="18" charset="0"/>
                  </a:rPr>
                  <a:t>de 80% e 40%;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sz="2800" dirty="0">
                    <a:latin typeface="Cambria Math" panose="02040503050406030204" pitchFamily="18" charset="0"/>
                  </a:rPr>
                  <a:t> Tempo, Energia e Custo: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sz="32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pt-BR" sz="2000" smtClean="0">
                <a:solidFill>
                  <a:schemeClr val="accent2"/>
                </a:solidFill>
              </a:rPr>
              <a:t>20</a:t>
            </a:fld>
            <a:endParaRPr lang="pt-BR" sz="20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2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e Parâmetros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:r>
                  <a:rPr lang="pt-BR" sz="2400" i="1" dirty="0" err="1">
                    <a:latin typeface="Cambria Math" panose="02040503050406030204" pitchFamily="18" charset="0"/>
                  </a:rPr>
                  <a:t>Thresholds</a:t>
                </a:r>
                <a:r>
                  <a:rPr lang="pt-BR" sz="2400" i="1" dirty="0">
                    <a:latin typeface="Cambria Math" panose="02040503050406030204" pitchFamily="18" charset="0"/>
                  </a:rPr>
                  <a:t> </a:t>
                </a:r>
                <a:r>
                  <a:rPr lang="pt-BR" sz="2400" dirty="0">
                    <a:latin typeface="Cambria Math" panose="02040503050406030204" pitchFamily="18" charset="0"/>
                  </a:rPr>
                  <a:t>de 80% e 40%;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sz="2400" dirty="0">
                    <a:latin typeface="Cambria Math" panose="02040503050406030204" pitchFamily="18" charset="0"/>
                  </a:rPr>
                  <a:t> Tempo, Energia e Custo:</a:t>
                </a:r>
                <a:endParaRPr lang="pt-BR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</m:oMath>
                  </m:oMathPara>
                </a14:m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dirty="0"/>
                  <a:t> </a:t>
                </a:r>
                <a:r>
                  <a:rPr lang="pt-BR" sz="2400" dirty="0"/>
                  <a:t>Cenários de </a:t>
                </a:r>
                <a:r>
                  <a:rPr lang="pt-BR" sz="2400" i="1" dirty="0" err="1"/>
                  <a:t>deploy</a:t>
                </a:r>
                <a:r>
                  <a:rPr lang="pt-BR" sz="2400" i="1" dirty="0"/>
                  <a:t>:</a:t>
                </a:r>
                <a:endParaRPr lang="pt-BR" i="1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pt-BR" sz="2000" smtClean="0">
                <a:solidFill>
                  <a:schemeClr val="accent2"/>
                </a:solidFill>
              </a:rPr>
              <a:t>21</a:t>
            </a:fld>
            <a:endParaRPr lang="pt-BR" sz="20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681" y="4184760"/>
            <a:ext cx="7943519" cy="20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7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69" y="743734"/>
            <a:ext cx="9630732" cy="537053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" y="0"/>
            <a:ext cx="2561268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ascendente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1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-1"/>
            <a:ext cx="2561268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ascendente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88" y="88384"/>
            <a:ext cx="9113495" cy="66812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0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-1"/>
            <a:ext cx="2561268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descendente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80" y="699061"/>
            <a:ext cx="9604020" cy="54598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1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-1"/>
            <a:ext cx="2561268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descendente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69" y="0"/>
            <a:ext cx="9396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carga ascendente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7273"/>
            <a:ext cx="12192000" cy="2713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6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carga descendente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5976"/>
            <a:ext cx="12071927" cy="235570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010"/>
            <a:ext cx="12192000" cy="411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3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Considerações</a:t>
            </a:r>
            <a:r>
              <a:rPr lang="en-US" dirty="0"/>
              <a:t> </a:t>
            </a:r>
            <a:r>
              <a:rPr lang="en-US" dirty="0" err="1"/>
              <a:t>Finais</a:t>
            </a:r>
            <a:endParaRPr lang="en-US" dirty="0"/>
          </a:p>
        </p:txBody>
      </p:sp>
      <p:graphicFrame>
        <p:nvGraphicFramePr>
          <p:cNvPr id="3" name="Content Placeholder 2" descr="Vertical accent list showing 3 groups arranged one below the other with bullet points for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32710"/>
              </p:ext>
            </p:extLst>
          </p:nvPr>
        </p:nvGraphicFramePr>
        <p:xfrm>
          <a:off x="1096962" y="1846263"/>
          <a:ext cx="10310177" cy="445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Elasticidade na Computação em Nuvem;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Alocação dinâmica de recursos;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Tempo de processamento x utilização de recursos;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6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085850"/>
            <a:ext cx="10744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i="1" dirty="0"/>
              <a:t>“O maior inimigo do conhecimento não é a ignorância, mas sim a ilusão de conhecimento.” – </a:t>
            </a:r>
            <a:r>
              <a:rPr lang="pt-BR" sz="4800" dirty="0"/>
              <a:t>Stephen Hawking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Estado-da-arte e Alternativas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Replicação de máquinas virtuais para HPC;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i="1" dirty="0"/>
              <a:t>Overhead</a:t>
            </a:r>
            <a:r>
              <a:rPr lang="pt-BR" sz="3200" dirty="0"/>
              <a:t> de </a:t>
            </a:r>
            <a:r>
              <a:rPr lang="pt-BR" sz="3200" dirty="0" err="1"/>
              <a:t>VMs</a:t>
            </a:r>
            <a:r>
              <a:rPr lang="pt-BR" sz="3200" dirty="0"/>
              <a:t> pode afetar desempenho;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Alternativa de virtualização por contêineres;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Contêineres </a:t>
            </a:r>
            <a:r>
              <a:rPr lang="pt-BR" sz="3200" dirty="0" err="1"/>
              <a:t>Docker</a:t>
            </a:r>
            <a:r>
              <a:rPr lang="pt-BR" sz="3200" dirty="0"/>
              <a:t> e utilização de CPU;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7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i="1" dirty="0"/>
              <a:t>Contêineres</a:t>
            </a:r>
            <a:r>
              <a:rPr lang="en-US" sz="2800" i="1" dirty="0"/>
              <a:t> Docker </a:t>
            </a:r>
            <a:r>
              <a:rPr lang="pt-BR" sz="2800" i="1" dirty="0"/>
              <a:t>demonstram</a:t>
            </a:r>
            <a:r>
              <a:rPr lang="en-US" sz="2800" i="1" dirty="0"/>
              <a:t> um </a:t>
            </a:r>
            <a:r>
              <a:rPr lang="pt-BR" sz="2800" i="1" dirty="0"/>
              <a:t>desempenho</a:t>
            </a:r>
            <a:r>
              <a:rPr lang="en-US" sz="2800" i="1" dirty="0"/>
              <a:t> superior de </a:t>
            </a:r>
            <a:r>
              <a:rPr lang="pt-BR" sz="2800" i="1" dirty="0"/>
              <a:t>processamento</a:t>
            </a:r>
            <a:r>
              <a:rPr lang="en-US" sz="2800" i="1" dirty="0"/>
              <a:t> </a:t>
            </a:r>
            <a:r>
              <a:rPr lang="en-US" sz="2800" i="1" dirty="0" err="1"/>
              <a:t>em</a:t>
            </a:r>
            <a:r>
              <a:rPr lang="en-US" sz="2800" i="1" dirty="0"/>
              <a:t> </a:t>
            </a:r>
            <a:r>
              <a:rPr lang="pt-BR" sz="2800" i="1" dirty="0"/>
              <a:t>relação</a:t>
            </a:r>
            <a:r>
              <a:rPr lang="en-US" sz="2800" i="1" dirty="0"/>
              <a:t> </a:t>
            </a:r>
            <a:r>
              <a:rPr lang="pt-BR" sz="2800" i="1" dirty="0"/>
              <a:t>às</a:t>
            </a:r>
            <a:r>
              <a:rPr lang="en-US" sz="2800" i="1" dirty="0"/>
              <a:t> </a:t>
            </a:r>
            <a:r>
              <a:rPr lang="en-US" sz="2800" i="1" dirty="0" err="1"/>
              <a:t>máquinas</a:t>
            </a:r>
            <a:r>
              <a:rPr lang="en-US" sz="2800" i="1" dirty="0"/>
              <a:t> </a:t>
            </a:r>
            <a:r>
              <a:rPr lang="en-US" sz="2800" i="1" dirty="0" err="1"/>
              <a:t>virtuais</a:t>
            </a:r>
            <a:r>
              <a:rPr lang="en-US" sz="2800" i="1" dirty="0"/>
              <a:t>. Mas </a:t>
            </a:r>
            <a:r>
              <a:rPr lang="en-US" sz="2800" i="1" dirty="0" err="1"/>
              <a:t>qual</a:t>
            </a:r>
            <a:r>
              <a:rPr lang="en-US" sz="2800" i="1" dirty="0"/>
              <a:t> é o d</a:t>
            </a:r>
            <a:r>
              <a:rPr lang="pt-BR" sz="2800" i="1" dirty="0" err="1"/>
              <a:t>esempenho</a:t>
            </a:r>
            <a:r>
              <a:rPr lang="pt-BR" sz="2800" i="1" dirty="0"/>
              <a:t> elástico de contêineres para um modelo de provisionamento de recursos de forma dinâmica, em comparação às máquinas virtuais, considerando ainda as características específicas de contêineres?</a:t>
            </a:r>
            <a:endParaRPr lang="en-US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5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Benchmark entre as modalidades das estratégias;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Formalismo para comparar variação de unidades de processamento virtualizadas;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Comparação de tempo de processamento, consumo energético e    custo (tempo x recursos);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Estender o modelo </a:t>
            </a:r>
            <a:r>
              <a:rPr lang="pt-BR" sz="2800" dirty="0" err="1"/>
              <a:t>AutoElastic</a:t>
            </a:r>
            <a:r>
              <a:rPr lang="pt-BR" sz="2800" dirty="0"/>
              <a:t> para suportar contêineres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6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Computação em Nuvem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Elasticidade x Escalabilidade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</a:t>
            </a:r>
            <a:r>
              <a:rPr lang="pt-BR" sz="2800" b="1" dirty="0" err="1"/>
              <a:t>Docker</a:t>
            </a:r>
            <a:r>
              <a:rPr lang="pt-BR" sz="2800" dirty="0"/>
              <a:t> para virtualização baseada em contêineres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Virtualização x </a:t>
            </a:r>
            <a:r>
              <a:rPr lang="pt-BR" sz="2800" i="1" dirty="0" err="1"/>
              <a:t>Contêinerização</a:t>
            </a:r>
            <a:endParaRPr lang="pt-BR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pic>
        <p:nvPicPr>
          <p:cNvPr id="3" name="Picture 2" descr="VMxDocker.pdf - Adobe Read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18" y="3052003"/>
            <a:ext cx="5008162" cy="2817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96438" y="71428"/>
            <a:ext cx="1312025" cy="365125"/>
          </a:xfrm>
        </p:spPr>
        <p:txBody>
          <a:bodyPr/>
          <a:lstStyle/>
          <a:p>
            <a:fld id="{CA8D9AD5-F248-4919-864A-CFD76CC027D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42109" y="-258618"/>
            <a:ext cx="10058400" cy="1450757"/>
          </a:xfrm>
        </p:spPr>
        <p:txBody>
          <a:bodyPr/>
          <a:lstStyle/>
          <a:p>
            <a:r>
              <a:rPr lang="pt-BR" dirty="0"/>
              <a:t>Trabalhos Relacionados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97234"/>
              </p:ext>
            </p:extLst>
          </p:nvPr>
        </p:nvGraphicFramePr>
        <p:xfrm>
          <a:off x="434110" y="1304463"/>
          <a:ext cx="11074399" cy="4795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95053">
                  <a:extLst>
                    <a:ext uri="{9D8B030D-6E8A-4147-A177-3AD203B41FA5}">
                      <a16:colId xmlns:a16="http://schemas.microsoft.com/office/drawing/2014/main" val="2303914425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val="3540982160"/>
                    </a:ext>
                  </a:extLst>
                </a:gridCol>
                <a:gridCol w="1191490">
                  <a:extLst>
                    <a:ext uri="{9D8B030D-6E8A-4147-A177-3AD203B41FA5}">
                      <a16:colId xmlns:a16="http://schemas.microsoft.com/office/drawing/2014/main" val="739551237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3174947325"/>
                    </a:ext>
                  </a:extLst>
                </a:gridCol>
                <a:gridCol w="2093015">
                  <a:extLst>
                    <a:ext uri="{9D8B030D-6E8A-4147-A177-3AD203B41FA5}">
                      <a16:colId xmlns:a16="http://schemas.microsoft.com/office/drawing/2014/main" val="676703545"/>
                    </a:ext>
                  </a:extLst>
                </a:gridCol>
                <a:gridCol w="1236694">
                  <a:extLst>
                    <a:ext uri="{9D8B030D-6E8A-4147-A177-3AD203B41FA5}">
                      <a16:colId xmlns:a16="http://schemas.microsoft.com/office/drawing/2014/main" val="4256146875"/>
                    </a:ext>
                  </a:extLst>
                </a:gridCol>
                <a:gridCol w="1907309">
                  <a:extLst>
                    <a:ext uri="{9D8B030D-6E8A-4147-A177-3AD203B41FA5}">
                      <a16:colId xmlns:a16="http://schemas.microsoft.com/office/drawing/2014/main" val="3656000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Tecnologia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Elasticidade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Base de Comparação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Métricas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Plataforma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Testes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6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R. RIGHI et al., 2016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desempenho, custo e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OpenNebula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cálculo de integrais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1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CHUNG et al., 2016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7 3.10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por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instancias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MPI com Graph500,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Linpack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7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XAVIER et al., 2013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LXC,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OpenVZ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VServer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Diversos tipos de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recursos em único nó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Linpack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STREAM,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IOZone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NetPIPE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5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ZHANG et al., 2016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Linux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comunicação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MPI com Graph500,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NAS, LAMMPS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9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ADUFU et al., 2015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 de RAM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autodock3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KOMINOS et al., 2017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 de CPU,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rede, RAM e disco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ParallelPXZ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Netperf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SysBench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5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MOLTó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al., 2017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Provisionamento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OpenNebula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Tempo médio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0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 et al., 2017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15.10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 de CPU,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 e RAM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Iperf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STREAM,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HardInfo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Bonnie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5838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>
                <a:ln w="0"/>
              </a:rPr>
              <a:t>8</a:t>
            </a:fld>
            <a:endParaRPr lang="pt-BR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50290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Lacunas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Modelo considerando elasticidade apenas para </a:t>
            </a:r>
            <a:r>
              <a:rPr lang="pt-BR" sz="2800" dirty="0" err="1"/>
              <a:t>AutoElastic</a:t>
            </a:r>
            <a:r>
              <a:rPr lang="pt-BR" sz="2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Análise de contêineres não contemplam instanciação dinâmica;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Modelo de contêineres considerando utilização de CPU</a:t>
            </a:r>
            <a:r>
              <a:rPr lang="pt-BR" sz="32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9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2926</TotalTime>
  <Words>975</Words>
  <Application>Microsoft Office PowerPoint</Application>
  <PresentationFormat>Widescreen</PresentationFormat>
  <Paragraphs>307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Cambria Math</vt:lpstr>
      <vt:lpstr>NimbusSanL-Regu</vt:lpstr>
      <vt:lpstr>Retrospect</vt:lpstr>
      <vt:lpstr>DoCB Um Benchmark para Avaliar as Estratégias de uso de Contêiner ou Máquina Virtual na Execução de Aplicações em Nuvem com Elasticidade</vt:lpstr>
      <vt:lpstr>Sumário</vt:lpstr>
      <vt:lpstr>Introdução</vt:lpstr>
      <vt:lpstr>Estado-da-arte e Alternativas</vt:lpstr>
      <vt:lpstr>Problema</vt:lpstr>
      <vt:lpstr>Objetivos</vt:lpstr>
      <vt:lpstr>Computação em Nuvem</vt:lpstr>
      <vt:lpstr>Trabalhos Relacionados</vt:lpstr>
      <vt:lpstr>Lacunas </vt:lpstr>
      <vt:lpstr>Benchmark DoCB</vt:lpstr>
      <vt:lpstr>Estratégia do Benchmark</vt:lpstr>
      <vt:lpstr>Extensão da Arquitetura do AutoElastic</vt:lpstr>
      <vt:lpstr>Processo de Coleta de Dados</vt:lpstr>
      <vt:lpstr>Provisionamento</vt:lpstr>
      <vt:lpstr>Considerações do Modelo</vt:lpstr>
      <vt:lpstr>Modelo de Cenários de Avaliação</vt:lpstr>
      <vt:lpstr>Exemplo de Execução com Elasticidade</vt:lpstr>
      <vt:lpstr>Aplicação do Modelo</vt:lpstr>
      <vt:lpstr>Metodologia de Avaliação</vt:lpstr>
      <vt:lpstr>Métricas e Parâmetros</vt:lpstr>
      <vt:lpstr>Métricas e Parâmetros</vt:lpstr>
      <vt:lpstr>Resultados</vt:lpstr>
      <vt:lpstr>PowerPoint Presentation</vt:lpstr>
      <vt:lpstr>PowerPoint Presentation</vt:lpstr>
      <vt:lpstr>PowerPoint Presentation</vt:lpstr>
      <vt:lpstr>PowerPoint Presentation</vt:lpstr>
      <vt:lpstr>Métricas para carga ascendente</vt:lpstr>
      <vt:lpstr>Métricas para carga descendente</vt:lpstr>
      <vt:lpstr>Considerações Finais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Brauner, Douglas</dc:creator>
  <cp:lastModifiedBy>Brauner, Douglas</cp:lastModifiedBy>
  <cp:revision>61</cp:revision>
  <dcterms:created xsi:type="dcterms:W3CDTF">2017-06-19T17:11:15Z</dcterms:created>
  <dcterms:modified xsi:type="dcterms:W3CDTF">2017-06-24T14:12:09Z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