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8" r:id="rId4"/>
    <p:sldId id="277" r:id="rId5"/>
    <p:sldId id="269" r:id="rId6"/>
    <p:sldId id="270" r:id="rId7"/>
    <p:sldId id="271" r:id="rId8"/>
    <p:sldId id="272" r:id="rId9"/>
    <p:sldId id="273" r:id="rId10"/>
    <p:sldId id="257" r:id="rId11"/>
    <p:sldId id="258" r:id="rId12"/>
    <p:sldId id="259" r:id="rId13"/>
    <p:sldId id="264" r:id="rId14"/>
    <p:sldId id="265" r:id="rId15"/>
    <p:sldId id="266" r:id="rId16"/>
    <p:sldId id="267" r:id="rId17"/>
    <p:sldId id="268" r:id="rId18"/>
    <p:sldId id="275" r:id="rId19"/>
    <p:sldId id="276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75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8B28-748B-9221-2F5E-54B65C645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D70F4-2548-07C3-9842-B061090C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258D5-E2BD-B115-EBA3-E6AF52D2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6EF-63D4-4DAE-B7EA-4356229A7067}" type="datetimeFigureOut">
              <a:rPr lang="hr-HR" smtClean="0"/>
              <a:t>28.10.2025.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6A494-90E3-1E7C-A60D-F4F3E5CF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15E8-4E55-80CA-8552-6D4F71AC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9D08-E010-40D6-8685-B77203E90C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931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D9D3-399E-1A87-82C6-C14157CB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A7708-815B-A545-9397-AA1048A2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83DAF-C055-FC74-D6FC-07EC9748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6EF-63D4-4DAE-B7EA-4356229A7067}" type="datetimeFigureOut">
              <a:rPr lang="hr-HR" smtClean="0"/>
              <a:t>28.10.2025.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8D045-260E-0E08-AD14-95182D60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82A6-E13A-53E5-22EF-B96D1A12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9D08-E010-40D6-8685-B77203E90C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836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DCBCA-F8BE-E60F-0B32-97F7DD932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F543A-AB78-7CF9-75E8-158C3A689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20D6-9593-C29D-A235-4E0E2897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6EF-63D4-4DAE-B7EA-4356229A7067}" type="datetimeFigureOut">
              <a:rPr lang="hr-HR" smtClean="0"/>
              <a:t>28.10.2025.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A407-53D2-2B80-2F12-37A2335D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00D8-4889-95C8-16DA-1B718222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9D08-E010-40D6-8685-B77203E90C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19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FA42-27D6-6767-CE07-7A37C6AD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8C1A-2673-6AC3-5810-7008816C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708F-50A6-25A9-7A79-EAEBB64A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6EF-63D4-4DAE-B7EA-4356229A7067}" type="datetimeFigureOut">
              <a:rPr lang="hr-HR" smtClean="0"/>
              <a:t>28.10.2025.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6D46-0F97-4160-EE21-39E061EA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B885-EE9E-FDB8-8ECC-FC5DA2BD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9D08-E010-40D6-8685-B77203E90C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396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48FE-894F-CD39-DAF5-2B88EB46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4B3E6-F551-43A0-C204-6D9E32F1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81AD-3689-0F74-EE46-33A01E94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6EF-63D4-4DAE-B7EA-4356229A7067}" type="datetimeFigureOut">
              <a:rPr lang="hr-HR" smtClean="0"/>
              <a:t>28.10.2025.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DA1B-222F-C566-6B35-7401313F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20B0-5721-038B-5E32-A4BCB7CE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9D08-E010-40D6-8685-B77203E90C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763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C544-6F31-C5B2-6587-E4D4C54B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D459-E22F-8E02-C95E-25259D1A5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5BFA3-1027-CB0A-874F-3708AAC5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B5360-7A30-FC8A-AD9C-14D07578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6EF-63D4-4DAE-B7EA-4356229A7067}" type="datetimeFigureOut">
              <a:rPr lang="hr-HR" smtClean="0"/>
              <a:t>28.10.2025.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43985-3E80-50D0-9BDC-B056945D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5F6D4-6E8E-D69E-E385-C52DD5FB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9D08-E010-40D6-8685-B77203E90C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2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FA15-38AB-1AD0-396A-090AE834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DA1B2-3210-F905-306F-177D340F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598F2-48B7-B493-C85A-2BC6D10ED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E5D87-EAB5-E1E1-1215-01A436E9F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910F4-D535-D44E-7944-E256FB697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F5021-4E55-B1FB-EF1B-048C3C5D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6EF-63D4-4DAE-B7EA-4356229A7067}" type="datetimeFigureOut">
              <a:rPr lang="hr-HR" smtClean="0"/>
              <a:t>28.10.2025.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C772D-0F90-CD9E-5AF4-3179642E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2AB51-4C37-F15D-01AB-C46746B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9D08-E010-40D6-8685-B77203E90C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750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4315-5B39-B93D-446F-1E2ACBBA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396E4-60D3-F648-5887-B9586579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6EF-63D4-4DAE-B7EA-4356229A7067}" type="datetimeFigureOut">
              <a:rPr lang="hr-HR" smtClean="0"/>
              <a:t>28.10.2025.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C0389-9627-C493-2ECA-95E58C1A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D513E-AC86-5C98-C67F-3751AA44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9D08-E010-40D6-8685-B77203E90C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313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752BE-9076-7DEF-6668-36943EEF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6EF-63D4-4DAE-B7EA-4356229A7067}" type="datetimeFigureOut">
              <a:rPr lang="hr-HR" smtClean="0"/>
              <a:t>28.10.2025.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B3136-6A1C-09DC-5BFC-E9328915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43952-3D15-704A-B460-663B147F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9D08-E010-40D6-8685-B77203E90C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52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8149-BE3C-FB1A-DB56-29D04513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47A4-0AD9-65CE-845C-4A855D51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71760-41FD-D16E-A07C-3CF97A22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7CBB7-A8B1-67A6-A337-B5002976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6EF-63D4-4DAE-B7EA-4356229A7067}" type="datetimeFigureOut">
              <a:rPr lang="hr-HR" smtClean="0"/>
              <a:t>28.10.2025.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75876-DD28-457B-8637-2B9A217D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BCE83-5697-05AC-B25E-C20E7C85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9D08-E010-40D6-8685-B77203E90C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46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6224-25C7-25AC-CA76-B5CB2C29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9A53A-B893-5819-C86E-09B23DFC1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B5D96-E979-8376-460D-B8FDA12B8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DDF0-AA7F-ECFF-7D40-470474CD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26EF-63D4-4DAE-B7EA-4356229A7067}" type="datetimeFigureOut">
              <a:rPr lang="hr-HR" smtClean="0"/>
              <a:t>28.10.2025.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720DD-AA71-44C5-CDCC-222671FD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6123-6E7E-BA61-AEE4-523DB1C0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9D08-E010-40D6-8685-B77203E90C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863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1C160-9122-9C22-8E5F-63E6CFB9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7238-FDBC-C6F3-3ADF-633BE023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98EA8-9462-1E1D-8918-1EE1CE560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926EF-63D4-4DAE-B7EA-4356229A7067}" type="datetimeFigureOut">
              <a:rPr lang="hr-HR" smtClean="0"/>
              <a:t>28.10.2025.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F707E-5F83-F61A-DABF-499B7A65D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04BA-FE58-2657-C38A-F07A7702C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19D08-E010-40D6-8685-B77203E90CC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97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ab-relic-91139909.figma.sit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9FA9-65F4-129D-F347-0F90E1536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r-HR" dirty="0">
                <a:latin typeface="Cambira"/>
              </a:rPr>
              <a:t>Evidence Portal for the Croatian Cybersecurity Act and Regulation (web app)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E42B5-017A-04EF-D170-61D76B37F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47" y="4810125"/>
            <a:ext cx="9144000" cy="1879433"/>
          </a:xfrm>
        </p:spPr>
        <p:txBody>
          <a:bodyPr>
            <a:normAutofit/>
          </a:bodyPr>
          <a:lstStyle/>
          <a:p>
            <a:pPr algn="l"/>
            <a:r>
              <a:rPr lang="hr-HR" b="1" dirty="0"/>
              <a:t>Fakultet organizacije i informatike</a:t>
            </a:r>
          </a:p>
          <a:p>
            <a:pPr algn="l"/>
            <a:r>
              <a:rPr lang="hr-HR" b="1" dirty="0"/>
              <a:t>Kolegij </a:t>
            </a:r>
            <a:r>
              <a:rPr lang="hr-HR" dirty="0"/>
              <a:t>Sigurnost informacijskih sustava</a:t>
            </a:r>
          </a:p>
          <a:p>
            <a:pPr algn="l"/>
            <a:r>
              <a:rPr lang="hr-HR" b="1" dirty="0"/>
              <a:t>Izradili</a:t>
            </a:r>
            <a:r>
              <a:rPr lang="hr-HR" dirty="0"/>
              <a:t> Sandra Sačarić, David Brckan, Nika Antolić, Antonio Đimbrek</a:t>
            </a:r>
          </a:p>
          <a:p>
            <a:pPr algn="l"/>
            <a:r>
              <a:rPr lang="hr-HR" b="1" dirty="0"/>
              <a:t>28.10.2025.</a:t>
            </a:r>
          </a:p>
        </p:txBody>
      </p:sp>
    </p:spTree>
    <p:extLst>
      <p:ext uri="{BB962C8B-B14F-4D97-AF65-F5344CB8AC3E}">
        <p14:creationId xmlns:p14="http://schemas.microsoft.com/office/powerpoint/2010/main" val="300581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786A-66A0-F4B3-6E03-EA2368B6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ERA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C52DA-08FF-00F5-6657-B580332E2D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53" y="1413164"/>
            <a:ext cx="6048893" cy="52279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59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2530-3126-673E-47D9-3DF014A7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Dokumentacija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CC6E20D-70BF-9981-86D1-952B695F9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371469"/>
              </p:ext>
            </p:extLst>
          </p:nvPr>
        </p:nvGraphicFramePr>
        <p:xfrm>
          <a:off x="1175657" y="1971172"/>
          <a:ext cx="8460002" cy="25523160"/>
        </p:xfrm>
        <a:graphic>
          <a:graphicData uri="http://schemas.openxmlformats.org/drawingml/2006/table">
            <a:tbl>
              <a:tblPr/>
              <a:tblGrid>
                <a:gridCol w="1642412">
                  <a:extLst>
                    <a:ext uri="{9D8B030D-6E8A-4147-A177-3AD203B41FA5}">
                      <a16:colId xmlns:a16="http://schemas.microsoft.com/office/drawing/2014/main" val="1519340497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4065640265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2350498920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2994144488"/>
                    </a:ext>
                  </a:extLst>
                </a:gridCol>
                <a:gridCol w="1890354">
                  <a:extLst>
                    <a:ext uri="{9D8B030D-6E8A-4147-A177-3AD203B41FA5}">
                      <a16:colId xmlns:a16="http://schemas.microsoft.com/office/drawing/2014/main" val="2298082883"/>
                    </a:ext>
                  </a:extLst>
                </a:gridCol>
              </a:tblGrid>
              <a:tr h="74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 dirty="0">
                          <a:solidFill>
                            <a:schemeClr val="bg1"/>
                          </a:solidFill>
                          <a:effectLst/>
                        </a:rPr>
                        <a:t>Mapa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Dokument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Članci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Rokovi / Metrike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Obavezni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02300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 dirty="0">
                          <a:solidFill>
                            <a:schemeClr val="bg1"/>
                          </a:solidFill>
                          <a:effectLst/>
                        </a:rPr>
                        <a:t>1 – Potpora poslovanju</a:t>
                      </a:r>
                      <a:endParaRPr lang="hr-HR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Odluka o pokretanju projekta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41–43,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Godišnje i kod organizacijskih promjena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50262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 dirty="0">
                          <a:solidFill>
                            <a:schemeClr val="bg1"/>
                          </a:solidFill>
                          <a:effectLst/>
                        </a:rPr>
                        <a:t>2 – Projektni plan</a:t>
                      </a:r>
                      <a:endParaRPr lang="hr-HR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Projektni plan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ZKS čl. 25, 27–29; UKS čl. 41–43, Prilog II toč. 1.1–1.3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Ažurirati kod svake značajnije promjene sustava ili rizika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429514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3 – Početni plan osposobljavanja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Početni plan osposobljavanja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dirty="0">
                          <a:solidFill>
                            <a:schemeClr val="bg1"/>
                          </a:solidFill>
                          <a:effectLst/>
                        </a:rPr>
                        <a:t>ZKS </a:t>
                      </a:r>
                      <a:r>
                        <a:rPr lang="en-GB" sz="1050" dirty="0" err="1">
                          <a:solidFill>
                            <a:schemeClr val="bg1"/>
                          </a:solidFill>
                          <a:effectLst/>
                        </a:rPr>
                        <a:t>čl</a:t>
                      </a:r>
                      <a:r>
                        <a:rPr lang="en-GB" sz="1050" dirty="0">
                          <a:solidFill>
                            <a:schemeClr val="bg1"/>
                          </a:solidFill>
                          <a:effectLst/>
                        </a:rPr>
                        <a:t>. 25, 29 </a:t>
                      </a:r>
                      <a:r>
                        <a:rPr lang="en-GB" sz="1050" dirty="0" err="1">
                          <a:solidFill>
                            <a:schemeClr val="bg1"/>
                          </a:solidFill>
                          <a:effectLst/>
                        </a:rPr>
                        <a:t>st.</a:t>
                      </a:r>
                      <a:r>
                        <a:rPr lang="en-GB" sz="1050" dirty="0">
                          <a:solidFill>
                            <a:schemeClr val="bg1"/>
                          </a:solidFill>
                          <a:effectLst/>
                        </a:rPr>
                        <a:t> 3; UKS </a:t>
                      </a:r>
                      <a:r>
                        <a:rPr lang="en-GB" sz="1050" dirty="0" err="1">
                          <a:solidFill>
                            <a:schemeClr val="bg1"/>
                          </a:solidFill>
                          <a:effectLst/>
                        </a:rPr>
                        <a:t>Prilog</a:t>
                      </a:r>
                      <a:r>
                        <a:rPr lang="en-GB" sz="1050" dirty="0">
                          <a:solidFill>
                            <a:schemeClr val="bg1"/>
                          </a:solidFill>
                          <a:effectLst/>
                        </a:rPr>
                        <a:t> II </a:t>
                      </a:r>
                      <a:r>
                        <a:rPr lang="en-GB" sz="1050" dirty="0" err="1">
                          <a:solidFill>
                            <a:schemeClr val="bg1"/>
                          </a:solidFill>
                          <a:effectLst/>
                        </a:rPr>
                        <a:t>toč</a:t>
                      </a:r>
                      <a:r>
                        <a:rPr lang="en-GB" sz="1050" dirty="0">
                          <a:solidFill>
                            <a:schemeClr val="bg1"/>
                          </a:solidFill>
                          <a:effectLst/>
                        </a:rPr>
                        <a:t>. 2.4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>
                          <a:solidFill>
                            <a:schemeClr val="bg1"/>
                          </a:solidFill>
                          <a:effectLst/>
                        </a:rPr>
                        <a:t>Godišnje i nakon svake promjene sustava ili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844395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4 – Politika informacijske sigurnosti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sigurnosti informacijskog sustava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ZKS čl. 25, 29; UKS Prilog II toč. 1.1, čl. 41 st. 3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preispitivanje i nakon regulatornih promjena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1884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5 – Metodologija upravljanja rizicima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Metodologija procjene rizika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26, 28, 30; UKS čl. 41–43, Prilog II toč. 3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pri svakoj promjeni rizika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8530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 b="1">
                          <a:solidFill>
                            <a:schemeClr val="bg1"/>
                          </a:solidFill>
                          <a:effectLst/>
                        </a:rPr>
                        <a:t>6 – Procjena i obrada rizika</a:t>
                      </a:r>
                      <a:endParaRPr lang="pl-PL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Tablica procjene rizika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30; UKS čl. 41–43, Prilog II toč. 3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3215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Tablica tretiranja rizika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30; UKS čl. 41–43, Prilog II toč. 3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58789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Prihvatljivost preostalih rizika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30; UKS Prilog II toč. 3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kod svake nove procjene rizika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9594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procjeni i tretiranju rizika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30; UKS čl. 41–43, Prilog II toč. 3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većih promjena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70870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7 – Plan tretiranja rizika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Plan tretiranja rizika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30; UKS čl. 41–43, Prilog II toč. 3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Ažurirati nakon svake promjene rizika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466483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8 – Politike i procedure kibernetičke sigurnosti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IT sigurnosti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30; UKS Prilog II (2–10)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preispitivanje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68166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čistog stola i zaslona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05178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mobilnih uređaja i udaljenog rada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758860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korištenja vlastitih uređaja (BYOD)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07079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fizičke sigurnosti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+ Prilog III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5450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klasifikacije informacija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98642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upravljanja imovinom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82645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Registar IT imovine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0315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Sigurnosne procedure IT odjela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5464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mrežne sigurnosti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33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upravljanja ranjivostima i zakrpama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novih ranjivosti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4845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evidentiranja i nadzora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 praćenje, godišnji pregled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52789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upravljanja promjenama ICT-a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svake promjene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517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sigurnosne pohrane podataka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302681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prijenosa informacija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8718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sigurne komunikacije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91419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odlaganja i uništavanja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364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enkripcije i kriptografskih kontrola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32607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kontrole pristupa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7–9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3204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autentikacije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642393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upravljanja lozinkama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01321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nabave, razvoja i održavanja ICT sustava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kod svake promjene sustava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0271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050">
                          <a:solidFill>
                            <a:schemeClr val="bg1"/>
                          </a:solidFill>
                          <a:effectLst/>
                        </a:rPr>
                        <a:t>Prilog 1 – Specifikacija ICT zahtjeva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razvoja ili nabave novog sustava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2707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sigurnosti ljudskih resursa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6189"/>
                  </a:ext>
                </a:extLst>
              </a:tr>
              <a:tr h="21220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Izjava o prihvaćanju dokumenata kibernetičke sigurnosti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svake nove verzije politika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86969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n-NO" sz="1050" b="1">
                          <a:solidFill>
                            <a:schemeClr val="bg1"/>
                          </a:solidFill>
                          <a:effectLst/>
                        </a:rPr>
                        <a:t>9 – Kontinuitet poslovanja i krizno upravljanje</a:t>
                      </a:r>
                      <a:endParaRPr lang="nn-NO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Metodologija analize utjecaja na poslovanje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51809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Upitnik za analizu utjecaja na poslovanje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2664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Strategija kontinuiteta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preispitivanje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06310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1 – Ciljevi vremena oporavka aktivnosti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60727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2 – Primjeri scenarija poremećaja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>
                          <a:solidFill>
                            <a:schemeClr val="bg1"/>
                          </a:solidFill>
                          <a:effectLst/>
                        </a:rPr>
                        <a:t>Revidirati godišnje ili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94573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3 – Plan pripreme za kontinuitet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6051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4 – Strategija oporavka aktivnosti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04797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upravljanja krizama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preispitivanje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892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kontinuiteta poslovanja (BCP)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50020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1 – Plan odgovora na incidente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Ažurirati nakon svakog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94746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2 – Popis lokacija za kontinuitet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58556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3 – Plan prijenosa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3800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4 – Ključni kontakti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Kontinuirano, najmanje jednom 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48567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5 – Plan oporavka nakon katastrofe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testiranje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603360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n-NO" sz="1050">
                          <a:solidFill>
                            <a:schemeClr val="bg1"/>
                          </a:solidFill>
                          <a:effectLst/>
                        </a:rPr>
                        <a:t>Prilog 6 – Plan oporavka aktivnosti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268206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vježbi i testiranja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testiranje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7071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Prilog 1 – Izvješće o provedenom testiranju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testiranja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2957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10 – Sigurnost lanca opskrbe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sigurnosti dobavljača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8, čl. 41–43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kod novih ugovora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4884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Sigurnosne klauzule za dobavljače i partnere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svakog novog ugovora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85043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Izjava o povjerljivosti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svake suradnje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3667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Registar dobavljača i pružatelja usluga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75939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11 – Procjena učinkovitosti mjera kibernetičke sigurnosti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Metodologija mjerenja učinkovitosti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čl. 41 st. 3,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012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mjerenju učinkovitosti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  <a:effectLst/>
                        </a:rPr>
                        <a:t>ZKS čl. 30; UKS čl. 41 st. 3, čl. 57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54359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12 – Upravljanje i prijava incidenta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poszupanja s incidentima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30, 37–42; UKS čl. 58–62, 85–86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5566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za manje incidente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3610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Dnevnik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 vođenje evidencije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849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Obrazac za analizu nakon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0403"/>
                  </a:ext>
                </a:extLst>
              </a:tr>
              <a:tr h="21220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Obavijest o značajnom incidentu primateljima usluga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85–86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Bez nepotrebnog odgađanja, najkasnije u 72 h od obavijesti CSIRT-u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69671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ranom upozorenju na značajan incident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Bez odgode, unutar 24 h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64423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prijavi značajnog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U roku od 72 h od saznanja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57135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Privremeno izvješće o značajnom incidentu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Do 30 dana, ako ima novih podataka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146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Završno izvješće o značajnom incidentu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Najkasnije 30 dana nakon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06443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napretku sanacije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Tijekom sanacije, prema potrebi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3215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 b="1">
                          <a:solidFill>
                            <a:schemeClr val="bg1"/>
                          </a:solidFill>
                          <a:effectLst/>
                        </a:rPr>
                        <a:t>13 – Obuka i prijava incidenata</a:t>
                      </a:r>
                      <a:endParaRPr lang="it-IT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obuke i podizanja svijesti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  <a:effectLst/>
                        </a:rPr>
                        <a:t>ZKS čl. 25, 29 st. 3; UKS Prilog II toč. 2.4, čl. 57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57136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14 – Interna revizija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Najmanje svake 2 godine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17181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Program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Najmanje svake 2 godine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91935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32930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Kontrolni popis za internu reviziju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1857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15 – Upravljanje pregledom poslovanja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pregleda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 st. 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14255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Zapisnik sa sastanka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 st. 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9424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16 – Korektivne radnje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korektivnih radnji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>
                          <a:solidFill>
                            <a:schemeClr val="bg1"/>
                          </a:solidFill>
                          <a:effectLst/>
                        </a:rPr>
                        <a:t>Nakon svakog incidenta ili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74325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Obrazac za korektivne radnje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Odmah po nalazu, pregled 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07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7C931-A726-2A56-CA90-1721A6874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85FE-1FCD-E9DA-FA8E-4437724B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Dokumentacija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761671-1B34-F255-7727-1D3355B66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817330"/>
              </p:ext>
            </p:extLst>
          </p:nvPr>
        </p:nvGraphicFramePr>
        <p:xfrm>
          <a:off x="1175657" y="1971172"/>
          <a:ext cx="8460002" cy="20789240"/>
        </p:xfrm>
        <a:graphic>
          <a:graphicData uri="http://schemas.openxmlformats.org/drawingml/2006/table">
            <a:tbl>
              <a:tblPr/>
              <a:tblGrid>
                <a:gridCol w="1642412">
                  <a:extLst>
                    <a:ext uri="{9D8B030D-6E8A-4147-A177-3AD203B41FA5}">
                      <a16:colId xmlns:a16="http://schemas.microsoft.com/office/drawing/2014/main" val="1519340497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4065640265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2350498920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2994144488"/>
                    </a:ext>
                  </a:extLst>
                </a:gridCol>
                <a:gridCol w="1890354">
                  <a:extLst>
                    <a:ext uri="{9D8B030D-6E8A-4147-A177-3AD203B41FA5}">
                      <a16:colId xmlns:a16="http://schemas.microsoft.com/office/drawing/2014/main" val="2298082883"/>
                    </a:ext>
                  </a:extLst>
                </a:gridCol>
              </a:tblGrid>
              <a:tr h="74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 dirty="0">
                          <a:solidFill>
                            <a:schemeClr val="bg1"/>
                          </a:solidFill>
                          <a:effectLst/>
                        </a:rPr>
                        <a:t>Mapa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Dokument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Članci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Rokovi / Metrike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Obavezni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02300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korištenja vlastitih uređaja (BYOD)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07079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fizičke sigurnosti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+ Prilog III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5450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klasifikacije informacija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98642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upravljanja imovinom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82645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Registar IT imovine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0315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Sigurnosne procedure IT odjela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5464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mrežne sigurnosti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33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upravljanja ranjivostima i zakrpama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novih ranjivosti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4845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evidentiranja i nadzora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 praćenje, godišnji pregled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52789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upravljanja promjenama ICT-a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svake promjene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517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sigurnosne pohrane podataka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302681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prijenosa informacija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8718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sigurne komunikacije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91419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odlaganja i uništavanja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364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enkripcije i kriptografskih kontrola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32607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kontrole pristupa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7–9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3204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autentikacije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642393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upravljanja lozinkama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01321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nabave, razvoja i održavanja ICT sustava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kod svake promjene sustava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0271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050">
                          <a:solidFill>
                            <a:schemeClr val="bg1"/>
                          </a:solidFill>
                          <a:effectLst/>
                        </a:rPr>
                        <a:t>Prilog 1 – Specifikacija ICT zahtjeva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razvoja ili nabave novog sustava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2707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sigurnosti ljudskih resursa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6189"/>
                  </a:ext>
                </a:extLst>
              </a:tr>
              <a:tr h="21220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Izjava o prihvaćanju dokumenata kibernetičke sigurnosti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svake nove verzije politika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86969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n-NO" sz="1050" b="1">
                          <a:solidFill>
                            <a:schemeClr val="bg1"/>
                          </a:solidFill>
                          <a:effectLst/>
                        </a:rPr>
                        <a:t>9 – Kontinuitet poslovanja i krizno upravljanje</a:t>
                      </a:r>
                      <a:endParaRPr lang="nn-NO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Metodologija analize utjecaja na poslovanje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51809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Upitnik za analizu utjecaja na poslovanje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2664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Strategija kontinuiteta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preispitivanje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06310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1 – Ciljevi vremena oporavka aktivnosti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60727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2 – Primjeri scenarija poremećaja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>
                          <a:solidFill>
                            <a:schemeClr val="bg1"/>
                          </a:solidFill>
                          <a:effectLst/>
                        </a:rPr>
                        <a:t>Revidirati godišnje ili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94573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3 – Plan pripreme za kontinuitet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6051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4 – Strategija oporavka aktivnosti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04797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upravljanja krizama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preispitivanje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892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kontinuiteta poslovanja (BCP)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50020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1 – Plan odgovora na incidente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Ažurirati nakon svakog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94746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2 – Popis lokacija za kontinuitet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58556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3 – Plan prijenosa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3800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4 – Ključni kontakti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Kontinuirano, najmanje jednom 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48567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5 – Plan oporavka nakon katastrofe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testiranje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603360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n-NO" sz="1050">
                          <a:solidFill>
                            <a:schemeClr val="bg1"/>
                          </a:solidFill>
                          <a:effectLst/>
                        </a:rPr>
                        <a:t>Prilog 6 – Plan oporavka aktivnosti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268206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vježbi i testiranja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testiranje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7071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Prilog 1 – Izvješće o provedenom testiranju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testiranja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2957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10 – Sigurnost lanca opskrbe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sigurnosti dobavljača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8, čl. 41–43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kod novih ugovora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4884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Sigurnosne klauzule za dobavljače i partnere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svakog novog ugovora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85043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Izjava o povjerljivosti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svake suradnje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3667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Registar dobavljača i pružatelja usluga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75939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11 – Procjena učinkovitosti mjera kibernetičke sigurnosti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Metodologija mjerenja učinkovitosti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čl. 41 st. 3,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012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mjerenju učinkovitosti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  <a:effectLst/>
                        </a:rPr>
                        <a:t>ZKS čl. 30; UKS čl. 41 st. 3, čl. 57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54359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12 – Upravljanje i prijava incidenta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poszupanja s incidentima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30, 37–42; UKS čl. 58–62, 85–86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5566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za manje incidente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3610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Dnevnik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 vođenje evidencije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849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Obrazac za analizu nakon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0403"/>
                  </a:ext>
                </a:extLst>
              </a:tr>
              <a:tr h="21220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Obavijest o značajnom incidentu primateljima usluga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85–86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Bez nepotrebnog odgađanja, najkasnije u 72 h od obavijesti CSIRT-u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69671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ranom upozorenju na značajan incident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Bez odgode, unutar 24 h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64423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prijavi značajnog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U roku od 72 h od saznanja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57135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Privremeno izvješće o značajnom incidentu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Do 30 dana, ako ima novih podataka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146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Završno izvješće o značajnom incidentu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Najkasnije 30 dana nakon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06443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napretku sanacije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Tijekom sanacije, prema potrebi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3215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 b="1">
                          <a:solidFill>
                            <a:schemeClr val="bg1"/>
                          </a:solidFill>
                          <a:effectLst/>
                        </a:rPr>
                        <a:t>13 – Obuka i prijava incidenata</a:t>
                      </a:r>
                      <a:endParaRPr lang="it-IT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obuke i podizanja svijesti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  <a:effectLst/>
                        </a:rPr>
                        <a:t>ZKS čl. 25, 29 st. 3; UKS Prilog II toč. 2.4, čl. 57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57136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14 – Interna revizija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Najmanje svake 2 godine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17181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Program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Najmanje svake 2 godine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91935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32930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Kontrolni popis za internu reviziju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1857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15 – Upravljanje pregledom poslovanja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pregleda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 st. 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14255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Zapisnik sa sastanka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 st. 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9424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16 – Korektivne radnje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korektivnih radnji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>
                          <a:solidFill>
                            <a:schemeClr val="bg1"/>
                          </a:solidFill>
                          <a:effectLst/>
                        </a:rPr>
                        <a:t>Nakon svakog incidenta ili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74325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Obrazac za korektivne radnje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Odmah po nalazu, pregled 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6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1BC47-9777-908B-B1CE-D801E99E9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28F5-7F70-B73A-7917-3892C0A9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Dokumentacija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CC15AB-EC0B-8C2C-87F0-371C902D3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140"/>
              </p:ext>
            </p:extLst>
          </p:nvPr>
        </p:nvGraphicFramePr>
        <p:xfrm>
          <a:off x="1175657" y="1971172"/>
          <a:ext cx="8460002" cy="16026600"/>
        </p:xfrm>
        <a:graphic>
          <a:graphicData uri="http://schemas.openxmlformats.org/drawingml/2006/table">
            <a:tbl>
              <a:tblPr/>
              <a:tblGrid>
                <a:gridCol w="1642412">
                  <a:extLst>
                    <a:ext uri="{9D8B030D-6E8A-4147-A177-3AD203B41FA5}">
                      <a16:colId xmlns:a16="http://schemas.microsoft.com/office/drawing/2014/main" val="1519340497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4065640265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2350498920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2994144488"/>
                    </a:ext>
                  </a:extLst>
                </a:gridCol>
                <a:gridCol w="1890354">
                  <a:extLst>
                    <a:ext uri="{9D8B030D-6E8A-4147-A177-3AD203B41FA5}">
                      <a16:colId xmlns:a16="http://schemas.microsoft.com/office/drawing/2014/main" val="2298082883"/>
                    </a:ext>
                  </a:extLst>
                </a:gridCol>
              </a:tblGrid>
              <a:tr h="74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 dirty="0">
                          <a:solidFill>
                            <a:schemeClr val="bg1"/>
                          </a:solidFill>
                          <a:effectLst/>
                        </a:rPr>
                        <a:t>Mapa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Dokument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Članci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Rokovi / Metrike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Obavezni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0230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upravljanja lozinkama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01321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nabave, razvoja i održavanja ICT sustava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kod svake promjene sustava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90271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050">
                          <a:solidFill>
                            <a:schemeClr val="bg1"/>
                          </a:solidFill>
                          <a:effectLst/>
                        </a:rPr>
                        <a:t>Prilog 1 – Specifikacija ICT zahtjeva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razvoja ili nabave novog sustava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2707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sigurnosti ljudskih resursa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6189"/>
                  </a:ext>
                </a:extLst>
              </a:tr>
              <a:tr h="21220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Izjava o prihvaćanju dokumenata kibernetičke sigurnosti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svake nove verzije politika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86969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n-NO" sz="1050" b="1">
                          <a:solidFill>
                            <a:schemeClr val="bg1"/>
                          </a:solidFill>
                          <a:effectLst/>
                        </a:rPr>
                        <a:t>9 – Kontinuitet poslovanja i krizno upravljanje</a:t>
                      </a:r>
                      <a:endParaRPr lang="nn-NO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Metodologija analize utjecaja na poslovanje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51809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Upitnik za analizu utjecaja na poslovanje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2664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Strategija kontinuiteta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preispitivanje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06310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1 – Ciljevi vremena oporavka aktivnosti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60727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2 – Primjeri scenarija poremećaja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>
                          <a:solidFill>
                            <a:schemeClr val="bg1"/>
                          </a:solidFill>
                          <a:effectLst/>
                        </a:rPr>
                        <a:t>Revidirati godišnje ili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94573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3 – Plan pripreme za kontinuitet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6051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4 – Strategija oporavka aktivnosti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04797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upravljanja krizama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preispitivanje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892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kontinuiteta poslovanja (BCP)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50020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1 – Plan odgovora na incidente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Ažurirati nakon svakog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94746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2 – Popis lokacija za kontinuitet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58556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3 – Plan prijenosa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3800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4 – Ključni kontakti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Kontinuirano, najmanje jednom 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48567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5 – Plan oporavka nakon katastrofe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testiranje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603360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n-NO" sz="1050">
                          <a:solidFill>
                            <a:schemeClr val="bg1"/>
                          </a:solidFill>
                          <a:effectLst/>
                        </a:rPr>
                        <a:t>Prilog 6 – Plan oporavka aktivnosti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268206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vježbi i testiranja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testiranje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7071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Prilog 1 – Izvješće o provedenom testiranju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testiranja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2957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10 – Sigurnost lanca opskrbe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sigurnosti dobavljača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8, čl. 41–43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kod novih ugovora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4884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Sigurnosne klauzule za dobavljače i partnere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svakog novog ugovora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85043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Izjava o povjerljivosti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svake suradnje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3667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Registar dobavljača i pružatelja usluga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75939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11 – Procjena učinkovitosti mjera kibernetičke sigurnosti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Metodologija mjerenja učinkovitosti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čl. 41 st. 3,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012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mjerenju učinkovitosti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  <a:effectLst/>
                        </a:rPr>
                        <a:t>ZKS čl. 30; UKS čl. 41 st. 3, čl. 57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54359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12 – Upravljanje i prijava incidenta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poszupanja s incidentima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30, 37–42; UKS čl. 58–62, 85–86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5566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za manje incidente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3610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Dnevnik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 vođenje evidencije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849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Obrazac za analizu nakon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0403"/>
                  </a:ext>
                </a:extLst>
              </a:tr>
              <a:tr h="21220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Obavijest o značajnom incidentu primateljima usluga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85–86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Bez nepotrebnog odgađanja, najkasnije u 72 h od obavijesti CSIRT-u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69671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ranom upozorenju na značajan incident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Bez odgode, unutar 24 h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64423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prijavi značajnog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U roku od 72 h od saznanja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57135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Privremeno izvješće o značajnom incidentu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Do 30 dana, ako ima novih podataka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146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Završno izvješće o značajnom incidentu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Najkasnije 30 dana nakon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06443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napretku sanacije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Tijekom sanacije, prema potrebi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3215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 b="1">
                          <a:solidFill>
                            <a:schemeClr val="bg1"/>
                          </a:solidFill>
                          <a:effectLst/>
                        </a:rPr>
                        <a:t>13 – Obuka i prijava incidenata</a:t>
                      </a:r>
                      <a:endParaRPr lang="it-IT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obuke i podizanja svijesti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  <a:effectLst/>
                        </a:rPr>
                        <a:t>ZKS čl. 25, 29 st. 3; UKS Prilog II toč. 2.4, čl. 57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57136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14 – Interna revizija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Najmanje svake 2 godine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17181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Program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Najmanje svake 2 godine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91935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32930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Kontrolni popis za internu reviziju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1857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15 – Upravljanje pregledom poslovanja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pregleda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 st. 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14255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Zapisnik sa sastanka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 st. 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9424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16 – Korektivne radnje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korektivnih radnji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>
                          <a:solidFill>
                            <a:schemeClr val="bg1"/>
                          </a:solidFill>
                          <a:effectLst/>
                        </a:rPr>
                        <a:t>Nakon svakog incidenta ili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74325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Obrazac za korektivne radnje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Odmah po nalazu, pregled 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24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5F71D-6D19-715D-423B-F1721C56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3B3E-FE0A-EC0D-087D-E56C3561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Dokumentacija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FCD44A3-AF9D-407B-8889-980F2656F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277007"/>
              </p:ext>
            </p:extLst>
          </p:nvPr>
        </p:nvGraphicFramePr>
        <p:xfrm>
          <a:off x="1175657" y="1971172"/>
          <a:ext cx="8460002" cy="11285500"/>
        </p:xfrm>
        <a:graphic>
          <a:graphicData uri="http://schemas.openxmlformats.org/drawingml/2006/table">
            <a:tbl>
              <a:tblPr/>
              <a:tblGrid>
                <a:gridCol w="1642412">
                  <a:extLst>
                    <a:ext uri="{9D8B030D-6E8A-4147-A177-3AD203B41FA5}">
                      <a16:colId xmlns:a16="http://schemas.microsoft.com/office/drawing/2014/main" val="1519340497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4065640265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2350498920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2994144488"/>
                    </a:ext>
                  </a:extLst>
                </a:gridCol>
                <a:gridCol w="1890354">
                  <a:extLst>
                    <a:ext uri="{9D8B030D-6E8A-4147-A177-3AD203B41FA5}">
                      <a16:colId xmlns:a16="http://schemas.microsoft.com/office/drawing/2014/main" val="2298082883"/>
                    </a:ext>
                  </a:extLst>
                </a:gridCol>
              </a:tblGrid>
              <a:tr h="74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 dirty="0">
                          <a:solidFill>
                            <a:schemeClr val="bg1"/>
                          </a:solidFill>
                          <a:effectLst/>
                        </a:rPr>
                        <a:t>Mapa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Dokument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Članci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Rokovi / Metrike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Obavezni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02300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1 – Plan odgovora na incidente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Ažurirati nakon svakog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94746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2 – Popis lokacija za kontinuitet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58556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3 – Plan prijenosa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33800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4 – Ključni kontakti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Kontinuirano, najmanje jednom 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48567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Prilog 5 – Plan oporavka nakon katastrofe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testiranje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603360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n-NO" sz="1050">
                          <a:solidFill>
                            <a:schemeClr val="bg1"/>
                          </a:solidFill>
                          <a:effectLst/>
                        </a:rPr>
                        <a:t>Prilog 6 – Plan oporavka aktivnosti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268206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vježbi i testiranja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testiranje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7071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Prilog 1 – Izvješće o provedenom testiranju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5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testiranja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29571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10 – Sigurnost lanca opskrbe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sigurnosti dobavljača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Prilog II toč. 8, čl. 41–43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kod novih ugovora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4884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Sigurnosne klauzule za dobavljače i partnere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svakog novog ugovora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585043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Izjava o povjerljivosti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Kod svake suradnje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3667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Registar dobavljača i pružatelja usluga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 toč. 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75939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11 – Procjena učinkovitosti mjera kibernetičke sigurnosti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Metodologija mjerenja učinkovitosti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30; UKS čl. 41 st. 3,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012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mjerenju učinkovitosti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  <a:effectLst/>
                        </a:rPr>
                        <a:t>ZKS čl. 30; UKS čl. 41 st. 3, čl. 57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454359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12 – Upravljanje i prijava incidenta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poszupanja s incidentima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30, 37–42; UKS čl. 58–62, 85–86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5566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za manje incidente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3610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Dnevnik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 vođenje evidencije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849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Obrazac za analizu nakon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0403"/>
                  </a:ext>
                </a:extLst>
              </a:tr>
              <a:tr h="21220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Obavijest o značajnom incidentu primateljima usluga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85–86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Bez nepotrebnog odgađanja, najkasnije u 72 h od obavijesti CSIRT-u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69671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ranom upozorenju na značajan incident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Bez odgode, unutar 24 h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64423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prijavi značajnog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U roku od 72 h od saznanja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57135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Privremeno izvješće o značajnom incidentu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Do 30 dana, ako ima novih podataka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146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Završno izvješće o značajnom incidentu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Najkasnije 30 dana nakon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06443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napretku sanacije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Tijekom sanacije, prema potrebi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3215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 b="1">
                          <a:solidFill>
                            <a:schemeClr val="bg1"/>
                          </a:solidFill>
                          <a:effectLst/>
                        </a:rPr>
                        <a:t>13 – Obuka i prijava incidenata</a:t>
                      </a:r>
                      <a:endParaRPr lang="it-IT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obuke i podizanja svijesti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  <a:effectLst/>
                        </a:rPr>
                        <a:t>ZKS čl. 25, 29 st. 3; UKS Prilog II toč. 2.4, čl. 57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57136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14 – Interna revizija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Najmanje svake 2 godine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17181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Program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Najmanje svake 2 godine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91935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32930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Kontrolni popis za internu reviziju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1857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15 – Upravljanje pregledom poslovanja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pregleda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 st. 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14255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Zapisnik sa sastanka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 st. 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9424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16 – Korektivne radnje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korektivnih radnji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>
                          <a:solidFill>
                            <a:schemeClr val="bg1"/>
                          </a:solidFill>
                          <a:effectLst/>
                        </a:rPr>
                        <a:t>Nakon svakog incidenta ili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74325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Obrazac za korektivne radnje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Odmah po nalazu, pregled 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1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EBE9A-79AA-74AB-2C4C-7727D6ACC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519B-ABD2-1C3F-B583-7EC79366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Dokumentacija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4566E4A-AB61-439B-8ECB-4EFB1D345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4347"/>
              </p:ext>
            </p:extLst>
          </p:nvPr>
        </p:nvGraphicFramePr>
        <p:xfrm>
          <a:off x="1175657" y="1971172"/>
          <a:ext cx="8460002" cy="6704420"/>
        </p:xfrm>
        <a:graphic>
          <a:graphicData uri="http://schemas.openxmlformats.org/drawingml/2006/table">
            <a:tbl>
              <a:tblPr/>
              <a:tblGrid>
                <a:gridCol w="1642412">
                  <a:extLst>
                    <a:ext uri="{9D8B030D-6E8A-4147-A177-3AD203B41FA5}">
                      <a16:colId xmlns:a16="http://schemas.microsoft.com/office/drawing/2014/main" val="1519340497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4065640265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2350498920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2994144488"/>
                    </a:ext>
                  </a:extLst>
                </a:gridCol>
                <a:gridCol w="1890354">
                  <a:extLst>
                    <a:ext uri="{9D8B030D-6E8A-4147-A177-3AD203B41FA5}">
                      <a16:colId xmlns:a16="http://schemas.microsoft.com/office/drawing/2014/main" val="2298082883"/>
                    </a:ext>
                  </a:extLst>
                </a:gridCol>
              </a:tblGrid>
              <a:tr h="74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 dirty="0">
                          <a:solidFill>
                            <a:schemeClr val="bg1"/>
                          </a:solidFill>
                          <a:effectLst/>
                        </a:rPr>
                        <a:t>Mapa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Dokument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Članci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Rokovi / Metrike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Obavezni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02300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12 – Upravljanje i prijava incidenta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Politika poszupanja s incidentima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30, 37–42; UKS čl. 58–62, 85–86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5566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za manje incidente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3610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Dnevnik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Kontinuirano vođenje evidencije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8849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Obrazac za analizu nakon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0403"/>
                  </a:ext>
                </a:extLst>
              </a:tr>
              <a:tr h="21220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Obavijest o značajnom incidentu primateljima usluga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85–86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Bez nepotrebnog odgađanja, najkasnije u 72 h od obavijesti CSIRT-u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696714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ranom upozorenju na značajan incident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Bez odgode, unutar 24 h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164423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prijavi značajnog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U roku od 72 h od saznanja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571350"/>
                  </a:ext>
                </a:extLst>
              </a:tr>
              <a:tr h="1730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Privremeno izvješće o značajnom incidentu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Do 30 dana, ako ima novih podataka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146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Završno izvješće o značajnom incidentu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Najkasnije 30 dana nakon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06443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o napretku sanacije incidenta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37–42; UKS čl. 58–62, 85–86, 104–108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Tijekom sanacije, prema potrebi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32156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 b="1">
                          <a:solidFill>
                            <a:schemeClr val="bg1"/>
                          </a:solidFill>
                          <a:effectLst/>
                        </a:rPr>
                        <a:t>13 – Obuka i prijava incidenata</a:t>
                      </a:r>
                      <a:endParaRPr lang="it-IT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Plan obuke i podizanja svijesti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solidFill>
                            <a:schemeClr val="bg1"/>
                          </a:solidFill>
                          <a:effectLst/>
                        </a:rPr>
                        <a:t>ZKS čl. 25, 29 st. 3; UKS Prilog II toč. 2.4, čl. 57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incidenata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57136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14 – Interna revizija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Najmanje svake 2 godine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17181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Program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Najmanje svake 2 godine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91935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32930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Kontrolni popis za internu reviziju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1857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15 – Upravljanje pregledom poslovanja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pregleda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 st. 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14255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Zapisnik sa sastanka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 st. 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9424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16 – Korektivne radnje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korektivnih radnji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>
                          <a:solidFill>
                            <a:schemeClr val="bg1"/>
                          </a:solidFill>
                          <a:effectLst/>
                        </a:rPr>
                        <a:t>Nakon svakog incidenta ili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74325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Obrazac za korektivne radnje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Odmah po nalazu, pregled 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5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67FE-57C7-0B55-D82E-FAA571A08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184A-2FB9-9B56-6CB7-D598A5C8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Dokumentacija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71495AA-E024-8B4B-70D6-B6ECCE9DE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965864"/>
              </p:ext>
            </p:extLst>
          </p:nvPr>
        </p:nvGraphicFramePr>
        <p:xfrm>
          <a:off x="1175657" y="1971172"/>
          <a:ext cx="8460002" cy="2130520"/>
        </p:xfrm>
        <a:graphic>
          <a:graphicData uri="http://schemas.openxmlformats.org/drawingml/2006/table">
            <a:tbl>
              <a:tblPr/>
              <a:tblGrid>
                <a:gridCol w="1642412">
                  <a:extLst>
                    <a:ext uri="{9D8B030D-6E8A-4147-A177-3AD203B41FA5}">
                      <a16:colId xmlns:a16="http://schemas.microsoft.com/office/drawing/2014/main" val="1519340497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4065640265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2350498920"/>
                    </a:ext>
                  </a:extLst>
                </a:gridCol>
                <a:gridCol w="1642412">
                  <a:extLst>
                    <a:ext uri="{9D8B030D-6E8A-4147-A177-3AD203B41FA5}">
                      <a16:colId xmlns:a16="http://schemas.microsoft.com/office/drawing/2014/main" val="2994144488"/>
                    </a:ext>
                  </a:extLst>
                </a:gridCol>
                <a:gridCol w="1890354">
                  <a:extLst>
                    <a:ext uri="{9D8B030D-6E8A-4147-A177-3AD203B41FA5}">
                      <a16:colId xmlns:a16="http://schemas.microsoft.com/office/drawing/2014/main" val="2298082883"/>
                    </a:ext>
                  </a:extLst>
                </a:gridCol>
              </a:tblGrid>
              <a:tr h="74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 dirty="0">
                          <a:solidFill>
                            <a:schemeClr val="bg1"/>
                          </a:solidFill>
                          <a:effectLst/>
                        </a:rPr>
                        <a:t>Mapa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Dokument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Članci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Rokovi / Metrike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Obavezni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02300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Izvješće interne revizije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Nakon svakog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329302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Kontrolni popis za internu reviziju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čl. 57,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ažuriranje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18575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15 – Upravljanje pregledom poslovanja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pregleda poslovanja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 st. 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 i nakon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142558"/>
                  </a:ext>
                </a:extLst>
              </a:tr>
              <a:tr h="13385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Zapisnik sa sastanka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27–29; UKS čl. 41 st. 3, Prilog II toč. 1.1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94248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b="1">
                          <a:solidFill>
                            <a:schemeClr val="bg1"/>
                          </a:solidFill>
                          <a:effectLst/>
                        </a:rPr>
                        <a:t>16 – Korektivne radnje</a:t>
                      </a: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Postupak korektivnih radnji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050">
                          <a:solidFill>
                            <a:schemeClr val="bg1"/>
                          </a:solidFill>
                          <a:effectLst/>
                        </a:rPr>
                        <a:t>Nakon svakog incidenta ili audita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74325"/>
                  </a:ext>
                </a:extLst>
              </a:tr>
              <a:tr h="94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hr-HR" sz="105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Obrazac za korektivne radnje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>
                          <a:solidFill>
                            <a:schemeClr val="bg1"/>
                          </a:solidFill>
                          <a:effectLst/>
                        </a:rPr>
                        <a:t>ZKS čl. 25, 43; UKS Prilog II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50">
                          <a:solidFill>
                            <a:schemeClr val="bg1"/>
                          </a:solidFill>
                          <a:effectLst/>
                        </a:rPr>
                        <a:t>Odmah po nalazu, pregled godišnje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sz="1050" dirty="0">
                          <a:solidFill>
                            <a:schemeClr val="bg1"/>
                          </a:solidFill>
                          <a:effectLst/>
                        </a:rPr>
                        <a:t>Ključni i važni subjekti</a:t>
                      </a:r>
                    </a:p>
                  </a:txBody>
                  <a:tcPr marL="7779" marR="7779" marT="3590" marB="359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09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7195-7CFF-B943-D6B6-52A695A4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D609-757D-8E2D-BCF5-8DB8A80E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hlinkClick r:id="rId2"/>
              </a:rPr>
              <a:t>https://dab-relic-91139909.figma.site/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7382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F1BF3-AA1F-9D3C-05F0-53D98C4A8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54D4-8EBB-6A1E-D999-1FE7987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Očekivani problemi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0D6A-8BE4-0A42-BCB1-D2986A667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8704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hr-HR" b="1" dirty="0"/>
              <a:t>Kompleksnost regulative</a:t>
            </a:r>
            <a:br>
              <a:rPr lang="hr-HR" dirty="0"/>
            </a:br>
            <a:r>
              <a:rPr lang="hr-HR" dirty="0"/>
              <a:t>Teško je točno strukturirati sve zakonske obveze i terminologiju iz NIS2 direktive.</a:t>
            </a:r>
          </a:p>
          <a:p>
            <a:pPr>
              <a:lnSpc>
                <a:spcPct val="120000"/>
              </a:lnSpc>
            </a:pPr>
            <a:r>
              <a:rPr lang="hr-HR" b="1" dirty="0"/>
              <a:t>Mapiranje obveza u sustav</a:t>
            </a:r>
            <a:br>
              <a:rPr lang="hr-HR" dirty="0"/>
            </a:br>
            <a:r>
              <a:rPr lang="hr-HR" dirty="0"/>
              <a:t>Moguće poteškoće pri digitalnom modeliranju i kasnijem ažuriranju zakonskih članaka.</a:t>
            </a:r>
          </a:p>
          <a:p>
            <a:pPr>
              <a:lnSpc>
                <a:spcPct val="120000"/>
              </a:lnSpc>
            </a:pPr>
            <a:r>
              <a:rPr lang="hr-HR" b="1" dirty="0"/>
              <a:t>Upravljanje dokazima</a:t>
            </a:r>
            <a:br>
              <a:rPr lang="hr-HR" dirty="0"/>
            </a:br>
            <a:r>
              <a:rPr lang="hr-HR" dirty="0"/>
              <a:t>Različiti formati dokaza (PDF, slike, linkovi) mogu uzrokovati tehničke i sigurnosne probleme.</a:t>
            </a:r>
          </a:p>
          <a:p>
            <a:pPr>
              <a:lnSpc>
                <a:spcPct val="120000"/>
              </a:lnSpc>
            </a:pPr>
            <a:r>
              <a:rPr lang="hr-HR" b="1" dirty="0"/>
              <a:t>Dizajn i sigurnost baze podataka</a:t>
            </a:r>
            <a:br>
              <a:rPr lang="hr-HR" dirty="0"/>
            </a:br>
            <a:r>
              <a:rPr lang="hr-HR" dirty="0"/>
              <a:t>Pogrešan relacijski model ili neadekvatna zaštita mogu utjecati na pouzdanost sustava.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7213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8ED9-522E-E2D9-07CF-743F7397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r-HR" sz="6600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366428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080-2BBA-A159-D309-FE136723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4383-2C7E-BAE5-31DE-39C63B2BD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  <a:p>
            <a:r>
              <a:rPr lang="hr-HR" dirty="0"/>
              <a:t>Uloge u timu</a:t>
            </a:r>
          </a:p>
          <a:p>
            <a:r>
              <a:rPr lang="hr-HR" dirty="0"/>
              <a:t>Plan rada</a:t>
            </a:r>
          </a:p>
          <a:p>
            <a:r>
              <a:rPr lang="hr-HR" dirty="0"/>
              <a:t>ERA model</a:t>
            </a:r>
          </a:p>
          <a:p>
            <a:r>
              <a:rPr lang="hr-HR" dirty="0"/>
              <a:t>Dokumentacija</a:t>
            </a:r>
          </a:p>
          <a:p>
            <a:r>
              <a:rPr lang="hr-HR" dirty="0"/>
              <a:t>Figma</a:t>
            </a:r>
          </a:p>
          <a:p>
            <a:r>
              <a:rPr lang="hr-HR" dirty="0"/>
              <a:t>Očekivani problemi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1484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1D91-5CA4-2FCA-5529-E8CC1394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CCAF-6D17-7136-DBC3-3D0091F0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Ovaj projekt ima za cilj digitalizirati i olakšati praćenje usklađenosti s hrvatskim Zakonom i Uredbom o kibernetičkoj sigurnosti, u skladu s EU NIS2 direktivom. Web aplikacija omogućuje organizacijama da strukturirano prate svoje obveze, prilažu dokaze te upravljaju procesom revizije i inspekcije.</a:t>
            </a:r>
          </a:p>
          <a:p>
            <a:r>
              <a:rPr lang="hr-HR" sz="2000" dirty="0"/>
              <a:t>Sustav omogućuje:</a:t>
            </a:r>
          </a:p>
          <a:p>
            <a:r>
              <a:rPr lang="hr-HR" sz="2000" dirty="0"/>
              <a:t>pregled i katalog svih zakonskih obveza</a:t>
            </a:r>
          </a:p>
          <a:p>
            <a:r>
              <a:rPr lang="hr-HR" sz="2000" dirty="0"/>
              <a:t>dodavanje i upravljanje dokazima (dokumentima, snimkama zaslona, poveznicama, bilješkama)</a:t>
            </a:r>
          </a:p>
          <a:p>
            <a:r>
              <a:rPr lang="hr-HR" sz="2000" dirty="0"/>
              <a:t>pregled pokrivenosti i ažuriranosti dokaza putem nadzorne ploče</a:t>
            </a:r>
          </a:p>
          <a:p>
            <a:r>
              <a:rPr lang="hr-HR" sz="2000" dirty="0"/>
              <a:t>generiranje izvoznih paketa spremnih za revizore</a:t>
            </a:r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98531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63A4-8D7F-235F-4318-0747A220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Uloge u timu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226C4D-836D-1A68-3E84-B1CE9120D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55541"/>
              </p:ext>
            </p:extLst>
          </p:nvPr>
        </p:nvGraphicFramePr>
        <p:xfrm>
          <a:off x="838200" y="2343944"/>
          <a:ext cx="10515600" cy="33147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991244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90153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67788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b="1">
                          <a:solidFill>
                            <a:schemeClr val="bg1"/>
                          </a:solidFill>
                          <a:effectLst/>
                        </a:rPr>
                        <a:t>Uloga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b="1">
                          <a:solidFill>
                            <a:schemeClr val="bg1"/>
                          </a:solidFill>
                          <a:effectLst/>
                        </a:rPr>
                        <a:t>Opis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b="1">
                          <a:solidFill>
                            <a:schemeClr val="bg1"/>
                          </a:solidFill>
                          <a:effectLst/>
                        </a:rPr>
                        <a:t>Zadužena osoba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521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b="1" dirty="0">
                          <a:solidFill>
                            <a:schemeClr val="bg1"/>
                          </a:solidFill>
                          <a:effectLst/>
                        </a:rPr>
                        <a:t>Framework inženjer</a:t>
                      </a:r>
                      <a:endParaRPr lang="hr-HR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>
                          <a:solidFill>
                            <a:schemeClr val="bg1"/>
                          </a:solidFill>
                          <a:effectLst/>
                        </a:rPr>
                        <a:t>Izdvaja i strukturira pravne/regulatorne obveze u katalog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>
                          <a:solidFill>
                            <a:schemeClr val="bg1"/>
                          </a:solidFill>
                          <a:effectLst/>
                        </a:rPr>
                        <a:t>Nika Antolić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727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b="1">
                          <a:solidFill>
                            <a:schemeClr val="bg1"/>
                          </a:solidFill>
                          <a:effectLst/>
                        </a:rPr>
                        <a:t>Backend programer</a:t>
                      </a:r>
                      <a:endParaRPr lang="hr-HR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>
                          <a:solidFill>
                            <a:schemeClr val="bg1"/>
                          </a:solidFill>
                          <a:effectLst/>
                        </a:rPr>
                        <a:t>Implementira model podataka, API-je i funkcije izvoza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>
                          <a:solidFill>
                            <a:schemeClr val="bg1"/>
                          </a:solidFill>
                          <a:effectLst/>
                        </a:rPr>
                        <a:t>David Brckan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3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b="1">
                          <a:solidFill>
                            <a:schemeClr val="bg1"/>
                          </a:solidFill>
                          <a:effectLst/>
                        </a:rPr>
                        <a:t>Frontend programer</a:t>
                      </a:r>
                      <a:endParaRPr lang="hr-HR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>
                          <a:solidFill>
                            <a:schemeClr val="bg1"/>
                          </a:solidFill>
                          <a:effectLst/>
                        </a:rPr>
                        <a:t>Izrađuje korisničko sučelje, obrasce i nadzornu ploču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>
                          <a:solidFill>
                            <a:schemeClr val="bg1"/>
                          </a:solidFill>
                          <a:effectLst/>
                        </a:rPr>
                        <a:t>Sandra Sačarić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135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b="1">
                          <a:solidFill>
                            <a:schemeClr val="bg1"/>
                          </a:solidFill>
                          <a:effectLst/>
                        </a:rPr>
                        <a:t>Stručnjak za upravljanje</a:t>
                      </a:r>
                      <a:endParaRPr lang="hr-HR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>
                          <a:solidFill>
                            <a:schemeClr val="bg1"/>
                          </a:solidFill>
                          <a:effectLst/>
                        </a:rPr>
                        <a:t>Izrađuje biblioteku prijedloga dokaza i praktične smjernice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r-HR" dirty="0">
                          <a:solidFill>
                            <a:schemeClr val="bg1"/>
                          </a:solidFill>
                          <a:effectLst/>
                        </a:rPr>
                        <a:t>Antonio Đimbrek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3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84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BED4-E626-93C4-81C5-0B81A4E5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4800-236E-E0DA-47AA-500E05F4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Analiza i dizajn</a:t>
            </a:r>
          </a:p>
          <a:p>
            <a:r>
              <a:rPr lang="hr-HR" dirty="0"/>
              <a:t>proučavanje Zakona i propisa o kibernetičkoj sigurnosti i NIS2 direktive</a:t>
            </a:r>
          </a:p>
          <a:p>
            <a:r>
              <a:rPr lang="hr-HR" dirty="0"/>
              <a:t>definiranje kategorija i obveza za katalog</a:t>
            </a:r>
          </a:p>
          <a:p>
            <a:r>
              <a:rPr lang="hr-HR" dirty="0"/>
              <a:t>izrada okvirne baze podataka (ERA model)</a:t>
            </a:r>
          </a:p>
          <a:p>
            <a:r>
              <a:rPr lang="hr-HR" i="1" dirty="0"/>
              <a:t>obavlja</a:t>
            </a:r>
            <a:r>
              <a:rPr lang="hr-HR" dirty="0"/>
              <a:t>: framework inženjer (Antolić - analiza i katalog obveza, izrada ERA modela), stručnjak za upravljanje (Đimbrek - analiza i katalog obveza, prijedlog dokaza)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402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165B3-64BA-263B-C8E5-D454D78A0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1601-206F-03B3-7B2E-952C8FEB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7D28-6275-FA54-F5A1-919F4DB0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Backend razvoj</a:t>
            </a:r>
          </a:p>
          <a:p>
            <a:r>
              <a:rPr lang="hr-HR" dirty="0"/>
              <a:t>implementacija baze podataka</a:t>
            </a:r>
          </a:p>
          <a:p>
            <a:r>
              <a:rPr lang="hr-HR" dirty="0"/>
              <a:t>izrada API-ja za dohvaćanje podataka i dodavanje novih</a:t>
            </a:r>
          </a:p>
          <a:p>
            <a:r>
              <a:rPr lang="hr-HR" dirty="0"/>
              <a:t>implementacija funkcionalnosti za izvoz ZIP datoteka</a:t>
            </a:r>
          </a:p>
          <a:p>
            <a:r>
              <a:rPr lang="hr-HR" i="1" dirty="0"/>
              <a:t>obavlja</a:t>
            </a:r>
            <a:r>
              <a:rPr lang="hr-HR" dirty="0"/>
              <a:t>: backend developer (Brckan)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5523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82D60-A549-5235-499A-6FACF7A5F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E7D2-9DE3-8E4C-135F-69DED104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7C55-1B1D-5A6B-BFE8-E510275D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Frontend razvoj</a:t>
            </a:r>
          </a:p>
          <a:p>
            <a:r>
              <a:rPr lang="hr-HR" dirty="0"/>
              <a:t>izrada korisničkog sučelja i formi za prijenos dokaza</a:t>
            </a:r>
          </a:p>
          <a:p>
            <a:r>
              <a:rPr lang="hr-HR" dirty="0"/>
              <a:t>implementacija nadzorne ploče za praćenje pokrivenosti i svježine (crvena, žuta i zelena oznaka)</a:t>
            </a:r>
          </a:p>
          <a:p>
            <a:r>
              <a:rPr lang="hr-HR" dirty="0"/>
              <a:t>dodavanje validacije, prikazivanje određenih poruka i interaktivnost</a:t>
            </a:r>
          </a:p>
          <a:p>
            <a:r>
              <a:rPr lang="hr-HR" i="1" dirty="0"/>
              <a:t>obavlja</a:t>
            </a:r>
            <a:r>
              <a:rPr lang="hr-HR" dirty="0"/>
              <a:t>: frontend developer (Sačarić)</a:t>
            </a:r>
          </a:p>
        </p:txBody>
      </p:sp>
    </p:spTree>
    <p:extLst>
      <p:ext uri="{BB962C8B-B14F-4D97-AF65-F5344CB8AC3E}">
        <p14:creationId xmlns:p14="http://schemas.microsoft.com/office/powerpoint/2010/main" val="12217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4DE55-4AF8-FCDD-22D0-71C052664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A311-0FCE-4756-041A-40A7E5B2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D510-EB35-AC55-2529-8C726DE0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Integracija i testiranje</a:t>
            </a:r>
          </a:p>
          <a:p>
            <a:r>
              <a:rPr lang="hr-HR" dirty="0"/>
              <a:t>testiranje prijenosa i prikaza dokaza, funkcionalnosti nadzorne ploče i izvoza ZIP datoteka</a:t>
            </a:r>
          </a:p>
          <a:p>
            <a:r>
              <a:rPr lang="hr-HR" dirty="0"/>
              <a:t>ispravljanje bugova</a:t>
            </a:r>
          </a:p>
          <a:p>
            <a:r>
              <a:rPr lang="hr-HR" i="1" dirty="0"/>
              <a:t>obavlja</a:t>
            </a:r>
            <a:r>
              <a:rPr lang="hr-HR" dirty="0"/>
              <a:t>: svi članovi tima</a:t>
            </a:r>
          </a:p>
        </p:txBody>
      </p:sp>
    </p:spTree>
    <p:extLst>
      <p:ext uri="{BB962C8B-B14F-4D97-AF65-F5344CB8AC3E}">
        <p14:creationId xmlns:p14="http://schemas.microsoft.com/office/powerpoint/2010/main" val="6518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754E1-4E65-C882-278F-431FAA67C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40B4-9F66-AB24-8C52-B6EB1171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AA24-7923-BF64-54C1-6FADE597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Dokumentacija</a:t>
            </a:r>
          </a:p>
          <a:p>
            <a:r>
              <a:rPr lang="hr-HR" dirty="0"/>
              <a:t>izrada vodiča za postavljanje i korištenje aplikacije</a:t>
            </a:r>
          </a:p>
          <a:p>
            <a:r>
              <a:rPr lang="hr-HR" dirty="0"/>
              <a:t>pripremanje radnog prostora s primjerima dokaza</a:t>
            </a:r>
          </a:p>
          <a:p>
            <a:r>
              <a:rPr lang="hr-HR" dirty="0"/>
              <a:t>pisanje završnog izvješća</a:t>
            </a:r>
          </a:p>
          <a:p>
            <a:r>
              <a:rPr lang="hr-HR" i="1" dirty="0"/>
              <a:t>obavlja</a:t>
            </a:r>
            <a:r>
              <a:rPr lang="hr-HR" dirty="0"/>
              <a:t>: svi članovi tima</a:t>
            </a:r>
          </a:p>
        </p:txBody>
      </p:sp>
    </p:spTree>
    <p:extLst>
      <p:ext uri="{BB962C8B-B14F-4D97-AF65-F5344CB8AC3E}">
        <p14:creationId xmlns:p14="http://schemas.microsoft.com/office/powerpoint/2010/main" val="12426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6068</Words>
  <Application>Microsoft Office PowerPoint</Application>
  <PresentationFormat>Široki zaslon</PresentationFormat>
  <Paragraphs>1140</Paragraphs>
  <Slides>19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Cambira</vt:lpstr>
      <vt:lpstr>Office Theme</vt:lpstr>
      <vt:lpstr>Evidence Portal for the Croatian Cybersecurity Act and Regulation (web app)</vt:lpstr>
      <vt:lpstr>Sadržaj</vt:lpstr>
      <vt:lpstr>Uvod</vt:lpstr>
      <vt:lpstr>Uloge u timu</vt:lpstr>
      <vt:lpstr>Plan rada</vt:lpstr>
      <vt:lpstr>Plan rada</vt:lpstr>
      <vt:lpstr>Plan rada</vt:lpstr>
      <vt:lpstr>Plan rada</vt:lpstr>
      <vt:lpstr>Plan rada</vt:lpstr>
      <vt:lpstr>ERA model</vt:lpstr>
      <vt:lpstr>Dokumentacija</vt:lpstr>
      <vt:lpstr>Dokumentacija</vt:lpstr>
      <vt:lpstr>Dokumentacija</vt:lpstr>
      <vt:lpstr>Dokumentacija</vt:lpstr>
      <vt:lpstr>Dokumentacija</vt:lpstr>
      <vt:lpstr>Dokumentacija</vt:lpstr>
      <vt:lpstr>Figma</vt:lpstr>
      <vt:lpstr>Očekivani problemi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Đimbrek</dc:creator>
  <cp:lastModifiedBy>David Brckan</cp:lastModifiedBy>
  <cp:revision>2</cp:revision>
  <dcterms:created xsi:type="dcterms:W3CDTF">2025-10-27T23:27:04Z</dcterms:created>
  <dcterms:modified xsi:type="dcterms:W3CDTF">2025-10-28T13:42:15Z</dcterms:modified>
</cp:coreProperties>
</file>