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7" r:id="rId9"/>
    <p:sldId id="273" r:id="rId10"/>
    <p:sldId id="276" r:id="rId11"/>
    <p:sldId id="262" r:id="rId12"/>
    <p:sldId id="274" r:id="rId13"/>
    <p:sldId id="263" r:id="rId14"/>
    <p:sldId id="267" r:id="rId15"/>
    <p:sldId id="278" r:id="rId16"/>
    <p:sldId id="279" r:id="rId17"/>
    <p:sldId id="280" r:id="rId18"/>
    <p:sldId id="268" r:id="rId19"/>
    <p:sldId id="28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Column total in raw data</cx:pt>
          <cx:pt idx="1">Columns with irrelevant data</cx:pt>
          <cx:pt idx="2">Columns with missing data</cx:pt>
          <cx:pt idx="3">Columns with redundant data</cx:pt>
          <cx:pt idx="4">Column total in preprocessed data</cx:pt>
        </cx:lvl>
      </cx:strDim>
      <cx:numDim type="val">
        <cx:f>Sheet1!$B$2:$B$6</cx:f>
        <cx:lvl ptCount="5" formatCode="General">
          <cx:pt idx="0">238</cx:pt>
          <cx:pt idx="1">80</cx:pt>
          <cx:pt idx="2">60</cx:pt>
          <cx:pt idx="3">20</cx:pt>
          <cx:pt idx="4">78</cx:pt>
        </cx:lvl>
      </cx:numDim>
    </cx:data>
  </cx:chartData>
  <cx:chart>
    <cx:title pos="t" align="ctr" overlay="0">
      <cx:tx>
        <cx:txData>
          <cx:v>Data Identification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rPr>
            <a:t>Data Identification</a:t>
          </a:r>
        </a:p>
      </cx:txPr>
    </cx:title>
    <cx:plotArea>
      <cx:plotAreaRegion>
        <cx:series layoutId="funnel" uniqueId="{3B14047C-1A3A-468F-9024-060F4B94C5F4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08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667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66AD-6D72-4B57-84B5-0537F5155A0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3EB9B6-019F-43B8-AFC6-848D7459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2CA50-AF3D-4F5E-AD61-801D19200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065" y="3148871"/>
            <a:ext cx="9909325" cy="263104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IST687_M002_Group1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Romil Shroff                                                                                         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Omkar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Mutreja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Jeni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Adenshia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Cordell Hudson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lh3.googleusercontent.com/FhXV81rskUh_N8yAjdugqoAi29JsKzeaLPXAqq10a522kA9PVaiAPx8g3FdVXKmMR13fAqbPkIDInv-LB8gJIY0sV3NPXWJOYuxo6Aio7pDBiXEhOhtrdJzhx0V1zUkmNEEhiOrX">
            <a:extLst>
              <a:ext uri="{FF2B5EF4-FFF2-40B4-BE49-F238E27FC236}">
                <a16:creationId xmlns:a16="http://schemas.microsoft.com/office/drawing/2014/main" xmlns="" id="{E9278326-3BE6-4BB9-8168-75904E2A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32" y="211015"/>
            <a:ext cx="5598942" cy="65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E77F7635-B065-42BC-BA07-0AD952A929A2}"/>
              </a:ext>
            </a:extLst>
          </p:cNvPr>
          <p:cNvSpPr txBox="1">
            <a:spLocks/>
          </p:cNvSpPr>
          <p:nvPr/>
        </p:nvSpPr>
        <p:spPr>
          <a:xfrm>
            <a:off x="0" y="230961"/>
            <a:ext cx="9909325" cy="2631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HYATT HOTELS ANALYSIS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AF1116-135D-450B-B5DD-9773E018B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7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A3D02-3347-4E66-B14F-569B19E3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02446-847E-4F20-84B8-9863DA8D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24000"/>
            <a:ext cx="10587014" cy="451736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Pie Charts for USA, California, and OMGDS Hotel type(El Segundo City of California)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3596C44-C056-4A4D-99ED-83C650684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" y="2408020"/>
            <a:ext cx="3390741" cy="388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C9A935-8012-4A8E-BC72-51F4FE68F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45" y="2371679"/>
            <a:ext cx="3039411" cy="3959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6C406BC-7D3A-4466-BAD4-8701B766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04" y="2408020"/>
            <a:ext cx="3039411" cy="39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3C04C-30AF-4D14-B954-60631DC9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Insights, Trends, and Visual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6D9D7-6CAF-4CFF-B0B7-EFDF230D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668"/>
            <a:ext cx="8596668" cy="424069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 Plot of Hotel Wise Detractor Ratio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DEC68C-3AA8-4263-884B-C0F008C98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https://lh3.googleusercontent.com/DAIh5ODVSei25e3Tz6v2pCISuSZIAsVDcIUx272R44sRjlMclLV7yF0kHsz7S1sueGKR1tG5hJBy4rqO_htkm3-SfC8_LhCo8WvzsVoxMYjJJZqBqY9SsXhOuELt4qfEla_zTJfqD2Ce9_r_Pg">
            <a:extLst>
              <a:ext uri="{FF2B5EF4-FFF2-40B4-BE49-F238E27FC236}">
                <a16:creationId xmlns:a16="http://schemas.microsoft.com/office/drawing/2014/main" xmlns="" id="{77DDDC3C-1878-4CC0-A8A0-E472E8DA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72139"/>
            <a:ext cx="8943744" cy="42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3C04C-30AF-4D14-B954-60631DC9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Insights, Trends, and Visual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6D9D7-6CAF-4CFF-B0B7-EFDF230D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756"/>
            <a:ext cx="8596668" cy="449960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room type and their feedback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DEC68C-3AA8-4263-884B-C0F008C98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https://lh6.googleusercontent.com/CzIRB4EJfeVCSh7ulOTXqTXjBM42ASL7j5oei3EKAWXQsT4xlLPfDZWB7CAD799ukmJa7fDhoRQq5nx8byk8lvNsXwnvCK8410M-T_NhxHTClWrSnKQuWMeFtUzA3jS0ZwJ2rnNmAe5uYOnpNA">
            <a:extLst>
              <a:ext uri="{FF2B5EF4-FFF2-40B4-BE49-F238E27FC236}">
                <a16:creationId xmlns:a16="http://schemas.microsoft.com/office/drawing/2014/main" xmlns="" id="{C33E23E8-2B86-4EDA-9B52-56CAC96F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321169"/>
            <a:ext cx="9338864" cy="42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62703-56A6-4207-A765-8ED58324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Business Problem and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AC931-0283-44B5-95C4-6CAA7521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28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should HYATT hotels reduce the friction                                                 in the customer experience?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country has the highest detractor ratio?                                                             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state within that country is showcasing                                                               poor customer feedback?                                                                        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category of hotels is leading the poor                                         customer feedback trend within the specific state?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services and facilities are driving                                               transformation of customer experience from                                                                        detractors to passive to promotors?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4873ED-81BB-43EF-9D47-5D6FDCED9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xmlns="" id="{A5BEE8C6-6904-4C9B-8E94-A1AD86D5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2" y="1758463"/>
            <a:ext cx="3524273" cy="47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F8B6F-FB18-49DD-B4B4-4C72CD96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3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Answers to Business Questions using 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B84DAB-D71B-4165-8A4F-EA339C74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035"/>
            <a:ext cx="8596668" cy="430532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Modelling to understand and predict the behavior of customers based ‘Likelihood to Recommend’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 factors which influence ‘Likelihood to Recommend’ are Age Range, Guest Rooms, Tranquility, Hotel Condition, Customer Satisfaction,  Staff Cared, and  Restaurant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55B132-BCFF-4C38-8D8A-F1AB2E55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4" name="Picture 2" descr="https://lh6.googleusercontent.com/60PwNFqn4YGbktmMjFTtgl5OxUZTWN2bDYKkkwxNhxSgRDXPptUUkCsTti2v92fdwGOHoqeEBIb-0Sximu7baW6HQk1wXBmfz7Da_TPYP71XnUZCdLNjZUKNd5w-D4UDGVHup90L">
            <a:extLst>
              <a:ext uri="{FF2B5EF4-FFF2-40B4-BE49-F238E27FC236}">
                <a16:creationId xmlns:a16="http://schemas.microsoft.com/office/drawing/2014/main" xmlns="" id="{68AB95AF-4F8D-47E4-AC07-9F98BA8D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3189288"/>
            <a:ext cx="5725551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5.googleusercontent.com/LFT7WKNiCfTsSnho6cPlQE38FdiG5t9aGk9uxmGmjpol-2dOu8XoDIGDJcNakEPq_-ksWX7Bo5OlI-iR12yxWgIWD8kyIDqUS1eMPtzl3t_jQ9bftjlEc1hi8bvoAOaBmOyCMXmH_85T2uJIMA">
            <a:extLst>
              <a:ext uri="{FF2B5EF4-FFF2-40B4-BE49-F238E27FC236}">
                <a16:creationId xmlns:a16="http://schemas.microsoft.com/office/drawing/2014/main" xmlns="" id="{C496F5E9-4E06-4D7E-BF8F-89EEDF14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8" y="3189289"/>
            <a:ext cx="4797083" cy="34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F8B6F-FB18-49DD-B4B4-4C72CD96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3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Answers to Business Questions using 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B84DAB-D71B-4165-8A4F-EA339C74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87"/>
            <a:ext cx="8596668" cy="430532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Modelling to understand and predict the behavior of customers based ‘NPS Type’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 factors which influence ‘NPS Type’ are Guest Rooms, Tranquility, Fitness Trainer, Customer Satisfaction, and Staff Cared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55B132-BCFF-4C38-8D8A-F1AB2E55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18" name="Picture 2" descr="https://lh6.googleusercontent.com/grz74XFlA3hxYGKSV_x3SwJGquoJ_4_ly1AHsuWDDyATw7varydNgqWDbN2AWJ3p1qZsti2d95uck9SsU-zeYKCrlGbdOe-kFeCJTaE77Z4etHnxz_cyn-9n_m_ehN7f5s0G-12pTQi97nclig">
            <a:extLst>
              <a:ext uri="{FF2B5EF4-FFF2-40B4-BE49-F238E27FC236}">
                <a16:creationId xmlns:a16="http://schemas.microsoft.com/office/drawing/2014/main" xmlns="" id="{A2D2DEBF-D5E4-4135-AAFC-F671487F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8" y="3034748"/>
            <a:ext cx="4576485" cy="36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6.googleusercontent.com/KafebNtcZnoAlH_4EGaSFMWHrjy2my9jawCSy8RBQwaiBX1k0DsTjLKu-WkpGRGV8A75deYU5F6dgI9haJTAoShw1RyM2D6mjgC5Ssrnkst_zfAgoYuMBUYQCItAopYG6_UmeyyPuunuJN_RKw">
            <a:extLst>
              <a:ext uri="{FF2B5EF4-FFF2-40B4-BE49-F238E27FC236}">
                <a16:creationId xmlns:a16="http://schemas.microsoft.com/office/drawing/2014/main" xmlns="" id="{E8E6CA3A-5EF6-4D7E-81C9-3767D812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" y="3034748"/>
            <a:ext cx="5622512" cy="36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534353-8500-4015-928E-B61FCB2A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035"/>
            <a:ext cx="8596668" cy="430532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Algorithm is a data mining algorithm for mining frequent combination of services and facilities which specifically caters to customer preferences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Item Frequency Plot to determine the frequency of occurrence of services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279235B-E92D-4F2B-B900-BD00F5F8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3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Answers to Business Questions using Data Modelling</a:t>
            </a:r>
          </a:p>
        </p:txBody>
      </p:sp>
      <p:pic>
        <p:nvPicPr>
          <p:cNvPr id="11272" name="Picture 8" descr="https://lh5.googleusercontent.com/hpOGFx9eYoQt15EMPDMM9odtmLnu_gHEdDGkGwtiDfFZQmQ3lLacp1bDxswGLmoUAyot5UJfyohE2FGo7WQVdonherUxpTTzxPKZIjKjkQxHhhGZkDyYeZQnr7gFKawJKve8haR-">
            <a:extLst>
              <a:ext uri="{FF2B5EF4-FFF2-40B4-BE49-F238E27FC236}">
                <a16:creationId xmlns:a16="http://schemas.microsoft.com/office/drawing/2014/main" xmlns="" id="{D9626025-AE34-45EF-BB9B-72D3AF14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4" y="2924314"/>
            <a:ext cx="8848578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F64EA5-8FDD-4245-AD70-A7C1FF08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382"/>
            <a:ext cx="8970249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machine learning algorithms like Support Vector Machines (SVM) to implement supervised learning of data for classification and prediction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SVM facilities the identification of a combination of services and facilities which will create a positive, neutral, and negative customer experience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Guest Rooms, Tranquility, Hotel Condition, Customer Satisfaction, Staff cared, and Internet Usage have been identified as crucial parameters to influence customer favorability towards the hotel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Confusion Matrix from the SVM data model clearly indicates a accurate model for classification with elements in the diagonal showcasing precise classifications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F636378-02DF-4961-8D07-BD8C3554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8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Answers to Business Questions using Data Modelling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4715BC-2101-4320-81CF-63FB2DDA8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6" y="4837043"/>
            <a:ext cx="3062472" cy="18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D76C2C-A916-409B-9E74-7CED4DC2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6986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220B7-FC15-4FAC-987D-32E5C0A5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9197"/>
            <a:ext cx="8837727" cy="4499606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improve customer feedback from detractors, the hotel must focus on improving the services and facilities which have been proven to significantly influence customer feedback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Services must be packaged and promoted in a combination of offerings tailored to specific class and category of customers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Hyatt Hotel in El Segundo City of California should make significant improvements by providing better staff services to customers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Hotel should focus on maintaining a high standard for Hotel Rooms and Hotel Conditions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Room upgrades, premium internet services, and personal staff could be provided to frequent customers with detractor and passive ratings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Restaurants and cafes significantly influence customer feedback towards the hotel; Survey forms and feedback questionnaire could be filled up to customize food and bar menu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rules must be set-up to ensure noise free environment and tranquility of customers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658CC4-7F0D-4776-9D13-4F38ECB5F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0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BBCD8-AAA6-4D21-AD3A-347A6EE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24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Deployment of Shiny Application for Business Users</a:t>
            </a:r>
          </a:p>
        </p:txBody>
      </p:sp>
      <p:pic>
        <p:nvPicPr>
          <p:cNvPr id="12290" name="Picture 2" descr="https://lh3.googleusercontent.com/xp5_8_Tkt875K0zd19xa_Hsdy5LKrq5kucXVcredpufB2lTkmASlgoQYEXFe_WcoiFL9PcWAV_7Y7w24zLQOswyonwYqUtS8VVcGQLevqtY6xyyOxg9yOc_ocnn6nfbt2QRGNF0p">
            <a:extLst>
              <a:ext uri="{FF2B5EF4-FFF2-40B4-BE49-F238E27FC236}">
                <a16:creationId xmlns:a16="http://schemas.microsoft.com/office/drawing/2014/main" xmlns="" id="{BB41818D-81AE-444E-AF70-8BE3E861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" y="1649047"/>
            <a:ext cx="9381066" cy="318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6.googleusercontent.com/79OPyXD1nI15j6gaHab57rSay2mwuJmYQmYnMHL-Fr6uxB6CFBT-4hpG4GEjT3_rKntk6deNGl6dS78NF0zYe8eODgFq4IuL6EqMUUHd93zValU_fSgEvvavce9jSQPSL7gEmGYE">
            <a:extLst>
              <a:ext uri="{FF2B5EF4-FFF2-40B4-BE49-F238E27FC236}">
                <a16:creationId xmlns:a16="http://schemas.microsoft.com/office/drawing/2014/main" xmlns="" id="{9D4B9456-9234-472D-810A-CEFF1288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" y="4838700"/>
            <a:ext cx="9381066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4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E6E1D-EC57-4DCC-A9EA-FECA07F4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7C2A8F-3439-4D6A-A6E5-8B22692D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U.S. travel and tourism industry generated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over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$1.5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trillion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economic output in 2016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2016 travelers spent more than $293 billion                                                on traveler accommodations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sector supports more than 1.4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million jobs                                  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U.S. jobs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F8B20F-C65F-4994-ABFD-7B971BD9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CE0341-7ADF-4C42-927E-6A78AE368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12" y="1688241"/>
            <a:ext cx="396295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A2FA1-CC34-4A19-A563-F2A897AA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72528B3-77B3-432B-A430-2F7F6891D9A9}"/>
              </a:ext>
            </a:extLst>
          </p:cNvPr>
          <p:cNvSpPr txBox="1">
            <a:spLocks/>
          </p:cNvSpPr>
          <p:nvPr/>
        </p:nvSpPr>
        <p:spPr>
          <a:xfrm>
            <a:off x="3877733" y="314739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29D1AA-3078-49E4-8398-1B53F72B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7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E6316-61D4-49AE-9E22-CAA80E92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D2A985-77F0-40DE-8DC3-8AE084C0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Hyatt was founded by Jay Pritzker in 1957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1968, Hyatt International was formed and                                          subsequently became a separate public company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December 31, 2004, all of the hospitality assets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owned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Pritzker family business interests                                   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were consolidated under a single entity                             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 Hyatt Hotels Corporation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A77BD4-3C45-43FB-821C-6D250129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91980C-2B61-4C95-BC0D-7C840CE59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64" y="4100975"/>
            <a:ext cx="2695951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5C4137B-26FE-4AE4-A20D-4C594DEA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64" y="1722436"/>
            <a:ext cx="269595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E49C3-5AC7-4C23-96A3-8069DF31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Key Business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D97CCDA-9C85-433B-918D-1AEEB9BA9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20" y="1933366"/>
            <a:ext cx="6477904" cy="14956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D779DB-C180-4054-97EB-EAA8613BE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1396992-32A6-40BF-8259-3726F98E0C20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Net Promoter Score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Promoters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(score 9-10) are loyal enthusiasts who will keep buying and refer others, fueling growth.</a:t>
            </a:r>
          </a:p>
          <a:p>
            <a:pPr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Passives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(score 7-8) are satisfied but unenthusiastic customers who are vulnerable to competitive offerings.</a:t>
            </a:r>
          </a:p>
          <a:p>
            <a:pPr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Detractors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(score 0-6) are unhappy customers who can damage your brand and impede growth through negative word-of-mouth.</a:t>
            </a: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FF418-6618-43DD-854A-FC47A7B3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Identification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5E5025-F322-4F84-9F5B-79C04BE67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cx2="http://schemas.microsoft.com/office/drawing/2015/10/21/chartex" xmlns="" Requires="cx2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9E679ECF-D51F-4458-9DAB-1F282B99C49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8364275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xmlns="" xmlns:cx2="http://schemas.microsoft.com/office/drawing/2015/10/21/chartex" id="{9E679ECF-D51F-4458-9DAB-1F282B99C4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4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C500C-9B7F-475C-AE01-B9818C7C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8BD255-7978-4AE9-B779-92937408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7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Aggregation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Filtering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Discretization 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Resolve Inconsistencies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Reduction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78BB98-B8FE-48BD-B0EC-454736B1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5" y="211015"/>
            <a:ext cx="1774271" cy="133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B1C2148-A0CC-486F-B66E-CDE010362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12" y="1710648"/>
            <a:ext cx="570627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7EDC5-3929-4934-88AD-FCA052E9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0610C-8B00-4856-9543-76CD7A1F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approach to analyzing data sets to summarize their main characteristics, with visual methods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 plot of Country vs NPS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lh5.googleusercontent.com/SagqpTZsgrbIMxZrRqCjR2dS_KO5KpUk05lhwyJvCJ-eEYZePCJ1JgRBgNM4pvkkP4elxWKvX98-1WfQ6N28AikqOLI8n1V3w8QX0PJztmJVPf1CFXG9wd0jPu3tWcAFPGqFqoy2AzUCPArF0A">
            <a:extLst>
              <a:ext uri="{FF2B5EF4-FFF2-40B4-BE49-F238E27FC236}">
                <a16:creationId xmlns:a16="http://schemas.microsoft.com/office/drawing/2014/main" xmlns="" id="{F4CB7CD2-4330-45D6-9860-7911CBE5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926866"/>
            <a:ext cx="940920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2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7EDC5-3929-4934-88AD-FCA052E9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0610C-8B00-4856-9543-76CD7A1F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Country wise NPS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lh5.googleusercontent.com/HFFlNB8kIXLoLF2wtdaL-qud-CUFtYR-OaxQzWqkmzCvKPmE-QWWWSThLWg1LMx9O8xAeB2w6tfGt7chzh0-29yxTaQ2dc39y8nfXMtQKNUiBz3ziBWx3ZHqSFHmoAZxw03BJBx4">
            <a:extLst>
              <a:ext uri="{FF2B5EF4-FFF2-40B4-BE49-F238E27FC236}">
                <a16:creationId xmlns:a16="http://schemas.microsoft.com/office/drawing/2014/main" xmlns="" id="{90D2018D-05E8-4ED8-9043-542B2F37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2166426"/>
            <a:ext cx="9017784" cy="432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FCE8B-CD76-4EDE-91DD-50CBD363D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65551"/>
            <a:ext cx="5564440" cy="449085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 plot of State wise detractor ratio for USA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9831902-274E-4CC7-AD5A-E5EE4A281DA8}"/>
              </a:ext>
            </a:extLst>
          </p:cNvPr>
          <p:cNvSpPr txBox="1">
            <a:spLocks/>
          </p:cNvSpPr>
          <p:nvPr/>
        </p:nvSpPr>
        <p:spPr>
          <a:xfrm>
            <a:off x="791636" y="58972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2054" name="Picture 6" descr="https://lh5.googleusercontent.com/V_O-DuYUZ5WTRTIN5Z8yHbMT6eVX3dhyJwTB5FEAMqwxyOGLA3Mdx-OP0IXDrK4AbcgvKqlWzn2WSZkTeDXpa-_HJAlDj0S-zeAiOXxYF_w3hgyAtVmAvKXeCekTV1Ggt9768KivYskdNrC_8w">
            <a:extLst>
              <a:ext uri="{FF2B5EF4-FFF2-40B4-BE49-F238E27FC236}">
                <a16:creationId xmlns:a16="http://schemas.microsoft.com/office/drawing/2014/main" xmlns="" id="{53D24ECF-06C3-491A-9D9E-ABB9439B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4" y="2236762"/>
            <a:ext cx="9549881" cy="449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678</Words>
  <Application>Microsoft Macintosh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Trebuchet MS</vt:lpstr>
      <vt:lpstr>Wingdings 3</vt:lpstr>
      <vt:lpstr>Arial</vt:lpstr>
      <vt:lpstr>Facet</vt:lpstr>
      <vt:lpstr>IST687_M002_Group1   Romil Shroff                                                                                                Omkar Mutreja     Jeni Adenshia           Cordell Hudson  </vt:lpstr>
      <vt:lpstr>Industry Analysis</vt:lpstr>
      <vt:lpstr>Business Overview</vt:lpstr>
      <vt:lpstr>Identify Key Business Metrics</vt:lpstr>
      <vt:lpstr>Data Identification</vt:lpstr>
      <vt:lpstr>Data Preprocessing</vt:lpstr>
      <vt:lpstr>Exploratory Data Analysis</vt:lpstr>
      <vt:lpstr>Exploratory Data Analysis</vt:lpstr>
      <vt:lpstr>PowerPoint Presentation</vt:lpstr>
      <vt:lpstr>Exploratory Data Analysis </vt:lpstr>
      <vt:lpstr>Insights, Trends, and Visual Graphs</vt:lpstr>
      <vt:lpstr>Insights, Trends, and Visual Graphs</vt:lpstr>
      <vt:lpstr>Identify Business Problem and Business Questions</vt:lpstr>
      <vt:lpstr>Find Answers to Business Questions using Data Modelling</vt:lpstr>
      <vt:lpstr>Find Answers to Business Questions using Data Modelling</vt:lpstr>
      <vt:lpstr>Find Answers to Business Questions using Data Modelling</vt:lpstr>
      <vt:lpstr>Find Answers to Business Questions using Data Modelling</vt:lpstr>
      <vt:lpstr>Recommendations and Lessons Learned</vt:lpstr>
      <vt:lpstr>Deployment of Shiny Application for Business Users</vt:lpstr>
      <vt:lpstr>Questions?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shroff</dc:creator>
  <cp:lastModifiedBy>Omkar Kamal Mutreja</cp:lastModifiedBy>
  <cp:revision>87</cp:revision>
  <dcterms:created xsi:type="dcterms:W3CDTF">2017-12-06T22:16:18Z</dcterms:created>
  <dcterms:modified xsi:type="dcterms:W3CDTF">2017-12-07T16:23:36Z</dcterms:modified>
</cp:coreProperties>
</file>