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0" r:id="rId1"/>
    <p:sldMasterId id="2147483651" r:id="rId2"/>
  </p:sldMasterIdLst>
  <p:notesMasterIdLst>
    <p:notesMasterId r:id="rId37"/>
  </p:notesMasterIdLst>
  <p:sldIdLst>
    <p:sldId id="282" r:id="rId3"/>
    <p:sldId id="304" r:id="rId4"/>
    <p:sldId id="269" r:id="rId5"/>
    <p:sldId id="259" r:id="rId6"/>
    <p:sldId id="261" r:id="rId7"/>
    <p:sldId id="288" r:id="rId8"/>
    <p:sldId id="268" r:id="rId9"/>
    <p:sldId id="305" r:id="rId10"/>
    <p:sldId id="267" r:id="rId11"/>
    <p:sldId id="275" r:id="rId12"/>
    <p:sldId id="278" r:id="rId13"/>
    <p:sldId id="306" r:id="rId14"/>
    <p:sldId id="262" r:id="rId15"/>
    <p:sldId id="264" r:id="rId16"/>
    <p:sldId id="265" r:id="rId17"/>
    <p:sldId id="266" r:id="rId18"/>
    <p:sldId id="270" r:id="rId19"/>
    <p:sldId id="307" r:id="rId20"/>
    <p:sldId id="295" r:id="rId21"/>
    <p:sldId id="303" r:id="rId22"/>
    <p:sldId id="289" r:id="rId23"/>
    <p:sldId id="290" r:id="rId24"/>
    <p:sldId id="286" r:id="rId25"/>
    <p:sldId id="308" r:id="rId26"/>
    <p:sldId id="297" r:id="rId27"/>
    <p:sldId id="283" r:id="rId28"/>
    <p:sldId id="284" r:id="rId29"/>
    <p:sldId id="274" r:id="rId30"/>
    <p:sldId id="300" r:id="rId31"/>
    <p:sldId id="285" r:id="rId32"/>
    <p:sldId id="302" r:id="rId33"/>
    <p:sldId id="301" r:id="rId34"/>
    <p:sldId id="299" r:id="rId35"/>
    <p:sldId id="258" r:id="rId36"/>
  </p:sldIdLst>
  <p:sldSz cx="9144000" cy="6858000" type="letter"/>
  <p:notesSz cx="6858000" cy="9144000"/>
  <p:defaultTextStyle>
    <a:defPPr>
      <a:defRPr lang="en-US"/>
    </a:defPPr>
    <a:lvl1pPr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1pPr>
    <a:lvl2pPr marL="321457"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2pPr>
    <a:lvl3pPr marL="642915"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3pPr>
    <a:lvl4pPr marL="964372"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4pPr>
    <a:lvl5pPr marL="1285829" algn="l" rtl="0" fontAlgn="base">
      <a:spcBef>
        <a:spcPct val="0"/>
      </a:spcBef>
      <a:spcAft>
        <a:spcPct val="0"/>
      </a:spcAft>
      <a:defRPr sz="800" kern="1200">
        <a:solidFill>
          <a:srgbClr val="000000"/>
        </a:solidFill>
        <a:latin typeface="Gill Sans" charset="0"/>
        <a:ea typeface="ヒラギノ角ゴ ProN W3" charset="-128"/>
        <a:cs typeface="ヒラギノ角ゴ ProN W3" charset="-128"/>
        <a:sym typeface="Gill Sans" charset="0"/>
      </a:defRPr>
    </a:lvl5pPr>
    <a:lvl6pPr marL="1607287"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6pPr>
    <a:lvl7pPr marL="1928744"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7pPr>
    <a:lvl8pPr marL="2250201"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8pPr>
    <a:lvl9pPr marL="2571659" algn="l" defTabSz="321457" rtl="0" eaLnBrk="1" latinLnBrk="0" hangingPunct="1">
      <a:defRPr sz="800" kern="1200">
        <a:solidFill>
          <a:srgbClr val="000000"/>
        </a:solidFill>
        <a:latin typeface="Gill Sans" charset="0"/>
        <a:ea typeface="ヒラギノ角ゴ ProN W3" charset="-128"/>
        <a:cs typeface="ヒラギノ角ゴ ProN W3" charset="-128"/>
        <a:sym typeface="Gill Sans"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useTimings="0">
    <p:present/>
    <p:sldAll/>
    <p:penClr>
      <a:schemeClr val="tx1"/>
    </p:penClr>
  </p:showPr>
  <p:clrMru>
    <a:srgbClr val="336600"/>
    <a:srgbClr val="336699"/>
    <a:srgbClr val="9BC5E1"/>
    <a:srgbClr val="99CCFF"/>
    <a:srgbClr val="66CCFF"/>
    <a:srgbClr val="63A4D2"/>
    <a:srgbClr val="5CAFD2"/>
    <a:srgbClr val="5293BF"/>
    <a:srgbClr val="99CC33"/>
    <a:srgbClr val="66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20233" autoAdjust="0"/>
    <p:restoredTop sz="94660"/>
  </p:normalViewPr>
  <p:slideViewPr>
    <p:cSldViewPr snapToObjects="1">
      <p:cViewPr varScale="1">
        <p:scale>
          <a:sx n="117" d="100"/>
          <a:sy n="117" d="100"/>
        </p:scale>
        <p:origin x="-400" y="-96"/>
      </p:cViewPr>
      <p:guideLst>
        <p:guide orient="horz" pos="384"/>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3944"/>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5363"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p:cNvSpPr>
          <p:nvPr>
            <p:ph type="ftr" sz="quarter" idx="4"/>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pPr>
              <a:defRPr/>
            </a:pPr>
            <a:endParaRPr lang="en-US"/>
          </a:p>
        </p:txBody>
      </p:sp>
      <p:sp>
        <p:nvSpPr>
          <p:cNvPr id="15367" name="Rectangle 7"/>
          <p:cNvSpPr>
            <a:spLocks noGrp="1"/>
          </p:cNvSpPr>
          <p:nvPr>
            <p:ph type="sldNum" sz="quarter" idx="5"/>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pPr>
              <a:defRPr/>
            </a:pPr>
            <a:fld id="{406BFFA2-D9B4-0B4C-81FE-55BC91DFE04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Gill San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p:cNvSpPr>
          <p:nvPr>
            <p:ph type="sldNum" sz="quarter" idx="5"/>
          </p:nvPr>
        </p:nvSpPr>
        <p:spPr>
          <a:noFill/>
        </p:spPr>
        <p:txBody>
          <a:bodyPr/>
          <a:lstStyle/>
          <a:p>
            <a:fld id="{FECE6C08-C8EE-C749-9A65-68BE2EADB7F2}" type="slidenum">
              <a:rPr lang="en-US"/>
              <a:pPr/>
              <a:t>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7"/>
          <p:cNvSpPr>
            <a:spLocks noGrp="1"/>
          </p:cNvSpPr>
          <p:nvPr>
            <p:ph type="sldNum" sz="quarter" idx="5"/>
          </p:nvPr>
        </p:nvSpPr>
        <p:spPr>
          <a:noFill/>
        </p:spPr>
        <p:txBody>
          <a:bodyPr/>
          <a:lstStyle/>
          <a:p>
            <a:fld id="{660BB7C1-A170-C34B-B673-121D049DA6E3}" type="slidenum">
              <a:rPr lang="en-US"/>
              <a:pPr/>
              <a:t>16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p:cNvSpPr>
          <p:nvPr>
            <p:ph type="sldNum" sz="quarter" idx="5"/>
          </p:nvPr>
        </p:nvSpPr>
        <p:spPr>
          <a:noFill/>
        </p:spPr>
        <p:txBody>
          <a:bodyPr/>
          <a:lstStyle/>
          <a:p>
            <a:fld id="{7F8B2620-8173-064A-BBF8-64F01234C645}"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a:noFill/>
        </p:spPr>
        <p:txBody>
          <a:bodyPr/>
          <a:lstStyle/>
          <a:p>
            <a:fld id="{35A98E69-71C5-5848-B62B-35066CAC3846}" type="slidenum">
              <a:rPr lang="en-US"/>
              <a:pPr/>
              <a:t>28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p:cNvSpPr>
          <p:nvPr>
            <p:ph type="body" idx="1"/>
          </p:nvPr>
        </p:nvSpPr>
        <p:spPr>
          <a:noFill/>
          <a:ln w="9525"/>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a:noFill/>
        </p:spPr>
        <p:txBody>
          <a:bodyPr/>
          <a:lstStyle/>
          <a:p>
            <a:fld id="{35A98E69-71C5-5848-B62B-35066CAC3846}" type="slidenum">
              <a:rPr lang="en-US"/>
              <a:pPr/>
              <a:t>29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p:cNvSpPr>
          <p:nvPr>
            <p:ph type="sldNum" sz="quarter" idx="5"/>
          </p:nvPr>
        </p:nvSpPr>
        <p:spPr>
          <a:noFill/>
        </p:spPr>
        <p:txBody>
          <a:bodyPr/>
          <a:lstStyle/>
          <a:p>
            <a:fld id="{FECE6C08-C8EE-C749-9A65-68BE2EADB7F2}"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p:cNvSpPr>
          <p:nvPr>
            <p:ph type="sldNum" sz="quarter" idx="5"/>
          </p:nvPr>
        </p:nvSpPr>
        <p:spPr>
          <a:noFill/>
        </p:spPr>
        <p:txBody>
          <a:bodyPr/>
          <a:lstStyle/>
          <a:p>
            <a:fld id="{78D6772C-75A1-3E4B-BD1D-85B4FCD8DFA1}" type="slidenum">
              <a:rPr lang="en-US"/>
              <a:pPr/>
              <a:t>3</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p:cNvSpPr>
          <p:nvPr>
            <p:ph type="sldNum" sz="quarter" idx="5"/>
          </p:nvPr>
        </p:nvSpPr>
        <p:spPr>
          <a:noFill/>
        </p:spPr>
        <p:txBody>
          <a:bodyPr/>
          <a:lstStyle/>
          <a:p>
            <a:fld id="{334F7078-DE83-D24E-8DCE-D90477F176AE}" type="slidenum">
              <a:rPr lang="en-US"/>
              <a:pPr/>
              <a:t>4</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p:cNvSpPr>
          <p:nvPr>
            <p:ph type="sldNum" sz="quarter" idx="5"/>
          </p:nvPr>
        </p:nvSpPr>
        <p:spPr>
          <a:noFill/>
        </p:spPr>
        <p:txBody>
          <a:bodyPr/>
          <a:lstStyle/>
          <a:p>
            <a:fld id="{DAF56630-6333-BE47-8DA3-7F59F461BA75}" type="slidenum">
              <a:rPr lang="en-US"/>
              <a:pPr/>
              <a:t>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p:cNvSpPr>
          <p:nvPr>
            <p:ph type="sldNum" sz="quarter" idx="5"/>
          </p:nvPr>
        </p:nvSpPr>
        <p:spPr>
          <a:noFill/>
        </p:spPr>
        <p:txBody>
          <a:bodyPr/>
          <a:lstStyle/>
          <a:p>
            <a:fld id="{87E027AD-C256-FF4B-B7A3-9434FA7CC787}" type="slidenum">
              <a:rPr lang="en-US"/>
              <a:pPr/>
              <a:t>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p:cNvSpPr>
          <p:nvPr>
            <p:ph type="sldNum" sz="quarter" idx="5"/>
          </p:nvPr>
        </p:nvSpPr>
        <p:spPr>
          <a:noFill/>
        </p:spPr>
        <p:txBody>
          <a:bodyPr/>
          <a:lstStyle/>
          <a:p>
            <a:fld id="{C519F022-8273-F046-A448-9AAC902DE131}" type="slidenum">
              <a:rPr lang="en-US"/>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7"/>
          <p:cNvSpPr>
            <a:spLocks noGrp="1"/>
          </p:cNvSpPr>
          <p:nvPr>
            <p:ph type="sldNum" sz="quarter" idx="5"/>
          </p:nvPr>
        </p:nvSpPr>
        <p:spPr>
          <a:noFill/>
        </p:spPr>
        <p:txBody>
          <a:bodyPr/>
          <a:lstStyle/>
          <a:p>
            <a:fld id="{55D2824F-0932-7B4A-8A0E-3D006694A921}" type="slidenum">
              <a:rPr lang="en-US"/>
              <a:pPr/>
              <a:t>13</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7"/>
          <p:cNvSpPr>
            <a:spLocks noGrp="1"/>
          </p:cNvSpPr>
          <p:nvPr>
            <p:ph type="sldNum" sz="quarter" idx="5"/>
          </p:nvPr>
        </p:nvSpPr>
        <p:spPr>
          <a:noFill/>
        </p:spPr>
        <p:txBody>
          <a:bodyPr/>
          <a:lstStyle/>
          <a:p>
            <a:fld id="{5A14890B-99F2-3842-967F-61C415B482B7}" type="slidenum">
              <a:rPr lang="en-US"/>
              <a:pPr/>
              <a:t>14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7"/>
          <p:cNvSpPr>
            <a:spLocks noGrp="1"/>
          </p:cNvSpPr>
          <p:nvPr>
            <p:ph type="sldNum" sz="quarter" idx="5"/>
          </p:nvPr>
        </p:nvSpPr>
        <p:spPr>
          <a:noFill/>
        </p:spPr>
        <p:txBody>
          <a:bodyPr/>
          <a:lstStyle/>
          <a:p>
            <a:fld id="{0CF0F308-75E2-C54E-9B9A-7B7C4D6BF39E}" type="slidenum">
              <a:rPr lang="en-US"/>
              <a:pPr/>
              <a:t>15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p:cNvSpPr>
          <p:nvPr>
            <p:ph type="body" idx="1"/>
          </p:nvPr>
        </p:nvSpPr>
        <p:spPr>
          <a:noFill/>
          <a:ln w="9525"/>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21030" y="0"/>
            <a:ext cx="1301502"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16524" y="0"/>
            <a:ext cx="379735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7338" y="1676401"/>
            <a:ext cx="6932500" cy="1624012"/>
          </a:xfrm>
        </p:spPr>
        <p:txBody>
          <a:bodyPr anchor="b" anchorCtr="0"/>
          <a:lstStyle>
            <a:lvl1pPr algn="r">
              <a:defRPr sz="4800" b="1" cap="all">
                <a:solidFill>
                  <a:schemeClr val="tx1">
                    <a:lumMod val="65000"/>
                    <a:lumOff val="3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07338" y="3300412"/>
            <a:ext cx="6932500"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5383" y="723305"/>
            <a:ext cx="4344293" cy="534888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832" y="723305"/>
            <a:ext cx="4344293" cy="534888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224" y="273472"/>
            <a:ext cx="5111130" cy="5512965"/>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endParaRPr lang="en-US" dirty="0"/>
          </a:p>
        </p:txBody>
      </p:sp>
      <p:sp>
        <p:nvSpPr>
          <p:cNvPr id="4" name="Text Placeholder 3"/>
          <p:cNvSpPr>
            <a:spLocks noGrp="1"/>
          </p:cNvSpPr>
          <p:nvPr>
            <p:ph type="body" sz="half" idx="2"/>
          </p:nvPr>
        </p:nvSpPr>
        <p:spPr>
          <a:xfrm>
            <a:off x="457647" y="273473"/>
            <a:ext cx="3008189" cy="5512965"/>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dirty="0" smtClean="0"/>
              <a:t>Click to edit Master text styles</a:t>
            </a:r>
          </a:p>
        </p:txBody>
      </p:sp>
      <p:sp>
        <p:nvSpPr>
          <p:cNvPr id="5" name="Title 1"/>
          <p:cNvSpPr>
            <a:spLocks noGrp="1"/>
          </p:cNvSpPr>
          <p:nvPr>
            <p:ph type="title"/>
          </p:nvPr>
        </p:nvSpPr>
        <p:spPr>
          <a:xfrm>
            <a:off x="875109" y="6132463"/>
            <a:ext cx="6268641" cy="642938"/>
          </a:xfrm>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635" y="1618506"/>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Arial" charset="0"/>
            </a:endParaRPr>
          </a:p>
        </p:txBody>
      </p:sp>
      <p:sp>
        <p:nvSpPr>
          <p:cNvPr id="4" name="Text Placeholder 3"/>
          <p:cNvSpPr>
            <a:spLocks noGrp="1"/>
          </p:cNvSpPr>
          <p:nvPr>
            <p:ph type="body" sz="half" idx="2"/>
          </p:nvPr>
        </p:nvSpPr>
        <p:spPr>
          <a:xfrm>
            <a:off x="1792635" y="695400"/>
            <a:ext cx="5486177" cy="804788"/>
          </a:xfrm>
        </p:spPr>
        <p:txBody>
          <a:bodyPr anchor="b"/>
          <a:lstStyle>
            <a:lvl1pPr marL="0" indent="0" algn="ctr">
              <a:buNone/>
              <a:defRPr sz="2000" baseline="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dirty="0" smtClean="0"/>
              <a:t>Click to edit Master text styles</a:t>
            </a:r>
          </a:p>
        </p:txBody>
      </p:sp>
      <p:sp>
        <p:nvSpPr>
          <p:cNvPr id="5" name="Title 1"/>
          <p:cNvSpPr>
            <a:spLocks noGrp="1"/>
          </p:cNvSpPr>
          <p:nvPr>
            <p:ph type="title"/>
          </p:nvPr>
        </p:nvSpPr>
        <p:spPr>
          <a:xfrm>
            <a:off x="875109" y="6132463"/>
            <a:ext cx="6268641" cy="642938"/>
          </a:xfrm>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5492" y="0"/>
            <a:ext cx="2205633" cy="6072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8594" y="0"/>
            <a:ext cx="6509742" cy="6072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16523" y="3366492"/>
            <a:ext cx="2549426" cy="34915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73105" y="3366492"/>
            <a:ext cx="2549426" cy="3491508"/>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2"/>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7" y="1435448"/>
            <a:ext cx="300818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5" y="612800"/>
            <a:ext cx="5486177"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smtClean="0">
              <a:sym typeface="Arial"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250531" y="3366492"/>
            <a:ext cx="4572000" cy="3491508"/>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7" name="Rectangle 2"/>
          <p:cNvSpPr>
            <a:spLocks noGrp="1" noChangeArrowheads="1"/>
          </p:cNvSpPr>
          <p:nvPr>
            <p:ph type="title"/>
          </p:nvPr>
        </p:nvSpPr>
        <p:spPr bwMode="auto">
          <a:xfrm>
            <a:off x="4250531" y="0"/>
            <a:ext cx="4572000" cy="3303984"/>
          </a:xfrm>
          <a:prstGeom prst="rect">
            <a:avLst/>
          </a:prstGeom>
          <a:noFill/>
          <a:ln w="12700">
            <a:noFill/>
            <a:miter lim="800000"/>
            <a:headEnd/>
            <a:tailEnd/>
          </a:ln>
        </p:spPr>
        <p:txBody>
          <a:bodyPr vert="horz" wrap="square" lIns="35717" tIns="35717" rIns="35717" bIns="35717" numCol="1" anchor="b" anchorCtr="0" compatLnSpc="1">
            <a:prstTxWarp prst="textNoShape">
              <a:avLst/>
            </a:prstTxWarp>
          </a:bodyPr>
          <a:lstStyle/>
          <a:p>
            <a:pPr lvl="0"/>
            <a:r>
              <a:rPr lang="en-US">
                <a:sym typeface="Arial" charset="0"/>
              </a:rPr>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fade/>
  </p:transition>
  <p:txStyles>
    <p:titleStyle>
      <a:lvl1pPr algn="l" rtl="0" eaLnBrk="0" fontAlgn="base" hangingPunct="0">
        <a:spcBef>
          <a:spcPct val="0"/>
        </a:spcBef>
        <a:spcAft>
          <a:spcPct val="0"/>
        </a:spcAft>
        <a:defRPr sz="4200" b="1">
          <a:solidFill>
            <a:srgbClr val="404040"/>
          </a:solidFill>
          <a:latin typeface="Arial Rounded MT Bold"/>
          <a:ea typeface="+mj-ea"/>
          <a:cs typeface="+mj-cs"/>
          <a:sym typeface="Arial" charset="0"/>
        </a:defRPr>
      </a:lvl1pPr>
      <a:lvl2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rgbClr val="404040"/>
          </a:solidFill>
          <a:latin typeface="Arial Rounded MT Bold" charset="0"/>
          <a:ea typeface="ヒラギノ角ゴ ProN W6" charset="-128"/>
          <a:cs typeface="ヒラギノ角ゴ ProN W6" charset="-128"/>
          <a:sym typeface="Arial" charset="0"/>
        </a:defRPr>
      </a:lvl5pPr>
      <a:lvl6pPr marL="321457"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6pPr>
      <a:lvl7pPr marL="642915"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7pPr>
      <a:lvl8pPr marL="964372"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8pPr>
      <a:lvl9pPr marL="1285829" algn="l" rtl="0" fontAlgn="base">
        <a:spcBef>
          <a:spcPct val="0"/>
        </a:spcBef>
        <a:spcAft>
          <a:spcPct val="0"/>
        </a:spcAft>
        <a:defRPr sz="4200" b="1">
          <a:solidFill>
            <a:srgbClr val="0C0F20"/>
          </a:solidFill>
          <a:latin typeface="Arial" charset="0"/>
          <a:ea typeface="ヒラギノ角ゴ ProN W6" charset="-128"/>
          <a:cs typeface="ヒラギノ角ゴ ProN W6" charset="-128"/>
          <a:sym typeface="Arial" charset="0"/>
        </a:defRPr>
      </a:lvl9pPr>
    </p:titleStyle>
    <p:bodyStyle>
      <a:lvl1pPr marL="241093" indent="-241093" algn="l" rtl="0" eaLnBrk="0" fontAlgn="base" hangingPunct="0">
        <a:spcBef>
          <a:spcPct val="0"/>
        </a:spcBef>
        <a:spcAft>
          <a:spcPct val="0"/>
        </a:spcAft>
        <a:defRPr sz="2300">
          <a:solidFill>
            <a:srgbClr val="404040"/>
          </a:solidFill>
          <a:latin typeface="Arial Rounded MT Bold"/>
          <a:ea typeface="+mn-ea"/>
          <a:cs typeface="+mn-cs"/>
          <a:sym typeface="Arial" charset="0"/>
        </a:defRPr>
      </a:lvl1pPr>
      <a:lvl2pPr marL="522368" indent="-200911" algn="l" rtl="0" eaLnBrk="0" fontAlgn="base" hangingPunct="0">
        <a:spcBef>
          <a:spcPct val="0"/>
        </a:spcBef>
        <a:spcAft>
          <a:spcPct val="0"/>
        </a:spcAft>
        <a:defRPr sz="2300">
          <a:solidFill>
            <a:srgbClr val="404040"/>
          </a:solidFill>
          <a:latin typeface="Arial Rounded MT Bold"/>
          <a:ea typeface="+mn-ea"/>
          <a:cs typeface="+mn-cs"/>
          <a:sym typeface="Arial" charset="0"/>
        </a:defRPr>
      </a:lvl2pPr>
      <a:lvl3pPr marL="803643"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3pPr>
      <a:lvl4pPr marL="1125101"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4pPr>
      <a:lvl5pPr marL="1446558" indent="-160729" algn="l" rtl="0" eaLnBrk="0" fontAlgn="base" hangingPunct="0">
        <a:spcBef>
          <a:spcPct val="0"/>
        </a:spcBef>
        <a:spcAft>
          <a:spcPct val="0"/>
        </a:spcAft>
        <a:defRPr sz="2300">
          <a:solidFill>
            <a:srgbClr val="404040"/>
          </a:solidFill>
          <a:latin typeface="Arial Rounded MT Bold"/>
          <a:ea typeface="+mn-ea"/>
          <a:cs typeface="+mn-cs"/>
          <a:sym typeface="Arial" charset="0"/>
        </a:defRPr>
      </a:lvl5pPr>
      <a:lvl6pPr marL="321457" algn="l" rtl="0" fontAlgn="base">
        <a:spcBef>
          <a:spcPct val="0"/>
        </a:spcBef>
        <a:spcAft>
          <a:spcPct val="0"/>
        </a:spcAft>
        <a:defRPr sz="2300">
          <a:solidFill>
            <a:srgbClr val="0C0F20"/>
          </a:solidFill>
          <a:latin typeface="+mn-lt"/>
          <a:ea typeface="+mn-ea"/>
          <a:cs typeface="+mn-cs"/>
          <a:sym typeface="Arial" charset="0"/>
        </a:defRPr>
      </a:lvl6pPr>
      <a:lvl7pPr marL="642915" algn="l" rtl="0" fontAlgn="base">
        <a:spcBef>
          <a:spcPct val="0"/>
        </a:spcBef>
        <a:spcAft>
          <a:spcPct val="0"/>
        </a:spcAft>
        <a:defRPr sz="2300">
          <a:solidFill>
            <a:srgbClr val="0C0F20"/>
          </a:solidFill>
          <a:latin typeface="+mn-lt"/>
          <a:ea typeface="+mn-ea"/>
          <a:cs typeface="+mn-cs"/>
          <a:sym typeface="Arial" charset="0"/>
        </a:defRPr>
      </a:lvl7pPr>
      <a:lvl8pPr marL="964372" algn="l" rtl="0" fontAlgn="base">
        <a:spcBef>
          <a:spcPct val="0"/>
        </a:spcBef>
        <a:spcAft>
          <a:spcPct val="0"/>
        </a:spcAft>
        <a:defRPr sz="2300">
          <a:solidFill>
            <a:srgbClr val="0C0F20"/>
          </a:solidFill>
          <a:latin typeface="+mn-lt"/>
          <a:ea typeface="+mn-ea"/>
          <a:cs typeface="+mn-cs"/>
          <a:sym typeface="Arial" charset="0"/>
        </a:defRPr>
      </a:lvl8pPr>
      <a:lvl9pPr marL="1285829" algn="l" rtl="0" fontAlgn="base">
        <a:spcBef>
          <a:spcPct val="0"/>
        </a:spcBef>
        <a:spcAft>
          <a:spcPct val="0"/>
        </a:spcAft>
        <a:defRPr sz="2300">
          <a:solidFill>
            <a:srgbClr val="0C0F20"/>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1035844" y="6132463"/>
            <a:ext cx="6268641" cy="642938"/>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title style</a:t>
            </a:r>
          </a:p>
        </p:txBody>
      </p:sp>
      <p:sp>
        <p:nvSpPr>
          <p:cNvPr id="13315" name="Rectangle 2"/>
          <p:cNvSpPr>
            <a:spLocks noGrp="1" noChangeArrowheads="1"/>
          </p:cNvSpPr>
          <p:nvPr>
            <p:ph type="body" idx="1"/>
          </p:nvPr>
        </p:nvSpPr>
        <p:spPr bwMode="auto">
          <a:xfrm>
            <a:off x="363885" y="383976"/>
            <a:ext cx="8416230" cy="5348883"/>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a:r>
              <a:rPr lang="en-US" dirty="0">
                <a:sym typeface="Arial" charset="0"/>
              </a:rPr>
              <a:t>Click to edit Master text styles</a:t>
            </a:r>
          </a:p>
          <a:p>
            <a:pPr lvl="1"/>
            <a:r>
              <a:rPr lang="en-US" dirty="0">
                <a:sym typeface="Arial" charset="0"/>
              </a:rPr>
              <a:t>Second level</a:t>
            </a:r>
          </a:p>
          <a:p>
            <a:pPr lvl="2"/>
            <a:r>
              <a:rPr lang="en-US" dirty="0">
                <a:sym typeface="Arial" charset="0"/>
              </a:rPr>
              <a:t>Third level</a:t>
            </a:r>
          </a:p>
          <a:p>
            <a:pPr lvl="3"/>
            <a:r>
              <a:rPr lang="en-US" dirty="0">
                <a:sym typeface="Arial" charset="0"/>
              </a:rPr>
              <a:t>Fourth level</a:t>
            </a:r>
          </a:p>
          <a:p>
            <a:pPr lvl="4"/>
            <a:r>
              <a:rPr lang="en-US" dirty="0">
                <a:sym typeface="Arial" charset="0"/>
              </a:rPr>
              <a:t>Fifth level</a:t>
            </a:r>
          </a:p>
        </p:txBody>
      </p:sp>
      <p:pic>
        <p:nvPicPr>
          <p:cNvPr id="13316" name="Picture 3" descr="dbrelay_square.pdf"/>
          <p:cNvPicPr>
            <a:picLocks noChangeAspect="1"/>
          </p:cNvPicPr>
          <p:nvPr userDrawn="1"/>
        </p:nvPicPr>
        <p:blipFill>
          <a:blip r:embed="rId14"/>
          <a:srcRect/>
          <a:stretch>
            <a:fillRect/>
          </a:stretch>
        </p:blipFill>
        <p:spPr bwMode="auto">
          <a:xfrm>
            <a:off x="87065" y="6132463"/>
            <a:ext cx="647402" cy="6429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txStyles>
    <p:titleStyle>
      <a:lvl1pPr algn="l" rtl="0" eaLnBrk="0" fontAlgn="base" hangingPunct="0">
        <a:spcBef>
          <a:spcPct val="0"/>
        </a:spcBef>
        <a:spcAft>
          <a:spcPct val="0"/>
        </a:spcAft>
        <a:defRPr sz="2800" b="1">
          <a:solidFill>
            <a:srgbClr val="D9D9D9"/>
          </a:solidFill>
          <a:latin typeface="Arial Rounded MT Bold"/>
          <a:ea typeface="+mj-ea"/>
          <a:cs typeface="+mj-cs"/>
          <a:sym typeface="Arial" charset="0"/>
        </a:defRPr>
      </a:lvl1pPr>
      <a:lvl2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D9D9D9"/>
          </a:solidFill>
          <a:latin typeface="Arial Rounded MT Bold" charset="0"/>
          <a:ea typeface="ヒラギノ角ゴ ProN W6" charset="-128"/>
          <a:cs typeface="ヒラギノ角ゴ ProN W6" charset="-128"/>
          <a:sym typeface="Arial" charset="0"/>
        </a:defRPr>
      </a:lvl5pPr>
      <a:lvl6pPr marL="321457"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6pPr>
      <a:lvl7pPr marL="642915"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7pPr>
      <a:lvl8pPr marL="964372"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8pPr>
      <a:lvl9pPr marL="1285829" algn="ctr" rtl="0" fontAlgn="base">
        <a:spcBef>
          <a:spcPct val="0"/>
        </a:spcBef>
        <a:spcAft>
          <a:spcPct val="0"/>
        </a:spcAft>
        <a:defRPr sz="3500" b="1">
          <a:solidFill>
            <a:srgbClr val="0C0F20"/>
          </a:solidFill>
          <a:latin typeface="Arial" charset="0"/>
          <a:ea typeface="ヒラギノ角ゴ ProN W6" charset="-128"/>
          <a:cs typeface="ヒラギノ角ゴ ProN W6" charset="-128"/>
          <a:sym typeface="Arial" charset="0"/>
        </a:defRPr>
      </a:lvl9pPr>
    </p:titleStyle>
    <p:bodyStyle>
      <a:lvl1pPr marL="267881" indent="-242210" algn="l" rtl="0" eaLnBrk="0" fontAlgn="base" hangingPunct="0">
        <a:lnSpc>
          <a:spcPct val="120000"/>
        </a:lnSpc>
        <a:spcBef>
          <a:spcPts val="1266"/>
        </a:spcBef>
        <a:spcAft>
          <a:spcPts val="1266"/>
        </a:spcAft>
        <a:buClr>
          <a:schemeClr val="accent6"/>
        </a:buClr>
        <a:buSzPct val="100000"/>
        <a:buFont typeface="Wingdings" charset="2"/>
        <a:buChar char="§"/>
        <a:defRPr sz="2300">
          <a:solidFill>
            <a:srgbClr val="595959"/>
          </a:solidFill>
          <a:latin typeface="Arial Rounded MT Bold"/>
          <a:ea typeface="+mn-ea"/>
          <a:cs typeface="+mn-cs"/>
          <a:sym typeface="Arial" charset="0"/>
        </a:defRPr>
      </a:lvl1pPr>
      <a:lvl2pPr marL="544692"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2pPr>
      <a:lvl3pPr marL="857220"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3pPr>
      <a:lvl4pPr marL="1169747"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4pPr>
      <a:lvl5pPr marL="1482275" indent="-241093" algn="l" rtl="0" eaLnBrk="0" fontAlgn="base" hangingPunct="0">
        <a:lnSpc>
          <a:spcPct val="120000"/>
        </a:lnSpc>
        <a:spcBef>
          <a:spcPts val="1266"/>
        </a:spcBef>
        <a:spcAft>
          <a:spcPts val="1266"/>
        </a:spcAft>
        <a:buClr>
          <a:schemeClr val="accent6"/>
        </a:buClr>
        <a:buSzPct val="100000"/>
        <a:buFont typeface="Arial" charset="0"/>
        <a:buChar char="-"/>
        <a:defRPr sz="2300">
          <a:solidFill>
            <a:srgbClr val="595959"/>
          </a:solidFill>
          <a:latin typeface="Arial Rounded MT Bold"/>
          <a:ea typeface="+mn-ea"/>
          <a:cs typeface="+mn-cs"/>
          <a:sym typeface="Arial" charset="0"/>
        </a:defRPr>
      </a:lvl5pPr>
      <a:lvl6pPr marL="1803733"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6pPr>
      <a:lvl7pPr marL="2125190"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7pPr>
      <a:lvl8pPr marL="2446647"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8pPr>
      <a:lvl9pPr marL="2768105" indent="-241093" algn="l" rtl="0" fontAlgn="base">
        <a:lnSpc>
          <a:spcPct val="90000"/>
        </a:lnSpc>
        <a:spcBef>
          <a:spcPts val="844"/>
        </a:spcBef>
        <a:spcAft>
          <a:spcPct val="0"/>
        </a:spcAft>
        <a:buClr>
          <a:srgbClr val="FF7A24"/>
        </a:buClr>
        <a:buSzPct val="100000"/>
        <a:buFont typeface="Arial" charset="0"/>
        <a:buChar char="-"/>
        <a:defRPr sz="2300">
          <a:solidFill>
            <a:srgbClr val="000406"/>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91.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df"/><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3929063" y="0"/>
            <a:ext cx="4572000" cy="3303984"/>
          </a:xfrm>
        </p:spPr>
        <p:txBody>
          <a:bodyPr/>
          <a:lstStyle/>
          <a:p>
            <a:pPr eaLnBrk="1" hangingPunct="1"/>
            <a:r>
              <a:rPr lang="en-US" smtClean="0">
                <a:latin typeface="Arial Rounded MT Bold" charset="0"/>
              </a:rPr>
              <a:t>DB Relay</a:t>
            </a:r>
          </a:p>
        </p:txBody>
      </p:sp>
      <p:sp>
        <p:nvSpPr>
          <p:cNvPr id="26627" name="Rectangle 2"/>
          <p:cNvSpPr>
            <a:spLocks noGrp="1" noChangeArrowheads="1"/>
          </p:cNvSpPr>
          <p:nvPr>
            <p:ph type="body" idx="1"/>
          </p:nvPr>
        </p:nvSpPr>
        <p:spPr>
          <a:xfrm>
            <a:off x="3929063" y="3366492"/>
            <a:ext cx="4572000" cy="3491508"/>
          </a:xfrm>
        </p:spPr>
        <p:txBody>
          <a:bodyPr/>
          <a:lstStyle/>
          <a:p>
            <a:pPr marL="0" indent="0" eaLnBrk="1" hangingPunct="1"/>
            <a:r>
              <a:rPr lang="en-US" dirty="0" smtClean="0">
                <a:latin typeface="Arial Rounded MT Bold" charset="0"/>
              </a:rPr>
              <a:t>An Introduction</a:t>
            </a:r>
          </a:p>
        </p:txBody>
      </p:sp>
      <p:pic>
        <p:nvPicPr>
          <p:cNvPr id="26628" name="Picture 3" descr="dbrelay_square.pdf"/>
          <p:cNvPicPr>
            <a:picLocks noChangeAspect="1"/>
          </p:cNvPicPr>
          <p:nvPr/>
        </p:nvPicPr>
        <p:blipFill>
          <a:blip r:embed="rId3"/>
          <a:srcRect/>
          <a:stretch>
            <a:fillRect/>
          </a:stretch>
        </p:blipFill>
        <p:spPr bwMode="auto">
          <a:xfrm>
            <a:off x="7161609" y="2638723"/>
            <a:ext cx="1339453" cy="133052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latin typeface="Arial Rounded MT Bold" charset="0"/>
              </a:rPr>
              <a:t>Prerequisite: NGiNX</a:t>
            </a:r>
          </a:p>
        </p:txBody>
      </p:sp>
      <p:sp>
        <p:nvSpPr>
          <p:cNvPr id="28675" name="Content Placeholder 2"/>
          <p:cNvSpPr>
            <a:spLocks noGrp="1"/>
          </p:cNvSpPr>
          <p:nvPr>
            <p:ph idx="1"/>
          </p:nvPr>
        </p:nvSpPr>
        <p:spPr>
          <a:xfrm>
            <a:off x="363885" y="304800"/>
            <a:ext cx="8416230" cy="5348883"/>
          </a:xfrm>
        </p:spPr>
        <p:txBody>
          <a:bodyPr lIns="192874" tIns="64291" rIns="192874" bIns="64291" anchorCtr="1"/>
          <a:lstStyle/>
          <a:p>
            <a:pPr marL="0" indent="0" algn="ctr">
              <a:lnSpc>
                <a:spcPct val="140000"/>
              </a:lnSpc>
              <a:spcBef>
                <a:spcPct val="0"/>
              </a:spcBef>
              <a:spcAft>
                <a:spcPts val="2109"/>
              </a:spcAft>
              <a:buNone/>
            </a:pPr>
            <a:r>
              <a:rPr lang="en-US" sz="2200" dirty="0" smtClean="0">
                <a:latin typeface="Arial Rounded MT Bold" charset="0"/>
              </a:rPr>
              <a:t>Prerequisite knowledge:</a:t>
            </a:r>
          </a:p>
          <a:p>
            <a:pPr marL="0" indent="0" algn="just">
              <a:lnSpc>
                <a:spcPct val="140000"/>
              </a:lnSpc>
              <a:spcBef>
                <a:spcPct val="0"/>
              </a:spcBef>
              <a:buNone/>
            </a:pPr>
            <a:r>
              <a:rPr lang="en-US" sz="2200" b="1" dirty="0" smtClean="0">
                <a:solidFill>
                  <a:srgbClr val="5293BF"/>
                </a:solidFill>
                <a:latin typeface="Arial Rounded MT Bold" charset="0"/>
              </a:rPr>
              <a:t>NGiNX</a:t>
            </a:r>
            <a:r>
              <a:rPr lang="en-US" sz="2200" dirty="0" smtClean="0">
                <a:latin typeface="Arial Rounded MT Bold" charset="0"/>
              </a:rPr>
              <a:t> (pronounced “engine-X”) is a free, open-source, high-performance HTTP server and then some. NGiNX was released in 2004 by Igor Sysoev. It is now the third or fourth most popular web server and hosts about 6.55% (per Netcraft in May 2010) of all domains worldwide. NGiNX is fast, lightweight, and scales to 10K concurrent requests.</a:t>
            </a:r>
          </a:p>
          <a:p>
            <a:pPr marL="0" indent="0" algn="just">
              <a:lnSpc>
                <a:spcPct val="140000"/>
              </a:lnSpc>
              <a:spcBef>
                <a:spcPct val="0"/>
              </a:spcBef>
              <a:buNone/>
            </a:pPr>
            <a:r>
              <a:rPr lang="en-US" sz="2200" dirty="0" smtClean="0">
                <a:latin typeface="Arial Rounded MT Bold" charset="0"/>
              </a:rPr>
              <a:t>More information about NGiNX is available at:</a:t>
            </a:r>
          </a:p>
          <a:p>
            <a:pPr marL="0" indent="0" algn="ctr">
              <a:lnSpc>
                <a:spcPct val="140000"/>
              </a:lnSpc>
              <a:spcBef>
                <a:spcPct val="0"/>
              </a:spcBef>
              <a:buNone/>
            </a:pPr>
            <a:r>
              <a:rPr lang="en-US" sz="2200" b="1" dirty="0" smtClean="0">
                <a:solidFill>
                  <a:srgbClr val="5293BF"/>
                </a:solidFill>
                <a:latin typeface="Arial Rounded MT Bold" charset="0"/>
              </a:rPr>
              <a:t>http://wiki.nginx.org/</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latin typeface="Arial Rounded MT Bold" charset="0"/>
              </a:rPr>
              <a:t>Welcome to DB Relay !</a:t>
            </a:r>
          </a:p>
        </p:txBody>
      </p:sp>
      <p:sp>
        <p:nvSpPr>
          <p:cNvPr id="39939" name="Content Placeholder 2"/>
          <p:cNvSpPr>
            <a:spLocks noGrp="1"/>
          </p:cNvSpPr>
          <p:nvPr>
            <p:ph idx="1"/>
          </p:nvPr>
        </p:nvSpPr>
        <p:spPr>
          <a:xfrm>
            <a:off x="701452" y="533400"/>
            <a:ext cx="7744271" cy="4797623"/>
          </a:xfrm>
        </p:spPr>
        <p:txBody>
          <a:bodyPr anchor="ctr" anchorCtr="1"/>
          <a:lstStyle/>
          <a:p>
            <a:pPr marL="0" indent="0" algn="just">
              <a:lnSpc>
                <a:spcPct val="200000"/>
              </a:lnSpc>
              <a:spcBef>
                <a:spcPts val="0"/>
              </a:spcBef>
              <a:spcAft>
                <a:spcPts val="0"/>
              </a:spcAft>
              <a:buNone/>
            </a:pPr>
            <a:r>
              <a:rPr lang="en-US" b="1" dirty="0" smtClean="0">
                <a:solidFill>
                  <a:srgbClr val="5293BF"/>
                </a:solidFill>
                <a:latin typeface="Arial Rounded MT Bold" charset="0"/>
              </a:rPr>
              <a:t>DB Relay</a:t>
            </a:r>
            <a:r>
              <a:rPr lang="en-US" dirty="0" smtClean="0">
                <a:latin typeface="Arial Rounded MT Bold" charset="0"/>
              </a:rPr>
              <a:t> is an open source project built around the NGiNX web server platform, providing an HTTP/JSON interface to a variety of database servers. It enables database access without drivers and web application development without complex middleware. DB Relay is designed for operational efficiency and easy maintenance.</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Architecture</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100706_dbrelay_presentation.pdf"/>
          <p:cNvPicPr>
            <a:picLocks noChangeAspect="1"/>
          </p:cNvPicPr>
          <p:nvPr/>
        </p:nvPicPr>
        <mc:AlternateContent xmlns:ma="http://schemas.microsoft.com/office/mac/drawingml/2008/main">
          <mc:Choice Requires="ma">
            <p:blipFill>
              <a:blip r:embed="rId3"/>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4"/>
              <a:stretch>
                <a:fillRect/>
              </a:stretch>
            </p:blipFill>
          </mc:Fallback>
        </mc:AlternateContent>
        <p:spPr>
          <a:xfrm>
            <a:off x="356559" y="838200"/>
            <a:ext cx="8434057" cy="4393406"/>
          </a:xfrm>
          <a:prstGeom prst="rect">
            <a:avLst/>
          </a:prstGeom>
        </p:spPr>
      </p:pic>
      <p:sp>
        <p:nvSpPr>
          <p:cNvPr id="40962" name="Rectangle 1"/>
          <p:cNvSpPr>
            <a:spLocks noGrp="1" noChangeArrowheads="1"/>
          </p:cNvSpPr>
          <p:nvPr>
            <p:ph type="title"/>
          </p:nvPr>
        </p:nvSpPr>
        <p:spPr/>
        <p:txBody>
          <a:bodyPr/>
          <a:lstStyle/>
          <a:p>
            <a:pPr eaLnBrk="1" hangingPunct="1"/>
            <a:r>
              <a:rPr lang="en-US" smtClean="0">
                <a:latin typeface="Arial Rounded MT Bold" charset="0"/>
              </a:rPr>
              <a:t>Architecture</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ext Placeholder 7"/>
          <p:cNvSpPr>
            <a:spLocks noGrp="1"/>
          </p:cNvSpPr>
          <p:nvPr>
            <p:ph type="body" sz="half" idx="2"/>
          </p:nvPr>
        </p:nvSpPr>
        <p:spPr>
          <a:xfrm>
            <a:off x="1830499" y="609600"/>
            <a:ext cx="5486177" cy="1133400"/>
          </a:xfrm>
        </p:spPr>
        <p:txBody>
          <a:bodyPr anchor="t" anchorCtr="0">
            <a:noAutofit/>
          </a:bodyPr>
          <a:lstStyle/>
          <a:p>
            <a:pPr algn="just"/>
            <a:r>
              <a:rPr lang="en-US" dirty="0" smtClean="0">
                <a:latin typeface="Arial Rounded MT Bold" charset="0"/>
              </a:rPr>
              <a:t>In a simple use case one DB Relay instance services one target database with  shared or independent  DB connections</a:t>
            </a:r>
          </a:p>
        </p:txBody>
      </p:sp>
      <p:sp>
        <p:nvSpPr>
          <p:cNvPr id="43011" name="Title 3"/>
          <p:cNvSpPr>
            <a:spLocks noGrp="1"/>
          </p:cNvSpPr>
          <p:nvPr>
            <p:ph type="title"/>
          </p:nvPr>
        </p:nvSpPr>
        <p:spPr/>
        <p:txBody>
          <a:bodyPr/>
          <a:lstStyle/>
          <a:p>
            <a:r>
              <a:rPr lang="en-US" dirty="0" smtClean="0">
                <a:latin typeface="Arial Rounded MT Bold" charset="0"/>
              </a:rPr>
              <a:t>Simple connectivity</a:t>
            </a:r>
          </a:p>
        </p:txBody>
      </p:sp>
      <p:pic>
        <p:nvPicPr>
          <p:cNvPr id="43012" name="Picture Placeholder 11" descr="100707_connectivity_1perDB.pdf"/>
          <p:cNvPicPr>
            <a:picLocks noGrp="1" noChangeAspect="1"/>
          </p:cNvPicPr>
          <p:nvPr>
            <p:ph type="pic" idx="1"/>
          </p:nvPr>
        </p:nvPicPr>
        <p:blipFill>
          <a:blip r:embed="rId3"/>
          <a:srcRect t="-28157" b="-28157"/>
          <a:stretch>
            <a:fillRect/>
          </a:stretch>
        </p:blipFill>
        <p:spPr>
          <a:xfrm>
            <a:off x="1792635" y="1532706"/>
            <a:ext cx="5486177" cy="4114354"/>
          </a:xfr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5058" name="Picture Placeholder 6" descr="100707_connectivity_star.pdf"/>
          <p:cNvPicPr>
            <a:picLocks noGrp="1" noChangeAspect="1"/>
          </p:cNvPicPr>
          <p:nvPr>
            <p:ph type="pic" idx="1"/>
          </p:nvPr>
        </p:nvPicPr>
        <p:blipFill>
          <a:blip r:embed="rId3"/>
          <a:srcRect t="-28157" b="-28157"/>
          <a:stretch>
            <a:fillRect/>
          </a:stretch>
        </p:blipFill>
        <p:spPr>
          <a:xfrm>
            <a:off x="1830499" y="1524000"/>
            <a:ext cx="5486177" cy="4114354"/>
          </a:xfrm>
        </p:spPr>
      </p:pic>
      <p:sp>
        <p:nvSpPr>
          <p:cNvPr id="45059" name="Text Placeholder 5"/>
          <p:cNvSpPr>
            <a:spLocks noGrp="1"/>
          </p:cNvSpPr>
          <p:nvPr>
            <p:ph type="body" sz="half" idx="2"/>
          </p:nvPr>
        </p:nvSpPr>
        <p:spPr>
          <a:xfrm>
            <a:off x="1830499" y="609600"/>
            <a:ext cx="5486177" cy="804788"/>
          </a:xfrm>
        </p:spPr>
        <p:txBody>
          <a:bodyPr anchor="t" anchorCtr="0"/>
          <a:lstStyle/>
          <a:p>
            <a:pPr algn="just"/>
            <a:r>
              <a:rPr lang="en-US" dirty="0" smtClean="0">
                <a:latin typeface="Arial Rounded MT Bold" charset="0"/>
              </a:rPr>
              <a:t>Any DB Relay instance may serve any number of clients and databases</a:t>
            </a:r>
          </a:p>
        </p:txBody>
      </p:sp>
      <p:sp>
        <p:nvSpPr>
          <p:cNvPr id="45060" name="Title 3"/>
          <p:cNvSpPr>
            <a:spLocks noGrp="1"/>
          </p:cNvSpPr>
          <p:nvPr>
            <p:ph type="title"/>
          </p:nvPr>
        </p:nvSpPr>
        <p:spPr/>
        <p:txBody>
          <a:bodyPr/>
          <a:lstStyle/>
          <a:p>
            <a:r>
              <a:rPr lang="en-US" dirty="0" smtClean="0">
                <a:latin typeface="Arial Rounded MT Bold" charset="0"/>
              </a:rPr>
              <a:t>DB Relay view of connectivity</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Text Placeholder 5"/>
          <p:cNvSpPr>
            <a:spLocks noGrp="1"/>
          </p:cNvSpPr>
          <p:nvPr>
            <p:ph type="body" sz="half" idx="2"/>
          </p:nvPr>
        </p:nvSpPr>
        <p:spPr>
          <a:xfrm>
            <a:off x="1830499" y="609600"/>
            <a:ext cx="5486177" cy="804788"/>
          </a:xfrm>
        </p:spPr>
        <p:txBody>
          <a:bodyPr anchor="t" anchorCtr="0"/>
          <a:lstStyle/>
          <a:p>
            <a:pPr algn="just"/>
            <a:r>
              <a:rPr lang="en-US" dirty="0" smtClean="0">
                <a:latin typeface="Arial Rounded MT Bold" charset="0"/>
              </a:rPr>
              <a:t>Each client may send requests to any number of DB Relays and databases</a:t>
            </a:r>
          </a:p>
        </p:txBody>
      </p:sp>
      <p:sp>
        <p:nvSpPr>
          <p:cNvPr id="47107" name="Title 3"/>
          <p:cNvSpPr>
            <a:spLocks noGrp="1"/>
          </p:cNvSpPr>
          <p:nvPr>
            <p:ph type="title"/>
          </p:nvPr>
        </p:nvSpPr>
        <p:spPr/>
        <p:txBody>
          <a:bodyPr/>
          <a:lstStyle/>
          <a:p>
            <a:r>
              <a:rPr lang="en-US" smtClean="0">
                <a:latin typeface="Arial Rounded MT Bold" charset="0"/>
              </a:rPr>
              <a:t>Client view of connectivity</a:t>
            </a:r>
          </a:p>
        </p:txBody>
      </p:sp>
      <p:pic>
        <p:nvPicPr>
          <p:cNvPr id="47108" name="Picture Placeholder 11" descr="100707_connectivity_client2many.pdf"/>
          <p:cNvPicPr>
            <a:picLocks noGrp="1" noChangeAspect="1"/>
          </p:cNvPicPr>
          <p:nvPr>
            <p:ph type="pic" idx="1"/>
          </p:nvPr>
        </p:nvPicPr>
        <p:blipFill>
          <a:blip r:embed="rId3"/>
          <a:srcRect t="-28157" b="-28157"/>
          <a:stretch>
            <a:fillRect/>
          </a:stretch>
        </p:blipFill>
        <p:spPr>
          <a:xfrm>
            <a:off x="1830499" y="1524000"/>
            <a:ext cx="5486177" cy="4114354"/>
          </a:xfr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Text Placeholder 5"/>
          <p:cNvSpPr>
            <a:spLocks noGrp="1"/>
          </p:cNvSpPr>
          <p:nvPr>
            <p:ph type="body" sz="half" idx="2"/>
          </p:nvPr>
        </p:nvSpPr>
        <p:spPr>
          <a:xfrm>
            <a:off x="1753449" y="609600"/>
            <a:ext cx="5640277" cy="804788"/>
          </a:xfrm>
        </p:spPr>
        <p:txBody>
          <a:bodyPr anchor="t" anchorCtr="0"/>
          <a:lstStyle/>
          <a:p>
            <a:pPr algn="just"/>
            <a:r>
              <a:rPr lang="en-US" dirty="0" smtClean="0">
                <a:latin typeface="Arial Rounded MT Bold" charset="0"/>
              </a:rPr>
              <a:t>Any combination of the previous connectivity options is OK</a:t>
            </a:r>
          </a:p>
        </p:txBody>
      </p:sp>
      <p:sp>
        <p:nvSpPr>
          <p:cNvPr id="49155" name="Title 3"/>
          <p:cNvSpPr>
            <a:spLocks noGrp="1"/>
          </p:cNvSpPr>
          <p:nvPr>
            <p:ph type="title"/>
          </p:nvPr>
        </p:nvSpPr>
        <p:spPr/>
        <p:txBody>
          <a:bodyPr/>
          <a:lstStyle/>
          <a:p>
            <a:r>
              <a:rPr lang="en-US" smtClean="0">
                <a:latin typeface="Arial Rounded MT Bold" charset="0"/>
              </a:rPr>
              <a:t>All connectivity options</a:t>
            </a:r>
          </a:p>
        </p:txBody>
      </p:sp>
      <p:pic>
        <p:nvPicPr>
          <p:cNvPr id="49156" name="Picture Placeholder 8" descr="100707_connectivity_mash.pdf"/>
          <p:cNvPicPr>
            <a:picLocks noGrp="1" noChangeAspect="1"/>
          </p:cNvPicPr>
          <p:nvPr>
            <p:ph type="pic" idx="1"/>
          </p:nvPr>
        </p:nvPicPr>
        <p:blipFill>
          <a:blip r:embed="rId3"/>
          <a:srcRect t="-28157" b="-28157"/>
          <a:stretch>
            <a:fillRect/>
          </a:stretch>
        </p:blipFill>
        <p:spPr>
          <a:xfrm>
            <a:off x="1830499" y="1532706"/>
            <a:ext cx="5486177" cy="4114354"/>
          </a:xfr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examples</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Returned JSON format</a:t>
            </a:r>
            <a:endParaRPr lang="en-US" dirty="0"/>
          </a:p>
        </p:txBody>
      </p:sp>
      <p:sp>
        <p:nvSpPr>
          <p:cNvPr id="4" name="Content Placeholder 10"/>
          <p:cNvSpPr txBox="1">
            <a:spLocks/>
          </p:cNvSpPr>
          <p:nvPr/>
        </p:nvSpPr>
        <p:spPr bwMode="auto">
          <a:xfrm>
            <a:off x="339328" y="668360"/>
            <a:ext cx="482203" cy="4589439"/>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a:t>
            </a: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11</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12</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13</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14</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15</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16</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17</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18</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19</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20</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21</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22</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23</a:t>
            </a:r>
            <a:endParaRPr lang="en-US" sz="1300" kern="0" dirty="0">
              <a:solidFill>
                <a:schemeClr val="tx1">
                  <a:lumMod val="85000"/>
                  <a:lumOff val="15000"/>
                </a:schemeClr>
              </a:solidFill>
              <a:latin typeface="Inconsolata"/>
              <a:ea typeface="+mn-ea"/>
              <a:cs typeface="+mn-cs"/>
              <a:sym typeface="Arial" charset="0"/>
            </a:endParaRPr>
          </a:p>
        </p:txBody>
      </p:sp>
      <p:sp>
        <p:nvSpPr>
          <p:cNvPr id="5" name="Content Placeholder 10"/>
          <p:cNvSpPr>
            <a:spLocks noGrp="1"/>
          </p:cNvSpPr>
          <p:nvPr>
            <p:ph idx="1"/>
          </p:nvPr>
        </p:nvSpPr>
        <p:spPr>
          <a:xfrm>
            <a:off x="982266" y="651865"/>
            <a:ext cx="7744271" cy="4683623"/>
          </a:xfrm>
        </p:spPr>
        <p:txBody>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"request":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"query_tag":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"sql_database":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"data":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"fields":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"rows":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"count":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"fields":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"rows":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"count":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"log":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"error":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p:txBody>
      </p:sp>
      <p:grpSp>
        <p:nvGrpSpPr>
          <p:cNvPr id="3" name="Group 20"/>
          <p:cNvGrpSpPr/>
          <p:nvPr/>
        </p:nvGrpSpPr>
        <p:grpSpPr>
          <a:xfrm>
            <a:off x="1143000" y="533400"/>
            <a:ext cx="7583537" cy="3944452"/>
            <a:chOff x="1143000" y="533400"/>
            <a:chExt cx="7583537" cy="3944452"/>
          </a:xfrm>
        </p:grpSpPr>
        <p:sp>
          <p:nvSpPr>
            <p:cNvPr id="8" name="Rectangle 7"/>
            <p:cNvSpPr/>
            <p:nvPr/>
          </p:nvSpPr>
          <p:spPr bwMode="auto">
            <a:xfrm>
              <a:off x="1143000" y="930893"/>
              <a:ext cx="914400" cy="190632"/>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9" name="Rectangle 8"/>
            <p:cNvSpPr/>
            <p:nvPr/>
          </p:nvSpPr>
          <p:spPr bwMode="auto">
            <a:xfrm>
              <a:off x="1143000" y="2108860"/>
              <a:ext cx="663120" cy="183668"/>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0" name="Rectangle 9"/>
            <p:cNvSpPr/>
            <p:nvPr/>
          </p:nvSpPr>
          <p:spPr bwMode="auto">
            <a:xfrm>
              <a:off x="1148670" y="4285938"/>
              <a:ext cx="558485" cy="191914"/>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5" name="Rectangle 14"/>
            <p:cNvSpPr/>
            <p:nvPr/>
          </p:nvSpPr>
          <p:spPr bwMode="auto">
            <a:xfrm>
              <a:off x="3581400" y="533400"/>
              <a:ext cx="5145137" cy="598369"/>
            </a:xfrm>
            <a:prstGeom prst="rect">
              <a:avLst/>
            </a:prstGeom>
            <a:noFill/>
            <a:ln w="12700" cap="rnd" cmpd="sng" algn="ctr">
              <a:solidFill>
                <a:srgbClr val="5293B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Properties of the root object. The “request” property returns some of the </a:t>
              </a:r>
              <a:r>
                <a:rPr lang="en-US" sz="1400" dirty="0" smtClean="0">
                  <a:solidFill>
                    <a:schemeClr val="tx1">
                      <a:lumMod val="50000"/>
                      <a:lumOff val="50000"/>
                    </a:schemeClr>
                  </a:solidFill>
                  <a:latin typeface="Arial Rounded MT Bold"/>
                </a:rPr>
                <a:t>original request’s HTTP parameters.</a:t>
              </a:r>
              <a:endParaRPr kumimoji="0" lang="en-US" sz="1400" b="0" i="0" u="none" strike="noStrike" cap="none" normalizeH="0" dirty="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p:txBody>
        </p:sp>
      </p:grpSp>
      <p:grpSp>
        <p:nvGrpSpPr>
          <p:cNvPr id="6" name="Group 21"/>
          <p:cNvGrpSpPr/>
          <p:nvPr/>
        </p:nvGrpSpPr>
        <p:grpSpPr>
          <a:xfrm>
            <a:off x="1489464" y="1284169"/>
            <a:ext cx="7237073" cy="2609145"/>
            <a:chOff x="1489464" y="1284169"/>
            <a:chExt cx="7237073" cy="2609145"/>
          </a:xfrm>
        </p:grpSpPr>
        <p:sp>
          <p:nvSpPr>
            <p:cNvPr id="11" name="Rectangle 10"/>
            <p:cNvSpPr/>
            <p:nvPr/>
          </p:nvSpPr>
          <p:spPr bwMode="auto">
            <a:xfrm>
              <a:off x="1489464" y="2489481"/>
              <a:ext cx="1372287" cy="619451"/>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2" name="Rectangle 11"/>
            <p:cNvSpPr/>
            <p:nvPr/>
          </p:nvSpPr>
          <p:spPr bwMode="auto">
            <a:xfrm>
              <a:off x="1492985" y="3273863"/>
              <a:ext cx="1372287" cy="619451"/>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8" name="Rectangle 17"/>
            <p:cNvSpPr/>
            <p:nvPr/>
          </p:nvSpPr>
          <p:spPr bwMode="auto">
            <a:xfrm>
              <a:off x="3581400" y="1284169"/>
              <a:ext cx="5145137" cy="1670079"/>
            </a:xfrm>
            <a:prstGeom prst="rect">
              <a:avLst/>
            </a:prstGeom>
            <a:noFill/>
            <a:ln w="12700" cap="rnd" cmpd="sng" algn="ctr">
              <a:solidFill>
                <a:srgbClr val="5293BF"/>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1400" dirty="0" smtClean="0">
                  <a:solidFill>
                    <a:schemeClr val="tx1">
                      <a:lumMod val="50000"/>
                      <a:lumOff val="50000"/>
                    </a:schemeClr>
                  </a:solidFill>
                  <a:latin typeface="Arial Rounded MT Bold"/>
                </a:rPr>
                <a:t>Array of row </a:t>
              </a: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sets</a:t>
              </a:r>
              <a:r>
                <a:rPr lang="en-US" sz="1400" dirty="0" smtClean="0">
                  <a:solidFill>
                    <a:schemeClr val="tx1">
                      <a:lumMod val="50000"/>
                      <a:lumOff val="50000"/>
                    </a:schemeClr>
                  </a:solidFill>
                  <a:latin typeface="Arial Rounded MT Bold"/>
                </a:rPr>
                <a:t>.</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65000"/>
                    <a:lumOff val="35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lang="en-US" sz="1400" dirty="0" smtClean="0">
                  <a:solidFill>
                    <a:schemeClr val="tx1">
                      <a:lumMod val="50000"/>
                      <a:lumOff val="50000"/>
                    </a:schemeClr>
                  </a:solidFill>
                  <a:latin typeface="Arial Rounded MT Bold"/>
                </a:rPr>
                <a:t>Example field:</a:t>
              </a:r>
            </a:p>
            <a:p>
              <a:pPr algn="just"/>
              <a:r>
                <a:rPr lang="en-US" sz="1400" dirty="0" smtClean="0">
                  <a:solidFill>
                    <a:schemeClr val="tx1">
                      <a:lumMod val="65000"/>
                      <a:lumOff val="35000"/>
                    </a:schemeClr>
                  </a:solidFill>
                  <a:latin typeface="Inconsolata"/>
                </a:rPr>
                <a:t>{ "name": "Last", "sql_type": "char", "length": 100 }</a:t>
              </a: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Example row:</a:t>
              </a:r>
            </a:p>
            <a:p>
              <a:pPr algn="just"/>
              <a:r>
                <a:rPr lang="en-US" sz="1400" dirty="0" smtClean="0">
                  <a:solidFill>
                    <a:schemeClr val="tx1">
                      <a:lumMod val="65000"/>
                      <a:lumOff val="35000"/>
                    </a:schemeClr>
                  </a:solidFill>
                  <a:latin typeface="Inconsolata"/>
                </a:rPr>
                <a:t>{ "First": "Garrett”, "Last": "Vargas" }</a:t>
              </a:r>
            </a:p>
          </p:txBody>
        </p:sp>
      </p:grpSp>
      <p:grpSp>
        <p:nvGrpSpPr>
          <p:cNvPr id="7" name="Group 22"/>
          <p:cNvGrpSpPr/>
          <p:nvPr/>
        </p:nvGrpSpPr>
        <p:grpSpPr>
          <a:xfrm>
            <a:off x="1321472" y="3108932"/>
            <a:ext cx="7405065" cy="2301268"/>
            <a:chOff x="1321472" y="3108932"/>
            <a:chExt cx="7405065" cy="2301268"/>
          </a:xfrm>
        </p:grpSpPr>
        <p:sp>
          <p:nvSpPr>
            <p:cNvPr id="13" name="Rectangle 12"/>
            <p:cNvSpPr/>
            <p:nvPr/>
          </p:nvSpPr>
          <p:spPr bwMode="auto">
            <a:xfrm>
              <a:off x="1321472" y="4477852"/>
              <a:ext cx="1053699" cy="189670"/>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4" name="Rectangle 13"/>
            <p:cNvSpPr/>
            <p:nvPr/>
          </p:nvSpPr>
          <p:spPr bwMode="auto">
            <a:xfrm>
              <a:off x="1321472" y="4692261"/>
              <a:ext cx="1053699" cy="189670"/>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20" name="Rectangle 19"/>
            <p:cNvSpPr/>
            <p:nvPr/>
          </p:nvSpPr>
          <p:spPr bwMode="auto">
            <a:xfrm>
              <a:off x="3581400" y="3108932"/>
              <a:ext cx="5145137" cy="2301268"/>
            </a:xfrm>
            <a:prstGeom prst="rect">
              <a:avLst/>
            </a:prstGeom>
            <a:noFill/>
            <a:ln w="12700" cap="rnd" cmpd="sng" algn="ctr">
              <a:solidFill>
                <a:srgbClr val="5293BF"/>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rPr>
                <a:t>Optional log entries</a:t>
              </a:r>
              <a:r>
                <a:rPr lang="en-US" sz="1400" dirty="0" smtClean="0">
                  <a:solidFill>
                    <a:schemeClr val="tx1">
                      <a:lumMod val="50000"/>
                      <a:lumOff val="50000"/>
                    </a:schemeClr>
                  </a:solidFill>
                  <a:latin typeface="Arial Rounded MT Bold"/>
                </a:rPr>
                <a:t>:</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marL="0" marR="0" indent="0" algn="just" defTabSz="914400" rtl="0" eaLnBrk="1" fontAlgn="base" latinLnBrk="0" hangingPunct="1">
                <a:lnSpc>
                  <a:spcPct val="100000"/>
                </a:lnSpc>
                <a:spcBef>
                  <a:spcPct val="0"/>
                </a:spcBef>
                <a:spcAft>
                  <a:spcPct val="0"/>
                </a:spcAft>
                <a:buClrTx/>
                <a:buSzTx/>
                <a:buFontTx/>
                <a:buNone/>
                <a:tabLst/>
              </a:pPr>
              <a:r>
                <a:rPr lang="en-US" sz="1400" dirty="0" smtClean="0">
                  <a:solidFill>
                    <a:schemeClr val="tx1">
                      <a:lumMod val="50000"/>
                      <a:lumOff val="50000"/>
                    </a:schemeClr>
                  </a:solidFill>
                  <a:latin typeface="Arial Rounded MT Bold"/>
                </a:rPr>
                <a:t>The “sql” property contains the SQL string which was sent to the database server. It is not returned by default. To turn it on, use the “flags” HTTP parameter with value “echosql”.</a:t>
              </a:r>
            </a:p>
            <a:p>
              <a:pPr marL="0" marR="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a:p>
              <a:pPr algn="just"/>
              <a:r>
                <a:rPr lang="en-US" sz="1400" dirty="0" smtClean="0">
                  <a:solidFill>
                    <a:schemeClr val="tx1">
                      <a:lumMod val="50000"/>
                      <a:lumOff val="50000"/>
                    </a:schemeClr>
                  </a:solidFill>
                  <a:latin typeface="Arial Rounded MT Bold"/>
                </a:rPr>
                <a:t>The “error” property is returned automatically only if there was an error executing the request. In that case the “error” property contains the error message string.</a:t>
              </a:r>
              <a:endParaRPr kumimoji="0" lang="en-US" sz="1400" b="0" i="0" u="none" strike="noStrike" cap="none" normalizeH="0" dirty="0" smtClean="0">
                <a:ln>
                  <a:noFill/>
                </a:ln>
                <a:solidFill>
                  <a:schemeClr val="tx1">
                    <a:lumMod val="50000"/>
                    <a:lumOff val="50000"/>
                  </a:schemeClr>
                </a:solidFill>
                <a:effectLst/>
                <a:latin typeface="Arial Rounded MT Bold"/>
                <a:ea typeface="ヒラギノ角ゴ ProN W3" charset="-128"/>
                <a:cs typeface="ヒラギノ角ゴ ProN W3" charset="-128"/>
                <a:sym typeface="Gill Sans"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Inspiration</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7"/>
            <a:ext cx="482203" cy="4453532"/>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10</a:t>
            </a:r>
          </a:p>
        </p:txBody>
      </p:sp>
      <p:sp>
        <p:nvSpPr>
          <p:cNvPr id="52227" name="Title 9"/>
          <p:cNvSpPr>
            <a:spLocks noGrp="1"/>
          </p:cNvSpPr>
          <p:nvPr>
            <p:ph type="title"/>
          </p:nvPr>
        </p:nvSpPr>
        <p:spPr/>
        <p:txBody>
          <a:bodyPr/>
          <a:lstStyle/>
          <a:p>
            <a:r>
              <a:rPr lang="en-US" smtClean="0">
                <a:latin typeface="Arial Rounded MT Bold" charset="0"/>
              </a:rPr>
              <a:t>Python example</a:t>
            </a:r>
          </a:p>
        </p:txBody>
      </p:sp>
      <p:sp>
        <p:nvSpPr>
          <p:cNvPr id="52228" name="Content Placeholder 10"/>
          <p:cNvSpPr>
            <a:spLocks noGrp="1"/>
          </p:cNvSpPr>
          <p:nvPr>
            <p:ph idx="1"/>
          </p:nvPr>
        </p:nvSpPr>
        <p:spPr>
          <a:xfrm>
            <a:off x="982266" y="651866"/>
            <a:ext cx="7744271" cy="4453533"/>
          </a:xfrm>
        </p:spPr>
        <p:txBody>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import urllib, urllib2</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from pprint import pprint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try:</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simplejson as json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except ImportError: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import json</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response = urllib2.urlopen(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url  = "http://dbrelay.net:1433/sql",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data = urllib.urlencode({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parsed = json.load( response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pprint( parsed )</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419600"/>
            <a:ext cx="7905006" cy="321469"/>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Content Placeholder 10"/>
          <p:cNvSpPr txBox="1">
            <a:spLocks/>
          </p:cNvSpPr>
          <p:nvPr/>
        </p:nvSpPr>
        <p:spPr bwMode="auto">
          <a:xfrm>
            <a:off x="339328" y="651866"/>
            <a:ext cx="482203" cy="5023107"/>
          </a:xfrm>
          <a:prstGeom prst="rect">
            <a:avLst/>
          </a:prstGeom>
          <a:noFill/>
          <a:ln w="12700">
            <a:noFill/>
            <a:miter lim="800000"/>
            <a:headEnd/>
            <a:tailEnd/>
          </a:ln>
        </p:spPr>
        <p:txBody>
          <a:bodyPr lIns="0" tIns="35717" rIns="128583" bIns="35717">
            <a:prstTxWarp prst="textNoShape">
              <a:avLst/>
            </a:prstTxWarp>
          </a:bodyPr>
          <a:lstStyle/>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endParaRPr lang="en-US" sz="13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3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300" kern="0" dirty="0" smtClean="0">
                <a:solidFill>
                  <a:schemeClr val="tx1">
                    <a:lumMod val="85000"/>
                    <a:lumOff val="15000"/>
                  </a:schemeClr>
                </a:solidFill>
                <a:latin typeface="Inconsolata"/>
                <a:ea typeface="+mn-ea"/>
                <a:cs typeface="+mn-cs"/>
                <a:sym typeface="Arial" charset="0"/>
              </a:rPr>
              <a:t>11</a:t>
            </a:r>
          </a:p>
        </p:txBody>
      </p:sp>
      <p:sp>
        <p:nvSpPr>
          <p:cNvPr id="51203" name="Title 9"/>
          <p:cNvSpPr>
            <a:spLocks noGrp="1"/>
          </p:cNvSpPr>
          <p:nvPr>
            <p:ph type="title"/>
          </p:nvPr>
        </p:nvSpPr>
        <p:spPr/>
        <p:txBody>
          <a:bodyPr/>
          <a:lstStyle/>
          <a:p>
            <a:r>
              <a:rPr lang="en-US" dirty="0" smtClean="0">
                <a:latin typeface="Arial Rounded MT Bold" charset="0"/>
              </a:rPr>
              <a:t>JavaScript example</a:t>
            </a:r>
          </a:p>
        </p:txBody>
      </p:sp>
      <p:sp>
        <p:nvSpPr>
          <p:cNvPr id="51204" name="Content Placeholder 10"/>
          <p:cNvSpPr>
            <a:spLocks noGrp="1"/>
          </p:cNvSpPr>
          <p:nvPr>
            <p:ph idx="1"/>
          </p:nvPr>
        </p:nvSpPr>
        <p:spPr>
          <a:xfrm>
            <a:off x="982266" y="651866"/>
            <a:ext cx="7744271" cy="5023107"/>
          </a:xfrm>
        </p:spPr>
        <p:txBody>
          <a:bodyPr>
            <a:noAutofit/>
          </a:bodyPr>
          <a:lstStyle/>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&lt;!DOCTYPE html PUBLIC "-//W3C//DTD XHTML 1.0 Strict//EN”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"http://www.w3.org/TR/xhtml1/DTD/xhtml1-strict.dtd"&gt;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 xmlns="http://www.w3.org/1999/xhtml" xml:lang="en" lang="en"&gt;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 src="/dbrelay/js/jquery/jquery-1.4.2.min.js" &gt;&lt;/script&gt;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jQuery.post( "/sql",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connection_name : "dbrelay@oscon",</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sql_server      : "sqlserver",</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sql_user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sql_password    : "demo",</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sql             : "select count(*) as employees from HumanResources.vEmployee"</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function( response )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jQuery("body").html(</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"&lt;p&gt;" + response.data[0].rows[0].employees + " employees&lt;/p&gt;”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 "json" );</a:t>
            </a:r>
          </a:p>
          <a:p>
            <a:pPr marL="0" indent="0">
              <a:lnSpc>
                <a:spcPct val="100000"/>
              </a:lnSpc>
              <a:spcBef>
                <a:spcPct val="0"/>
              </a:spcBef>
              <a:spcAft>
                <a:spcPct val="0"/>
              </a:spcAft>
              <a:buNone/>
            </a:pPr>
            <a:endParaRPr lang="en-US" sz="1300" noProof="1" smtClean="0">
              <a:solidFill>
                <a:schemeClr val="tx1">
                  <a:lumMod val="85000"/>
                  <a:lumOff val="15000"/>
                </a:schemeClr>
              </a:solidFill>
              <a:latin typeface="Inconsolata"/>
            </a:endParaRP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&lt;/script&gt;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&lt;/head&gt;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  &lt;body&gt;&lt;/body&gt;</a:t>
            </a:r>
          </a:p>
          <a:p>
            <a:pPr marL="0" indent="0">
              <a:lnSpc>
                <a:spcPct val="100000"/>
              </a:lnSpc>
              <a:spcBef>
                <a:spcPct val="0"/>
              </a:spcBef>
              <a:spcAft>
                <a:spcPct val="0"/>
              </a:spcAft>
              <a:buNone/>
            </a:pPr>
            <a:r>
              <a:rPr lang="en-US" sz="1300" noProof="1" smtClean="0">
                <a:solidFill>
                  <a:schemeClr val="tx1">
                    <a:lumMod val="85000"/>
                    <a:lumOff val="15000"/>
                  </a:schemeClr>
                </a:solidFill>
                <a:latin typeface="Inconsolata"/>
              </a:rPr>
              <a:t>&lt;/html&gt;</a:t>
            </a:r>
          </a:p>
        </p:txBody>
      </p:sp>
      <p:sp>
        <p:nvSpPr>
          <p:cNvPr id="15" name="Rectangle 14"/>
          <p:cNvSpPr/>
          <p:nvPr/>
        </p:nvSpPr>
        <p:spPr bwMode="auto">
          <a:xfrm>
            <a:off x="821532" y="651868"/>
            <a:ext cx="7905006" cy="1466701"/>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
        <p:nvSpPr>
          <p:cNvPr id="16" name="Rectangle 15"/>
          <p:cNvSpPr/>
          <p:nvPr/>
        </p:nvSpPr>
        <p:spPr bwMode="auto">
          <a:xfrm>
            <a:off x="821531" y="4648200"/>
            <a:ext cx="7905006" cy="840506"/>
          </a:xfrm>
          <a:prstGeom prst="rect">
            <a:avLst/>
          </a:prstGeom>
          <a:solidFill>
            <a:schemeClr val="bg2">
              <a:lumMod val="40000"/>
              <a:lumOff val="60000"/>
              <a:alpha val="60000"/>
            </a:schemeClr>
          </a:solidFill>
          <a:ln w="25400" cap="flat" cmpd="sng" algn="ctr">
            <a:noFill/>
            <a:prstDash val="solid"/>
            <a:round/>
            <a:headEnd type="none" w="med" len="med"/>
            <a:tailEnd type="none" w="med" len="med"/>
          </a:ln>
          <a:effectLst/>
        </p:spPr>
        <p:txBody>
          <a:bodyPr lIns="64291" tIns="32146" rIns="64291" bIns="32146">
            <a:prstTxWarp prst="textNoShape">
              <a:avLst/>
            </a:prstTxWarp>
          </a:bodyPr>
          <a:lstStyle/>
          <a:p>
            <a:pPr>
              <a:defRPr/>
            </a:pPr>
            <a:endParaRPr lang="en-US"/>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3400" y="609600"/>
            <a:ext cx="8077200" cy="1971600"/>
          </a:xfrm>
        </p:spPr>
        <p:txBody>
          <a:bodyPr numCol="1" spcCol="0" anchor="t" anchorCtr="0"/>
          <a:lstStyle/>
          <a:p>
            <a:pPr algn="just"/>
            <a:r>
              <a:rPr lang="en-US" dirty="0" smtClean="0"/>
              <a:t>The </a:t>
            </a:r>
            <a:r>
              <a:rPr lang="en-US" b="1" dirty="0" smtClean="0">
                <a:solidFill>
                  <a:srgbClr val="5293BF"/>
                </a:solidFill>
              </a:rPr>
              <a:t>web UI</a:t>
            </a:r>
            <a:r>
              <a:rPr lang="en-US" dirty="0" smtClean="0"/>
              <a:t> built into DB Relay is an example of building a rich Internet application on the top of DB Relay server using the Sencha (ExtJS) framework. It implements a SQL query UI and table editor (WIP).</a:t>
            </a:r>
            <a:endParaRPr lang="en-US" dirty="0"/>
          </a:p>
        </p:txBody>
      </p:sp>
      <p:sp>
        <p:nvSpPr>
          <p:cNvPr id="4" name="Title 3"/>
          <p:cNvSpPr>
            <a:spLocks noGrp="1"/>
          </p:cNvSpPr>
          <p:nvPr>
            <p:ph type="title"/>
          </p:nvPr>
        </p:nvSpPr>
        <p:spPr/>
        <p:txBody>
          <a:bodyPr/>
          <a:lstStyle/>
          <a:p>
            <a:r>
              <a:rPr lang="en-US" dirty="0" smtClean="0"/>
              <a:t>Web UI as example application</a:t>
            </a:r>
            <a:endParaRPr lang="en-US" dirty="0"/>
          </a:p>
        </p:txBody>
      </p:sp>
      <p:pic>
        <p:nvPicPr>
          <p:cNvPr id="13" name="Picture Placeholder 12" descr="100707_dbrelay_webui.png"/>
          <p:cNvPicPr>
            <a:picLocks noGrp="1" noChangeAspect="1"/>
          </p:cNvPicPr>
          <p:nvPr>
            <p:ph type="pic" idx="1"/>
          </p:nvPr>
        </p:nvPicPr>
        <p:blipFill>
          <a:blip r:embed="rId2"/>
          <a:srcRect l="-492" r="-492"/>
          <a:stretch>
            <a:fillRect/>
          </a:stretch>
        </p:blipFill>
        <p:spPr>
          <a:xfrm>
            <a:off x="1830388" y="2667000"/>
            <a:ext cx="5486400" cy="2913063"/>
          </a:xfrm>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34988" y="609600"/>
            <a:ext cx="8077199" cy="1666800"/>
          </a:xfrm>
        </p:spPr>
        <p:txBody>
          <a:bodyPr numCol="1" anchor="t" anchorCtr="0"/>
          <a:lstStyle/>
          <a:p>
            <a:pPr algn="just"/>
            <a:r>
              <a:rPr lang="en-US" dirty="0" smtClean="0"/>
              <a:t>As a part of its web UI, DB Relay provides the </a:t>
            </a:r>
            <a:r>
              <a:rPr lang="en-US" b="1" dirty="0" smtClean="0">
                <a:solidFill>
                  <a:srgbClr val="5293BF"/>
                </a:solidFill>
              </a:rPr>
              <a:t>connector status </a:t>
            </a:r>
            <a:r>
              <a:rPr lang="en-US" dirty="0" smtClean="0"/>
              <a:t>window, which allows the user to browse active connections. From the same window users can terminate connectors running offending queries.</a:t>
            </a:r>
            <a:endParaRPr lang="en-US" dirty="0"/>
          </a:p>
        </p:txBody>
      </p:sp>
      <p:sp>
        <p:nvSpPr>
          <p:cNvPr id="4" name="Title 3"/>
          <p:cNvSpPr>
            <a:spLocks noGrp="1"/>
          </p:cNvSpPr>
          <p:nvPr>
            <p:ph type="title"/>
          </p:nvPr>
        </p:nvSpPr>
        <p:spPr/>
        <p:txBody>
          <a:bodyPr/>
          <a:lstStyle/>
          <a:p>
            <a:r>
              <a:rPr lang="en-US" dirty="0" smtClean="0"/>
              <a:t>Managing connectors via web UI</a:t>
            </a:r>
            <a:endParaRPr lang="en-US" dirty="0"/>
          </a:p>
        </p:txBody>
      </p:sp>
      <p:pic>
        <p:nvPicPr>
          <p:cNvPr id="9" name="Picture Placeholder 8" descr="100708_dbrelay_connection_mgmt.png"/>
          <p:cNvPicPr>
            <a:picLocks noGrp="1" noChangeAspect="1"/>
          </p:cNvPicPr>
          <p:nvPr>
            <p:ph type="pic" idx="1"/>
          </p:nvPr>
        </p:nvPicPr>
        <p:blipFill>
          <a:blip r:embed="rId2"/>
          <a:srcRect t="-3238" b="-3238"/>
          <a:stretch>
            <a:fillRect/>
          </a:stretch>
        </p:blipFill>
        <p:spPr>
          <a:xfrm>
            <a:off x="381000" y="2276400"/>
            <a:ext cx="8382000" cy="3370263"/>
          </a:xfr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Operation</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6132463"/>
            <a:ext cx="6934200" cy="642938"/>
          </a:xfrm>
        </p:spPr>
        <p:txBody>
          <a:bodyPr/>
          <a:lstStyle/>
          <a:p>
            <a:r>
              <a:rPr lang="en-US" dirty="0" smtClean="0"/>
              <a:t>Installation (CentOS 5.2 and OSX 10.5+)</a:t>
            </a:r>
            <a:endParaRPr lang="en-US" dirty="0"/>
          </a:p>
        </p:txBody>
      </p:sp>
      <p:sp>
        <p:nvSpPr>
          <p:cNvPr id="9" name="Content Placeholder 8"/>
          <p:cNvSpPr>
            <a:spLocks noGrp="1"/>
          </p:cNvSpPr>
          <p:nvPr>
            <p:ph idx="1"/>
          </p:nvPr>
        </p:nvSpPr>
        <p:spPr>
          <a:xfrm>
            <a:off x="363885" y="503833"/>
            <a:ext cx="8416230" cy="562967"/>
          </a:xfrm>
        </p:spPr>
        <p:txBody>
          <a:bodyPr anchor="ctr" anchorCtr="0"/>
          <a:lstStyle/>
          <a:p>
            <a:pPr marL="0" indent="0" algn="ctr">
              <a:lnSpc>
                <a:spcPct val="100000"/>
              </a:lnSpc>
              <a:spcBef>
                <a:spcPts val="0"/>
              </a:spcBef>
              <a:spcAft>
                <a:spcPts val="0"/>
              </a:spcAft>
              <a:buNone/>
            </a:pPr>
            <a:r>
              <a:rPr lang="en-US" dirty="0" smtClean="0"/>
              <a:t>Download and build a DB Relay development instance:</a:t>
            </a:r>
            <a:endParaRPr lang="en-US" dirty="0"/>
          </a:p>
        </p:txBody>
      </p:sp>
      <p:sp>
        <p:nvSpPr>
          <p:cNvPr id="5" name="Content Placeholder 8"/>
          <p:cNvSpPr txBox="1">
            <a:spLocks/>
          </p:cNvSpPr>
          <p:nvPr/>
        </p:nvSpPr>
        <p:spPr bwMode="auto">
          <a:xfrm>
            <a:off x="1752601" y="1981200"/>
            <a:ext cx="7027514" cy="3047999"/>
          </a:xfrm>
          <a:prstGeom prst="rect">
            <a:avLst/>
          </a:prstGeom>
          <a:solidFill>
            <a:schemeClr val="tx1"/>
          </a:solidFill>
          <a:ln w="12700">
            <a:noFill/>
            <a:miter lim="800000"/>
            <a:headEnd/>
            <a:tailEnd/>
          </a:ln>
          <a:effectLst/>
        </p:spPr>
        <p:txBody>
          <a:bodyPr vert="horz" wrap="square" lIns="182880" tIns="182880" rIns="182880" bIns="182880" numCol="1" anchor="ctr" anchorCtr="0" compatLnSpc="1">
            <a:prstTxWarp prst="textNoShape">
              <a:avLst/>
            </a:prstTxWarp>
          </a:bodyPr>
          <a:lstStyle/>
          <a:p>
            <a:pPr lvl="0" eaLnBrk="0" hangingPunct="0">
              <a:spcBef>
                <a:spcPts val="0"/>
              </a:spcBef>
              <a:spcAft>
                <a:spcPts val="0"/>
              </a:spcAft>
              <a:buClr>
                <a:schemeClr val="accent6"/>
              </a:buClr>
              <a:buSzPct val="100000"/>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a:t>
            </a:r>
            <a:r>
              <a:rPr lang="en-US" sz="2000" kern="0" noProof="1" smtClean="0">
                <a:solidFill>
                  <a:schemeClr val="bg1"/>
                </a:solidFill>
                <a:latin typeface="Inconsolata"/>
                <a:ea typeface="+mn-ea"/>
                <a:cs typeface="+mn-cs"/>
                <a:sym typeface="Arial" charset="0"/>
              </a:rPr>
              <a:t> mkdir </a:t>
            </a:r>
            <a:r>
              <a:rPr lang="en-US" sz="2000" kern="0" noProof="1" smtClean="0">
                <a:solidFill>
                  <a:schemeClr val="bg1"/>
                </a:solidFill>
                <a:latin typeface="Inconsolata"/>
                <a:sym typeface="Arial" charset="0"/>
              </a:rPr>
              <a:t>$HOME</a:t>
            </a:r>
            <a:r>
              <a:rPr lang="en-US" sz="2000" kern="0" noProof="1" smtClean="0">
                <a:solidFill>
                  <a:schemeClr val="bg1"/>
                </a:solidFill>
                <a:latin typeface="Inconsolata"/>
                <a:ea typeface="+mn-ea"/>
                <a:cs typeface="+mn-cs"/>
                <a:sym typeface="Arial" charset="0"/>
              </a:rPr>
              <a:t>/dbrelay; cd $HOME/dbrelay</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git clone git@github.com:dbrelay/dbrelay.git git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cd git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git submodule init</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git submodule update</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endPar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2000" kern="0" noProof="1" smtClean="0">
                <a:solidFill>
                  <a:schemeClr val="bg1"/>
                </a:solidFill>
                <a:latin typeface="Inconsolata"/>
                <a:ea typeface="+mn-ea"/>
                <a:cs typeface="+mn-cs"/>
                <a:sym typeface="Arial" charset="0"/>
              </a:rPr>
              <a:t>$ ./configure --prefix=</a:t>
            </a:r>
            <a:r>
              <a:rPr lang="en-US" sz="2000" kern="0" noProof="1" smtClean="0">
                <a:solidFill>
                  <a:schemeClr val="bg1"/>
                </a:solidFill>
                <a:latin typeface="Inconsolata"/>
                <a:sym typeface="Arial" charset="0"/>
              </a:rPr>
              <a:t>$HOME</a:t>
            </a:r>
            <a:r>
              <a:rPr lang="en-US" sz="2000" kern="0" noProof="1" smtClean="0">
                <a:solidFill>
                  <a:schemeClr val="bg1"/>
                </a:solidFill>
                <a:latin typeface="Inconsolata"/>
                <a:ea typeface="+mn-ea"/>
                <a:cs typeface="+mn-cs"/>
                <a:sym typeface="Arial" charset="0"/>
              </a:rPr>
              <a:t>/dbrelay --with-freetds</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bg1"/>
                </a:solidFill>
                <a:effectLst/>
                <a:uLnTx/>
                <a:uFillTx/>
                <a:latin typeface="Inconsolata"/>
                <a:ea typeface="+mn-ea"/>
                <a:cs typeface="+mn-cs"/>
                <a:sym typeface="Arial" charset="0"/>
              </a:rPr>
              <a:t>$ make</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bg1"/>
                </a:solidFill>
                <a:latin typeface="Inconsolata"/>
                <a:ea typeface="+mn-ea"/>
                <a:cs typeface="+mn-cs"/>
                <a:sym typeface="Arial" charset="0"/>
              </a:rPr>
              <a:t>$ make install</a:t>
            </a:r>
            <a:endParaRPr kumimoji="0" lang="en-US" sz="2000" b="0" i="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5" name="Content Placeholder 8"/>
          <p:cNvSpPr txBox="1">
            <a:spLocks/>
          </p:cNvSpPr>
          <p:nvPr/>
        </p:nvSpPr>
        <p:spPr bwMode="auto">
          <a:xfrm>
            <a:off x="1752601" y="1371600"/>
            <a:ext cx="7027514" cy="609600"/>
          </a:xfrm>
          <a:prstGeom prst="rect">
            <a:avLst/>
          </a:prstGeom>
          <a:noFill/>
          <a:ln w="12700">
            <a:noFill/>
            <a:miter lim="800000"/>
            <a:headEnd/>
            <a:tailEnd/>
          </a:ln>
          <a:effectLst/>
        </p:spPr>
        <p:txBody>
          <a:bodyPr vert="horz" wrap="none" lIns="0" tIns="182880" rIns="0" bIns="182880" numCol="1" anchor="t" anchorCtr="0" compatLnSpc="1">
            <a:prstTxWarp prst="textNoShape">
              <a:avLst/>
            </a:prstTxWarp>
          </a:bodyPr>
          <a:lstStyle/>
          <a:p>
            <a:pPr marR="0" lvl="0"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(measured on a MacBook Pro 2.66 GHz Intel Core Duo) </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grpSp>
        <p:nvGrpSpPr>
          <p:cNvPr id="21" name="Group 20"/>
          <p:cNvGrpSpPr/>
          <p:nvPr/>
        </p:nvGrpSpPr>
        <p:grpSpPr>
          <a:xfrm>
            <a:off x="363885" y="1371600"/>
            <a:ext cx="3065115" cy="4267200"/>
            <a:chOff x="363885" y="1295400"/>
            <a:chExt cx="3065115" cy="4267200"/>
          </a:xfrm>
        </p:grpSpPr>
        <p:sp>
          <p:nvSpPr>
            <p:cNvPr id="10" name="Content Placeholder 8"/>
            <p:cNvSpPr txBox="1">
              <a:spLocks/>
            </p:cNvSpPr>
            <p:nvPr/>
          </p:nvSpPr>
          <p:spPr bwMode="auto">
            <a:xfrm>
              <a:off x="430296" y="1905000"/>
              <a:ext cx="1322305" cy="3035236"/>
            </a:xfrm>
            <a:prstGeom prst="rect">
              <a:avLst/>
            </a:prstGeom>
            <a:noFill/>
            <a:ln w="12700">
              <a:noFill/>
              <a:miter lim="800000"/>
              <a:headEnd/>
              <a:tailEnd/>
            </a:ln>
            <a:effectLst/>
          </p:spPr>
          <p:txBody>
            <a:bodyPr vert="horz" wrap="square" lIns="182880" tIns="182880" rIns="182880" bIns="182880" numCol="1" anchor="ctr"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15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2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7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endParaRPr lang="en-US" sz="2000" kern="0" noProof="1" smtClean="0">
                <a:solidFill>
                  <a:schemeClr val="tx1">
                    <a:lumMod val="65000"/>
                    <a:lumOff val="35000"/>
                  </a:schemeClr>
                </a:solidFill>
                <a:latin typeface="Inconsolata"/>
                <a:ea typeface="+mn-ea"/>
                <a:cs typeface="+mn-cs"/>
                <a:sym typeface="Arial" charset="0"/>
              </a:endParaRP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35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lang="en-US" sz="2000" kern="0" noProof="1" smtClean="0">
                  <a:solidFill>
                    <a:schemeClr val="tx1">
                      <a:lumMod val="65000"/>
                      <a:lumOff val="35000"/>
                    </a:schemeClr>
                  </a:solidFill>
                  <a:latin typeface="Inconsolata"/>
                  <a:ea typeface="+mn-ea"/>
                  <a:cs typeface="+mn-cs"/>
                  <a:sym typeface="Arial" charset="0"/>
                </a:rPr>
                <a:t>80 s</a:t>
              </a:r>
            </a:p>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15 s</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2" name="Content Placeholder 8"/>
            <p:cNvSpPr txBox="1">
              <a:spLocks/>
            </p:cNvSpPr>
            <p:nvPr/>
          </p:nvSpPr>
          <p:spPr bwMode="auto">
            <a:xfrm>
              <a:off x="363885" y="4953000"/>
              <a:ext cx="1388716" cy="609600"/>
            </a:xfrm>
            <a:prstGeom prst="rect">
              <a:avLst/>
            </a:prstGeom>
            <a:noFill/>
            <a:ln w="12700">
              <a:noFill/>
              <a:miter lim="800000"/>
              <a:headEnd/>
              <a:tailEnd/>
            </a:ln>
            <a:effectLst/>
          </p:spPr>
          <p:txBody>
            <a:bodyPr vert="horz" wrap="square" lIns="182880" tIns="182880" rIns="182880" bIns="182880" numCol="1" anchor="t"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2 m 20 s</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430296" y="1295400"/>
              <a:ext cx="1322305" cy="609600"/>
            </a:xfrm>
            <a:prstGeom prst="rect">
              <a:avLst/>
            </a:prstGeom>
            <a:noFill/>
            <a:ln w="12700">
              <a:noFill/>
              <a:miter lim="800000"/>
              <a:headEnd/>
              <a:tailEnd/>
            </a:ln>
            <a:effectLst/>
          </p:spPr>
          <p:txBody>
            <a:bodyPr vert="horz" wrap="square" lIns="182880" tIns="182880" rIns="182880" bIns="182880" numCol="1" anchor="t" anchorCtr="0" compatLnSpc="1">
              <a:prstTxWarp prst="textNoShape">
                <a:avLst/>
              </a:prstTxWarp>
            </a:bodyPr>
            <a:lstStyle/>
            <a:p>
              <a:pPr marR="0" lvl="0" algn="r"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Time:</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sp>
          <p:nvSpPr>
            <p:cNvPr id="14" name="Content Placeholder 8"/>
            <p:cNvSpPr txBox="1">
              <a:spLocks/>
            </p:cNvSpPr>
            <p:nvPr/>
          </p:nvSpPr>
          <p:spPr bwMode="auto">
            <a:xfrm>
              <a:off x="1752601" y="4952999"/>
              <a:ext cx="1676399" cy="609600"/>
            </a:xfrm>
            <a:prstGeom prst="rect">
              <a:avLst/>
            </a:prstGeom>
            <a:noFill/>
            <a:ln w="12700">
              <a:noFill/>
              <a:miter lim="800000"/>
              <a:headEnd/>
              <a:tailEnd/>
            </a:ln>
            <a:effectLst/>
          </p:spPr>
          <p:txBody>
            <a:bodyPr vert="horz" wrap="none" lIns="0" tIns="182880" rIns="0" bIns="182880" numCol="1" anchor="t" anchorCtr="0" compatLnSpc="1">
              <a:prstTxWarp prst="textNoShape">
                <a:avLst/>
              </a:prstTxWarp>
            </a:bodyPr>
            <a:lstStyle/>
            <a:p>
              <a:pPr marR="0" lvl="0" defTabSz="914400" rtl="0" eaLnBrk="0" fontAlgn="base" latinLnBrk="0" hangingPunct="0">
                <a:spcBef>
                  <a:spcPts val="0"/>
                </a:spcBef>
                <a:spcAft>
                  <a:spcPts val="0"/>
                </a:spcAft>
                <a:buClr>
                  <a:schemeClr val="accent6"/>
                </a:buClr>
                <a:buSzPct val="100000"/>
                <a:buFont typeface="Wingdings" charset="2"/>
                <a:buNone/>
                <a:tabLst/>
                <a:defRPr/>
              </a:pPr>
              <a:r>
                <a:rPr kumimoji="0" lang="en-US" sz="2000" b="0" i="0" u="none" strike="noStrike" kern="0" cap="none" spc="0" normalizeH="0" noProof="1" smtClean="0">
                  <a:ln>
                    <a:noFill/>
                  </a:ln>
                  <a:solidFill>
                    <a:schemeClr val="tx1">
                      <a:lumMod val="65000"/>
                      <a:lumOff val="35000"/>
                    </a:schemeClr>
                  </a:solidFill>
                  <a:effectLst/>
                  <a:uLnTx/>
                  <a:uFillTx/>
                  <a:latin typeface="Inconsolata"/>
                  <a:ea typeface="+mn-ea"/>
                  <a:cs typeface="+mn-cs"/>
                  <a:sym typeface="Arial" charset="0"/>
                </a:rPr>
                <a:t>(total time)</a:t>
              </a:r>
              <a:endParaRPr kumimoji="0" lang="en-US" sz="2000" b="0" i="0" u="none" strike="noStrike" kern="0" cap="none" spc="0" normalizeH="0" noProof="1">
                <a:ln>
                  <a:noFill/>
                </a:ln>
                <a:solidFill>
                  <a:schemeClr val="tx1">
                    <a:lumMod val="65000"/>
                    <a:lumOff val="35000"/>
                  </a:schemeClr>
                </a:solidFill>
                <a:effectLst/>
                <a:uLnTx/>
                <a:uFillTx/>
                <a:latin typeface="Inconsolata"/>
                <a:ea typeface="+mn-ea"/>
                <a:cs typeface="+mn-cs"/>
                <a:sym typeface="Arial" charset="0"/>
              </a:endParaRPr>
            </a:p>
          </p:txBody>
        </p:sp>
        <p:cxnSp>
          <p:nvCxnSpPr>
            <p:cNvPr id="17" name="Straight Connector 16"/>
            <p:cNvCxnSpPr/>
            <p:nvPr/>
          </p:nvCxnSpPr>
          <p:spPr bwMode="auto">
            <a:xfrm rot="10800000">
              <a:off x="430297" y="4940236"/>
              <a:ext cx="1322305" cy="1588"/>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p:spPr>
        </p:cxnSp>
      </p:grpSp>
      <p:cxnSp>
        <p:nvCxnSpPr>
          <p:cNvPr id="23" name="Straight Connector 22"/>
          <p:cNvCxnSpPr/>
          <p:nvPr/>
        </p:nvCxnSpPr>
        <p:spPr bwMode="auto">
          <a:xfrm>
            <a:off x="363885" y="3863084"/>
            <a:ext cx="8551515" cy="1588"/>
          </a:xfrm>
          <a:prstGeom prst="line">
            <a:avLst/>
          </a:prstGeom>
          <a:blipFill dpi="0" rotWithShape="0">
            <a:blip r:embed="rId2"/>
            <a:srcRect/>
            <a:tile tx="0" ty="0" sx="100000" sy="100000" flip="none" algn="tl"/>
          </a:blipFill>
          <a:ln w="25400" cap="flat" cmpd="sng" algn="ctr">
            <a:solidFill>
              <a:schemeClr val="bg1"/>
            </a:solidFill>
            <a:prstDash val="solid"/>
            <a:round/>
            <a:headEnd type="none" w="med" len="med"/>
            <a:tailEnd type="none" w="med" len="med"/>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1000"/>
                                        <p:tgtEl>
                                          <p:spTgt spid="21"/>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Operation on Linux as a service</a:t>
            </a:r>
            <a:endParaRPr lang="en-US" dirty="0"/>
          </a:p>
        </p:txBody>
      </p:sp>
      <p:sp>
        <p:nvSpPr>
          <p:cNvPr id="9" name="Content Placeholder 8"/>
          <p:cNvSpPr>
            <a:spLocks noGrp="1"/>
          </p:cNvSpPr>
          <p:nvPr>
            <p:ph idx="1"/>
          </p:nvPr>
        </p:nvSpPr>
        <p:spPr>
          <a:xfrm>
            <a:off x="363885" y="879676"/>
            <a:ext cx="8416230" cy="562967"/>
          </a:xfrm>
        </p:spPr>
        <p:txBody>
          <a:bodyPr anchor="ctr" anchorCtr="0"/>
          <a:lstStyle/>
          <a:p>
            <a:pPr marL="0" indent="0">
              <a:lnSpc>
                <a:spcPct val="100000"/>
              </a:lnSpc>
              <a:spcBef>
                <a:spcPts val="0"/>
              </a:spcBef>
              <a:spcAft>
                <a:spcPts val="0"/>
              </a:spcAft>
              <a:buNone/>
            </a:pPr>
            <a:r>
              <a:rPr lang="en-US" dirty="0" smtClean="0"/>
              <a:t>Installing the init script on </a:t>
            </a:r>
            <a:r>
              <a:rPr lang="en-US" dirty="0" err="1" smtClean="0"/>
              <a:t>CentOS</a:t>
            </a:r>
            <a:endParaRPr lang="en-US" dirty="0"/>
          </a:p>
        </p:txBody>
      </p:sp>
      <p:sp>
        <p:nvSpPr>
          <p:cNvPr id="10" name="Content Placeholder 8"/>
          <p:cNvSpPr txBox="1">
            <a:spLocks/>
          </p:cNvSpPr>
          <p:nvPr/>
        </p:nvSpPr>
        <p:spPr bwMode="auto">
          <a:xfrm>
            <a:off x="2362200" y="1442642"/>
            <a:ext cx="6417915" cy="2141735"/>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cp /home/dbrelay/git/contrib/init \</a:t>
            </a:r>
          </a:p>
          <a:p>
            <a:pPr marR="0" lvl="0" algn="l" defTabSz="914400" rtl="0" eaLnBrk="0" fontAlgn="base" latinLnBrk="0" hangingPunct="0">
              <a:spcBef>
                <a:spcPts val="0"/>
              </a:spcBef>
              <a:spcAft>
                <a:spcPts val="0"/>
              </a:spcAft>
              <a:buClr>
                <a:schemeClr val="accent6"/>
              </a:buClr>
              <a:buSzPct val="100000"/>
              <a:buFont typeface="Wingdings" charset="2"/>
              <a:buNone/>
              <a:tabLst/>
              <a:defRPr/>
            </a:pPr>
            <a:r>
              <a:rPr lang="en-US" sz="1600" kern="0" noProof="1" smtClean="0">
                <a:solidFill>
                  <a:schemeClr val="bg1"/>
                </a:solidFill>
                <a:latin typeface="Inconsolata"/>
                <a:ea typeface="+mn-ea"/>
                <a:cs typeface="+mn-cs"/>
                <a:sym typeface="Arial" charset="0"/>
              </a:rPr>
              <a:t>     /etc/init.d/dbrelay</a:t>
            </a:r>
            <a:endParaRPr kumimoji="0" lang="en-US" sz="1600" u="none" strike="noStrike" kern="0" cap="none" spc="0" normalizeH="0" noProof="1" smtClean="0">
              <a:ln>
                <a:noFill/>
              </a:ln>
              <a:solidFill>
                <a:schemeClr val="bg1"/>
              </a:solidFill>
              <a:effectLst/>
              <a:uLnTx/>
              <a:uFillTx/>
              <a:latin typeface="Inconsolata"/>
              <a:ea typeface="+mn-ea"/>
              <a:cs typeface="+mn-cs"/>
              <a:sym typeface="Arial" charset="0"/>
            </a:endParaRP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 chmod +x /etc/init.d/dbrelay</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vi /etc/init.d/dbrelay</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 chkconfig --add dbrelay</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3584377"/>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Standard</a:t>
            </a:r>
            <a:r>
              <a:rPr kumimoji="0" lang="en-US" sz="2300" b="0" i="0" u="none" strike="noStrike" kern="0" cap="none" spc="0" normalizeH="0" noProof="0" dirty="0" smtClean="0">
                <a:ln>
                  <a:noFill/>
                </a:ln>
                <a:solidFill>
                  <a:srgbClr val="595959"/>
                </a:solidFill>
                <a:effectLst/>
                <a:uLnTx/>
                <a:uFillTx/>
                <a:latin typeface="Arial Rounded MT Bold"/>
                <a:ea typeface="+mn-ea"/>
                <a:cs typeface="+mn-cs"/>
                <a:sym typeface="Arial" charset="0"/>
              </a:rPr>
              <a:t> operating commands:</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2362200" y="4147344"/>
            <a:ext cx="6417915" cy="126285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service dbrelay start</a:t>
            </a:r>
          </a:p>
          <a:p>
            <a:pPr eaLnBrk="0" hangingPunct="0">
              <a:spcBef>
                <a:spcPts val="0"/>
              </a:spcBef>
              <a:spcAft>
                <a:spcPts val="0"/>
              </a:spcAft>
              <a:buClr>
                <a:schemeClr val="accent6"/>
              </a:buClr>
              <a:buSzPct val="100000"/>
              <a:defRPr/>
            </a:pPr>
            <a:r>
              <a:rPr lang="en-US" sz="1600" kern="0" noProof="1" smtClean="0">
                <a:solidFill>
                  <a:schemeClr val="bg1"/>
                </a:solidFill>
                <a:latin typeface="Inconsolata"/>
                <a:sym typeface="Arial" charset="0"/>
              </a:rPr>
              <a:t># service dbrelay stop</a:t>
            </a:r>
          </a:p>
          <a:p>
            <a:pPr eaLnBrk="0" hangingPunct="0">
              <a:spcBef>
                <a:spcPts val="0"/>
              </a:spcBef>
              <a:spcAft>
                <a:spcPts val="0"/>
              </a:spcAft>
              <a:buClr>
                <a:schemeClr val="accent6"/>
              </a:buClr>
              <a:buSzPct val="100000"/>
              <a:defRPr/>
            </a:pPr>
            <a:r>
              <a:rPr lang="en-US" sz="1600" kern="0" noProof="1" smtClean="0">
                <a:solidFill>
                  <a:schemeClr val="bg1"/>
                </a:solidFill>
                <a:latin typeface="Inconsolata"/>
                <a:sym typeface="Arial" charset="0"/>
              </a:rPr>
              <a:t># service dbrelay restart</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Operation on Mac OS X and Linux</a:t>
            </a:r>
            <a:endParaRPr lang="en-US" dirty="0"/>
          </a:p>
        </p:txBody>
      </p:sp>
      <p:sp>
        <p:nvSpPr>
          <p:cNvPr id="9" name="Content Placeholder 8"/>
          <p:cNvSpPr>
            <a:spLocks noGrp="1"/>
          </p:cNvSpPr>
          <p:nvPr>
            <p:ph idx="1"/>
          </p:nvPr>
        </p:nvSpPr>
        <p:spPr>
          <a:xfrm>
            <a:off x="363885" y="457200"/>
            <a:ext cx="8416230" cy="562967"/>
          </a:xfrm>
        </p:spPr>
        <p:txBody>
          <a:bodyPr anchor="ctr" anchorCtr="0"/>
          <a:lstStyle/>
          <a:p>
            <a:pPr marL="0" indent="0">
              <a:lnSpc>
                <a:spcPct val="100000"/>
              </a:lnSpc>
              <a:spcBef>
                <a:spcPts val="0"/>
              </a:spcBef>
              <a:spcAft>
                <a:spcPts val="0"/>
              </a:spcAft>
              <a:buNone/>
            </a:pPr>
            <a:r>
              <a:rPr lang="en-US" dirty="0" smtClean="0"/>
              <a:t>Starting DB Relay from its install directory:</a:t>
            </a:r>
            <a:endParaRPr lang="en-US" dirty="0"/>
          </a:p>
        </p:txBody>
      </p:sp>
      <p:sp>
        <p:nvSpPr>
          <p:cNvPr id="10" name="Content Placeholder 8"/>
          <p:cNvSpPr txBox="1">
            <a:spLocks/>
          </p:cNvSpPr>
          <p:nvPr/>
        </p:nvSpPr>
        <p:spPr bwMode="auto">
          <a:xfrm>
            <a:off x="2362200" y="1020166"/>
            <a:ext cx="6417915" cy="998735"/>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./sbin/nginx</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1" name="Content Placeholder 8"/>
          <p:cNvSpPr txBox="1">
            <a:spLocks/>
          </p:cNvSpPr>
          <p:nvPr/>
        </p:nvSpPr>
        <p:spPr bwMode="auto">
          <a:xfrm>
            <a:off x="363885" y="21336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Stopping DB Relay from its install directory:</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2" name="Content Placeholder 8"/>
          <p:cNvSpPr txBox="1">
            <a:spLocks/>
          </p:cNvSpPr>
          <p:nvPr/>
        </p:nvSpPr>
        <p:spPr bwMode="auto">
          <a:xfrm>
            <a:off x="2362200" y="2696567"/>
            <a:ext cx="6417915" cy="998734"/>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kill $(cat ./logs/nginx.pid)</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38100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Logs directory content:</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2362200" y="4372967"/>
            <a:ext cx="6417915" cy="126285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 ls ./logs/</a:t>
            </a:r>
          </a:p>
          <a:p>
            <a:pPr lvl="0" eaLnBrk="0" hangingPunct="0">
              <a:spcBef>
                <a:spcPts val="0"/>
              </a:spcBef>
              <a:spcAft>
                <a:spcPts val="0"/>
              </a:spcAft>
              <a:buClr>
                <a:schemeClr val="accent6"/>
              </a:buClr>
              <a:buSzPct val="100000"/>
            </a:pPr>
            <a:r>
              <a:rPr lang="en-US" sz="1600" kern="0" noProof="1" smtClean="0">
                <a:solidFill>
                  <a:schemeClr val="bg1"/>
                </a:solidFill>
                <a:latin typeface="Inconsolata"/>
                <a:ea typeface="+mn-ea"/>
                <a:cs typeface="+mn-cs"/>
                <a:sym typeface="Arial" charset="0"/>
              </a:rPr>
              <a:t>access.log   connector1234.log</a:t>
            </a:r>
          </a:p>
          <a:p>
            <a:pPr lvl="0" eaLnBrk="0" hangingPunct="0">
              <a:spcBef>
                <a:spcPts val="0"/>
              </a:spcBef>
              <a:spcAft>
                <a:spcPts val="0"/>
              </a:spcAft>
              <a:buClr>
                <a:schemeClr val="accent6"/>
              </a:buClr>
              <a:buSzPct val="100000"/>
            </a:pPr>
            <a:r>
              <a:rPr kumimoji="0" lang="en-US" sz="1600" u="none" strike="noStrike" kern="0" cap="none" spc="0" normalizeH="0" noProof="1" smtClean="0">
                <a:ln>
                  <a:noFill/>
                </a:ln>
                <a:solidFill>
                  <a:schemeClr val="bg1"/>
                </a:solidFill>
                <a:effectLst/>
                <a:uLnTx/>
                <a:uFillTx/>
                <a:latin typeface="Inconsolata"/>
                <a:ea typeface="+mn-ea"/>
                <a:cs typeface="+mn-cs"/>
                <a:sym typeface="Arial" charset="0"/>
              </a:rPr>
              <a:t>error.log    nginx.pid    </a:t>
            </a:r>
            <a:endParaRPr kumimoji="0" lang="en-US" sz="1600" u="none" strike="noStrike" kern="0" cap="none" spc="0" normalizeH="0" noProof="1">
              <a:ln>
                <a:noFill/>
              </a:ln>
              <a:solidFill>
                <a:schemeClr val="bg1"/>
              </a:solidFill>
              <a:effectLst/>
              <a:uLnTx/>
              <a:uFillTx/>
              <a:latin typeface="Inconsolata"/>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p:txBody>
          <a:bodyPr/>
          <a:lstStyle/>
          <a:p>
            <a:pPr eaLnBrk="1" hangingPunct="1"/>
            <a:endParaRPr lang="en-US" smtClean="0">
              <a:latin typeface="Arial Rounded MT Bold" charset="0"/>
            </a:endParaRPr>
          </a:p>
        </p:txBody>
      </p:sp>
      <p:graphicFrame>
        <p:nvGraphicFramePr>
          <p:cNvPr id="4" name="Table 3"/>
          <p:cNvGraphicFramePr>
            <a:graphicFrameLocks noGrp="1"/>
          </p:cNvGraphicFramePr>
          <p:nvPr/>
        </p:nvGraphicFramePr>
        <p:xfrm>
          <a:off x="1080492" y="1524000"/>
          <a:ext cx="7027664" cy="4433889"/>
        </p:xfrm>
        <a:graphic>
          <a:graphicData uri="http://schemas.openxmlformats.org/drawingml/2006/table">
            <a:tbl>
              <a:tblPr>
                <a:tableStyleId>{0505E3EF-67EA-436B-97B2-0124C06EBD24}</a:tableStyleId>
              </a:tblPr>
              <a:tblGrid>
                <a:gridCol w="2867964"/>
                <a:gridCol w="4159700"/>
              </a:tblGrid>
              <a:tr h="1219200">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500" dirty="0" err="1" smtClean="0">
                          <a:solidFill>
                            <a:schemeClr val="tx1">
                              <a:lumMod val="65000"/>
                              <a:lumOff val="35000"/>
                            </a:schemeClr>
                          </a:solidFill>
                          <a:latin typeface="Arial Rounded MT Bold"/>
                        </a:rPr>
                        <a:t>Maillist</a:t>
                      </a:r>
                      <a:r>
                        <a:rPr lang="en-US" sz="2500" dirty="0" smtClean="0">
                          <a:solidFill>
                            <a:schemeClr val="tx1">
                              <a:lumMod val="65000"/>
                              <a:lumOff val="35000"/>
                            </a:schemeClr>
                          </a:solidFill>
                          <a:latin typeface="Arial Rounded MT Bold"/>
                        </a:rPr>
                        <a:t> :</a:t>
                      </a:r>
                    </a:p>
                  </a:txBody>
                  <a:tcPr marL="257175" marR="257175" marT="32147" marB="3214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dbrelay-</a:t>
                      </a:r>
                      <a:r>
                        <a:rPr lang="en-US" sz="2500" dirty="0" err="1" smtClean="0">
                          <a:solidFill>
                            <a:schemeClr val="tx1">
                              <a:lumMod val="65000"/>
                              <a:lumOff val="35000"/>
                            </a:schemeClr>
                          </a:solidFill>
                          <a:latin typeface="Arial Rounded MT Bold"/>
                        </a:rPr>
                        <a:t>devel</a:t>
                      </a:r>
                      <a:r>
                        <a:rPr lang="en-US" sz="2500" baseline="0" dirty="0" smtClean="0">
                          <a:solidFill>
                            <a:schemeClr val="tx1">
                              <a:lumMod val="65000"/>
                              <a:lumOff val="35000"/>
                            </a:schemeClr>
                          </a:solidFill>
                          <a:latin typeface="Arial Rounded MT Bold"/>
                        </a:rPr>
                        <a:t>@ </a:t>
                      </a:r>
                      <a:r>
                        <a:rPr lang="en-US" sz="2500" baseline="0" dirty="0" err="1" smtClean="0">
                          <a:solidFill>
                            <a:schemeClr val="tx1">
                              <a:lumMod val="65000"/>
                              <a:lumOff val="35000"/>
                            </a:schemeClr>
                          </a:solidFill>
                          <a:latin typeface="Arial Rounded MT Bold"/>
                        </a:rPr>
                        <a:t>list.</a:t>
                      </a:r>
                      <a:r>
                        <a:rPr lang="en-US" sz="2500" dirty="0" err="1" smtClean="0">
                          <a:solidFill>
                            <a:schemeClr val="tx1">
                              <a:lumMod val="65000"/>
                              <a:lumOff val="35000"/>
                            </a:schemeClr>
                          </a:solidFill>
                          <a:latin typeface="Arial Rounded MT Bold"/>
                        </a:rPr>
                        <a:t>dbrelay.org</a:t>
                      </a:r>
                      <a:endParaRPr lang="en-US" sz="2500" dirty="0" smtClean="0">
                        <a:solidFill>
                          <a:schemeClr val="tx1">
                            <a:lumMod val="65000"/>
                            <a:lumOff val="35000"/>
                          </a:schemeClr>
                        </a:solidFill>
                        <a:latin typeface="Arial Rounded MT Bold"/>
                      </a:endParaRPr>
                    </a:p>
                  </a:txBody>
                  <a:tcPr marL="257175" marR="257175" marT="32147" marB="32147"/>
                </a:tc>
              </a:tr>
              <a:tr h="1071563">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Web site :</a:t>
                      </a:r>
                    </a:p>
                    <a:p>
                      <a:pPr algn="r"/>
                      <a:endParaRPr lang="en-US" sz="2500" dirty="0">
                        <a:solidFill>
                          <a:schemeClr val="tx1">
                            <a:lumMod val="65000"/>
                            <a:lumOff val="35000"/>
                          </a:schemeClr>
                        </a:solidFill>
                        <a:latin typeface="Arial Rounded MT Bold"/>
                      </a:endParaRPr>
                    </a:p>
                  </a:txBody>
                  <a:tcPr marL="257175" marR="257175" marT="32147" marB="3214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500" dirty="0" smtClean="0">
                          <a:solidFill>
                            <a:schemeClr val="tx1">
                              <a:lumMod val="65000"/>
                              <a:lumOff val="35000"/>
                            </a:schemeClr>
                          </a:solidFill>
                          <a:latin typeface="Arial Rounded MT Bold"/>
                        </a:rPr>
                        <a:t>http://</a:t>
                      </a:r>
                      <a:r>
                        <a:rPr lang="en-US" sz="2500" dirty="0" err="1" smtClean="0">
                          <a:solidFill>
                            <a:schemeClr val="tx1">
                              <a:lumMod val="65000"/>
                              <a:lumOff val="35000"/>
                            </a:schemeClr>
                          </a:solidFill>
                          <a:latin typeface="Arial Rounded MT Bold"/>
                        </a:rPr>
                        <a:t>dbrelay.com</a:t>
                      </a:r>
                      <a:r>
                        <a:rPr lang="en-US" sz="2500" dirty="0" smtClean="0">
                          <a:solidFill>
                            <a:schemeClr val="tx1">
                              <a:lumMod val="65000"/>
                              <a:lumOff val="35000"/>
                            </a:schemeClr>
                          </a:solidFill>
                          <a:latin typeface="Arial Rounded MT Bold"/>
                        </a:rPr>
                        <a:t>/</a:t>
                      </a:r>
                    </a:p>
                  </a:txBody>
                  <a:tcPr marL="257175" marR="257175" marT="32147" marB="32147"/>
                </a:tc>
              </a:tr>
              <a:tr h="1071563">
                <a:tc>
                  <a:txBody>
                    <a:bodyPr/>
                    <a:lstStyle/>
                    <a:p>
                      <a:pPr algn="r"/>
                      <a:r>
                        <a:rPr lang="en-US" sz="2500" dirty="0" smtClean="0">
                          <a:solidFill>
                            <a:schemeClr val="tx1">
                              <a:lumMod val="65000"/>
                              <a:lumOff val="35000"/>
                            </a:schemeClr>
                          </a:solidFill>
                          <a:latin typeface="Arial Rounded MT Bold"/>
                        </a:rPr>
                        <a:t>Brian </a:t>
                      </a:r>
                      <a:r>
                        <a:rPr lang="en-US" sz="2500" dirty="0" err="1" smtClean="0">
                          <a:solidFill>
                            <a:schemeClr val="tx1">
                              <a:lumMod val="65000"/>
                              <a:lumOff val="35000"/>
                            </a:schemeClr>
                          </a:solidFill>
                          <a:latin typeface="Arial Rounded MT Bold"/>
                        </a:rPr>
                        <a:t>Bruns</a:t>
                      </a:r>
                      <a:r>
                        <a:rPr lang="en-US" sz="2500" dirty="0" smtClean="0">
                          <a:solidFill>
                            <a:schemeClr val="tx1">
                              <a:lumMod val="65000"/>
                              <a:lumOff val="35000"/>
                            </a:schemeClr>
                          </a:solidFill>
                          <a:latin typeface="Arial Rounded MT Bold"/>
                        </a:rPr>
                        <a:t> :</a:t>
                      </a:r>
                      <a:endParaRPr lang="en-US" sz="2500" dirty="0">
                        <a:solidFill>
                          <a:schemeClr val="tx1">
                            <a:lumMod val="65000"/>
                            <a:lumOff val="35000"/>
                          </a:schemeClr>
                        </a:solidFill>
                        <a:latin typeface="Arial Rounded MT Bold"/>
                      </a:endParaRPr>
                    </a:p>
                  </a:txBody>
                  <a:tcPr marL="257175" marR="257175" marT="32147" marB="32147"/>
                </a:tc>
                <a:tc>
                  <a:txBody>
                    <a:bodyPr/>
                    <a:lstStyle/>
                    <a:p>
                      <a:r>
                        <a:rPr lang="en-US" sz="2500" dirty="0" err="1" smtClean="0">
                          <a:solidFill>
                            <a:schemeClr val="tx1">
                              <a:lumMod val="65000"/>
                              <a:lumOff val="35000"/>
                            </a:schemeClr>
                          </a:solidFill>
                          <a:latin typeface="Arial Rounded MT Bold"/>
                        </a:rPr>
                        <a:t>brian</a:t>
                      </a:r>
                      <a:r>
                        <a:rPr lang="en-US" sz="2500" dirty="0" smtClean="0">
                          <a:solidFill>
                            <a:schemeClr val="tx1">
                              <a:lumMod val="65000"/>
                              <a:lumOff val="35000"/>
                            </a:schemeClr>
                          </a:solidFill>
                          <a:latin typeface="Arial Rounded MT Bold"/>
                        </a:rPr>
                        <a:t> @ </a:t>
                      </a:r>
                      <a:r>
                        <a:rPr lang="en-US" sz="2500" dirty="0" err="1" smtClean="0">
                          <a:solidFill>
                            <a:schemeClr val="tx1">
                              <a:lumMod val="65000"/>
                              <a:lumOff val="35000"/>
                            </a:schemeClr>
                          </a:solidFill>
                          <a:latin typeface="Arial Rounded MT Bold"/>
                        </a:rPr>
                        <a:t>dbrelay.com</a:t>
                      </a:r>
                      <a:endParaRPr lang="en-US" sz="2500" dirty="0">
                        <a:solidFill>
                          <a:schemeClr val="tx1">
                            <a:lumMod val="65000"/>
                            <a:lumOff val="35000"/>
                          </a:schemeClr>
                        </a:solidFill>
                        <a:latin typeface="Arial Rounded MT Bold"/>
                      </a:endParaRPr>
                    </a:p>
                  </a:txBody>
                  <a:tcPr marL="257175" marR="257175" marT="32147" marB="32147"/>
                </a:tc>
              </a:tr>
              <a:tr h="1071563">
                <a:tc>
                  <a:txBody>
                    <a:bodyPr/>
                    <a:lstStyle/>
                    <a:p>
                      <a:pPr algn="r"/>
                      <a:r>
                        <a:rPr lang="en-US" sz="2500" dirty="0" smtClean="0">
                          <a:solidFill>
                            <a:schemeClr val="tx1">
                              <a:lumMod val="65000"/>
                              <a:lumOff val="35000"/>
                            </a:schemeClr>
                          </a:solidFill>
                          <a:latin typeface="Arial Rounded MT Bold"/>
                        </a:rPr>
                        <a:t>Vlad Didenko :</a:t>
                      </a:r>
                      <a:endParaRPr lang="en-US" sz="2500" dirty="0">
                        <a:solidFill>
                          <a:schemeClr val="tx1">
                            <a:lumMod val="65000"/>
                            <a:lumOff val="35000"/>
                          </a:schemeClr>
                        </a:solidFill>
                        <a:latin typeface="Arial Rounded MT Bold"/>
                      </a:endParaRPr>
                    </a:p>
                  </a:txBody>
                  <a:tcPr marL="257175" marR="257175" marT="32147" marB="32147"/>
                </a:tc>
                <a:tc>
                  <a:txBody>
                    <a:bodyPr/>
                    <a:lstStyle/>
                    <a:p>
                      <a:r>
                        <a:rPr lang="en-US" sz="2500" dirty="0" err="1" smtClean="0">
                          <a:solidFill>
                            <a:schemeClr val="tx1">
                              <a:lumMod val="65000"/>
                              <a:lumOff val="35000"/>
                            </a:schemeClr>
                          </a:solidFill>
                          <a:latin typeface="Arial Rounded MT Bold"/>
                        </a:rPr>
                        <a:t>vlad</a:t>
                      </a:r>
                      <a:r>
                        <a:rPr lang="en-US" sz="2500" dirty="0" smtClean="0">
                          <a:solidFill>
                            <a:schemeClr val="tx1">
                              <a:lumMod val="65000"/>
                              <a:lumOff val="35000"/>
                            </a:schemeClr>
                          </a:solidFill>
                          <a:latin typeface="Arial Rounded MT Bold"/>
                        </a:rPr>
                        <a:t> @ </a:t>
                      </a:r>
                      <a:r>
                        <a:rPr lang="en-US" sz="2500" dirty="0" err="1" smtClean="0">
                          <a:solidFill>
                            <a:schemeClr val="tx1">
                              <a:lumMod val="65000"/>
                              <a:lumOff val="35000"/>
                            </a:schemeClr>
                          </a:solidFill>
                          <a:latin typeface="Arial Rounded MT Bold"/>
                        </a:rPr>
                        <a:t>dbrelay.com</a:t>
                      </a:r>
                      <a:endParaRPr lang="en-US" sz="2500" dirty="0">
                        <a:solidFill>
                          <a:schemeClr val="tx1">
                            <a:lumMod val="65000"/>
                            <a:lumOff val="35000"/>
                          </a:schemeClr>
                        </a:solidFill>
                        <a:latin typeface="Arial Rounded MT Bold"/>
                      </a:endParaRPr>
                    </a:p>
                  </a:txBody>
                  <a:tcPr marL="257175" marR="257175" marT="32147" marB="32147"/>
                </a:tc>
              </a:tr>
            </a:tbl>
          </a:graphicData>
        </a:graphic>
      </p:graphicFrame>
      <p:sp>
        <p:nvSpPr>
          <p:cNvPr id="53268" name="Down Ribbon 4"/>
          <p:cNvSpPr>
            <a:spLocks noChangeArrowheads="1"/>
          </p:cNvSpPr>
          <p:nvPr/>
        </p:nvSpPr>
        <p:spPr bwMode="auto">
          <a:xfrm rot="20437713">
            <a:off x="250739" y="536585"/>
            <a:ext cx="2490267" cy="1017984"/>
          </a:xfrm>
          <a:prstGeom prst="ribbon">
            <a:avLst>
              <a:gd name="adj1" fmla="val 16667"/>
              <a:gd name="adj2" fmla="val 50000"/>
            </a:avLst>
          </a:prstGeom>
          <a:solidFill>
            <a:srgbClr val="5293BF"/>
          </a:solidFill>
          <a:ln w="25400">
            <a:solidFill>
              <a:srgbClr val="000000"/>
            </a:solidFill>
            <a:round/>
            <a:headEnd/>
            <a:tailEnd/>
          </a:ln>
        </p:spPr>
        <p:txBody>
          <a:bodyPr lIns="64291" tIns="32146" rIns="64291" bIns="32146">
            <a:prstTxWarp prst="textNoShape">
              <a:avLst/>
            </a:prstTxWarp>
          </a:bodyPr>
          <a:lstStyle/>
          <a:p>
            <a:pPr algn="ctr"/>
            <a:r>
              <a:rPr lang="en-US" sz="2500" dirty="0">
                <a:solidFill>
                  <a:schemeClr val="bg1"/>
                </a:solidFill>
                <a:latin typeface="Arial Rounded MT Bold" charset="0"/>
              </a:rPr>
              <a:t>Booth # 520</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354" y="2130848"/>
            <a:ext cx="7773293" cy="1831552"/>
          </a:xfrm>
        </p:spPr>
        <p:txBody>
          <a:bodyPr/>
          <a:lstStyle/>
          <a:p>
            <a:pPr algn="ctr"/>
            <a:r>
              <a:rPr lang="en-US" sz="6000" dirty="0" smtClean="0">
                <a:solidFill>
                  <a:schemeClr val="tx1">
                    <a:lumMod val="65000"/>
                    <a:lumOff val="35000"/>
                  </a:schemeClr>
                </a:solidFill>
              </a:rPr>
              <a:t>Backup / Overflow Materials</a:t>
            </a:r>
            <a:endParaRPr lang="en-US" sz="6000" dirty="0">
              <a:solidFill>
                <a:schemeClr val="tx1">
                  <a:lumMod val="65000"/>
                  <a:lumOff val="35000"/>
                </a:schemeClr>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315264" y="757249"/>
            <a:ext cx="6518672" cy="4572000"/>
          </a:xfrm>
          <a:noFill/>
          <a:ln w="76200">
            <a:solidFill>
              <a:srgbClr val="5293BF"/>
            </a:solidFill>
          </a:ln>
          <a:effectLst>
            <a:softEdge rad="292100"/>
          </a:effectLst>
        </p:spPr>
        <p:txBody>
          <a:bodyPr anchor="ctr"/>
          <a:lstStyle/>
          <a:p>
            <a:pPr marL="0" algn="ctr" eaLnBrk="1" hangingPunct="1">
              <a:buNone/>
              <a:defRPr/>
            </a:pPr>
            <a:r>
              <a:rPr lang="en-US" sz="3100" dirty="0" smtClean="0">
                <a:latin typeface="Arial Rounded MT Bold" charset="0"/>
              </a:rPr>
              <a:t>Database access is</a:t>
            </a:r>
          </a:p>
          <a:p>
            <a:pPr marL="0" algn="ctr" eaLnBrk="1" hangingPunct="1">
              <a:buNone/>
              <a:defRPr/>
            </a:pPr>
            <a:r>
              <a:rPr lang="en-US" sz="3100" dirty="0" smtClean="0">
                <a:latin typeface="Arial Rounded MT Bold" charset="0"/>
              </a:rPr>
              <a:t>WAY   TOO   HARD</a:t>
            </a:r>
          </a:p>
        </p:txBody>
      </p:sp>
      <p:sp>
        <p:nvSpPr>
          <p:cNvPr id="29701" name="Rectangle 1"/>
          <p:cNvSpPr>
            <a:spLocks noGrp="1" noChangeArrowheads="1"/>
          </p:cNvSpPr>
          <p:nvPr>
            <p:ph type="title"/>
          </p:nvPr>
        </p:nvSpPr>
        <p:spPr/>
        <p:txBody>
          <a:bodyPr/>
          <a:lstStyle/>
          <a:p>
            <a:pPr eaLnBrk="1" hangingPunct="1"/>
            <a:r>
              <a:rPr lang="en-US" dirty="0" smtClean="0">
                <a:latin typeface="Arial Rounded MT Bold" charset="0"/>
              </a:rPr>
              <a:t>The crux</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 case of emergency</a:t>
            </a:r>
            <a:endParaRPr lang="en-US" dirty="0"/>
          </a:p>
        </p:txBody>
      </p:sp>
      <p:sp>
        <p:nvSpPr>
          <p:cNvPr id="9" name="Content Placeholder 8"/>
          <p:cNvSpPr>
            <a:spLocks noGrp="1"/>
          </p:cNvSpPr>
          <p:nvPr>
            <p:ph idx="1"/>
          </p:nvPr>
        </p:nvSpPr>
        <p:spPr>
          <a:xfrm>
            <a:off x="363887" y="495698"/>
            <a:ext cx="8416230" cy="562967"/>
          </a:xfrm>
        </p:spPr>
        <p:txBody>
          <a:bodyPr anchor="ctr" anchorCtr="0"/>
          <a:lstStyle/>
          <a:p>
            <a:pPr marL="0" indent="0">
              <a:lnSpc>
                <a:spcPct val="100000"/>
              </a:lnSpc>
              <a:spcBef>
                <a:spcPts val="0"/>
              </a:spcBef>
              <a:spcAft>
                <a:spcPts val="0"/>
              </a:spcAft>
              <a:buNone/>
            </a:pPr>
            <a:r>
              <a:rPr lang="en-US" dirty="0" smtClean="0"/>
              <a:t>Shared memory cleaning by DB Relay</a:t>
            </a:r>
            <a:endParaRPr lang="en-US" dirty="0"/>
          </a:p>
        </p:txBody>
      </p:sp>
      <p:sp>
        <p:nvSpPr>
          <p:cNvPr id="10" name="Content Placeholder 8"/>
          <p:cNvSpPr txBox="1">
            <a:spLocks/>
          </p:cNvSpPr>
          <p:nvPr/>
        </p:nvSpPr>
        <p:spPr bwMode="auto">
          <a:xfrm>
            <a:off x="363888" y="1058664"/>
            <a:ext cx="8416230" cy="1227336"/>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./sbin/nginx --clean</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Cleaning up old instance(s) shared mem key = 16916987.</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a:t>
            </a:r>
            <a:endParaRPr kumimoji="0" lang="en-US" sz="1600" b="0" i="0" u="none" strike="noStrike" kern="0" cap="none" spc="0" normalizeH="0" noProof="1">
              <a:ln>
                <a:noFill/>
              </a:ln>
              <a:solidFill>
                <a:schemeClr val="bg1"/>
              </a:solidFill>
              <a:effectLst/>
              <a:uLnTx/>
              <a:uFillTx/>
              <a:latin typeface="Inconsolata"/>
              <a:ea typeface="+mn-ea"/>
              <a:cs typeface="+mn-cs"/>
              <a:sym typeface="Arial" charset="0"/>
            </a:endParaRPr>
          </a:p>
        </p:txBody>
      </p:sp>
      <p:sp>
        <p:nvSpPr>
          <p:cNvPr id="13" name="Content Placeholder 8"/>
          <p:cNvSpPr txBox="1">
            <a:spLocks/>
          </p:cNvSpPr>
          <p:nvPr/>
        </p:nvSpPr>
        <p:spPr bwMode="auto">
          <a:xfrm>
            <a:off x="363885" y="2286000"/>
            <a:ext cx="8416230" cy="5629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marR="0" lvl="0" algn="l" defTabSz="914400" rtl="0" eaLnBrk="0" fontAlgn="base" latinLnBrk="0" hangingPunct="0">
              <a:spcBef>
                <a:spcPts val="0"/>
              </a:spcBef>
              <a:spcAft>
                <a:spcPts val="0"/>
              </a:spcAft>
              <a:buClr>
                <a:schemeClr val="accent6"/>
              </a:buClr>
              <a:buSzPct val="100000"/>
              <a:buFont typeface="Wingdings" charset="2"/>
              <a:buNone/>
              <a:tabLst/>
              <a:defRPr/>
            </a:pP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Shared</a:t>
            </a:r>
            <a:r>
              <a:rPr kumimoji="0" lang="en-US" sz="2300" b="0" i="0" u="none" strike="noStrike" kern="0" cap="none" spc="0" normalizeH="0" noProof="0" dirty="0" smtClean="0">
                <a:ln>
                  <a:noFill/>
                </a:ln>
                <a:solidFill>
                  <a:srgbClr val="595959"/>
                </a:solidFill>
                <a:effectLst/>
                <a:uLnTx/>
                <a:uFillTx/>
                <a:latin typeface="Arial Rounded MT Bold"/>
                <a:ea typeface="+mn-ea"/>
                <a:cs typeface="+mn-cs"/>
                <a:sym typeface="Arial" charset="0"/>
              </a:rPr>
              <a:t> memory cleaning by root</a:t>
            </a:r>
            <a:r>
              <a:rPr kumimoji="0" lang="en-US" sz="2300" b="0" i="0" u="none" strike="noStrike" kern="0" cap="none" spc="0" normalizeH="0" baseline="0" noProof="0" dirty="0" smtClean="0">
                <a:ln>
                  <a:noFill/>
                </a:ln>
                <a:solidFill>
                  <a:srgbClr val="595959"/>
                </a:solidFill>
                <a:effectLst/>
                <a:uLnTx/>
                <a:uFillTx/>
                <a:latin typeface="Arial Rounded MT Bold"/>
                <a:ea typeface="+mn-ea"/>
                <a:cs typeface="+mn-cs"/>
                <a:sym typeface="Arial" charset="0"/>
              </a:rPr>
              <a:t>:</a:t>
            </a:r>
            <a:endParaRPr kumimoji="0" lang="en-US" sz="2300" b="0" i="0" u="none" strike="noStrike" kern="0" cap="none" spc="0" normalizeH="0" baseline="0" noProof="0" dirty="0">
              <a:ln>
                <a:noFill/>
              </a:ln>
              <a:solidFill>
                <a:srgbClr val="595959"/>
              </a:solidFill>
              <a:effectLst/>
              <a:uLnTx/>
              <a:uFillTx/>
              <a:latin typeface="Arial Rounded MT Bold"/>
              <a:ea typeface="+mn-ea"/>
              <a:cs typeface="+mn-cs"/>
              <a:sym typeface="Arial" charset="0"/>
            </a:endParaRPr>
          </a:p>
        </p:txBody>
      </p:sp>
      <p:sp>
        <p:nvSpPr>
          <p:cNvPr id="14" name="Content Placeholder 8"/>
          <p:cNvSpPr txBox="1">
            <a:spLocks/>
          </p:cNvSpPr>
          <p:nvPr/>
        </p:nvSpPr>
        <p:spPr bwMode="auto">
          <a:xfrm>
            <a:off x="363886" y="2848967"/>
            <a:ext cx="8416230" cy="2866033"/>
          </a:xfrm>
          <a:prstGeom prst="rect">
            <a:avLst/>
          </a:prstGeom>
          <a:solidFill>
            <a:schemeClr val="tx1"/>
          </a:solidFill>
          <a:ln w="12700">
            <a:noFill/>
            <a:miter lim="800000"/>
            <a:headEnd/>
            <a:tailEnd/>
          </a:ln>
          <a:effectLst/>
        </p:spPr>
        <p:txBody>
          <a:bodyPr vert="horz" wrap="square" lIns="182880" tIns="45720" rIns="182880" bIns="45720" numCol="1" anchor="ctr" anchorCtr="0" compatLnSpc="1">
            <a:prstTxWarp prst="textNoShape">
              <a:avLst/>
            </a:prstTxWarp>
          </a:bodyPr>
          <a:lstStyle/>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ipcs -sm</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Shared Memory Segments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key        shmid      owner      perms      bytes      nattch     status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0x01030022 0          dbrelay    600        456000     0                       </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Semaphore Arrays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key        semid      owner      perms      nsems     </a:t>
            </a: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0x01030022 0          dbrelay    600        1         </a:t>
            </a:r>
          </a:p>
          <a:p>
            <a:pPr lvl="0" eaLnBrk="0" hangingPunct="0">
              <a:spcBef>
                <a:spcPts val="0"/>
              </a:spcBef>
              <a:spcAft>
                <a:spcPts val="0"/>
              </a:spcAft>
              <a:buClr>
                <a:schemeClr val="accent6"/>
              </a:buClr>
              <a:buSzPct val="100000"/>
              <a:defRPr/>
            </a:pPr>
            <a:endParaRPr lang="en-US" sz="1600" kern="0" noProof="1" smtClean="0">
              <a:solidFill>
                <a:schemeClr val="bg1"/>
              </a:solidFill>
              <a:latin typeface="Inconsolata"/>
              <a:ea typeface="+mn-ea"/>
              <a:cs typeface="+mn-cs"/>
              <a:sym typeface="Arial" charset="0"/>
            </a:endParaRPr>
          </a:p>
          <a:p>
            <a:pPr lvl="0" eaLnBrk="0" hangingPunct="0">
              <a:spcBef>
                <a:spcPts val="0"/>
              </a:spcBef>
              <a:spcAft>
                <a:spcPts val="0"/>
              </a:spcAft>
              <a:buClr>
                <a:schemeClr val="accent6"/>
              </a:buClr>
              <a:buSzPct val="100000"/>
              <a:defRPr/>
            </a:pPr>
            <a:r>
              <a:rPr lang="en-US" sz="1600" kern="0" noProof="1" smtClean="0">
                <a:solidFill>
                  <a:schemeClr val="bg1"/>
                </a:solidFill>
                <a:latin typeface="Inconsolata"/>
                <a:ea typeface="+mn-ea"/>
                <a:cs typeface="+mn-cs"/>
                <a:sym typeface="Arial" charset="0"/>
              </a:rPr>
              <a:t># ipcrm –M </a:t>
            </a:r>
            <a:r>
              <a:rPr lang="en-US" sz="1600" kern="0" noProof="1" smtClean="0">
                <a:solidFill>
                  <a:schemeClr val="bg1"/>
                </a:solidFill>
                <a:latin typeface="Inconsolata"/>
                <a:sym typeface="Arial" charset="0"/>
              </a:rPr>
              <a:t>0x01030022; ipcrm –S 0x01030022 </a:t>
            </a:r>
            <a:r>
              <a:rPr lang="en-US" sz="1600" kern="0" noProof="1" smtClean="0">
                <a:solidFill>
                  <a:schemeClr val="bg1"/>
                </a:solidFill>
                <a:latin typeface="Inconsolata"/>
                <a:ea typeface="+mn-ea"/>
                <a:cs typeface="+mn-cs"/>
                <a:sym typeface="Arial" charset="0"/>
              </a:rPr>
              <a:t> </a:t>
            </a:r>
            <a:endParaRPr kumimoji="0" lang="en-US" sz="1600" b="0" i="0" u="none" strike="noStrike" kern="0" cap="none" spc="0" normalizeH="0" noProof="1">
              <a:ln>
                <a:noFill/>
              </a:ln>
              <a:solidFill>
                <a:schemeClr val="bg1"/>
              </a:solidFill>
              <a:effectLst/>
              <a:uLnTx/>
              <a:uFillTx/>
              <a:latin typeface="Inconsolata"/>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DB Relay configuration</a:t>
            </a:r>
            <a:endParaRPr lang="en-US" dirty="0"/>
          </a:p>
        </p:txBody>
      </p:sp>
      <p:sp>
        <p:nvSpPr>
          <p:cNvPr id="4" name="Content Placeholder 10"/>
          <p:cNvSpPr txBox="1">
            <a:spLocks/>
          </p:cNvSpPr>
          <p:nvPr/>
        </p:nvSpPr>
        <p:spPr bwMode="auto">
          <a:xfrm>
            <a:off x="339328" y="228601"/>
            <a:ext cx="482203" cy="5486398"/>
          </a:xfrm>
          <a:prstGeom prst="rect">
            <a:avLst/>
          </a:prstGeom>
          <a:noFill/>
          <a:ln w="12700">
            <a:noFill/>
            <a:miter lim="800000"/>
            <a:headEnd/>
            <a:tailEnd/>
          </a:ln>
        </p:spPr>
        <p:txBody>
          <a:bodyPr wrap="none" lIns="91440" tIns="91440" rIns="91440" bIns="91440" anchor="t" anchorCtr="0">
            <a:prstTxWarp prst="textNoShape">
              <a:avLst/>
            </a:prstTxWarp>
          </a:bodyPr>
          <a:lstStyle/>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a:t>
            </a:r>
            <a:endParaRPr lang="en-US" sz="1100" kern="0" dirty="0">
              <a:solidFill>
                <a:schemeClr val="tx1">
                  <a:lumMod val="85000"/>
                  <a:lumOff val="15000"/>
                </a:schemeClr>
              </a:solidFill>
              <a:latin typeface="Inconsolata"/>
              <a:ea typeface="+mn-ea"/>
              <a:cs typeface="+mn-cs"/>
              <a:sym typeface="Arial" charset="0"/>
            </a:endParaRP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2</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3</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4</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5</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6</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7</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8</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9</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10</a:t>
            </a:r>
          </a:p>
          <a:p>
            <a:pPr algn="r" eaLnBrk="0" hangingPunct="0">
              <a:spcBef>
                <a:spcPts val="0"/>
              </a:spcBef>
              <a:spcAft>
                <a:spcPts val="0"/>
              </a:spcAft>
              <a:buClr>
                <a:srgbClr val="FF7A24"/>
              </a:buClr>
              <a:buSzPct val="100000"/>
              <a:defRPr/>
            </a:pPr>
            <a:r>
              <a:rPr lang="en-US" sz="1100" kern="0" dirty="0">
                <a:solidFill>
                  <a:schemeClr val="tx1">
                    <a:lumMod val="85000"/>
                    <a:lumOff val="15000"/>
                  </a:schemeClr>
                </a:solidFill>
                <a:latin typeface="Inconsolata"/>
                <a:ea typeface="+mn-ea"/>
                <a:cs typeface="+mn-cs"/>
                <a:sym typeface="Arial" charset="0"/>
              </a:rPr>
              <a:t>11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12</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13</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14</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15</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16</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17</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18</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19</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20</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22</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23</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24</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25</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26</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27</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28</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29</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30</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31</a:t>
            </a:r>
          </a:p>
          <a:p>
            <a:pPr algn="r" eaLnBrk="0" hangingPunct="0">
              <a:spcBef>
                <a:spcPts val="0"/>
              </a:spcBef>
              <a:spcAft>
                <a:spcPts val="0"/>
              </a:spcAft>
              <a:buClr>
                <a:srgbClr val="FF7A24"/>
              </a:buClr>
              <a:buSzPct val="100000"/>
              <a:defRPr/>
            </a:pPr>
            <a:r>
              <a:rPr lang="en-US" sz="1100" kern="0" dirty="0" smtClean="0">
                <a:solidFill>
                  <a:schemeClr val="tx1">
                    <a:lumMod val="85000"/>
                    <a:lumOff val="15000"/>
                  </a:schemeClr>
                </a:solidFill>
                <a:latin typeface="Inconsolata"/>
                <a:ea typeface="+mn-ea"/>
                <a:cs typeface="+mn-cs"/>
                <a:sym typeface="Arial" charset="0"/>
              </a:rPr>
              <a:t>32</a:t>
            </a:r>
            <a:endParaRPr lang="en-US" sz="1100" kern="0" dirty="0">
              <a:solidFill>
                <a:schemeClr val="tx1">
                  <a:lumMod val="85000"/>
                  <a:lumOff val="15000"/>
                </a:schemeClr>
              </a:solidFill>
              <a:latin typeface="Inconsolata"/>
              <a:ea typeface="+mn-ea"/>
              <a:cs typeface="+mn-cs"/>
              <a:sym typeface="Arial" charset="0"/>
            </a:endParaRPr>
          </a:p>
        </p:txBody>
      </p:sp>
      <p:sp>
        <p:nvSpPr>
          <p:cNvPr id="5" name="Content Placeholder 10"/>
          <p:cNvSpPr>
            <a:spLocks noGrp="1"/>
          </p:cNvSpPr>
          <p:nvPr>
            <p:ph idx="1"/>
          </p:nvPr>
        </p:nvSpPr>
        <p:spPr>
          <a:xfrm>
            <a:off x="1018729" y="228600"/>
            <a:ext cx="7744271" cy="5486399"/>
          </a:xfrm>
        </p:spPr>
        <p:txBody>
          <a:bodyPr wrap="none" lIns="91440" tIns="91440" rIns="91440" bIns="91440" anchor="t" anchorCtr="0"/>
          <a:lstStyle/>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error_log            logs/error.log info;</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worker_processes     100;</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events               { worker_connections 256; }</a:t>
            </a:r>
          </a:p>
          <a:p>
            <a:pPr marL="0" indent="0">
              <a:lnSpc>
                <a:spcPct val="100000"/>
              </a:lnSpc>
              <a:spcBef>
                <a:spcPts val="0"/>
              </a:spcBef>
              <a:spcAft>
                <a:spcPts val="0"/>
              </a:spcAft>
              <a:buNone/>
            </a:pPr>
            <a:endParaRPr lang="en-US" sz="1100" noProof="1" smtClean="0">
              <a:solidFill>
                <a:schemeClr val="tx1">
                  <a:lumMod val="85000"/>
                  <a:lumOff val="15000"/>
                </a:schemeClr>
              </a:solidFill>
              <a:latin typeface="Inconsolata"/>
            </a:endParaRP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http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include            mime.types;</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default_type       application/octet-stream;</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sendfile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keepalive_timeout  65;</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server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listen           1433;</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server_name      dbrelay;</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error_page       500 502 503 504 /50x.html;</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root           html;</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index          index.html index.htm;</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/sql              { dbrelay;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/dbrelay/eg/      { autoindex on;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/dbrelay/plugins/ { autoindex on;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location = /50x.html       { root html;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gzip_http_version  1.1;</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gzip_vary          on;</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gzip_comp_level    4;</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gzip_proxied       any;</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gzip_types         text/plain text/css text/javascript application/json application/x-javascript;</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  gzip_buffers       16 8k;</a:t>
            </a:r>
          </a:p>
          <a:p>
            <a:pPr marL="0" indent="0">
              <a:lnSpc>
                <a:spcPct val="100000"/>
              </a:lnSpc>
              <a:spcBef>
                <a:spcPts val="0"/>
              </a:spcBef>
              <a:spcAft>
                <a:spcPts val="0"/>
              </a:spcAft>
              <a:buNone/>
            </a:pPr>
            <a:r>
              <a:rPr lang="en-US" sz="1100" noProof="1" smtClean="0">
                <a:solidFill>
                  <a:schemeClr val="tx1">
                    <a:lumMod val="85000"/>
                    <a:lumOff val="15000"/>
                  </a:schemeClr>
                </a:solidFill>
                <a:latin typeface="Inconsolata"/>
              </a:rPr>
              <a: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a:xfrm>
            <a:off x="344488" y="228600"/>
            <a:ext cx="8458200" cy="5638800"/>
          </a:xfrm>
        </p:spPr>
        <p:txBody>
          <a:bodyPr numCol="2" spcCol="457200">
            <a:noAutofit/>
          </a:bodyPr>
          <a:lstStyle/>
          <a:p>
            <a:pPr marL="274320" indent="-274320">
              <a:spcBef>
                <a:spcPts val="600"/>
              </a:spcBef>
              <a:spcAft>
                <a:spcPts val="600"/>
              </a:spcAft>
              <a:buFont typeface="Wingdings" charset="2"/>
              <a:buChar char=""/>
            </a:pPr>
            <a:r>
              <a:rPr lang="en-US" sz="1700" dirty="0" smtClean="0"/>
              <a:t>Deployed in production</a:t>
            </a:r>
          </a:p>
          <a:p>
            <a:pPr marL="274320" indent="-274320">
              <a:spcBef>
                <a:spcPts val="600"/>
              </a:spcBef>
              <a:spcAft>
                <a:spcPts val="600"/>
              </a:spcAft>
              <a:buFont typeface="Wingdings" charset="2"/>
              <a:buChar char=""/>
            </a:pPr>
            <a:r>
              <a:rPr lang="en-US" sz="1700" dirty="0" smtClean="0"/>
              <a:t>All dependency libraries are statically compiled into a single executable</a:t>
            </a:r>
          </a:p>
          <a:p>
            <a:pPr marL="274320" indent="-274320">
              <a:spcBef>
                <a:spcPts val="600"/>
              </a:spcBef>
              <a:spcAft>
                <a:spcPts val="600"/>
              </a:spcAft>
              <a:buFont typeface="Wingdings" charset="2"/>
              <a:buChar char=""/>
            </a:pPr>
            <a:r>
              <a:rPr lang="en-US" sz="1700" dirty="0" smtClean="0"/>
              <a:t>Most common (date &amp; time, numeric, string, and UID) types are implemented</a:t>
            </a:r>
          </a:p>
          <a:p>
            <a:pPr marL="274320" indent="-274320">
              <a:spcBef>
                <a:spcPts val="600"/>
              </a:spcBef>
              <a:spcAft>
                <a:spcPts val="600"/>
              </a:spcAft>
              <a:buFont typeface="Wingdings" charset="2"/>
              <a:buChar char=""/>
            </a:pPr>
            <a:r>
              <a:rPr lang="en-US" sz="1700" dirty="0" smtClean="0"/>
              <a:t>Persistent named database connections</a:t>
            </a:r>
          </a:p>
          <a:p>
            <a:pPr marL="274320" indent="-274320">
              <a:spcBef>
                <a:spcPts val="600"/>
              </a:spcBef>
              <a:spcAft>
                <a:spcPts val="600"/>
              </a:spcAft>
              <a:buFont typeface="Wingdings" charset="2"/>
              <a:buChar char=""/>
            </a:pPr>
            <a:r>
              <a:rPr lang="en-US" sz="1700" dirty="0" smtClean="0"/>
              <a:t>Error handling</a:t>
            </a:r>
          </a:p>
          <a:p>
            <a:pPr marL="274320" indent="-274320">
              <a:spcBef>
                <a:spcPts val="600"/>
              </a:spcBef>
              <a:spcAft>
                <a:spcPts val="600"/>
              </a:spcAft>
              <a:buFont typeface="Wingdings" charset="2"/>
              <a:buChar char=""/>
            </a:pPr>
            <a:r>
              <a:rPr lang="en-US" sz="1700" dirty="0" smtClean="0"/>
              <a:t>A single configuration file</a:t>
            </a:r>
          </a:p>
          <a:p>
            <a:pPr marL="274320" indent="-274320">
              <a:spcBef>
                <a:spcPts val="600"/>
              </a:spcBef>
              <a:spcAft>
                <a:spcPts val="600"/>
              </a:spcAft>
              <a:buFont typeface="Wingdings" charset="2"/>
              <a:buChar char=""/>
            </a:pPr>
            <a:r>
              <a:rPr lang="en-US" sz="1700" dirty="0" smtClean="0"/>
              <a:t>Positional SQL parameters in queries</a:t>
            </a:r>
          </a:p>
          <a:p>
            <a:pPr marL="274320" indent="-274320">
              <a:spcBef>
                <a:spcPts val="600"/>
              </a:spcBef>
              <a:spcAft>
                <a:spcPts val="600"/>
              </a:spcAft>
              <a:buFont typeface="Wingdings" charset="2"/>
              <a:buChar char=""/>
            </a:pPr>
            <a:r>
              <a:rPr lang="en-US" sz="1700" dirty="0" smtClean="0"/>
              <a:t>Domain logins</a:t>
            </a:r>
          </a:p>
          <a:p>
            <a:pPr marL="274320" indent="-274320">
              <a:spcBef>
                <a:spcPts val="600"/>
              </a:spcBef>
              <a:spcAft>
                <a:spcPts val="600"/>
              </a:spcAft>
              <a:buFont typeface="Wingdings" charset="2"/>
              <a:buChar char=""/>
            </a:pPr>
            <a:r>
              <a:rPr lang="en-US" sz="1700" dirty="0" smtClean="0"/>
              <a:t>Configurable timeouts</a:t>
            </a:r>
          </a:p>
          <a:p>
            <a:pPr marL="274320" indent="-274320">
              <a:spcBef>
                <a:spcPts val="600"/>
              </a:spcBef>
              <a:spcAft>
                <a:spcPts val="600"/>
              </a:spcAft>
              <a:buFont typeface="Wingdings" charset="2"/>
              <a:buChar char=""/>
            </a:pPr>
            <a:r>
              <a:rPr lang="en-US" sz="1700" dirty="0" smtClean="0"/>
              <a:t>Platform-specific autoconf builds</a:t>
            </a:r>
          </a:p>
          <a:p>
            <a:pPr marL="274320" indent="-274320">
              <a:spcBef>
                <a:spcPts val="600"/>
              </a:spcBef>
              <a:spcAft>
                <a:spcPts val="600"/>
              </a:spcAft>
              <a:buFont typeface="Wingdings" charset="2"/>
              <a:buChar char=""/>
            </a:pPr>
            <a:r>
              <a:rPr lang="en-US" sz="1700" dirty="0" smtClean="0"/>
              <a:t>Administrator HTML interface</a:t>
            </a:r>
          </a:p>
          <a:p>
            <a:pPr marL="274320" indent="-274320">
              <a:spcBef>
                <a:spcPts val="600"/>
              </a:spcBef>
              <a:spcAft>
                <a:spcPts val="600"/>
              </a:spcAft>
              <a:buFont typeface="Wingdings" charset="2"/>
              <a:buChar char=""/>
            </a:pPr>
            <a:r>
              <a:rPr lang="en-US" sz="1700" dirty="0" smtClean="0"/>
              <a:t>Feedback and logging</a:t>
            </a:r>
          </a:p>
          <a:p>
            <a:pPr marL="274320" indent="-274320">
              <a:spcBef>
                <a:spcPts val="600"/>
              </a:spcBef>
              <a:spcAft>
                <a:spcPts val="600"/>
              </a:spcAft>
              <a:buFont typeface="Wingdings" charset="2"/>
              <a:buChar char=""/>
            </a:pPr>
            <a:r>
              <a:rPr lang="en-US" sz="1700" dirty="0" smtClean="0"/>
              <a:t>Legal work to release project as Open Source software</a:t>
            </a:r>
          </a:p>
          <a:p>
            <a:pPr marL="274320" indent="-274320">
              <a:spcBef>
                <a:spcPts val="600"/>
              </a:spcBef>
              <a:spcAft>
                <a:spcPts val="600"/>
              </a:spcAft>
              <a:buFont typeface="Wingdings" charset="2"/>
              <a:buChar char=""/>
            </a:pPr>
            <a:r>
              <a:rPr lang="en-US" sz="1700" dirty="0" smtClean="0"/>
              <a:t>Multiple RDBMS back-ends</a:t>
            </a:r>
          </a:p>
          <a:p>
            <a:pPr marL="274320" indent="-274320">
              <a:spcBef>
                <a:spcPts val="600"/>
              </a:spcBef>
              <a:spcAft>
                <a:spcPts val="600"/>
              </a:spcAft>
              <a:buFont typeface="Wingdings" charset="2"/>
              <a:buChar char=""/>
            </a:pPr>
            <a:r>
              <a:rPr lang="en-US" sz="1700" dirty="0" smtClean="0"/>
              <a:t>Single-file deployment</a:t>
            </a:r>
          </a:p>
          <a:p>
            <a:pPr marL="274320" indent="-274320">
              <a:spcBef>
                <a:spcPts val="600"/>
              </a:spcBef>
              <a:spcAft>
                <a:spcPts val="600"/>
              </a:spcAft>
              <a:buFont typeface="Wingdings" charset="2"/>
              <a:buChar char=""/>
            </a:pPr>
            <a:r>
              <a:rPr lang="en-US" sz="1700" dirty="0" smtClean="0"/>
              <a:t>Handling signals per specification</a:t>
            </a:r>
          </a:p>
          <a:p>
            <a:pPr marL="274320" indent="-274320">
              <a:spcBef>
                <a:spcPts val="600"/>
              </a:spcBef>
              <a:spcAft>
                <a:spcPts val="600"/>
              </a:spcAft>
              <a:buFont typeface="Wingdings" charset="2"/>
              <a:buChar char=""/>
            </a:pPr>
            <a:r>
              <a:rPr lang="en-US" sz="1700" dirty="0" smtClean="0"/>
              <a:t>Full command-line options implementation</a:t>
            </a:r>
          </a:p>
          <a:p>
            <a:pPr marL="274320" indent="-274320">
              <a:spcBef>
                <a:spcPts val="600"/>
              </a:spcBef>
              <a:spcAft>
                <a:spcPts val="600"/>
              </a:spcAft>
              <a:buFont typeface="Wingdings" charset="2"/>
              <a:buChar char=""/>
            </a:pPr>
            <a:r>
              <a:rPr lang="en-US" sz="1700" dirty="0" smtClean="0"/>
              <a:t>Tune the build process to allow for third-party NGiNX modules</a:t>
            </a:r>
            <a:endParaRPr lang="en-US" sz="17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MS SQL Server's IIS?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 not want to enable IIS on each MS SQL Server.</a:t>
            </a:r>
          </a:p>
          <a:p>
            <a:r>
              <a:rPr lang="en-US" dirty="0" smtClean="0"/>
              <a:t>MS SQL Server emits heavy, hard-to parse XML - pain to use in an agile JavaScript or Python.</a:t>
            </a:r>
          </a:p>
          <a:p>
            <a:r>
              <a:rPr lang="en-US" dirty="0" smtClean="0"/>
              <a:t>MS SQL Server's IIS establishes database connection at each request - no intelligent connection persistence.</a:t>
            </a:r>
          </a:p>
          <a:p>
            <a:r>
              <a:rPr lang="en-US" dirty="0" smtClean="0"/>
              <a:t>DB Relay supports other databases in addition to MS SQL Server.</a:t>
            </a:r>
          </a:p>
          <a:p>
            <a:r>
              <a:rPr lang="en-US" dirty="0" smtClean="0"/>
              <a:t>All extra features and plug-ins to NGiNX may be used in the future. For example, NGiNX proxy and cache features used today to cache some of the expensive queries for daily data at the DB Relay level, without hitting the database.</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3929063" y="1875235"/>
            <a:ext cx="4572000" cy="3303984"/>
          </a:xfrm>
        </p:spPr>
        <p:txBody>
          <a:bodyPr/>
          <a:lstStyle/>
          <a:p>
            <a:pPr algn="ctr" eaLnBrk="1" hangingPunct="1"/>
            <a:r>
              <a:rPr lang="en-US" dirty="0" smtClean="0">
                <a:latin typeface="Arial Rounded MT Bold" charset="0"/>
              </a:rPr>
              <a:t>DB Relay</a:t>
            </a:r>
          </a:p>
        </p:txBody>
      </p:sp>
      <p:pic>
        <p:nvPicPr>
          <p:cNvPr id="26628" name="Picture 3" descr="dbrelay_square.pdf"/>
          <p:cNvPicPr>
            <a:picLocks noChangeAspect="1"/>
          </p:cNvPicPr>
          <p:nvPr/>
        </p:nvPicPr>
        <p:blipFill>
          <a:blip r:embed="rId3"/>
          <a:srcRect/>
          <a:stretch>
            <a:fillRect/>
          </a:stretch>
        </p:blipFill>
        <p:spPr bwMode="auto">
          <a:xfrm>
            <a:off x="5537398" y="1875235"/>
            <a:ext cx="1339453" cy="133052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smtClean="0">
                <a:latin typeface="Arial Rounded MT Bold" charset="0"/>
              </a:rPr>
              <a:t>The problem</a:t>
            </a:r>
          </a:p>
        </p:txBody>
      </p:sp>
      <p:pic>
        <p:nvPicPr>
          <p:cNvPr id="4" name="Picture 3" descr="100706_db_complexity.pdf"/>
          <p:cNvPicPr>
            <a:picLocks noChangeAspect="1"/>
          </p:cNvPicPr>
          <p:nvPr/>
        </p:nvPicPr>
        <mc:AlternateContent xmlns:ma="http://schemas.microsoft.com/office/mac/drawingml/2008/main">
          <mc:Choice Requires="ma">
            <p:blipFill>
              <a:blip r:embed="rId3"/>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4"/>
              <a:stretch>
                <a:fillRect/>
              </a:stretch>
            </p:blipFill>
          </mc:Fallback>
        </mc:AlternateContent>
        <p:spPr>
          <a:xfrm>
            <a:off x="1700848" y="654050"/>
            <a:ext cx="5745480" cy="4787900"/>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175048" y="609600"/>
            <a:ext cx="6797080" cy="4572000"/>
          </a:xfrm>
        </p:spPr>
        <p:txBody>
          <a:bodyPr anchor="ctr"/>
          <a:lstStyle/>
          <a:p>
            <a:pPr marL="0" algn="ctr" eaLnBrk="1" hangingPunct="1">
              <a:buNone/>
            </a:pPr>
            <a:r>
              <a:rPr lang="en-US" sz="3100" b="1" dirty="0" smtClean="0">
                <a:solidFill>
                  <a:srgbClr val="5293BF"/>
                </a:solidFill>
                <a:latin typeface="Arial Rounded MT Bold" charset="0"/>
              </a:rPr>
              <a:t>Easy access</a:t>
            </a:r>
          </a:p>
          <a:p>
            <a:pPr marL="0" algn="ctr" eaLnBrk="1" hangingPunct="1">
              <a:buNone/>
            </a:pPr>
            <a:r>
              <a:rPr lang="en-US" sz="3100" dirty="0" smtClean="0">
                <a:latin typeface="Arial Rounded MT Bold" charset="0"/>
              </a:rPr>
              <a:t>means getting data</a:t>
            </a:r>
          </a:p>
          <a:p>
            <a:pPr marL="0" algn="ctr" eaLnBrk="1" hangingPunct="1">
              <a:buNone/>
            </a:pPr>
            <a:r>
              <a:rPr lang="en-US" sz="3100" dirty="0" smtClean="0">
                <a:latin typeface="Arial Rounded MT Bold" charset="0"/>
              </a:rPr>
              <a:t>from a database in one or two</a:t>
            </a:r>
          </a:p>
          <a:p>
            <a:pPr marL="0" algn="ctr" eaLnBrk="1" hangingPunct="1">
              <a:buNone/>
            </a:pPr>
            <a:r>
              <a:rPr lang="en-US" sz="3100" dirty="0" smtClean="0">
                <a:latin typeface="Arial Rounded MT Bold" charset="0"/>
              </a:rPr>
              <a:t>language statements</a:t>
            </a:r>
          </a:p>
        </p:txBody>
      </p:sp>
      <p:sp>
        <p:nvSpPr>
          <p:cNvPr id="33795" name="Rectangle 1"/>
          <p:cNvSpPr>
            <a:spLocks noGrp="1" noChangeArrowheads="1"/>
          </p:cNvSpPr>
          <p:nvPr>
            <p:ph type="title"/>
          </p:nvPr>
        </p:nvSpPr>
        <p:spPr/>
        <p:txBody>
          <a:bodyPr/>
          <a:lstStyle/>
          <a:p>
            <a:pPr eaLnBrk="1" hangingPunct="1"/>
            <a:r>
              <a:rPr lang="en-US" smtClean="0">
                <a:latin typeface="Arial Rounded MT Bold" charset="0"/>
              </a:rPr>
              <a:t>The vision</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Title 9"/>
          <p:cNvSpPr>
            <a:spLocks noGrp="1"/>
          </p:cNvSpPr>
          <p:nvPr>
            <p:ph type="title"/>
          </p:nvPr>
        </p:nvSpPr>
        <p:spPr/>
        <p:txBody>
          <a:bodyPr/>
          <a:lstStyle/>
          <a:p>
            <a:r>
              <a:rPr lang="en-US" dirty="0" smtClean="0">
                <a:latin typeface="Arial Rounded MT Bold" charset="0"/>
              </a:rPr>
              <a:t>Like that, for example</a:t>
            </a:r>
          </a:p>
        </p:txBody>
      </p:sp>
      <p:sp>
        <p:nvSpPr>
          <p:cNvPr id="52228" name="Content Placeholder 10"/>
          <p:cNvSpPr>
            <a:spLocks noGrp="1"/>
          </p:cNvSpPr>
          <p:nvPr>
            <p:ph idx="1"/>
          </p:nvPr>
        </p:nvSpPr>
        <p:spPr>
          <a:xfrm>
            <a:off x="701452" y="1650798"/>
            <a:ext cx="7744271" cy="1557934"/>
          </a:xfrm>
        </p:spPr>
        <p:txBody>
          <a:bodyPr/>
          <a:lstStyle/>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curl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sql_server=sqlserver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sql_database=AdventureWorks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sql_user=demo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sql_password=demo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chemeClr val="tx1">
                    <a:lumMod val="50000"/>
                    <a:lumOff val="50000"/>
                  </a:schemeClr>
                </a:solidFill>
                <a:latin typeface="Inconsolata"/>
              </a:rPr>
              <a:t>--data-urlencode </a:t>
            </a:r>
            <a:r>
              <a:rPr lang="en-US" sz="1400" b="1" noProof="1" smtClean="0">
                <a:solidFill>
                  <a:srgbClr val="336699"/>
                </a:solidFill>
                <a:latin typeface="Inconsolata"/>
              </a:rPr>
              <a:t>"sql=select count(*) as employees from HumanResources.vEmployee" </a:t>
            </a:r>
            <a:r>
              <a:rPr lang="en-US" sz="1400" noProof="1" smtClean="0">
                <a:solidFill>
                  <a:schemeClr val="tx1">
                    <a:lumMod val="85000"/>
                    <a:lumOff val="15000"/>
                  </a:schemeClr>
                </a:solidFill>
                <a:latin typeface="Inconsolata"/>
              </a:rPr>
              <a:t>\</a:t>
            </a:r>
          </a:p>
          <a:p>
            <a:pPr marL="0" indent="0">
              <a:lnSpc>
                <a:spcPct val="100000"/>
              </a:lnSpc>
              <a:spcBef>
                <a:spcPct val="0"/>
              </a:spcBef>
              <a:spcAft>
                <a:spcPct val="0"/>
              </a:spcAft>
              <a:buNone/>
            </a:pPr>
            <a:r>
              <a:rPr lang="en-US" sz="1400" noProof="1" smtClean="0">
                <a:solidFill>
                  <a:schemeClr val="tx1">
                    <a:lumMod val="85000"/>
                    <a:lumOff val="15000"/>
                  </a:schemeClr>
                </a:solidFill>
                <a:latin typeface="Inconsolata"/>
              </a:rPr>
              <a:t>  </a:t>
            </a:r>
            <a:r>
              <a:rPr lang="en-US" sz="1400" noProof="1" smtClean="0">
                <a:solidFill>
                  <a:srgbClr val="669933"/>
                </a:solidFill>
                <a:latin typeface="Inconsolata"/>
              </a:rPr>
              <a:t>"http://dbrelay.net:1433/sql"</a:t>
            </a:r>
          </a:p>
        </p:txBody>
      </p:sp>
      <p:sp>
        <p:nvSpPr>
          <p:cNvPr id="8" name="Content Placeholder 10"/>
          <p:cNvSpPr txBox="1">
            <a:spLocks/>
          </p:cNvSpPr>
          <p:nvPr/>
        </p:nvSpPr>
        <p:spPr bwMode="auto">
          <a:xfrm>
            <a:off x="701452" y="4309466"/>
            <a:ext cx="7744271" cy="1100734"/>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lvl="0" eaLnBrk="0" hangingPunct="0">
              <a:buClr>
                <a:schemeClr val="accent6"/>
              </a:buClr>
              <a:buSzPct val="100000"/>
              <a:defRPr/>
            </a:pPr>
            <a:r>
              <a:rPr lang="en-US" sz="1400" kern="0" noProof="1" smtClean="0">
                <a:solidFill>
                  <a:schemeClr val="tx1">
                    <a:lumMod val="65000"/>
                    <a:lumOff val="35000"/>
                  </a:schemeClr>
                </a:solidFill>
                <a:latin typeface="Inconsolata"/>
                <a:ea typeface="+mn-ea"/>
                <a:cs typeface="+mn-cs"/>
                <a:sym typeface="Arial" charset="0"/>
              </a:rPr>
              <a:t>{"request":{"sql_server":"sqlserver", "sql_user":"demo", "sql_database":"AdventureWorks"}, "data":[{"fields":[{"name":"employees", "sql_type":"int", "length”:4}], "rows":[{</a:t>
            </a:r>
            <a:r>
              <a:rPr lang="en-US" sz="1400" b="1" kern="0" noProof="1" smtClean="0">
                <a:solidFill>
                  <a:srgbClr val="669933"/>
                </a:solidFill>
                <a:latin typeface="Inconsolata"/>
                <a:ea typeface="+mn-ea"/>
                <a:cs typeface="+mn-cs"/>
                <a:sym typeface="Arial" charset="0"/>
              </a:rPr>
              <a:t>"employees":290</a:t>
            </a:r>
            <a:r>
              <a:rPr lang="en-US" sz="1400" kern="0" noProof="1" smtClean="0">
                <a:solidFill>
                  <a:schemeClr val="tx1">
                    <a:lumMod val="65000"/>
                    <a:lumOff val="35000"/>
                  </a:schemeClr>
                </a:solidFill>
                <a:latin typeface="Inconsolata"/>
                <a:ea typeface="+mn-ea"/>
                <a:cs typeface="+mn-cs"/>
                <a:sym typeface="Arial" charset="0"/>
              </a:rPr>
              <a:t>}], "count":1}], "log":{}}</a:t>
            </a:r>
          </a:p>
          <a:p>
            <a:pPr lvl="0" eaLnBrk="0" hangingPunct="0">
              <a:buClr>
                <a:schemeClr val="accent6"/>
              </a:buClr>
              <a:buSzPct val="100000"/>
              <a:defRPr/>
            </a:pPr>
            <a:endParaRPr lang="en-US" sz="1400" kern="0" noProof="1" smtClean="0">
              <a:solidFill>
                <a:schemeClr val="tx1">
                  <a:lumMod val="65000"/>
                  <a:lumOff val="35000"/>
                </a:schemeClr>
              </a:solidFill>
              <a:latin typeface="Inconsolata"/>
              <a:ea typeface="+mn-ea"/>
              <a:cs typeface="+mn-cs"/>
              <a:sym typeface="Arial" charset="0"/>
            </a:endParaRPr>
          </a:p>
          <a:p>
            <a:pPr lvl="0" eaLnBrk="0" hangingPunct="0">
              <a:buClr>
                <a:schemeClr val="accent6"/>
              </a:buClr>
              <a:buSzPct val="100000"/>
              <a:defRPr/>
            </a:pPr>
            <a:r>
              <a:rPr lang="en-US" sz="1400" kern="0" noProof="1" smtClean="0">
                <a:solidFill>
                  <a:schemeClr val="tx1">
                    <a:lumMod val="65000"/>
                    <a:lumOff val="35000"/>
                  </a:schemeClr>
                </a:solidFill>
                <a:latin typeface="Inconsolata"/>
                <a:ea typeface="+mn-ea"/>
                <a:cs typeface="+mn-cs"/>
                <a:sym typeface="Arial" charset="0"/>
              </a:rPr>
              <a:t>$</a:t>
            </a:r>
            <a:endParaRPr kumimoji="0" lang="en-US" sz="1400" b="0" i="0" u="none" strike="noStrike" kern="0" cap="none" spc="0" normalizeH="0" baseline="0" noProof="1" smtClean="0">
              <a:ln>
                <a:noFill/>
              </a:ln>
              <a:solidFill>
                <a:schemeClr val="tx1">
                  <a:lumMod val="65000"/>
                  <a:lumOff val="35000"/>
                </a:schemeClr>
              </a:solidFill>
              <a:effectLst/>
              <a:uLnTx/>
              <a:uFillTx/>
              <a:latin typeface="Inconsolata"/>
              <a:ea typeface="+mn-ea"/>
              <a:cs typeface="+mn-cs"/>
              <a:sym typeface="Arial" charset="0"/>
            </a:endParaRPr>
          </a:p>
        </p:txBody>
      </p:sp>
      <p:sp>
        <p:nvSpPr>
          <p:cNvPr id="7" name="Content Placeholder 10"/>
          <p:cNvSpPr txBox="1">
            <a:spLocks/>
          </p:cNvSpPr>
          <p:nvPr/>
        </p:nvSpPr>
        <p:spPr bwMode="auto">
          <a:xfrm>
            <a:off x="701452" y="550064"/>
            <a:ext cx="7744271" cy="1100734"/>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lgn="ctr" eaLnBrk="0" hangingPunct="0">
              <a:buClr>
                <a:schemeClr val="accent6"/>
              </a:buClr>
              <a:buSzPct val="100000"/>
              <a:defRPr/>
            </a:pPr>
            <a:r>
              <a:rPr lang="en-US" sz="3200" kern="0" noProof="1" smtClean="0">
                <a:solidFill>
                  <a:schemeClr val="tx1">
                    <a:lumMod val="65000"/>
                    <a:lumOff val="35000"/>
                  </a:schemeClr>
                </a:solidFill>
                <a:latin typeface="Arial Rounded MT Bold"/>
                <a:ea typeface="+mn-ea"/>
                <a:cs typeface="+mn-cs"/>
                <a:sym typeface="Arial" charset="0"/>
              </a:rPr>
              <a:t>HTTP POST request:</a:t>
            </a:r>
            <a:endParaRPr kumimoji="0" lang="en-US" sz="3200" b="0" i="0" u="none" strike="noStrike" kern="0" cap="none" spc="0" normalizeH="0" noProof="1" smtClean="0">
              <a:ln>
                <a:noFill/>
              </a:ln>
              <a:solidFill>
                <a:schemeClr val="tx1">
                  <a:lumMod val="65000"/>
                  <a:lumOff val="35000"/>
                </a:schemeClr>
              </a:solidFill>
              <a:effectLst/>
              <a:uLnTx/>
              <a:uFillTx/>
              <a:latin typeface="Arial Rounded MT Bold"/>
              <a:ea typeface="+mn-ea"/>
              <a:cs typeface="+mn-cs"/>
              <a:sym typeface="Arial" charset="0"/>
            </a:endParaRPr>
          </a:p>
        </p:txBody>
      </p:sp>
      <p:sp>
        <p:nvSpPr>
          <p:cNvPr id="9" name="Content Placeholder 10"/>
          <p:cNvSpPr txBox="1">
            <a:spLocks/>
          </p:cNvSpPr>
          <p:nvPr/>
        </p:nvSpPr>
        <p:spPr bwMode="auto">
          <a:xfrm>
            <a:off x="701452" y="3208732"/>
            <a:ext cx="7744271" cy="1100734"/>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lgn="ctr" eaLnBrk="0" hangingPunct="0">
              <a:buClr>
                <a:schemeClr val="accent6"/>
              </a:buClr>
              <a:buSzPct val="100000"/>
              <a:defRPr/>
            </a:pPr>
            <a:r>
              <a:rPr lang="en-US" sz="3200" kern="0" noProof="1" smtClean="0">
                <a:solidFill>
                  <a:schemeClr val="tx1">
                    <a:lumMod val="65000"/>
                    <a:lumOff val="35000"/>
                  </a:schemeClr>
                </a:solidFill>
                <a:latin typeface="Arial Rounded MT Bold"/>
                <a:ea typeface="+mn-ea"/>
                <a:cs typeface="+mn-cs"/>
                <a:sym typeface="Arial" charset="0"/>
              </a:rPr>
              <a:t>JSON over HTTP response:</a:t>
            </a:r>
            <a:endParaRPr kumimoji="0" lang="en-US" sz="3200" b="0" i="0" u="none" strike="noStrike" kern="0" cap="none" spc="0" normalizeH="0" noProof="1" smtClean="0">
              <a:ln>
                <a:noFill/>
              </a:ln>
              <a:solidFill>
                <a:schemeClr val="tx1">
                  <a:lumMod val="65000"/>
                  <a:lumOff val="35000"/>
                </a:schemeClr>
              </a:solidFill>
              <a:effectLst/>
              <a:uLnTx/>
              <a:uFillTx/>
              <a:latin typeface="Arial Rounded MT Bold"/>
              <a:ea typeface="+mn-ea"/>
              <a:cs typeface="+mn-cs"/>
              <a:sym typeface="Arial"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320005" y="761597"/>
            <a:ext cx="6518672" cy="4572000"/>
          </a:xfrm>
        </p:spPr>
        <p:txBody>
          <a:bodyPr anchor="ctr"/>
          <a:lstStyle/>
          <a:p>
            <a:pPr marL="0" algn="ctr" eaLnBrk="1" hangingPunct="1">
              <a:buNone/>
            </a:pPr>
            <a:r>
              <a:rPr lang="en-US" sz="3100" dirty="0" smtClean="0">
                <a:latin typeface="Arial Rounded MT Bold" charset="0"/>
              </a:rPr>
              <a:t>… even within a</a:t>
            </a:r>
          </a:p>
          <a:p>
            <a:pPr marL="0" algn="ctr" eaLnBrk="1" hangingPunct="1">
              <a:buNone/>
            </a:pPr>
            <a:r>
              <a:rPr lang="en-US" sz="3100" dirty="0" smtClean="0">
                <a:latin typeface="Arial Rounded MT Bold" charset="0"/>
              </a:rPr>
              <a:t>web page</a:t>
            </a:r>
          </a:p>
        </p:txBody>
      </p:sp>
      <p:sp>
        <p:nvSpPr>
          <p:cNvPr id="35843" name="Rectangle 1"/>
          <p:cNvSpPr>
            <a:spLocks noGrp="1" noChangeArrowheads="1"/>
          </p:cNvSpPr>
          <p:nvPr>
            <p:ph type="title"/>
          </p:nvPr>
        </p:nvSpPr>
        <p:spPr/>
        <p:txBody>
          <a:bodyPr/>
          <a:lstStyle/>
          <a:p>
            <a:pPr eaLnBrk="1" hangingPunct="1"/>
            <a:r>
              <a:rPr lang="en-US" smtClean="0">
                <a:latin typeface="Arial Rounded MT Bold" charset="0"/>
              </a:rPr>
              <a:t>The twist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Concept</a:t>
            </a:r>
            <a:endParaRPr lang="en-US" dirty="0"/>
          </a:p>
        </p:txBody>
      </p:sp>
      <p:sp>
        <p:nvSpPr>
          <p:cNvPr id="7" name="Text Placeholder 6"/>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r>
              <a:rPr lang="en-US" smtClean="0">
                <a:latin typeface="Arial Rounded MT Bold" charset="0"/>
              </a:rPr>
              <a:t>Achieving simplicity</a:t>
            </a:r>
          </a:p>
        </p:txBody>
      </p:sp>
      <p:sp>
        <p:nvSpPr>
          <p:cNvPr id="37891" name="Rectangle 2"/>
          <p:cNvSpPr>
            <a:spLocks noGrp="1" noChangeArrowheads="1"/>
          </p:cNvSpPr>
          <p:nvPr>
            <p:ph type="body" idx="1"/>
          </p:nvPr>
        </p:nvSpPr>
        <p:spPr>
          <a:xfrm>
            <a:off x="714375" y="457200"/>
            <a:ext cx="6518672" cy="4929188"/>
          </a:xfrm>
        </p:spPr>
        <p:txBody>
          <a:bodyPr/>
          <a:lstStyle/>
          <a:p>
            <a:pPr marL="303599" eaLnBrk="1" hangingPunct="1"/>
            <a:r>
              <a:rPr lang="en-US" dirty="0" smtClean="0">
                <a:latin typeface="Arial Rounded MT Bold" charset="0"/>
              </a:rPr>
              <a:t>Little to learn</a:t>
            </a:r>
          </a:p>
          <a:p>
            <a:pPr marL="580409" lvl="1" eaLnBrk="1" hangingPunct="1"/>
            <a:r>
              <a:rPr lang="en-US" dirty="0" smtClean="0">
                <a:latin typeface="Arial Rounded MT Bold" charset="0"/>
              </a:rPr>
              <a:t>Protocols and authentication</a:t>
            </a:r>
          </a:p>
          <a:p>
            <a:pPr marL="580409" lvl="1" eaLnBrk="1" hangingPunct="1"/>
            <a:r>
              <a:rPr lang="en-US" dirty="0" smtClean="0">
                <a:latin typeface="Arial Rounded MT Bold" charset="0"/>
              </a:rPr>
              <a:t>Query language</a:t>
            </a:r>
          </a:p>
          <a:p>
            <a:pPr marL="580409" lvl="1" eaLnBrk="1" hangingPunct="1"/>
            <a:r>
              <a:rPr lang="en-US" dirty="0" smtClean="0">
                <a:latin typeface="Arial Rounded MT Bold" charset="0"/>
              </a:rPr>
              <a:t>Results as data structures</a:t>
            </a:r>
          </a:p>
          <a:p>
            <a:pPr marL="303599" eaLnBrk="1" hangingPunct="1"/>
            <a:r>
              <a:rPr lang="en-US" dirty="0" smtClean="0">
                <a:latin typeface="Arial Rounded MT Bold" charset="0"/>
              </a:rPr>
              <a:t>Interface libraries</a:t>
            </a:r>
          </a:p>
          <a:p>
            <a:pPr marL="303599" eaLnBrk="1" hangingPunct="1"/>
            <a:r>
              <a:rPr lang="en-US" dirty="0" smtClean="0">
                <a:latin typeface="Arial Rounded MT Bold" charset="0"/>
              </a:rPr>
              <a:t>Simple maintenance</a:t>
            </a:r>
            <a:br>
              <a:rPr lang="en-US" dirty="0" smtClean="0">
                <a:latin typeface="Arial Rounded MT Bold" charset="0"/>
              </a:rPr>
            </a:br>
            <a:r>
              <a:rPr lang="en-US" dirty="0" smtClean="0">
                <a:latin typeface="Arial Rounded MT Bold" charset="0"/>
              </a:rPr>
              <a:t>and configuration</a:t>
            </a:r>
          </a:p>
        </p:txBody>
      </p:sp>
      <p:sp>
        <p:nvSpPr>
          <p:cNvPr id="5" name="TextBox 4"/>
          <p:cNvSpPr txBox="1"/>
          <p:nvPr/>
        </p:nvSpPr>
        <p:spPr>
          <a:xfrm>
            <a:off x="5715000" y="1207294"/>
            <a:ext cx="2048247"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HTTP, HTTPS</a:t>
            </a:r>
          </a:p>
        </p:txBody>
      </p:sp>
      <p:sp>
        <p:nvSpPr>
          <p:cNvPr id="6" name="TextBox 5"/>
          <p:cNvSpPr txBox="1"/>
          <p:nvPr/>
        </p:nvSpPr>
        <p:spPr>
          <a:xfrm>
            <a:off x="5715000" y="1925017"/>
            <a:ext cx="2048247"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SQL</a:t>
            </a:r>
          </a:p>
        </p:txBody>
      </p:sp>
      <p:sp>
        <p:nvSpPr>
          <p:cNvPr id="7" name="TextBox 6"/>
          <p:cNvSpPr txBox="1"/>
          <p:nvPr/>
        </p:nvSpPr>
        <p:spPr>
          <a:xfrm>
            <a:off x="5715000" y="2719388"/>
            <a:ext cx="2048247" cy="482203"/>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a:solidFill>
                  <a:srgbClr val="5293BF"/>
                </a:solidFill>
                <a:latin typeface="Arial Rounded MT Bold"/>
                <a:ea typeface="+mn-ea"/>
                <a:cs typeface="+mn-cs"/>
                <a:sym typeface="Arial" charset="0"/>
              </a:rPr>
              <a:t>JSON</a:t>
            </a:r>
          </a:p>
        </p:txBody>
      </p:sp>
      <p:sp>
        <p:nvSpPr>
          <p:cNvPr id="9" name="TextBox 8"/>
          <p:cNvSpPr txBox="1"/>
          <p:nvPr/>
        </p:nvSpPr>
        <p:spPr>
          <a:xfrm>
            <a:off x="5715000" y="3481388"/>
            <a:ext cx="3200400" cy="533400"/>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smtClean="0">
                <a:solidFill>
                  <a:srgbClr val="5293BF"/>
                </a:solidFill>
                <a:latin typeface="Arial Rounded MT Bold"/>
                <a:sym typeface="Arial" charset="0"/>
              </a:rPr>
              <a:t>Come with a language</a:t>
            </a:r>
            <a:endParaRPr lang="en-US" sz="2300" dirty="0">
              <a:solidFill>
                <a:srgbClr val="5293BF"/>
              </a:solidFill>
              <a:latin typeface="Arial Rounded MT Bold"/>
              <a:ea typeface="+mn-ea"/>
              <a:cs typeface="+mn-cs"/>
              <a:sym typeface="Arial" charset="0"/>
            </a:endParaRPr>
          </a:p>
        </p:txBody>
      </p:sp>
      <p:sp>
        <p:nvSpPr>
          <p:cNvPr id="8" name="TextBox 7"/>
          <p:cNvSpPr txBox="1"/>
          <p:nvPr/>
        </p:nvSpPr>
        <p:spPr>
          <a:xfrm>
            <a:off x="5715000" y="4167188"/>
            <a:ext cx="3200400" cy="481087"/>
          </a:xfrm>
          <a:prstGeom prst="rect">
            <a:avLst/>
          </a:prstGeom>
          <a:noFill/>
          <a:ln w="12700">
            <a:noFill/>
            <a:miter lim="800000"/>
            <a:headEnd/>
            <a:tailEnd/>
          </a:ln>
          <a:effectLst/>
        </p:spPr>
        <p:txBody>
          <a:bodyPr lIns="35717" tIns="35717" rIns="35717" bIns="35717">
            <a:prstTxWarp prst="textNoShape">
              <a:avLst/>
            </a:prstTxWarp>
          </a:bodyPr>
          <a:lstStyle/>
          <a:p>
            <a:pPr>
              <a:lnSpc>
                <a:spcPct val="120000"/>
              </a:lnSpc>
              <a:spcBef>
                <a:spcPts val="1266"/>
              </a:spcBef>
              <a:spcAft>
                <a:spcPts val="1266"/>
              </a:spcAft>
              <a:buClr>
                <a:srgbClr val="FF7A24"/>
              </a:buClr>
              <a:buSzPct val="100000"/>
              <a:defRPr/>
            </a:pPr>
            <a:r>
              <a:rPr lang="en-US" sz="2300" dirty="0" smtClean="0">
                <a:solidFill>
                  <a:srgbClr val="5293BF"/>
                </a:solidFill>
                <a:latin typeface="Arial Rounded MT Bold"/>
                <a:sym typeface="Arial" charset="0"/>
              </a:rPr>
              <a:t>Single-file </a:t>
            </a:r>
            <a:r>
              <a:rPr lang="en-US" sz="2300" dirty="0">
                <a:solidFill>
                  <a:srgbClr val="5293BF"/>
                </a:solidFill>
                <a:latin typeface="Arial Rounded MT Bold"/>
                <a:sym typeface="Arial" charset="0"/>
              </a:rPr>
              <a:t>config</a:t>
            </a:r>
            <a:endParaRPr lang="en-US" sz="2300" dirty="0">
              <a:solidFill>
                <a:srgbClr val="5293BF"/>
              </a:solidFill>
              <a:latin typeface="Arial Rounded MT Bold"/>
              <a:ea typeface="+mn-ea"/>
              <a:cs typeface="+mn-cs"/>
              <a:sym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aster #3">
  <a:themeElements>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3">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Master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ster #4">
  <a:themeElements>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4">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2858</TotalTime>
  <Pages>0</Pages>
  <Words>2088</Words>
  <Characters>0</Characters>
  <Application>Microsoft Macintosh PowerPoint</Application>
  <PresentationFormat>Letter Paper (8.5x11 in)</PresentationFormat>
  <Lines>0</Lines>
  <Paragraphs>385</Paragraphs>
  <Slides>34</Slides>
  <Notes>14</Notes>
  <HiddenSlides>0</HiddenSlides>
  <MMClips>0</MMClips>
  <ScaleCrop>false</ScaleCrop>
  <HeadingPairs>
    <vt:vector size="4" baseType="variant">
      <vt:variant>
        <vt:lpstr>Design Template</vt:lpstr>
      </vt:variant>
      <vt:variant>
        <vt:i4>2</vt:i4>
      </vt:variant>
      <vt:variant>
        <vt:lpstr>Slide Titles</vt:lpstr>
      </vt:variant>
      <vt:variant>
        <vt:i4>34</vt:i4>
      </vt:variant>
    </vt:vector>
  </HeadingPairs>
  <TitlesOfParts>
    <vt:vector size="36" baseType="lpstr">
      <vt:lpstr>Master #3</vt:lpstr>
      <vt:lpstr>Master #4</vt:lpstr>
      <vt:lpstr>DB Relay</vt:lpstr>
      <vt:lpstr>Inspiration</vt:lpstr>
      <vt:lpstr>The crux</vt:lpstr>
      <vt:lpstr>The problem</vt:lpstr>
      <vt:lpstr>The vision</vt:lpstr>
      <vt:lpstr>Like that, for example</vt:lpstr>
      <vt:lpstr>The twist</vt:lpstr>
      <vt:lpstr>Concept</vt:lpstr>
      <vt:lpstr>Achieving simplicity</vt:lpstr>
      <vt:lpstr>Prerequisite: NGiNX</vt:lpstr>
      <vt:lpstr>Welcome to DB Relay !</vt:lpstr>
      <vt:lpstr>Architecture</vt:lpstr>
      <vt:lpstr>Architecture</vt:lpstr>
      <vt:lpstr>Simple connectivity</vt:lpstr>
      <vt:lpstr>DB Relay view of connectivity</vt:lpstr>
      <vt:lpstr>Client view of connectivity</vt:lpstr>
      <vt:lpstr>All connectivity options</vt:lpstr>
      <vt:lpstr>examples</vt:lpstr>
      <vt:lpstr>Returned JSON format</vt:lpstr>
      <vt:lpstr>Python example</vt:lpstr>
      <vt:lpstr>JavaScript example</vt:lpstr>
      <vt:lpstr>Web UI as example application</vt:lpstr>
      <vt:lpstr>Managing connectors via web UI</vt:lpstr>
      <vt:lpstr>Operation</vt:lpstr>
      <vt:lpstr>Installation (CentOS 5.2 and OSX 10.5+)</vt:lpstr>
      <vt:lpstr>Operation on Linux as a service</vt:lpstr>
      <vt:lpstr>Operation on Mac OS X and Linux</vt:lpstr>
      <vt:lpstr>Slide 28</vt:lpstr>
      <vt:lpstr>Backup / Overflow Materials</vt:lpstr>
      <vt:lpstr>In case of emergency</vt:lpstr>
      <vt:lpstr>Example of DB Relay configuration</vt:lpstr>
      <vt:lpstr>Project status</vt:lpstr>
      <vt:lpstr>Why not MS SQL Server's IIS?</vt:lpstr>
      <vt:lpstr>DB Relay</vt:lpstr>
    </vt:vector>
  </TitlesOfParts>
  <Manager/>
  <Company>DB Relay</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 Relay: An Introduction</dc:title>
  <dc:subject>DB Relay innaugural presentation at OSCON 2010</dc:subject>
  <dc:creator>Vlad Didenko</dc:creator>
  <cp:keywords>db relay, conference, oscon, database</cp:keywords>
  <dc:description/>
  <cp:lastModifiedBy>Vlad Didenko</cp:lastModifiedBy>
  <cp:revision>79</cp:revision>
  <cp:lastPrinted>2010-07-09T03:57:03Z</cp:lastPrinted>
  <dcterms:created xsi:type="dcterms:W3CDTF">2010-07-21T02:47:27Z</dcterms:created>
  <dcterms:modified xsi:type="dcterms:W3CDTF">2010-07-21T02:48:10Z</dcterms:modified>
  <cp:category>conference presentation</cp:category>
</cp:coreProperties>
</file>