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641" r:id="rId2"/>
    <p:sldId id="541" r:id="rId3"/>
    <p:sldId id="643" r:id="rId4"/>
    <p:sldId id="542" r:id="rId5"/>
    <p:sldId id="545" r:id="rId6"/>
    <p:sldId id="546" r:id="rId7"/>
    <p:sldId id="577" r:id="rId8"/>
    <p:sldId id="645" r:id="rId9"/>
    <p:sldId id="646" r:id="rId10"/>
    <p:sldId id="644" r:id="rId11"/>
    <p:sldId id="647" r:id="rId12"/>
    <p:sldId id="639" r:id="rId13"/>
  </p:sldIdLst>
  <p:sldSz cx="12188825" cy="6858000"/>
  <p:notesSz cx="6797675" cy="9926638"/>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AEA"/>
    <a:srgbClr val="3973F3"/>
    <a:srgbClr val="0070C0"/>
    <a:srgbClr val="58595B"/>
    <a:srgbClr val="4937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40" autoAdjust="0"/>
    <p:restoredTop sz="71746" autoAdjust="0"/>
  </p:normalViewPr>
  <p:slideViewPr>
    <p:cSldViewPr snapToGrid="0">
      <p:cViewPr varScale="1">
        <p:scale>
          <a:sx n="82" d="100"/>
          <a:sy n="82" d="100"/>
        </p:scale>
        <p:origin x="1568" y="168"/>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3852"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tags" Target="tags/tag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tx>
            <c:strRef>
              <c:f>Sheet1!$B$1</c:f>
              <c:strCache>
                <c:ptCount val="1"/>
                <c:pt idx="0">
                  <c:v>Sales</c:v>
                </c:pt>
              </c:strCache>
            </c:strRef>
          </c:tx>
          <c:cat>
            <c:strRef>
              <c:f>Sheet1!$A$2:$A$8</c:f>
              <c:strCache>
                <c:ptCount val="7"/>
                <c:pt idx="0">
                  <c:v>1st Qtr</c:v>
                </c:pt>
                <c:pt idx="1">
                  <c:v>2nd Qtr</c:v>
                </c:pt>
                <c:pt idx="2">
                  <c:v>3rd Qtr</c:v>
                </c:pt>
                <c:pt idx="3">
                  <c:v>4th Qtr</c:v>
                </c:pt>
                <c:pt idx="4">
                  <c:v>5th Qtr</c:v>
                </c:pt>
                <c:pt idx="5">
                  <c:v>6th Qtr</c:v>
                </c:pt>
                <c:pt idx="6">
                  <c:v>7th Qtr</c:v>
                </c:pt>
              </c:strCache>
            </c:strRef>
          </c:cat>
          <c:val>
            <c:numRef>
              <c:f>Sheet1!$B$2:$B$8</c:f>
              <c:numCache>
                <c:formatCode>General</c:formatCode>
                <c:ptCount val="7"/>
                <c:pt idx="0">
                  <c:v>25.0</c:v>
                </c:pt>
                <c:pt idx="1">
                  <c:v>25.0</c:v>
                </c:pt>
                <c:pt idx="2">
                  <c:v>25.0</c:v>
                </c:pt>
                <c:pt idx="3">
                  <c:v>25.0</c:v>
                </c:pt>
                <c:pt idx="4">
                  <c:v>25.0</c:v>
                </c:pt>
                <c:pt idx="5">
                  <c:v>25.0</c:v>
                </c:pt>
                <c:pt idx="6">
                  <c:v>25.0</c:v>
                </c:pt>
              </c:numCache>
            </c:numRef>
          </c:val>
          <c:extLst xmlns:c16r2="http://schemas.microsoft.com/office/drawing/2015/06/chart">
            <c:ext xmlns:c16="http://schemas.microsoft.com/office/drawing/2014/chart" uri="{C3380CC4-5D6E-409C-BE32-E72D297353CC}">
              <c16:uniqueId val="{00000000-C42F-4DCD-899D-4EFF3B1DDA3C}"/>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E821AA6-70BE-4FDE-A8DC-DB381A688FD8}" type="datetimeFigureOut">
              <a:rPr lang="en-US"/>
              <a:t>4/12/19</a:t>
            </a:fld>
            <a:endParaRPr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5100" y="414338"/>
            <a:ext cx="4960938" cy="2792412"/>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77649" y="3391601"/>
            <a:ext cx="6042378" cy="5790539"/>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77649" y="9347585"/>
            <a:ext cx="4607313" cy="24644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664729" y="9347585"/>
            <a:ext cx="755297" cy="24644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 y="414338"/>
            <a:ext cx="4960938" cy="27924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l"/>
            <a:fld id="{8C72D9AE-7182-4680-8F79-479C4181FF08}" type="slidenum">
              <a:rPr lang="en-US" smtClean="0">
                <a:solidFill>
                  <a:srgbClr val="000000"/>
                </a:solidFill>
                <a:latin typeface="Arial" panose="020B0604020202020204" pitchFamily="34" charset="0"/>
              </a:rPr>
              <a:pPr algn="l"/>
              <a:t>1</a:t>
            </a:fld>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700898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11</a:t>
            </a:fld>
            <a:endParaRPr lang="uk-UA" dirty="0"/>
          </a:p>
        </p:txBody>
      </p:sp>
    </p:spTree>
    <p:extLst>
      <p:ext uri="{BB962C8B-B14F-4D97-AF65-F5344CB8AC3E}">
        <p14:creationId xmlns:p14="http://schemas.microsoft.com/office/powerpoint/2010/main" val="714433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normAutofit/>
          </a:bodyPr>
          <a:lstStyle/>
          <a:p>
            <a:endParaRPr lang="en-US" dirty="0">
              <a:solidFill>
                <a:srgbClr val="9F9F9F"/>
              </a:solidFill>
              <a:latin typeface="Calibri"/>
            </a:endParaRPr>
          </a:p>
        </p:txBody>
      </p:sp>
      <p:sp>
        <p:nvSpPr>
          <p:cNvPr id="4" name="Slide Number Placeholder 3"/>
          <p:cNvSpPr>
            <a:spLocks noGrp="1"/>
          </p:cNvSpPr>
          <p:nvPr>
            <p:ph type="sldNum" sz="quarter" idx="10"/>
          </p:nvPr>
        </p:nvSpPr>
        <p:spPr/>
        <p:txBody>
          <a:bodyPr/>
          <a:lstStyle/>
          <a:p>
            <a:fld id="{8C72D9AE-7182-4680-8F79-479C4181FF08}" type="slidenum">
              <a:rPr lang="en-US" smtClean="0"/>
              <a:pPr/>
              <a:t>12</a:t>
            </a:fld>
            <a:endParaRPr lang="en-US"/>
          </a:p>
        </p:txBody>
      </p:sp>
    </p:spTree>
    <p:extLst>
      <p:ext uri="{BB962C8B-B14F-4D97-AF65-F5344CB8AC3E}">
        <p14:creationId xmlns:p14="http://schemas.microsoft.com/office/powerpoint/2010/main" val="2920519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r>
              <a:rPr lang="en-US" dirty="0"/>
              <a:t>Across the globe,</a:t>
            </a:r>
            <a:r>
              <a:rPr lang="en-US" baseline="0" dirty="0"/>
              <a:t> companies have embraced cloud computing and the agility it provides.  </a:t>
            </a:r>
          </a:p>
          <a:p>
            <a:endParaRPr lang="en-US" baseline="0" dirty="0"/>
          </a:p>
          <a:p>
            <a:r>
              <a:rPr lang="en-US" baseline="0" dirty="0"/>
              <a:t>By constantly recombining technology and cloud solutions, enterprises are able to provide an ongoing stream of updated services to engage their users.</a:t>
            </a:r>
          </a:p>
          <a:p>
            <a:endParaRPr lang="en-US" baseline="0" dirty="0"/>
          </a:p>
          <a:p>
            <a:r>
              <a:rPr lang="en-US" baseline="0" dirty="0"/>
              <a:t>This new environment is great for end-users and developers, but very challenging for management since things are constantly changing.</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2</a:t>
            </a:fld>
            <a:endParaRPr lang="en-US" dirty="0">
              <a:solidFill>
                <a:srgbClr val="5F5F5F"/>
              </a:solidFill>
            </a:endParaRPr>
          </a:p>
        </p:txBody>
      </p:sp>
    </p:spTree>
    <p:extLst>
      <p:ext uri="{BB962C8B-B14F-4D97-AF65-F5344CB8AC3E}">
        <p14:creationId xmlns:p14="http://schemas.microsoft.com/office/powerpoint/2010/main" val="1735936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dirty="0"/>
          </a:p>
        </p:txBody>
      </p:sp>
    </p:spTree>
    <p:extLst>
      <p:ext uri="{BB962C8B-B14F-4D97-AF65-F5344CB8AC3E}">
        <p14:creationId xmlns:p14="http://schemas.microsoft.com/office/powerpoint/2010/main" val="2423742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3" name="Notes Placeholder 2"/>
          <p:cNvSpPr>
            <a:spLocks noGrp="1"/>
          </p:cNvSpPr>
          <p:nvPr>
            <p:ph type="body" idx="1"/>
          </p:nvPr>
        </p:nvSpPr>
        <p:spPr/>
        <p:txBody>
          <a:bodyPr>
            <a:normAutofit/>
          </a:bodyPr>
          <a:lstStyle/>
          <a:p>
            <a:pPr fontAlgn="base"/>
            <a:r>
              <a:rPr lang="en-US" dirty="0"/>
              <a:t>What is OMC?</a:t>
            </a:r>
          </a:p>
          <a:p>
            <a:pPr fontAlgn="base"/>
            <a:r>
              <a:rPr lang="en-US" dirty="0"/>
              <a:t>An</a:t>
            </a:r>
            <a:r>
              <a:rPr lang="en-US" baseline="0" dirty="0"/>
              <a:t> integrated suite of capabilities that allows you to (a) easily monitor your application – end to end – reduce false alerts, give heads up where possible</a:t>
            </a:r>
          </a:p>
          <a:p>
            <a:pPr fontAlgn="base"/>
            <a:r>
              <a:rPr lang="en-US" baseline="0" dirty="0"/>
              <a:t> (b) quickly troubleshoot if there are any issues – bring you all the data you need to solve that problem at that time - metrics, logs, topology</a:t>
            </a:r>
          </a:p>
          <a:p>
            <a:pPr fontAlgn="base"/>
            <a:r>
              <a:rPr lang="en-US" baseline="0" dirty="0"/>
              <a:t> (c) help you keep your applications secure and compliant</a:t>
            </a:r>
          </a:p>
          <a:p>
            <a:pPr fontAlgn="base"/>
            <a:r>
              <a:rPr lang="en-US" baseline="0" dirty="0"/>
              <a:t> (d) auto remediate the most common problems whether they are security or management events</a:t>
            </a:r>
          </a:p>
          <a:p>
            <a:pPr fontAlgn="base"/>
            <a:r>
              <a:rPr lang="en-US" baseline="0" dirty="0"/>
              <a:t> (e) analyze your data over a longer period of time to spot trends/issues</a:t>
            </a:r>
          </a:p>
          <a:p>
            <a:pPr fontAlgn="base"/>
            <a:endParaRPr lang="en-US" baseline="0" dirty="0"/>
          </a:p>
          <a:p>
            <a:pPr fontAlgn="base"/>
            <a:r>
              <a:rPr lang="en-US" baseline="0" dirty="0"/>
              <a:t>Regardless of whether your application is running on-</a:t>
            </a:r>
            <a:r>
              <a:rPr lang="en-US" baseline="0" dirty="0" err="1"/>
              <a:t>prem</a:t>
            </a:r>
            <a:r>
              <a:rPr lang="en-US" baseline="0" dirty="0"/>
              <a:t>, our cloud or anybody else’s cloud and on any technology stack</a:t>
            </a:r>
          </a:p>
          <a:p>
            <a:pPr fontAlgn="base"/>
            <a:endParaRPr lang="en-US" baseline="0" dirty="0"/>
          </a:p>
          <a:p>
            <a:pPr fontAlgn="base"/>
            <a:r>
              <a:rPr lang="en-US" baseline="0" dirty="0"/>
              <a:t>You can use pieces of these individually or use them all together</a:t>
            </a:r>
          </a:p>
          <a:p>
            <a:pPr fontAlgn="base"/>
            <a:endParaRPr lang="en-US" baseline="0" dirty="0"/>
          </a:p>
          <a:p>
            <a:pPr fontAlgn="base"/>
            <a:r>
              <a:rPr lang="en-US" baseline="0" dirty="0"/>
              <a:t>The unified platform enables us to bring in a rich set of potentially inter-related data to a single place that allows us to get a 360 view  - entity and topology</a:t>
            </a:r>
            <a:endParaRPr lang="en-US" dirty="0"/>
          </a:p>
          <a:p>
            <a:pPr fontAlgn="base"/>
            <a:endParaRPr lang="en-US" dirty="0"/>
          </a:p>
          <a:p>
            <a:pPr fontAlgn="base"/>
            <a:endParaRPr lang="en-US" dirty="0"/>
          </a:p>
          <a:p>
            <a:pPr fontAlgn="base"/>
            <a:endParaRPr lang="en-US" dirty="0"/>
          </a:p>
          <a:p>
            <a:pPr fontAlgn="base"/>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8635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3" name="Notes Placeholder 2"/>
          <p:cNvSpPr>
            <a:spLocks noGrp="1"/>
          </p:cNvSpPr>
          <p:nvPr>
            <p:ph type="body" idx="1"/>
          </p:nvPr>
        </p:nvSpPr>
        <p:spPr/>
        <p:txBody>
          <a:bodyPr>
            <a:normAutofit/>
          </a:bodyPr>
          <a:lstStyle/>
          <a:p>
            <a:pPr fontAlgn="base"/>
            <a:r>
              <a:rPr lang="en-US" dirty="0"/>
              <a:t>Our Intelligent,</a:t>
            </a:r>
            <a:r>
              <a:rPr lang="en-US" baseline="0" dirty="0"/>
              <a:t> Unified Platform unifies the data from the tens or hundreds of </a:t>
            </a:r>
            <a:r>
              <a:rPr lang="en-US" baseline="0" dirty="0" err="1"/>
              <a:t>siloed</a:t>
            </a:r>
            <a:r>
              <a:rPr lang="en-US" baseline="0" dirty="0"/>
              <a:t>, unconnected tools used by customers today and applies advanced machine learning and anomaly detection techniques against that data, allowing organizations to Increase IT Efficiency, prevent outages and increase their </a:t>
            </a:r>
            <a:r>
              <a:rPr lang="en-US" baseline="0" dirty="0" err="1"/>
              <a:t>DevOps</a:t>
            </a:r>
            <a:r>
              <a:rPr lang="en-US" baseline="0" dirty="0"/>
              <a:t> agility.</a:t>
            </a:r>
          </a:p>
          <a:p>
            <a:pPr fontAlgn="base"/>
            <a:endParaRPr lang="en-US" baseline="0" dirty="0"/>
          </a:p>
          <a:p>
            <a:pPr fontAlgn="base"/>
            <a:r>
              <a:rPr lang="en-US" dirty="0"/>
              <a:t>The secret</a:t>
            </a:r>
            <a:r>
              <a:rPr lang="en-US" baseline="0" dirty="0"/>
              <a:t> sauce of OMC is its application of real-time machine learning to the vast operational data set.  Anomaly detection algorithms identify normal and abnormal behavior, providing early warning of problems.  Clustering algorithms use pattern recognition to reduce noise and get to the right information quickly.  Prediction algorithms use historical data to provide what-if analysis and identify trends that require attention.  Correlation algorithms discover dependencies, topologies and relationships among the IT estate, no matter how often and quickly it changes.</a:t>
            </a:r>
          </a:p>
          <a:p>
            <a:pPr fontAlgn="base"/>
            <a:endParaRPr lang="en-US" baseline="0" dirty="0"/>
          </a:p>
          <a:p>
            <a:pPr fontAlgn="base"/>
            <a:r>
              <a:rPr lang="en-US" baseline="0" dirty="0"/>
              <a:t>And, since OMC is delivered as a </a:t>
            </a:r>
            <a:r>
              <a:rPr lang="en-US" baseline="0" dirty="0" err="1"/>
              <a:t>SaaS</a:t>
            </a:r>
            <a:r>
              <a:rPr lang="en-US" baseline="0" dirty="0"/>
              <a:t> offering, customers can start using it in minutes.</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7094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dirty="0"/>
          </a:p>
        </p:txBody>
      </p:sp>
    </p:spTree>
    <p:extLst>
      <p:ext uri="{BB962C8B-B14F-4D97-AF65-F5344CB8AC3E}">
        <p14:creationId xmlns:p14="http://schemas.microsoft.com/office/powerpoint/2010/main" val="1557275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l"/>
            <a:fld id="{8C72D9AE-7182-4680-8F79-479C4181FF08}" type="slidenum">
              <a:rPr lang="en-US" smtClean="0">
                <a:solidFill>
                  <a:srgbClr val="FFFFFF"/>
                </a:solidFill>
              </a:rPr>
              <a:pPr algn="l"/>
              <a:t>7</a:t>
            </a:fld>
            <a:endParaRPr lang="en-US" dirty="0">
              <a:solidFill>
                <a:srgbClr val="FFFFFF"/>
              </a:solidFill>
            </a:endParaRPr>
          </a:p>
        </p:txBody>
      </p:sp>
    </p:spTree>
    <p:extLst>
      <p:ext uri="{BB962C8B-B14F-4D97-AF65-F5344CB8AC3E}">
        <p14:creationId xmlns:p14="http://schemas.microsoft.com/office/powerpoint/2010/main" val="28876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8</a:t>
            </a:fld>
            <a:endParaRPr lang="uk-UA" dirty="0"/>
          </a:p>
        </p:txBody>
      </p:sp>
    </p:spTree>
    <p:extLst>
      <p:ext uri="{BB962C8B-B14F-4D97-AF65-F5344CB8AC3E}">
        <p14:creationId xmlns:p14="http://schemas.microsoft.com/office/powerpoint/2010/main" val="1354964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10</a:t>
            </a:fld>
            <a:endParaRPr lang="uk-UA" dirty="0"/>
          </a:p>
        </p:txBody>
      </p:sp>
    </p:spTree>
    <p:extLst>
      <p:ext uri="{BB962C8B-B14F-4D97-AF65-F5344CB8AC3E}">
        <p14:creationId xmlns:p14="http://schemas.microsoft.com/office/powerpoint/2010/main" val="90763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dirty="0"/>
              <a:t>Confidential – Oracle Internal</a:t>
            </a:r>
            <a:endParaRPr dirty="0"/>
          </a:p>
        </p:txBody>
      </p:sp>
      <p:pic>
        <p:nvPicPr>
          <p:cNvPr id="9" name="Picture 8"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0" name="TextBox 9"/>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2017, Oracle and/or its affiliates. All rights reserved.  |</a:t>
            </a: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
        <p:nvSpPr>
          <p:cNvPr id="3" name="Title 2"/>
          <p:cNvSpPr>
            <a:spLocks noGrp="1"/>
          </p:cNvSpPr>
          <p:nvPr>
            <p:ph type="title"/>
          </p:nvPr>
        </p:nvSpPr>
        <p:spPr/>
        <p:txBody>
          <a:bodyPr/>
          <a:lstStyle>
            <a:lvl1pPr>
              <a:defRPr>
                <a:solidFill>
                  <a:srgbClr val="FF0000"/>
                </a:solidFill>
              </a:defRPr>
            </a:lvl1pPr>
          </a:lstStyle>
          <a:p>
            <a:r>
              <a:rPr lang="en-US" dirty="0"/>
              <a:t>Click to edit Master title style</a:t>
            </a:r>
            <a:endParaRPr dirty="0"/>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lvl1pPr>
              <a:defRPr>
                <a:solidFill>
                  <a:srgbClr val="FF0000"/>
                </a:solidFill>
              </a:defRPr>
            </a:lvl1pPr>
          </a:lstStyle>
          <a:p>
            <a:r>
              <a:rPr lang="en-US" dirty="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10"/>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2"/>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Confidential – Oracle Internal</a:t>
            </a:r>
            <a:endParaRPr dirty="0"/>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Confidential – Oracle Internal</a:t>
            </a:r>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dirty="0"/>
              <a:t>Confidential – Oracle Internal</a:t>
            </a:r>
            <a:endParaRPr dirty="0"/>
          </a:p>
        </p:txBody>
      </p:sp>
      <p:pic>
        <p:nvPicPr>
          <p:cNvPr id="10" name="Picture 9"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2017, Oracle and/or its affiliates. All rights reserved.  |</a:t>
            </a: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Confidential – Oracle Internal</a:t>
            </a:r>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014511"/>
            <a:ext cx="11125198" cy="343299"/>
          </a:xfrm>
        </p:spPr>
        <p:txBody>
          <a:bodyPr>
            <a:noAutofit/>
          </a:bodyPr>
          <a:lstStyle>
            <a:lvl1pPr marL="1588" indent="0">
              <a:spcBef>
                <a:spcPts val="0"/>
              </a:spcBef>
              <a:buFontTx/>
              <a:buNone/>
              <a:defRPr sz="2400" b="1" baseline="0">
                <a:solidFill>
                  <a:srgbClr val="FF0000"/>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Confidential – Oracle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itle 3"/>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solidFill>
                  <a:srgbClr val="FF0000"/>
                </a:solidFill>
              </a:defRPr>
            </a:lvl1pPr>
          </a:lstStyle>
          <a:p>
            <a:r>
              <a:rPr lang="en-US"/>
              <a:t>Click to edit Master title style</a:t>
            </a:r>
            <a:endParaRP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975104"/>
            <a:ext cx="5248656" cy="3328416"/>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itle 3"/>
          <p:cNvSpPr>
            <a:spLocks noGrp="1"/>
          </p:cNvSpPr>
          <p:nvPr>
            <p:ph type="title"/>
          </p:nvPr>
        </p:nvSpPr>
        <p:spPr/>
        <p:txBody>
          <a:bodyPr/>
          <a:lstStyle>
            <a:lvl1pPr>
              <a:defRPr>
                <a:solidFill>
                  <a:srgbClr val="FF0000"/>
                </a:solidFill>
              </a:defRPr>
            </a:lvl1pPr>
          </a:lstStyle>
          <a:p>
            <a:r>
              <a:rPr lang="en-US"/>
              <a:t>Click to edit Master title style</a:t>
            </a:r>
            <a:endParaRPr/>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solidFill>
                  <a:srgbClr val="FF0000"/>
                </a:solidFill>
              </a:defRPr>
            </a:lvl1pPr>
          </a:lstStyle>
          <a:p>
            <a:r>
              <a:rPr lang="en-US"/>
              <a:t>Click to edit Master title style</a:t>
            </a:r>
            <a:endParaRP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7061703" y="1013144"/>
            <a:ext cx="331356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9" name="Picture 18"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6" name="Rectangle 5" descr="Full slide 4-color photo can be inserted here" title="Title Slide with Picture"/>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Confidential – Oracle Internal</a:t>
            </a:r>
            <a:endParaRPr dirty="0"/>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601200" cy="1470025"/>
          </a:xfrm>
        </p:spPr>
        <p:txBody>
          <a:bodyPr/>
          <a:lstStyle>
            <a:lvl1pPr>
              <a:defRPr sz="4800"/>
            </a:lvl1pPr>
          </a:lstStyle>
          <a:p>
            <a:r>
              <a:rPr lang="en-US" dirty="0"/>
              <a:t>Click to edit Master title style</a:t>
            </a:r>
            <a:endParaRPr dirty="0"/>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2017, Oracle and/or its affiliates. All rights reserved.  |</a:t>
            </a:r>
          </a:p>
        </p:txBody>
      </p:sp>
    </p:spTree>
    <p:extLst>
      <p:ext uri="{BB962C8B-B14F-4D97-AF65-F5344CB8AC3E}">
        <p14:creationId xmlns:p14="http://schemas.microsoft.com/office/powerpoint/2010/main" val="1523219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
          <p:cNvGrpSpPr/>
          <p:nvPr/>
        </p:nvGrpSpPr>
        <p:grpSpPr>
          <a:xfrm>
            <a:off x="0" y="0"/>
            <a:ext cx="12189399" cy="6858000"/>
            <a:chOff x="-287" y="0"/>
            <a:chExt cx="12189399" cy="6858000"/>
          </a:xfrm>
          <a:solidFill>
            <a:srgbClr val="D8E1E6"/>
          </a:solidFill>
        </p:grpSpPr>
        <p:sp>
          <p:nvSpPr>
            <p:cNvPr id="10" name="Rectangle 9"/>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6" name="Footer Placeholder 5"/>
          <p:cNvSpPr>
            <a:spLocks noGrp="1"/>
          </p:cNvSpPr>
          <p:nvPr>
            <p:ph type="ftr" sz="quarter" idx="11"/>
          </p:nvPr>
        </p:nvSpPr>
        <p:spPr/>
        <p:txBody>
          <a:bodyPr/>
          <a:lstStyle>
            <a:lvl1pPr>
              <a:defRPr>
                <a:solidFill>
                  <a:srgbClr val="5F5F5F"/>
                </a:solidFill>
              </a:defRPr>
            </a:lvl1p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a:pPr/>
              <a:t>‹#›</a:t>
            </a:fld>
            <a:endParaRPr/>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dirty="0"/>
              <a:t>XX</a:t>
            </a: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2017, Oracle and/or its affiliates. All rights reserved.  |</a:t>
            </a:r>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Confidential – Oracle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Confidential – Oracle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3" name="Footer Placeholder 2"/>
          <p:cNvSpPr>
            <a:spLocks noGrp="1"/>
          </p:cNvSpPr>
          <p:nvPr>
            <p:ph type="ftr" sz="quarter" idx="11"/>
          </p:nvPr>
        </p:nvSpPr>
        <p:spPr/>
        <p:txBody>
          <a:bodyPr/>
          <a:lstStyle/>
          <a:p>
            <a:r>
              <a:rPr lang="en-US" dirty="0"/>
              <a:t>Confidential – Oracle Internal</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endParaRPr dirty="0"/>
          </a:p>
        </p:txBody>
      </p:sp>
      <p:sp>
        <p:nvSpPr>
          <p:cNvPr id="3" name="Content Placeholder 2"/>
          <p:cNvSpPr>
            <a:spLocks noGrp="1"/>
          </p:cNvSpPr>
          <p:nvPr>
            <p:ph idx="1"/>
          </p:nvPr>
        </p:nvSpPr>
        <p:spPr>
          <a:xfrm>
            <a:off x="531151" y="1077686"/>
            <a:ext cx="11126522" cy="486591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r>
              <a:rPr lang="en-US" dirty="0"/>
              <a:t>Confidential – Oracle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endParaRPr dirty="0"/>
          </a:p>
        </p:txBody>
      </p:sp>
      <p:sp>
        <p:nvSpPr>
          <p:cNvPr id="3" name="Content Placeholder 2"/>
          <p:cNvSpPr>
            <a:spLocks noGrp="1"/>
          </p:cNvSpPr>
          <p:nvPr>
            <p:ph idx="1"/>
          </p:nvPr>
        </p:nvSpPr>
        <p:spPr>
          <a:xfrm>
            <a:off x="531151" y="1381724"/>
            <a:ext cx="11126522" cy="4561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Confidential – Oracle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992741"/>
            <a:ext cx="11125199" cy="343299"/>
          </a:xfrm>
        </p:spPr>
        <p:txBody>
          <a:bodyPr>
            <a:noAutofit/>
          </a:bodyPr>
          <a:lstStyle>
            <a:lvl1pPr marL="1588" indent="0">
              <a:spcBef>
                <a:spcPts val="0"/>
              </a:spcBef>
              <a:buFontTx/>
              <a:buNone/>
              <a:defRPr sz="2400" b="1" baseline="0">
                <a:solidFill>
                  <a:srgbClr val="FF0000"/>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endParaRPr dirty="0"/>
          </a:p>
        </p:txBody>
      </p:sp>
      <p:sp>
        <p:nvSpPr>
          <p:cNvPr id="5" name="Footer Placeholder 4"/>
          <p:cNvSpPr>
            <a:spLocks noGrp="1"/>
          </p:cNvSpPr>
          <p:nvPr>
            <p:ph type="ftr" sz="quarter" idx="11"/>
          </p:nvPr>
        </p:nvSpPr>
        <p:spPr/>
        <p:txBody>
          <a:bodyPr/>
          <a:lstStyle/>
          <a:p>
            <a:r>
              <a:rPr lang="en-US" dirty="0"/>
              <a:t>Confidential – Oracle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Confidential – Oracle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bwMode="gray">
          <a:xfrm>
            <a:off x="-287" y="0"/>
            <a:ext cx="12189399" cy="6858000"/>
            <a:chOff x="-287" y="0"/>
            <a:chExt cx="12189399" cy="6858000"/>
          </a:xfrm>
          <a:solidFill>
            <a:srgbClr val="D8E1E6"/>
          </a:solidFill>
        </p:grpSpPr>
        <p:sp>
          <p:nvSpPr>
            <p:cNvPr id="9" name="Rectangle 8"/>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dirty="0"/>
              <a:t>Confidential – Oracle Internal</a:t>
            </a:r>
            <a:endParaRPr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a:pPr/>
              <a:t>‹#›</a:t>
            </a:fld>
            <a:endParaRP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2017, Oracle and/or its affiliates. All rights reserved.  |</a:t>
            </a:r>
          </a:p>
        </p:txBody>
      </p:sp>
    </p:spTree>
    <p:extLst>
      <p:ext uri="{BB962C8B-B14F-4D97-AF65-F5344CB8AC3E}">
        <p14:creationId xmlns:p14="http://schemas.microsoft.com/office/powerpoint/2010/main" val="1249434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Confidential – Oracle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theme" Target="../theme/theme1.xml"/><Relationship Id="rId36"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p:nvPr/>
        </p:nvSpPr>
        <p:spPr bwMode="gray">
          <a:xfrm>
            <a:off x="0" y="0"/>
            <a:ext cx="193962" cy="6858000"/>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8" name="Rectangle 17"/>
          <p:cNvSpPr/>
          <p:nvPr/>
        </p:nvSpPr>
        <p:spPr bwMode="gray">
          <a:xfrm>
            <a:off x="11995151" y="0"/>
            <a:ext cx="193960" cy="6858000"/>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9" name="Rectangle 18"/>
          <p:cNvSpPr/>
          <p:nvPr/>
        </p:nvSpPr>
        <p:spPr bwMode="gray">
          <a:xfrm>
            <a:off x="0" y="6400800"/>
            <a:ext cx="12189396" cy="457200"/>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20" name="Rectangle 19"/>
          <p:cNvSpPr/>
          <p:nvPr/>
        </p:nvSpPr>
        <p:spPr bwMode="gray">
          <a:xfrm>
            <a:off x="0" y="0"/>
            <a:ext cx="12189398" cy="192024"/>
          </a:xfrm>
          <a:prstGeom prst="rect">
            <a:avLst/>
          </a:prstGeom>
          <a:solidFill>
            <a:srgbClr val="D8E1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531812" y="406400"/>
            <a:ext cx="11125200" cy="540657"/>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531151" y="1102505"/>
            <a:ext cx="11126522" cy="4841096"/>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t>Confidential – Oracle Internal</a:t>
            </a:r>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1600">
                <a:solidFill>
                  <a:schemeClr val="tx1"/>
                </a:solidFill>
              </a:defRPr>
            </a:lvl1pPr>
          </a:lstStyle>
          <a:p>
            <a:fld id="{C51EAA63-D034-42AE-91FA-B13B9518C7BE}" type="slidenum">
              <a:rPr lang="en-US" smtClean="0"/>
              <a:pPr/>
              <a:t>‹#›</a:t>
            </a:fld>
            <a:endParaRPr lang="en-US" dirty="0"/>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2017, Oracle and/or its affiliates. All rights reserved.  |</a:t>
            </a:r>
          </a:p>
        </p:txBody>
      </p:sp>
      <p:pic>
        <p:nvPicPr>
          <p:cNvPr id="16" name="Picture 15" descr="Oracle logo in white on red staging background" title="Oracle red badge log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93" r:id="rId3"/>
    <p:sldLayoutId id="2147483650" r:id="rId4"/>
    <p:sldLayoutId id="2147483663" r:id="rId5"/>
    <p:sldLayoutId id="2147483686" r:id="rId6"/>
    <p:sldLayoutId id="2147483651" r:id="rId7"/>
    <p:sldLayoutId id="2147483694" r:id="rId8"/>
    <p:sldLayoutId id="2147483669" r:id="rId9"/>
    <p:sldLayoutId id="2147483692" r:id="rId10"/>
    <p:sldLayoutId id="2147483683" r:id="rId11"/>
    <p:sldLayoutId id="2147483670" r:id="rId12"/>
    <p:sldLayoutId id="2147483652" r:id="rId13"/>
    <p:sldLayoutId id="2147483671" r:id="rId14"/>
    <p:sldLayoutId id="2147483672" r:id="rId15"/>
    <p:sldLayoutId id="2147483679" r:id="rId16"/>
    <p:sldLayoutId id="2147483685" r:id="rId17"/>
    <p:sldLayoutId id="2147483688" r:id="rId18"/>
    <p:sldLayoutId id="2147483654" r:id="rId19"/>
    <p:sldLayoutId id="2147483666" r:id="rId20"/>
    <p:sldLayoutId id="2147483655" r:id="rId21"/>
    <p:sldLayoutId id="2147483656" r:id="rId22"/>
    <p:sldLayoutId id="2147483657" r:id="rId23"/>
    <p:sldLayoutId id="2147483673" r:id="rId24"/>
    <p:sldLayoutId id="2147483674" r:id="rId25"/>
    <p:sldLayoutId id="2147483682" r:id="rId26"/>
    <p:sldLayoutId id="2147483684" r:id="rId27"/>
    <p:sldLayoutId id="2147483690" r:id="rId28"/>
    <p:sldLayoutId id="2147483691" r:id="rId29"/>
    <p:sldLayoutId id="2147483668" r:id="rId30"/>
    <p:sldLayoutId id="2147483675" r:id="rId31"/>
    <p:sldLayoutId id="2147483676" r:id="rId32"/>
    <p:sldLayoutId id="2147483667" r:id="rId33"/>
    <p:sldLayoutId id="2147483661"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rgbClr val="FF0000"/>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rgbClr val="FF0000"/>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FF0000"/>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FF0000"/>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17.png"/><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17.png"/><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jpeg"/><Relationship Id="rId8" Type="http://schemas.openxmlformats.org/officeDocument/2006/relationships/image" Target="../media/image16.png"/><Relationship Id="rId9" Type="http://schemas.openxmlformats.org/officeDocument/2006/relationships/image" Target="../media/image17.png"/><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image" Target="../media/image29.png"/><Relationship Id="rId15" Type="http://schemas.openxmlformats.org/officeDocument/2006/relationships/image" Target="../media/image30.png"/><Relationship Id="rId16" Type="http://schemas.openxmlformats.org/officeDocument/2006/relationships/image" Target="../media/image31.png"/><Relationship Id="rId17" Type="http://schemas.openxmlformats.org/officeDocument/2006/relationships/image" Target="../media/image17.png"/><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1" Type="http://schemas.openxmlformats.org/officeDocument/2006/relationships/image" Target="../media/image39.png"/><Relationship Id="rId12" Type="http://schemas.openxmlformats.org/officeDocument/2006/relationships/image" Target="../media/image17.png"/><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chart" Target="../charts/chart1.xml"/><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17.png"/><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42.png"/><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Confidential – Oracle Internal</a:t>
            </a:r>
            <a:endParaRPr lang="en-US" dirty="0"/>
          </a:p>
        </p:txBody>
      </p:sp>
      <p:sp>
        <p:nvSpPr>
          <p:cNvPr id="4" name="Title 3"/>
          <p:cNvSpPr>
            <a:spLocks noGrp="1"/>
          </p:cNvSpPr>
          <p:nvPr>
            <p:ph type="title"/>
          </p:nvPr>
        </p:nvSpPr>
        <p:spPr>
          <a:xfrm>
            <a:off x="504000" y="1507750"/>
            <a:ext cx="9601200" cy="1470025"/>
          </a:xfrm>
        </p:spPr>
        <p:txBody>
          <a:bodyPr/>
          <a:lstStyle/>
          <a:p>
            <a:pPr>
              <a:lnSpc>
                <a:spcPct val="90000"/>
              </a:lnSpc>
              <a:spcBef>
                <a:spcPts val="0"/>
              </a:spcBef>
              <a:buClr>
                <a:srgbClr val="FF0000"/>
              </a:buClr>
            </a:pPr>
            <a:r>
              <a:rPr lang="en-US" altLang="en-US" sz="3600" b="1" dirty="0">
                <a:latin typeface="+mn-lt"/>
                <a:ea typeface="+mn-ea"/>
                <a:cs typeface="+mn-cs"/>
              </a:rPr>
              <a:t>Oracle Management </a:t>
            </a:r>
            <a:r>
              <a:rPr lang="en-US" altLang="en-US" sz="3600" b="1" dirty="0" smtClean="0">
                <a:latin typeface="+mn-lt"/>
                <a:ea typeface="+mn-ea"/>
                <a:cs typeface="+mn-cs"/>
              </a:rPr>
              <a:t>Cloud Workshop</a:t>
            </a:r>
            <a:endParaRPr lang="en-US" sz="3600" b="1" dirty="0">
              <a:latin typeface="+mn-lt"/>
              <a:ea typeface="+mn-ea"/>
              <a:cs typeface="+mn-cs"/>
            </a:endParaRPr>
          </a:p>
        </p:txBody>
      </p:sp>
      <p:sp>
        <p:nvSpPr>
          <p:cNvPr id="7" name="Text Placeholder 4"/>
          <p:cNvSpPr>
            <a:spLocks noGrp="1"/>
          </p:cNvSpPr>
          <p:nvPr>
            <p:ph type="body" sz="quarter" idx="14"/>
          </p:nvPr>
        </p:nvSpPr>
        <p:spPr>
          <a:xfrm>
            <a:off x="531814" y="3726631"/>
            <a:ext cx="9601200" cy="1345749"/>
          </a:xfrm>
        </p:spPr>
        <p:txBody>
          <a:bodyPr/>
          <a:lstStyle/>
          <a:p>
            <a:r>
              <a:rPr lang="en-US" sz="3600" b="1" dirty="0"/>
              <a:t>Dan Brett</a:t>
            </a:r>
          </a:p>
          <a:p>
            <a:r>
              <a:rPr lang="en-US" dirty="0"/>
              <a:t> April, 2019</a:t>
            </a:r>
          </a:p>
        </p:txBody>
      </p:sp>
      <p:sp>
        <p:nvSpPr>
          <p:cNvPr id="6" name="TextBox 5"/>
          <p:cNvSpPr txBox="1"/>
          <p:nvPr/>
        </p:nvSpPr>
        <p:spPr>
          <a:xfrm>
            <a:off x="7572375" y="6643688"/>
            <a:ext cx="914400" cy="914400"/>
          </a:xfrm>
          <a:prstGeom prst="rect">
            <a:avLst/>
          </a:prstGeom>
          <a:noFill/>
        </p:spPr>
        <p:txBody>
          <a:bodyPr wrap="none" lIns="0" tIns="0" rIns="0" bIns="0" rtlCol="0">
            <a:noAutofit/>
          </a:bodyPr>
          <a:lstStyle/>
          <a:p>
            <a:pPr>
              <a:lnSpc>
                <a:spcPct val="90000"/>
              </a:lnSpc>
            </a:pPr>
            <a:endParaRPr lang="en-US" dirty="0" smtClean="0"/>
          </a:p>
        </p:txBody>
      </p:sp>
    </p:spTree>
    <p:extLst>
      <p:ext uri="{BB962C8B-B14F-4D97-AF65-F5344CB8AC3E}">
        <p14:creationId xmlns:p14="http://schemas.microsoft.com/office/powerpoint/2010/main" val="362306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Confidential – Oracle Internal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8" y="1409700"/>
            <a:ext cx="2400300" cy="4038600"/>
          </a:xfrm>
          <a:prstGeom prst="rect">
            <a:avLst/>
          </a:prstGeom>
        </p:spPr>
      </p:pic>
      <p:sp>
        <p:nvSpPr>
          <p:cNvPr id="6" name="Title 22"/>
          <p:cNvSpPr txBox="1">
            <a:spLocks/>
          </p:cNvSpPr>
          <p:nvPr/>
        </p:nvSpPr>
        <p:spPr bwMode="gray">
          <a:xfrm>
            <a:off x="535369" y="678651"/>
            <a:ext cx="11122303" cy="586675"/>
          </a:xfrm>
          <a:prstGeom prst="rect">
            <a:avLst/>
          </a:prstGeom>
        </p:spPr>
        <p:txBody>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1588">
              <a:buClr>
                <a:srgbClr val="FF0000"/>
              </a:buClr>
            </a:pPr>
            <a:r>
              <a:rPr lang="en-US" dirty="0" smtClean="0">
                <a:solidFill>
                  <a:srgbClr val="FF0000"/>
                </a:solidFill>
              </a:rPr>
              <a:t>Application Performance Monitoring Overview</a:t>
            </a:r>
            <a:endParaRPr lang="en-US" dirty="0">
              <a:solidFill>
                <a:srgbClr val="FF0000"/>
              </a:solidFill>
            </a:endParaRPr>
          </a:p>
        </p:txBody>
      </p:sp>
      <p:sp>
        <p:nvSpPr>
          <p:cNvPr id="7" name="TextBox 6"/>
          <p:cNvSpPr txBox="1"/>
          <p:nvPr/>
        </p:nvSpPr>
        <p:spPr>
          <a:xfrm>
            <a:off x="3814763" y="1409700"/>
            <a:ext cx="8043862" cy="4148138"/>
          </a:xfrm>
          <a:prstGeom prst="rect">
            <a:avLst/>
          </a:prstGeom>
          <a:noFill/>
        </p:spPr>
        <p:txBody>
          <a:bodyPr wrap="square" lIns="0" tIns="0" rIns="0" bIns="0" rtlCol="0">
            <a:noAutofit/>
          </a:bodyPr>
          <a:lstStyle/>
          <a:p>
            <a:pPr marL="285750" indent="-285750">
              <a:lnSpc>
                <a:spcPct val="90000"/>
              </a:lnSpc>
              <a:buFont typeface="Arial" charset="0"/>
              <a:buChar char="•"/>
            </a:pPr>
            <a:r>
              <a:rPr lang="en-US" sz="2600" dirty="0" smtClean="0">
                <a:solidFill>
                  <a:schemeClr val="tx1">
                    <a:lumMod val="50000"/>
                  </a:schemeClr>
                </a:solidFill>
              </a:rPr>
              <a:t>Isolate Application Performance Issues</a:t>
            </a:r>
          </a:p>
          <a:p>
            <a:pPr marL="742950" lvl="1" indent="-285750">
              <a:lnSpc>
                <a:spcPct val="90000"/>
              </a:lnSpc>
              <a:buFont typeface="Arial" charset="0"/>
              <a:buChar char="•"/>
            </a:pPr>
            <a:r>
              <a:rPr lang="en-US" dirty="0" smtClean="0">
                <a:solidFill>
                  <a:schemeClr val="tx1">
                    <a:lumMod val="50000"/>
                  </a:schemeClr>
                </a:solidFill>
              </a:rPr>
              <a:t>Server Availability</a:t>
            </a:r>
          </a:p>
          <a:p>
            <a:pPr marL="742950" lvl="1" indent="-285750">
              <a:lnSpc>
                <a:spcPct val="90000"/>
              </a:lnSpc>
              <a:buFont typeface="Arial" charset="0"/>
              <a:buChar char="•"/>
            </a:pPr>
            <a:r>
              <a:rPr lang="en-US" dirty="0" smtClean="0">
                <a:solidFill>
                  <a:schemeClr val="tx1">
                    <a:lumMod val="50000"/>
                  </a:schemeClr>
                </a:solidFill>
              </a:rPr>
              <a:t>Memory Usage</a:t>
            </a:r>
          </a:p>
          <a:p>
            <a:pPr marL="742950" lvl="1" indent="-285750">
              <a:lnSpc>
                <a:spcPct val="90000"/>
              </a:lnSpc>
              <a:buFont typeface="Arial" charset="0"/>
              <a:buChar char="•"/>
            </a:pPr>
            <a:r>
              <a:rPr lang="en-US" dirty="0" smtClean="0">
                <a:solidFill>
                  <a:schemeClr val="tx1">
                    <a:lumMod val="50000"/>
                  </a:schemeClr>
                </a:solidFill>
              </a:rPr>
              <a:t>Garbage Collection</a:t>
            </a:r>
          </a:p>
          <a:p>
            <a:pPr marL="742950" lvl="1" indent="-285750">
              <a:lnSpc>
                <a:spcPct val="90000"/>
              </a:lnSpc>
              <a:buFont typeface="Arial" charset="0"/>
              <a:buChar char="•"/>
            </a:pPr>
            <a:r>
              <a:rPr lang="en-US" dirty="0" smtClean="0">
                <a:solidFill>
                  <a:schemeClr val="tx1">
                    <a:lumMod val="50000"/>
                  </a:schemeClr>
                </a:solidFill>
              </a:rPr>
              <a:t>CPU Time</a:t>
            </a:r>
          </a:p>
          <a:p>
            <a:pPr marL="285750" indent="-285750">
              <a:lnSpc>
                <a:spcPct val="90000"/>
              </a:lnSpc>
              <a:buFont typeface="Arial" charset="0"/>
              <a:buChar char="•"/>
            </a:pPr>
            <a:endParaRPr lang="en-US" dirty="0" smtClean="0">
              <a:solidFill>
                <a:schemeClr val="tx1">
                  <a:lumMod val="50000"/>
                </a:schemeClr>
              </a:solidFill>
            </a:endParaRPr>
          </a:p>
          <a:p>
            <a:pPr marL="285750" indent="-285750">
              <a:lnSpc>
                <a:spcPct val="90000"/>
              </a:lnSpc>
              <a:buFont typeface="Arial" charset="0"/>
              <a:buChar char="•"/>
            </a:pPr>
            <a:r>
              <a:rPr lang="en-US" sz="2600" dirty="0">
                <a:solidFill>
                  <a:schemeClr val="tx1">
                    <a:lumMod val="50000"/>
                  </a:schemeClr>
                </a:solidFill>
              </a:rPr>
              <a:t>Drill down to related </a:t>
            </a:r>
            <a:r>
              <a:rPr lang="en-US" sz="2600" dirty="0" smtClean="0">
                <a:solidFill>
                  <a:schemeClr val="tx1">
                    <a:lumMod val="50000"/>
                  </a:schemeClr>
                </a:solidFill>
              </a:rPr>
              <a:t>logs</a:t>
            </a:r>
          </a:p>
          <a:p>
            <a:pPr marL="742950" lvl="1" indent="-285750">
              <a:lnSpc>
                <a:spcPct val="90000"/>
              </a:lnSpc>
              <a:buFont typeface="Arial" charset="0"/>
              <a:buChar char="•"/>
            </a:pPr>
            <a:r>
              <a:rPr lang="en-US" dirty="0" smtClean="0">
                <a:solidFill>
                  <a:schemeClr val="tx1">
                    <a:lumMod val="50000"/>
                  </a:schemeClr>
                </a:solidFill>
              </a:rPr>
              <a:t>Use Log Explorer to inspect specific log records related to underlying issue</a:t>
            </a:r>
          </a:p>
          <a:p>
            <a:pPr marL="285750" indent="-285750">
              <a:lnSpc>
                <a:spcPct val="90000"/>
              </a:lnSpc>
              <a:buFont typeface="Arial" charset="0"/>
              <a:buChar char="•"/>
            </a:pPr>
            <a:endParaRPr lang="en-US" dirty="0" smtClean="0">
              <a:solidFill>
                <a:schemeClr val="tx1">
                  <a:lumMod val="50000"/>
                </a:schemeClr>
              </a:solidFill>
            </a:endParaRPr>
          </a:p>
          <a:p>
            <a:pPr marL="285750" indent="-285750">
              <a:lnSpc>
                <a:spcPct val="90000"/>
              </a:lnSpc>
              <a:buFont typeface="Arial" charset="0"/>
              <a:buChar char="•"/>
            </a:pPr>
            <a:r>
              <a:rPr lang="en-US" sz="2600" dirty="0">
                <a:solidFill>
                  <a:schemeClr val="tx1">
                    <a:lumMod val="50000"/>
                  </a:schemeClr>
                </a:solidFill>
              </a:rPr>
              <a:t>Monitor end-user </a:t>
            </a:r>
            <a:r>
              <a:rPr lang="en-US" sz="2600" dirty="0" smtClean="0">
                <a:solidFill>
                  <a:schemeClr val="tx1">
                    <a:lumMod val="50000"/>
                  </a:schemeClr>
                </a:solidFill>
              </a:rPr>
              <a:t>experience</a:t>
            </a:r>
          </a:p>
          <a:p>
            <a:pPr marL="742950" lvl="1" indent="-285750">
              <a:lnSpc>
                <a:spcPct val="90000"/>
              </a:lnSpc>
              <a:buFont typeface="Arial" charset="0"/>
              <a:buChar char="•"/>
            </a:pPr>
            <a:r>
              <a:rPr lang="en-US" dirty="0" smtClean="0">
                <a:solidFill>
                  <a:schemeClr val="tx1">
                    <a:lumMod val="50000"/>
                  </a:schemeClr>
                </a:solidFill>
              </a:rPr>
              <a:t>Session Health &amp; </a:t>
            </a:r>
            <a:r>
              <a:rPr lang="en-US" dirty="0" err="1" smtClean="0">
                <a:solidFill>
                  <a:schemeClr val="tx1">
                    <a:lumMod val="50000"/>
                  </a:schemeClr>
                </a:solidFill>
              </a:rPr>
              <a:t>Apdex</a:t>
            </a:r>
            <a:r>
              <a:rPr lang="en-US" dirty="0" smtClean="0">
                <a:solidFill>
                  <a:schemeClr val="tx1">
                    <a:lumMod val="50000"/>
                  </a:schemeClr>
                </a:solidFill>
              </a:rPr>
              <a:t> Score</a:t>
            </a:r>
          </a:p>
          <a:p>
            <a:pPr marL="742950" lvl="1" indent="-285750">
              <a:lnSpc>
                <a:spcPct val="90000"/>
              </a:lnSpc>
              <a:buFont typeface="Arial" charset="0"/>
              <a:buChar char="•"/>
            </a:pPr>
            <a:r>
              <a:rPr lang="en-US" dirty="0" smtClean="0">
                <a:solidFill>
                  <a:schemeClr val="tx1">
                    <a:lumMod val="50000"/>
                  </a:schemeClr>
                </a:solidFill>
              </a:rPr>
              <a:t>Trace user’s activity</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9963" y="6557110"/>
            <a:ext cx="4641459" cy="182018"/>
          </a:xfrm>
          <a:prstGeom prst="rect">
            <a:avLst/>
          </a:prstGeom>
        </p:spPr>
      </p:pic>
    </p:spTree>
    <p:extLst>
      <p:ext uri="{BB962C8B-B14F-4D97-AF65-F5344CB8AC3E}">
        <p14:creationId xmlns:p14="http://schemas.microsoft.com/office/powerpoint/2010/main" val="157087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Confidential – Oracle Internal</a:t>
            </a:r>
            <a:endParaRPr lang="en-US" dirty="0"/>
          </a:p>
        </p:txBody>
      </p:sp>
      <p:sp>
        <p:nvSpPr>
          <p:cNvPr id="4" name="Title 22"/>
          <p:cNvSpPr txBox="1">
            <a:spLocks/>
          </p:cNvSpPr>
          <p:nvPr/>
        </p:nvSpPr>
        <p:spPr bwMode="gray">
          <a:xfrm>
            <a:off x="535369" y="678651"/>
            <a:ext cx="11122303" cy="586675"/>
          </a:xfrm>
          <a:prstGeom prst="rect">
            <a:avLst/>
          </a:prstGeom>
        </p:spPr>
        <p:txBody>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1588">
              <a:buClr>
                <a:srgbClr val="FF0000"/>
              </a:buClr>
            </a:pPr>
            <a:r>
              <a:rPr lang="en-US" dirty="0" smtClean="0">
                <a:solidFill>
                  <a:srgbClr val="FF0000"/>
                </a:solidFill>
              </a:rPr>
              <a:t>Security Monitoring &amp; Analytics Overview</a:t>
            </a:r>
            <a:endParaRPr lang="en-US"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1265326"/>
            <a:ext cx="2413000" cy="4064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9963" y="6556248"/>
            <a:ext cx="4641459" cy="182018"/>
          </a:xfrm>
          <a:prstGeom prst="rect">
            <a:avLst/>
          </a:prstGeom>
        </p:spPr>
      </p:pic>
      <p:sp>
        <p:nvSpPr>
          <p:cNvPr id="7" name="TextBox 6"/>
          <p:cNvSpPr txBox="1"/>
          <p:nvPr/>
        </p:nvSpPr>
        <p:spPr>
          <a:xfrm>
            <a:off x="3814763" y="1409700"/>
            <a:ext cx="8043862" cy="4148138"/>
          </a:xfrm>
          <a:prstGeom prst="rect">
            <a:avLst/>
          </a:prstGeom>
          <a:noFill/>
        </p:spPr>
        <p:txBody>
          <a:bodyPr wrap="square" lIns="0" tIns="0" rIns="0" bIns="0" rtlCol="0">
            <a:noAutofit/>
          </a:bodyPr>
          <a:lstStyle/>
          <a:p>
            <a:pPr marL="285750" indent="-285750">
              <a:lnSpc>
                <a:spcPct val="90000"/>
              </a:lnSpc>
              <a:buFont typeface="Arial" charset="0"/>
              <a:buChar char="•"/>
            </a:pPr>
            <a:r>
              <a:rPr lang="en-US" sz="2800" dirty="0">
                <a:solidFill>
                  <a:schemeClr val="tx1">
                    <a:lumMod val="50000"/>
                  </a:schemeClr>
                </a:solidFill>
              </a:rPr>
              <a:t> </a:t>
            </a:r>
            <a:r>
              <a:rPr lang="en-US" sz="2800" dirty="0" smtClean="0">
                <a:solidFill>
                  <a:schemeClr val="tx1">
                    <a:lumMod val="50000"/>
                  </a:schemeClr>
                </a:solidFill>
              </a:rPr>
              <a:t>Investigate </a:t>
            </a:r>
            <a:r>
              <a:rPr lang="en-US" sz="2800" dirty="0">
                <a:solidFill>
                  <a:schemeClr val="tx1">
                    <a:lumMod val="50000"/>
                  </a:schemeClr>
                </a:solidFill>
              </a:rPr>
              <a:t>U</a:t>
            </a:r>
            <a:r>
              <a:rPr lang="en-US" sz="2800" dirty="0" smtClean="0">
                <a:solidFill>
                  <a:schemeClr val="tx1">
                    <a:lumMod val="50000"/>
                  </a:schemeClr>
                </a:solidFill>
              </a:rPr>
              <a:t>nusual </a:t>
            </a:r>
            <a:r>
              <a:rPr lang="en-US" sz="2800" dirty="0">
                <a:solidFill>
                  <a:schemeClr val="tx1">
                    <a:lumMod val="50000"/>
                  </a:schemeClr>
                </a:solidFill>
              </a:rPr>
              <a:t>U</a:t>
            </a:r>
            <a:r>
              <a:rPr lang="en-US" sz="2800" dirty="0" smtClean="0">
                <a:solidFill>
                  <a:schemeClr val="tx1">
                    <a:lumMod val="50000"/>
                  </a:schemeClr>
                </a:solidFill>
              </a:rPr>
              <a:t>ser </a:t>
            </a:r>
            <a:r>
              <a:rPr lang="en-US" sz="2800" dirty="0">
                <a:solidFill>
                  <a:schemeClr val="tx1">
                    <a:lumMod val="50000"/>
                  </a:schemeClr>
                </a:solidFill>
              </a:rPr>
              <a:t>A</a:t>
            </a:r>
            <a:r>
              <a:rPr lang="en-US" sz="2800" dirty="0" smtClean="0">
                <a:solidFill>
                  <a:schemeClr val="tx1">
                    <a:lumMod val="50000"/>
                  </a:schemeClr>
                </a:solidFill>
              </a:rPr>
              <a:t>ctivity</a:t>
            </a:r>
          </a:p>
          <a:p>
            <a:pPr marL="742950" lvl="1" indent="-285750">
              <a:lnSpc>
                <a:spcPct val="90000"/>
              </a:lnSpc>
              <a:buFont typeface="Arial" charset="0"/>
              <a:buChar char="•"/>
            </a:pPr>
            <a:r>
              <a:rPr lang="en-US" dirty="0" smtClean="0">
                <a:solidFill>
                  <a:schemeClr val="tx1">
                    <a:lumMod val="50000"/>
                  </a:schemeClr>
                </a:solidFill>
              </a:rPr>
              <a:t>Web Access Anomalies</a:t>
            </a:r>
          </a:p>
          <a:p>
            <a:pPr marL="742950" lvl="1" indent="-285750">
              <a:lnSpc>
                <a:spcPct val="90000"/>
              </a:lnSpc>
              <a:buFont typeface="Arial" charset="0"/>
              <a:buChar char="•"/>
            </a:pPr>
            <a:r>
              <a:rPr lang="en-US" dirty="0" smtClean="0">
                <a:solidFill>
                  <a:schemeClr val="tx1">
                    <a:lumMod val="50000"/>
                  </a:schemeClr>
                </a:solidFill>
              </a:rPr>
              <a:t>Brute Force Attacks</a:t>
            </a:r>
          </a:p>
          <a:p>
            <a:pPr marL="742950" lvl="1" indent="-285750">
              <a:lnSpc>
                <a:spcPct val="90000"/>
              </a:lnSpc>
              <a:buFont typeface="Arial" charset="0"/>
              <a:buChar char="•"/>
            </a:pPr>
            <a:r>
              <a:rPr lang="en-US" dirty="0" smtClean="0">
                <a:solidFill>
                  <a:schemeClr val="tx1">
                    <a:lumMod val="50000"/>
                  </a:schemeClr>
                </a:solidFill>
              </a:rPr>
              <a:t>Targeted Account Attacks</a:t>
            </a:r>
          </a:p>
          <a:p>
            <a:pPr marL="285750" indent="-285750">
              <a:lnSpc>
                <a:spcPct val="90000"/>
              </a:lnSpc>
              <a:buFont typeface="Arial" charset="0"/>
              <a:buChar char="•"/>
            </a:pPr>
            <a:endParaRPr lang="en-US" dirty="0" smtClean="0">
              <a:solidFill>
                <a:schemeClr val="tx1">
                  <a:lumMod val="50000"/>
                </a:schemeClr>
              </a:solidFill>
            </a:endParaRPr>
          </a:p>
          <a:p>
            <a:pPr marL="285750" indent="-285750">
              <a:lnSpc>
                <a:spcPct val="90000"/>
              </a:lnSpc>
              <a:buFont typeface="Arial" charset="0"/>
              <a:buChar char="•"/>
            </a:pPr>
            <a:r>
              <a:rPr lang="en-US" sz="2600" dirty="0" smtClean="0">
                <a:solidFill>
                  <a:schemeClr val="tx1">
                    <a:lumMod val="50000"/>
                  </a:schemeClr>
                </a:solidFill>
              </a:rPr>
              <a:t>Mitigate Threats &amp; Harden Assets</a:t>
            </a:r>
          </a:p>
          <a:p>
            <a:pPr marL="742950" lvl="1" indent="-285750">
              <a:lnSpc>
                <a:spcPct val="90000"/>
              </a:lnSpc>
              <a:buFont typeface="Arial" charset="0"/>
              <a:buChar char="•"/>
            </a:pPr>
            <a:r>
              <a:rPr lang="en-US" dirty="0" smtClean="0">
                <a:solidFill>
                  <a:schemeClr val="tx1">
                    <a:lumMod val="50000"/>
                  </a:schemeClr>
                </a:solidFill>
              </a:rPr>
              <a:t>Orchestration Engine</a:t>
            </a:r>
          </a:p>
          <a:p>
            <a:pPr marL="742950" lvl="1" indent="-285750">
              <a:lnSpc>
                <a:spcPct val="90000"/>
              </a:lnSpc>
              <a:buFont typeface="Arial" charset="0"/>
              <a:buChar char="•"/>
            </a:pPr>
            <a:r>
              <a:rPr lang="en-US" dirty="0" smtClean="0">
                <a:solidFill>
                  <a:schemeClr val="tx1">
                    <a:lumMod val="50000"/>
                  </a:schemeClr>
                </a:solidFill>
              </a:rPr>
              <a:t>Configuration &amp; Compliance Rulesets</a:t>
            </a:r>
          </a:p>
          <a:p>
            <a:pPr marL="285750" indent="-285750">
              <a:lnSpc>
                <a:spcPct val="90000"/>
              </a:lnSpc>
              <a:buFont typeface="Arial" charset="0"/>
              <a:buChar char="•"/>
            </a:pPr>
            <a:endParaRPr lang="en-US" dirty="0">
              <a:solidFill>
                <a:schemeClr val="tx1">
                  <a:lumMod val="50000"/>
                </a:schemeClr>
              </a:solidFill>
            </a:endParaRPr>
          </a:p>
          <a:p>
            <a:pPr marL="285750" indent="-285750">
              <a:lnSpc>
                <a:spcPct val="90000"/>
              </a:lnSpc>
              <a:buFont typeface="Arial" charset="0"/>
              <a:buChar char="•"/>
            </a:pPr>
            <a:r>
              <a:rPr lang="en-US" sz="2600" dirty="0" smtClean="0">
                <a:solidFill>
                  <a:schemeClr val="tx1">
                    <a:lumMod val="50000"/>
                  </a:schemeClr>
                </a:solidFill>
              </a:rPr>
              <a:t>Leverage Breadth of Security Resources</a:t>
            </a:r>
          </a:p>
          <a:p>
            <a:pPr marL="742950" lvl="1" indent="-285750">
              <a:lnSpc>
                <a:spcPct val="90000"/>
              </a:lnSpc>
              <a:buFont typeface="Arial" charset="0"/>
              <a:buChar char="•"/>
            </a:pPr>
            <a:r>
              <a:rPr lang="en-US" dirty="0" smtClean="0">
                <a:solidFill>
                  <a:schemeClr val="tx1">
                    <a:lumMod val="50000"/>
                  </a:schemeClr>
                </a:solidFill>
              </a:rPr>
              <a:t>Identity Context</a:t>
            </a:r>
          </a:p>
          <a:p>
            <a:pPr marL="742950" lvl="1" indent="-285750">
              <a:lnSpc>
                <a:spcPct val="90000"/>
              </a:lnSpc>
              <a:buFont typeface="Arial" charset="0"/>
              <a:buChar char="•"/>
            </a:pPr>
            <a:r>
              <a:rPr lang="en-US" dirty="0" smtClean="0">
                <a:solidFill>
                  <a:schemeClr val="tx1">
                    <a:lumMod val="50000"/>
                  </a:schemeClr>
                </a:solidFill>
              </a:rPr>
              <a:t>CASB</a:t>
            </a:r>
          </a:p>
          <a:p>
            <a:pPr marL="742950" lvl="1" indent="-285750">
              <a:lnSpc>
                <a:spcPct val="90000"/>
              </a:lnSpc>
              <a:buFont typeface="Arial" charset="0"/>
              <a:buChar char="•"/>
            </a:pPr>
            <a:r>
              <a:rPr lang="en-US" dirty="0" smtClean="0">
                <a:solidFill>
                  <a:schemeClr val="tx1">
                    <a:lumMod val="50000"/>
                  </a:schemeClr>
                </a:solidFill>
              </a:rPr>
              <a:t>Log Analytics</a:t>
            </a:r>
          </a:p>
          <a:p>
            <a:pPr marL="285750" indent="-285750">
              <a:lnSpc>
                <a:spcPct val="90000"/>
              </a:lnSpc>
              <a:buFont typeface="Arial" charset="0"/>
              <a:buChar char="•"/>
            </a:pPr>
            <a:endParaRPr lang="en-US" dirty="0" smtClean="0">
              <a:solidFill>
                <a:schemeClr val="tx1">
                  <a:lumMod val="50000"/>
                </a:schemeClr>
              </a:solidFill>
            </a:endParaRPr>
          </a:p>
        </p:txBody>
      </p:sp>
    </p:spTree>
    <p:extLst>
      <p:ext uri="{BB962C8B-B14F-4D97-AF65-F5344CB8AC3E}">
        <p14:creationId xmlns:p14="http://schemas.microsoft.com/office/powerpoint/2010/main" val="59098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4975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gray">
          <a:xfrm>
            <a:off x="726139" y="5450358"/>
            <a:ext cx="2154349" cy="370246"/>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sp>
        <p:nvSpPr>
          <p:cNvPr id="27" name="TextBox 26"/>
          <p:cNvSpPr txBox="1"/>
          <p:nvPr/>
        </p:nvSpPr>
        <p:spPr bwMode="gray">
          <a:xfrm>
            <a:off x="8030659" y="3031897"/>
            <a:ext cx="2229523" cy="367618"/>
          </a:xfrm>
          <a:prstGeom prst="roundRect">
            <a:avLst/>
          </a:prstGeom>
          <a:solidFill>
            <a:schemeClr val="tx1"/>
          </a:solidFill>
          <a:ln>
            <a:noFill/>
          </a:ln>
        </p:spPr>
        <p:txBody>
          <a:bodyPr wrap="none" lIns="121856" tIns="0" rIns="121856" bIns="0" rtlCol="0" anchor="ctr" anchorCtr="0">
            <a:spAutoFit/>
          </a:bodyPr>
          <a:lstStyle>
            <a:defPPr>
              <a:defRPr lang="en-US"/>
            </a:defPPr>
            <a:lvl1pPr algn="ctr" defTabSz="913981" fontAlgn="auto">
              <a:lnSpc>
                <a:spcPct val="90000"/>
              </a:lnSpc>
              <a:spcBef>
                <a:spcPts val="0"/>
              </a:spcBef>
              <a:spcAft>
                <a:spcPts val="0"/>
              </a:spcAft>
              <a:defRPr sz="2400">
                <a:solidFill>
                  <a:srgbClr val="5F5F5F"/>
                </a:solidFill>
                <a:latin typeface="Calibri"/>
              </a:defRPr>
            </a:lvl1pPr>
          </a:lstStyle>
          <a:p>
            <a:r>
              <a:rPr lang="en-US" sz="2399" dirty="0">
                <a:solidFill>
                  <a:srgbClr val="FFFFFF"/>
                </a:solidFill>
              </a:rPr>
              <a:t>Multiple Clouds</a:t>
            </a:r>
          </a:p>
        </p:txBody>
      </p:sp>
      <p:sp>
        <p:nvSpPr>
          <p:cNvPr id="28" name="TextBox 27"/>
          <p:cNvSpPr txBox="1"/>
          <p:nvPr/>
        </p:nvSpPr>
        <p:spPr bwMode="gray">
          <a:xfrm>
            <a:off x="1072754" y="4599032"/>
            <a:ext cx="1651851" cy="367618"/>
          </a:xfrm>
          <a:prstGeom prst="roundRect">
            <a:avLst/>
          </a:prstGeom>
          <a:solidFill>
            <a:schemeClr val="tx1"/>
          </a:solidFill>
          <a:ln>
            <a:noFill/>
          </a:ln>
        </p:spPr>
        <p:txBody>
          <a:bodyPr wrap="none" lIns="121856" tIns="0" rIns="121856" bIns="0" rtlCol="0" anchor="ctr" anchorCtr="0">
            <a:spAutoFit/>
          </a:bodyPr>
          <a:lstStyle>
            <a:defPPr>
              <a:defRPr lang="en-US"/>
            </a:defPPr>
            <a:lvl1pPr algn="ctr" defTabSz="913981" fontAlgn="auto">
              <a:lnSpc>
                <a:spcPct val="90000"/>
              </a:lnSpc>
              <a:spcBef>
                <a:spcPts val="0"/>
              </a:spcBef>
              <a:spcAft>
                <a:spcPts val="0"/>
              </a:spcAft>
              <a:defRPr sz="2400">
                <a:solidFill>
                  <a:srgbClr val="5F5F5F"/>
                </a:solidFill>
                <a:latin typeface="Calibri"/>
              </a:defRPr>
            </a:lvl1pPr>
          </a:lstStyle>
          <a:p>
            <a:r>
              <a:rPr lang="en-US" sz="2399" dirty="0">
                <a:solidFill>
                  <a:srgbClr val="FFFFFF"/>
                </a:solidFill>
              </a:rPr>
              <a:t>Integration</a:t>
            </a:r>
          </a:p>
        </p:txBody>
      </p:sp>
      <p:sp>
        <p:nvSpPr>
          <p:cNvPr id="29" name="TextBox 28"/>
          <p:cNvSpPr txBox="1"/>
          <p:nvPr/>
        </p:nvSpPr>
        <p:spPr bwMode="gray">
          <a:xfrm>
            <a:off x="8338156" y="4599032"/>
            <a:ext cx="1614530" cy="367618"/>
          </a:xfrm>
          <a:prstGeom prst="roundRect">
            <a:avLst/>
          </a:prstGeom>
          <a:solidFill>
            <a:schemeClr val="tx1"/>
          </a:solidFill>
          <a:ln>
            <a:noFill/>
          </a:ln>
        </p:spPr>
        <p:txBody>
          <a:bodyPr wrap="none" lIns="121856" tIns="0" rIns="121856" bIns="0" rtlCol="0" anchor="ctr" anchorCtr="0">
            <a:spAutoFit/>
          </a:bodyPr>
          <a:lstStyle>
            <a:defPPr>
              <a:defRPr lang="en-US"/>
            </a:defPPr>
            <a:lvl1pPr algn="ctr" defTabSz="913981" fontAlgn="auto">
              <a:lnSpc>
                <a:spcPct val="90000"/>
              </a:lnSpc>
              <a:spcBef>
                <a:spcPts val="0"/>
              </a:spcBef>
              <a:spcAft>
                <a:spcPts val="0"/>
              </a:spcAft>
              <a:defRPr sz="2400">
                <a:solidFill>
                  <a:srgbClr val="5F5F5F"/>
                </a:solidFill>
                <a:latin typeface="Calibri"/>
              </a:defRPr>
            </a:lvl1pPr>
          </a:lstStyle>
          <a:p>
            <a:r>
              <a:rPr lang="en-US" sz="2399" dirty="0">
                <a:solidFill>
                  <a:srgbClr val="FFFFFF"/>
                </a:solidFill>
              </a:rPr>
              <a:t>Containers</a:t>
            </a:r>
          </a:p>
        </p:txBody>
      </p:sp>
      <p:sp>
        <p:nvSpPr>
          <p:cNvPr id="30" name="TextBox 29"/>
          <p:cNvSpPr txBox="1"/>
          <p:nvPr/>
        </p:nvSpPr>
        <p:spPr bwMode="gray">
          <a:xfrm>
            <a:off x="505340" y="3839384"/>
            <a:ext cx="2786678" cy="367618"/>
          </a:xfrm>
          <a:prstGeom prst="roundRect">
            <a:avLst/>
          </a:prstGeom>
          <a:solidFill>
            <a:schemeClr val="tx1"/>
          </a:solidFill>
          <a:ln>
            <a:noFill/>
          </a:ln>
        </p:spPr>
        <p:txBody>
          <a:bodyPr wrap="none" lIns="121856" tIns="0" rIns="121856" bIns="0" rtlCol="0" anchor="ctr" anchorCtr="0">
            <a:spAutoFit/>
          </a:bodyPr>
          <a:lstStyle>
            <a:defPPr>
              <a:defRPr lang="en-US"/>
            </a:defPPr>
            <a:lvl1pPr algn="ctr" defTabSz="913981" fontAlgn="auto">
              <a:lnSpc>
                <a:spcPct val="90000"/>
              </a:lnSpc>
              <a:spcBef>
                <a:spcPts val="0"/>
              </a:spcBef>
              <a:spcAft>
                <a:spcPts val="0"/>
              </a:spcAft>
              <a:defRPr sz="2400">
                <a:solidFill>
                  <a:srgbClr val="5F5F5F"/>
                </a:solidFill>
                <a:latin typeface="Calibri"/>
              </a:defRPr>
            </a:lvl1pPr>
          </a:lstStyle>
          <a:p>
            <a:r>
              <a:rPr lang="en-US" sz="2399" dirty="0">
                <a:solidFill>
                  <a:srgbClr val="FFFFFF"/>
                </a:solidFill>
              </a:rPr>
              <a:t>Continuous Delivery</a:t>
            </a:r>
          </a:p>
        </p:txBody>
      </p:sp>
      <p:sp>
        <p:nvSpPr>
          <p:cNvPr id="31" name="TextBox 30"/>
          <p:cNvSpPr txBox="1"/>
          <p:nvPr/>
        </p:nvSpPr>
        <p:spPr bwMode="gray">
          <a:xfrm>
            <a:off x="7821774" y="3839384"/>
            <a:ext cx="2647291" cy="367618"/>
          </a:xfrm>
          <a:prstGeom prst="roundRect">
            <a:avLst/>
          </a:prstGeom>
          <a:solidFill>
            <a:schemeClr val="tx1"/>
          </a:solidFill>
          <a:ln>
            <a:noFill/>
          </a:ln>
        </p:spPr>
        <p:txBody>
          <a:bodyPr wrap="none" lIns="121856" tIns="0" rIns="121856" bIns="0" rtlCol="0" anchor="ctr" anchorCtr="0">
            <a:spAutoFit/>
          </a:bodyPr>
          <a:lstStyle>
            <a:defPPr>
              <a:defRPr lang="en-US"/>
            </a:defPPr>
            <a:lvl1pPr algn="ctr" defTabSz="913981" fontAlgn="auto">
              <a:lnSpc>
                <a:spcPct val="90000"/>
              </a:lnSpc>
              <a:spcBef>
                <a:spcPts val="0"/>
              </a:spcBef>
              <a:spcAft>
                <a:spcPts val="0"/>
              </a:spcAft>
              <a:defRPr sz="2400">
                <a:solidFill>
                  <a:srgbClr val="5F5F5F"/>
                </a:solidFill>
                <a:latin typeface="Calibri"/>
              </a:defRPr>
            </a:lvl1pPr>
          </a:lstStyle>
          <a:p>
            <a:r>
              <a:rPr lang="en-US" sz="2399" dirty="0">
                <a:solidFill>
                  <a:srgbClr val="FFFFFF"/>
                </a:solidFill>
              </a:rPr>
              <a:t>Polyglot Languages</a:t>
            </a:r>
          </a:p>
        </p:txBody>
      </p:sp>
      <p:sp>
        <p:nvSpPr>
          <p:cNvPr id="32" name="TextBox 31"/>
          <p:cNvSpPr txBox="1"/>
          <p:nvPr/>
        </p:nvSpPr>
        <p:spPr bwMode="gray">
          <a:xfrm>
            <a:off x="846457" y="3031897"/>
            <a:ext cx="2104445" cy="367618"/>
          </a:xfrm>
          <a:prstGeom prst="roundRect">
            <a:avLst/>
          </a:prstGeom>
          <a:solidFill>
            <a:schemeClr val="tx1"/>
          </a:solidFill>
          <a:ln>
            <a:noFill/>
          </a:ln>
        </p:spPr>
        <p:txBody>
          <a:bodyPr wrap="none" lIns="121856" tIns="0" rIns="121856" bIns="0" rtlCol="0" anchor="ctr" anchorCtr="0">
            <a:spAutoFit/>
          </a:bodyPr>
          <a:lstStyle/>
          <a:p>
            <a:pPr algn="ctr" defTabSz="913753">
              <a:lnSpc>
                <a:spcPct val="90000"/>
              </a:lnSpc>
            </a:pPr>
            <a:r>
              <a:rPr lang="en-US" sz="2399" dirty="0">
                <a:solidFill>
                  <a:srgbClr val="FFFFFF"/>
                </a:solidFill>
              </a:rPr>
              <a:t>Micro-Services</a:t>
            </a:r>
          </a:p>
        </p:txBody>
      </p:sp>
      <p:sp>
        <p:nvSpPr>
          <p:cNvPr id="33" name="Rectangle 32"/>
          <p:cNvSpPr/>
          <p:nvPr/>
        </p:nvSpPr>
        <p:spPr bwMode="gray">
          <a:xfrm>
            <a:off x="8703951" y="5475753"/>
            <a:ext cx="1495901" cy="369332"/>
          </a:xfrm>
          <a:prstGeom prst="rect">
            <a:avLst/>
          </a:prstGeom>
        </p:spPr>
        <p:txBody>
          <a:bodyPr wrap="square">
            <a:spAutoFit/>
          </a:bodyPr>
          <a:lstStyle/>
          <a:p>
            <a:pPr algn="ctr"/>
            <a:r>
              <a:rPr lang="en-US" b="1" dirty="0">
                <a:solidFill>
                  <a:srgbClr val="374A58">
                    <a:lumMod val="75000"/>
                  </a:srgbClr>
                </a:solidFill>
              </a:rPr>
              <a:t>On Premise</a:t>
            </a:r>
          </a:p>
        </p:txBody>
      </p:sp>
      <p:pic>
        <p:nvPicPr>
          <p:cNvPr id="34" name="Picture 33" descr="Oracle-Product-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1313319" y="2165228"/>
            <a:ext cx="1216754" cy="539475"/>
          </a:xfrm>
          <a:prstGeom prst="rect">
            <a:avLst/>
          </a:prstGeom>
        </p:spPr>
      </p:pic>
      <p:pic>
        <p:nvPicPr>
          <p:cNvPr id="35" name="Picture 3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798687" y="5504772"/>
            <a:ext cx="2022636" cy="242717"/>
          </a:xfrm>
          <a:prstGeom prst="rect">
            <a:avLst/>
          </a:prstGeom>
        </p:spPr>
      </p:pic>
      <p:pic>
        <p:nvPicPr>
          <p:cNvPr id="36" name="Picture 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8324939" y="2076523"/>
            <a:ext cx="1331085" cy="532435"/>
          </a:xfrm>
          <a:prstGeom prst="rect">
            <a:avLst/>
          </a:prstGeom>
        </p:spPr>
      </p:pic>
      <p:pic>
        <p:nvPicPr>
          <p:cNvPr id="37" name="Picture 36" descr="Oracle logo in white on red staging background"/>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531801" y="6262902"/>
            <a:ext cx="1624715" cy="594205"/>
          </a:xfrm>
          <a:prstGeom prst="rect">
            <a:avLst/>
          </a:prstGeom>
        </p:spPr>
      </p:pic>
      <p:sp>
        <p:nvSpPr>
          <p:cNvPr id="38" name="Rounded Rectangle 37"/>
          <p:cNvSpPr/>
          <p:nvPr/>
        </p:nvSpPr>
        <p:spPr bwMode="gray">
          <a:xfrm>
            <a:off x="3822566" y="2358850"/>
            <a:ext cx="3705791" cy="2796238"/>
          </a:xfrm>
          <a:prstGeom prst="roundRect">
            <a:avLst>
              <a:gd name="adj" fmla="val 7220"/>
            </a:avLst>
          </a:prstGeom>
          <a:solidFill>
            <a:srgbClr val="FFFFFF"/>
          </a:solidFill>
          <a:ln w="6350" cmpd="sng">
            <a:solidFill>
              <a:schemeClr val="tx1"/>
            </a:solidFill>
            <a:prstDash val="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grpSp>
        <p:nvGrpSpPr>
          <p:cNvPr id="2" name="Group 38"/>
          <p:cNvGrpSpPr/>
          <p:nvPr/>
        </p:nvGrpSpPr>
        <p:grpSpPr bwMode="gray">
          <a:xfrm>
            <a:off x="4019542" y="2686126"/>
            <a:ext cx="3226058" cy="2175787"/>
            <a:chOff x="4113212" y="1962646"/>
            <a:chExt cx="3281216" cy="2212987"/>
          </a:xfrm>
        </p:grpSpPr>
        <p:pic>
          <p:nvPicPr>
            <p:cNvPr id="40" name="Picture 39" descr="tag_cloud_apps.jp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4189412" y="1962646"/>
              <a:ext cx="3205016" cy="2212987"/>
            </a:xfrm>
            <a:prstGeom prst="rect">
              <a:avLst/>
            </a:prstGeom>
          </p:spPr>
        </p:pic>
        <p:pic>
          <p:nvPicPr>
            <p:cNvPr id="41" name="Picture 3"/>
            <p:cNvPicPr>
              <a:picLocks noChangeAspect="1" noChangeArrowheads="1"/>
            </p:cNvPicPr>
            <p:nvPr/>
          </p:nvPicPr>
          <p:blipFill>
            <a:blip r:embed="rId8" cstate="print"/>
            <a:srcRect/>
            <a:stretch>
              <a:fillRect/>
            </a:stretch>
          </p:blipFill>
          <p:spPr bwMode="gray">
            <a:xfrm>
              <a:off x="4113212" y="3048000"/>
              <a:ext cx="561975" cy="238125"/>
            </a:xfrm>
            <a:prstGeom prst="rect">
              <a:avLst/>
            </a:prstGeom>
            <a:noFill/>
            <a:ln w="9525">
              <a:noFill/>
              <a:miter lim="800000"/>
              <a:headEnd/>
              <a:tailEnd/>
            </a:ln>
          </p:spPr>
        </p:pic>
      </p:grpSp>
      <p:sp>
        <p:nvSpPr>
          <p:cNvPr id="42" name="Freeform 9"/>
          <p:cNvSpPr>
            <a:spLocks noEditPoints="1"/>
          </p:cNvSpPr>
          <p:nvPr/>
        </p:nvSpPr>
        <p:spPr bwMode="gray">
          <a:xfrm>
            <a:off x="8110590" y="5267980"/>
            <a:ext cx="735815" cy="728393"/>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solidFill>
          <a:ln w="9525">
            <a:noFill/>
            <a:round/>
            <a:headEnd/>
            <a:tailEnd/>
          </a:ln>
        </p:spPr>
        <p:txBody>
          <a:bodyPr vert="horz" wrap="square" lIns="91416" tIns="45708" rIns="91416" bIns="45708" numCol="1" anchor="t" anchorCtr="0" compatLnSpc="1">
            <a:prstTxWarp prst="textNoShape">
              <a:avLst/>
            </a:prstTxWarp>
          </a:bodyPr>
          <a:lstStyle/>
          <a:p>
            <a:endParaRPr lang="en-US" dirty="0">
              <a:solidFill>
                <a:srgbClr val="5F5F5F"/>
              </a:solidFill>
            </a:endParaRPr>
          </a:p>
        </p:txBody>
      </p:sp>
      <p:sp>
        <p:nvSpPr>
          <p:cNvPr id="43" name="Left Bracket 42"/>
          <p:cNvSpPr/>
          <p:nvPr/>
        </p:nvSpPr>
        <p:spPr bwMode="gray">
          <a:xfrm flipH="1">
            <a:off x="3461200" y="1941674"/>
            <a:ext cx="185880" cy="3951483"/>
          </a:xfrm>
          <a:prstGeom prst="leftBracket">
            <a:avLst/>
          </a:prstGeom>
          <a:ln w="9525" cmpd="sng">
            <a:solidFill>
              <a:schemeClr val="accent4"/>
            </a:solidFill>
            <a:prstDash val="do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5F5F5F"/>
              </a:solidFill>
            </a:endParaRPr>
          </a:p>
        </p:txBody>
      </p:sp>
      <p:sp>
        <p:nvSpPr>
          <p:cNvPr id="44" name="Left Bracket 43"/>
          <p:cNvSpPr/>
          <p:nvPr/>
        </p:nvSpPr>
        <p:spPr bwMode="gray">
          <a:xfrm>
            <a:off x="7684396" y="1941674"/>
            <a:ext cx="185880" cy="3951483"/>
          </a:xfrm>
          <a:prstGeom prst="leftBracket">
            <a:avLst/>
          </a:prstGeom>
          <a:ln w="9525" cmpd="sng">
            <a:solidFill>
              <a:schemeClr val="accent4"/>
            </a:solidFill>
            <a:prstDash val="do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5F5F5F"/>
              </a:solidFill>
            </a:endParaRPr>
          </a:p>
        </p:txBody>
      </p:sp>
      <p:sp>
        <p:nvSpPr>
          <p:cNvPr id="24" name="Text Placeholder 23"/>
          <p:cNvSpPr>
            <a:spLocks noGrp="1"/>
          </p:cNvSpPr>
          <p:nvPr>
            <p:ph type="body" sz="quarter" idx="13"/>
          </p:nvPr>
        </p:nvSpPr>
        <p:spPr bwMode="gray">
          <a:xfrm>
            <a:off x="533263" y="1009624"/>
            <a:ext cx="11122301" cy="707862"/>
          </a:xfrm>
        </p:spPr>
        <p:txBody>
          <a:bodyPr/>
          <a:lstStyle/>
          <a:p>
            <a:r>
              <a:rPr lang="en-US" i="1" dirty="0">
                <a:solidFill>
                  <a:srgbClr val="FF0000"/>
                </a:solidFill>
              </a:rPr>
              <a:t>How do you manage an application in a loosely-coupled architecture?</a:t>
            </a:r>
          </a:p>
        </p:txBody>
      </p:sp>
      <p:sp>
        <p:nvSpPr>
          <p:cNvPr id="23" name="Title 22"/>
          <p:cNvSpPr>
            <a:spLocks noGrp="1"/>
          </p:cNvSpPr>
          <p:nvPr>
            <p:ph type="title"/>
          </p:nvPr>
        </p:nvSpPr>
        <p:spPr bwMode="gray">
          <a:xfrm>
            <a:off x="533261" y="407188"/>
            <a:ext cx="11122303" cy="586675"/>
          </a:xfrm>
        </p:spPr>
        <p:txBody>
          <a:bodyPr/>
          <a:lstStyle/>
          <a:p>
            <a:pPr marL="1588">
              <a:buClr>
                <a:srgbClr val="FF0000"/>
              </a:buClr>
            </a:pPr>
            <a:r>
              <a:rPr lang="en-US" dirty="0"/>
              <a:t>Today’s Application and Infrastructure Topologies</a:t>
            </a:r>
          </a:p>
        </p:txBody>
      </p:sp>
      <p:sp>
        <p:nvSpPr>
          <p:cNvPr id="5" name="TextBox 4"/>
          <p:cNvSpPr txBox="1"/>
          <p:nvPr/>
        </p:nvSpPr>
        <p:spPr>
          <a:xfrm>
            <a:off x="6338807" y="6617776"/>
            <a:ext cx="914400" cy="914400"/>
          </a:xfrm>
          <a:prstGeom prst="rect">
            <a:avLst/>
          </a:prstGeom>
          <a:noFill/>
        </p:spPr>
        <p:txBody>
          <a:bodyPr wrap="none" lIns="0" tIns="0" rIns="0" bIns="0" rtlCol="0">
            <a:noAutofit/>
          </a:bodyPr>
          <a:lstStyle/>
          <a:p>
            <a:pPr>
              <a:lnSpc>
                <a:spcPct val="90000"/>
              </a:lnSpc>
            </a:pPr>
            <a:endParaRPr lang="en-US" dirty="0" smtClean="0"/>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9790" y="6583834"/>
            <a:ext cx="3938016" cy="154432"/>
          </a:xfrm>
          <a:prstGeom prst="rect">
            <a:avLst/>
          </a:prstGeom>
        </p:spPr>
      </p:pic>
      <p:sp>
        <p:nvSpPr>
          <p:cNvPr id="7" name="Footer Placeholder 6"/>
          <p:cNvSpPr>
            <a:spLocks noGrp="1"/>
          </p:cNvSpPr>
          <p:nvPr>
            <p:ph type="ftr" sz="quarter" idx="11"/>
          </p:nvPr>
        </p:nvSpPr>
        <p:spPr/>
        <p:txBody>
          <a:bodyPr/>
          <a:lstStyle/>
          <a:p>
            <a:r>
              <a:rPr lang="en-US" smtClean="0"/>
              <a:t>Confidential – Oracle Internal</a:t>
            </a:r>
            <a:endParaRPr lang="en-US" dirty="0"/>
          </a:p>
        </p:txBody>
      </p:sp>
    </p:spTree>
    <p:extLst>
      <p:ext uri="{BB962C8B-B14F-4D97-AF65-F5344CB8AC3E}">
        <p14:creationId xmlns:p14="http://schemas.microsoft.com/office/powerpoint/2010/main" val="174012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Confidential – Oracle Internal</a:t>
            </a:r>
            <a:endParaRPr lang="en-US" dirty="0"/>
          </a:p>
        </p:txBody>
      </p:sp>
      <p:sp>
        <p:nvSpPr>
          <p:cNvPr id="4" name="Title 3"/>
          <p:cNvSpPr>
            <a:spLocks noGrp="1"/>
          </p:cNvSpPr>
          <p:nvPr>
            <p:ph type="title"/>
          </p:nvPr>
        </p:nvSpPr>
        <p:spPr>
          <a:xfrm>
            <a:off x="698960" y="422788"/>
            <a:ext cx="11125200" cy="897896"/>
          </a:xfrm>
        </p:spPr>
        <p:txBody>
          <a:bodyPr/>
          <a:lstStyle/>
          <a:p>
            <a:r>
              <a:rPr lang="en-US" dirty="0"/>
              <a:t/>
            </a:r>
            <a:br>
              <a:rPr lang="en-US" dirty="0"/>
            </a:br>
            <a:r>
              <a:rPr lang="en-US" dirty="0"/>
              <a:t/>
            </a:r>
            <a:br>
              <a:rPr lang="en-US" dirty="0"/>
            </a:br>
            <a:r>
              <a:rPr lang="en-US" dirty="0"/>
              <a:t/>
            </a:r>
            <a:br>
              <a:rPr lang="en-US" dirty="0"/>
            </a:br>
            <a:r>
              <a:rPr lang="en-US" dirty="0"/>
              <a:t>There is a better way..</a:t>
            </a:r>
            <a:br>
              <a:rPr lang="en-US" dirty="0"/>
            </a:br>
            <a:r>
              <a:rPr lang="en-US" dirty="0"/>
              <a:t>Unify the data, use powerful analysis</a:t>
            </a:r>
          </a:p>
        </p:txBody>
      </p:sp>
      <p:pic>
        <p:nvPicPr>
          <p:cNvPr id="6" name="Picture 3"/>
          <p:cNvPicPr>
            <a:picLocks noChangeAspect="1" noChangeArrowheads="1"/>
          </p:cNvPicPr>
          <p:nvPr/>
        </p:nvPicPr>
        <p:blipFill>
          <a:blip r:embed="rId3" cstate="print"/>
          <a:srcRect/>
          <a:stretch>
            <a:fillRect/>
          </a:stretch>
        </p:blipFill>
        <p:spPr bwMode="auto">
          <a:xfrm>
            <a:off x="4006524" y="3024659"/>
            <a:ext cx="590024" cy="490583"/>
          </a:xfrm>
          <a:prstGeom prst="rect">
            <a:avLst/>
          </a:prstGeom>
          <a:noFill/>
          <a:ln w="9525">
            <a:solidFill>
              <a:srgbClr val="FFC000"/>
            </a:solid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3288534" y="3663410"/>
            <a:ext cx="543617" cy="550247"/>
          </a:xfrm>
          <a:prstGeom prst="rect">
            <a:avLst/>
          </a:prstGeom>
          <a:noFill/>
          <a:ln w="9525">
            <a:solidFill>
              <a:srgbClr val="FFC000"/>
            </a:solidFill>
            <a:miter lim="800000"/>
            <a:headEnd/>
            <a:tailEnd/>
          </a:ln>
        </p:spPr>
      </p:pic>
      <p:pic>
        <p:nvPicPr>
          <p:cNvPr id="8" name="Picture 5"/>
          <p:cNvPicPr>
            <a:picLocks noChangeAspect="1" noChangeArrowheads="1"/>
          </p:cNvPicPr>
          <p:nvPr/>
        </p:nvPicPr>
        <p:blipFill>
          <a:blip r:embed="rId5" cstate="print"/>
          <a:srcRect/>
          <a:stretch>
            <a:fillRect/>
          </a:stretch>
        </p:blipFill>
        <p:spPr bwMode="auto">
          <a:xfrm>
            <a:off x="2811900" y="3991710"/>
            <a:ext cx="430916" cy="497210"/>
          </a:xfrm>
          <a:prstGeom prst="rect">
            <a:avLst/>
          </a:prstGeom>
          <a:noFill/>
          <a:ln w="9525">
            <a:solidFill>
              <a:srgbClr val="FFC000"/>
            </a:solidFill>
            <a:miter lim="800000"/>
            <a:headEnd/>
            <a:tailEnd/>
          </a:ln>
        </p:spPr>
      </p:pic>
      <p:pic>
        <p:nvPicPr>
          <p:cNvPr id="9" name="Picture 7"/>
          <p:cNvPicPr>
            <a:picLocks noChangeAspect="1" noChangeArrowheads="1"/>
          </p:cNvPicPr>
          <p:nvPr/>
        </p:nvPicPr>
        <p:blipFill>
          <a:blip r:embed="rId6" cstate="print"/>
          <a:srcRect/>
          <a:stretch>
            <a:fillRect/>
          </a:stretch>
        </p:blipFill>
        <p:spPr bwMode="auto">
          <a:xfrm>
            <a:off x="2849874" y="3131798"/>
            <a:ext cx="517100" cy="550247"/>
          </a:xfrm>
          <a:prstGeom prst="rect">
            <a:avLst/>
          </a:prstGeom>
          <a:noFill/>
          <a:ln w="9525">
            <a:solidFill>
              <a:srgbClr val="FFC000"/>
            </a:solidFill>
            <a:miter lim="800000"/>
            <a:headEnd/>
            <a:tailEnd/>
          </a:ln>
        </p:spPr>
      </p:pic>
      <p:pic>
        <p:nvPicPr>
          <p:cNvPr id="10" name="Picture 8"/>
          <p:cNvPicPr>
            <a:picLocks noChangeAspect="1" noChangeArrowheads="1"/>
          </p:cNvPicPr>
          <p:nvPr/>
        </p:nvPicPr>
        <p:blipFill>
          <a:blip r:embed="rId7" cstate="print"/>
          <a:srcRect/>
          <a:stretch>
            <a:fillRect/>
          </a:stretch>
        </p:blipFill>
        <p:spPr bwMode="auto">
          <a:xfrm>
            <a:off x="3861363" y="3955418"/>
            <a:ext cx="483953" cy="503841"/>
          </a:xfrm>
          <a:prstGeom prst="rect">
            <a:avLst/>
          </a:prstGeom>
          <a:noFill/>
          <a:ln w="9525">
            <a:solidFill>
              <a:srgbClr val="FFC000"/>
            </a:solidFill>
            <a:miter lim="800000"/>
            <a:headEnd/>
            <a:tailEnd/>
          </a:ln>
        </p:spPr>
      </p:pic>
      <p:pic>
        <p:nvPicPr>
          <p:cNvPr id="11" name="Picture 9"/>
          <p:cNvPicPr>
            <a:picLocks noChangeAspect="1" noChangeArrowheads="1"/>
          </p:cNvPicPr>
          <p:nvPr/>
        </p:nvPicPr>
        <p:blipFill>
          <a:blip r:embed="rId8" cstate="print"/>
          <a:srcRect/>
          <a:stretch>
            <a:fillRect/>
          </a:stretch>
        </p:blipFill>
        <p:spPr bwMode="auto">
          <a:xfrm>
            <a:off x="1380449" y="3202800"/>
            <a:ext cx="439191" cy="505903"/>
          </a:xfrm>
          <a:prstGeom prst="rect">
            <a:avLst/>
          </a:prstGeom>
          <a:noFill/>
          <a:ln w="9525">
            <a:solidFill>
              <a:srgbClr val="FFC000"/>
            </a:solidFill>
            <a:miter lim="800000"/>
            <a:headEnd/>
            <a:tailEnd/>
          </a:ln>
        </p:spPr>
      </p:pic>
      <p:pic>
        <p:nvPicPr>
          <p:cNvPr id="12" name="Picture 10"/>
          <p:cNvPicPr>
            <a:picLocks noChangeAspect="1" noChangeArrowheads="1"/>
          </p:cNvPicPr>
          <p:nvPr/>
        </p:nvPicPr>
        <p:blipFill>
          <a:blip r:embed="rId9" cstate="print"/>
          <a:srcRect/>
          <a:stretch>
            <a:fillRect/>
          </a:stretch>
        </p:blipFill>
        <p:spPr bwMode="auto">
          <a:xfrm>
            <a:off x="2355325" y="2541402"/>
            <a:ext cx="437546" cy="450805"/>
          </a:xfrm>
          <a:prstGeom prst="rect">
            <a:avLst/>
          </a:prstGeom>
          <a:noFill/>
          <a:ln w="9525">
            <a:solidFill>
              <a:srgbClr val="FFC000"/>
            </a:solidFill>
            <a:miter lim="800000"/>
            <a:headEnd/>
            <a:tailEnd/>
          </a:ln>
        </p:spPr>
      </p:pic>
      <p:pic>
        <p:nvPicPr>
          <p:cNvPr id="13" name="Picture 11"/>
          <p:cNvPicPr>
            <a:picLocks noChangeAspect="1" noChangeArrowheads="1"/>
          </p:cNvPicPr>
          <p:nvPr/>
        </p:nvPicPr>
        <p:blipFill>
          <a:blip r:embed="rId10" cstate="print"/>
          <a:srcRect/>
          <a:stretch>
            <a:fillRect/>
          </a:stretch>
        </p:blipFill>
        <p:spPr bwMode="auto">
          <a:xfrm>
            <a:off x="1505604" y="3729704"/>
            <a:ext cx="457434" cy="510470"/>
          </a:xfrm>
          <a:prstGeom prst="rect">
            <a:avLst/>
          </a:prstGeom>
          <a:noFill/>
          <a:ln w="9525">
            <a:solidFill>
              <a:srgbClr val="FFC000"/>
            </a:solidFill>
            <a:miter lim="800000"/>
            <a:headEnd/>
            <a:tailEnd/>
          </a:ln>
        </p:spPr>
      </p:pic>
      <p:pic>
        <p:nvPicPr>
          <p:cNvPr id="14" name="Picture 12"/>
          <p:cNvPicPr>
            <a:picLocks noChangeAspect="1" noChangeArrowheads="1"/>
          </p:cNvPicPr>
          <p:nvPr/>
        </p:nvPicPr>
        <p:blipFill>
          <a:blip r:embed="rId11" cstate="print"/>
          <a:srcRect/>
          <a:stretch>
            <a:fillRect/>
          </a:stretch>
        </p:blipFill>
        <p:spPr bwMode="auto">
          <a:xfrm>
            <a:off x="3557736" y="2962048"/>
            <a:ext cx="391139" cy="536988"/>
          </a:xfrm>
          <a:prstGeom prst="rect">
            <a:avLst/>
          </a:prstGeom>
          <a:noFill/>
          <a:ln w="9525">
            <a:solidFill>
              <a:srgbClr val="FFC000"/>
            </a:solidFill>
            <a:miter lim="800000"/>
            <a:headEnd/>
            <a:tailEnd/>
          </a:ln>
        </p:spPr>
      </p:pic>
      <p:pic>
        <p:nvPicPr>
          <p:cNvPr id="15" name="Picture 13"/>
          <p:cNvPicPr>
            <a:picLocks noChangeAspect="1" noChangeArrowheads="1"/>
          </p:cNvPicPr>
          <p:nvPr/>
        </p:nvPicPr>
        <p:blipFill>
          <a:blip r:embed="rId12" cstate="print"/>
          <a:srcRect/>
          <a:stretch>
            <a:fillRect/>
          </a:stretch>
        </p:blipFill>
        <p:spPr bwMode="auto">
          <a:xfrm>
            <a:off x="2929110" y="2399546"/>
            <a:ext cx="735872" cy="477322"/>
          </a:xfrm>
          <a:prstGeom prst="rect">
            <a:avLst/>
          </a:prstGeom>
          <a:noFill/>
          <a:ln w="9525">
            <a:solidFill>
              <a:srgbClr val="FFC000"/>
            </a:solidFill>
            <a:miter lim="800000"/>
            <a:headEnd/>
            <a:tailEnd/>
          </a:ln>
        </p:spPr>
      </p:pic>
      <p:pic>
        <p:nvPicPr>
          <p:cNvPr id="16" name="Picture 15"/>
          <p:cNvPicPr>
            <a:picLocks noChangeAspect="1" noChangeArrowheads="1"/>
          </p:cNvPicPr>
          <p:nvPr/>
        </p:nvPicPr>
        <p:blipFill>
          <a:blip r:embed="rId13" cstate="print"/>
          <a:srcRect/>
          <a:stretch>
            <a:fillRect/>
          </a:stretch>
        </p:blipFill>
        <p:spPr bwMode="auto">
          <a:xfrm>
            <a:off x="4376867" y="3608560"/>
            <a:ext cx="516884" cy="361820"/>
          </a:xfrm>
          <a:prstGeom prst="rect">
            <a:avLst/>
          </a:prstGeom>
          <a:noFill/>
          <a:ln w="9525">
            <a:solidFill>
              <a:srgbClr val="FFC000"/>
            </a:solidFill>
            <a:miter lim="800000"/>
            <a:headEnd/>
            <a:tailEnd/>
          </a:ln>
        </p:spPr>
      </p:pic>
      <p:pic>
        <p:nvPicPr>
          <p:cNvPr id="17" name="Picture 16"/>
          <p:cNvPicPr>
            <a:picLocks noChangeAspect="1" noChangeArrowheads="1"/>
          </p:cNvPicPr>
          <p:nvPr/>
        </p:nvPicPr>
        <p:blipFill>
          <a:blip r:embed="rId14" cstate="print"/>
          <a:srcRect/>
          <a:stretch>
            <a:fillRect/>
          </a:stretch>
        </p:blipFill>
        <p:spPr bwMode="auto">
          <a:xfrm>
            <a:off x="2030071" y="4016149"/>
            <a:ext cx="709354" cy="477322"/>
          </a:xfrm>
          <a:prstGeom prst="rect">
            <a:avLst/>
          </a:prstGeom>
          <a:noFill/>
          <a:ln w="9525">
            <a:solidFill>
              <a:srgbClr val="FFC000"/>
            </a:solidFill>
            <a:miter lim="800000"/>
            <a:headEnd/>
            <a:tailEnd/>
          </a:ln>
        </p:spPr>
      </p:pic>
      <p:pic>
        <p:nvPicPr>
          <p:cNvPr id="18" name="Picture 19"/>
          <p:cNvPicPr>
            <a:picLocks noChangeAspect="1" noChangeArrowheads="1"/>
          </p:cNvPicPr>
          <p:nvPr/>
        </p:nvPicPr>
        <p:blipFill>
          <a:blip r:embed="rId15" cstate="print"/>
          <a:srcRect/>
          <a:stretch>
            <a:fillRect/>
          </a:stretch>
        </p:blipFill>
        <p:spPr bwMode="auto">
          <a:xfrm>
            <a:off x="2100613" y="3480548"/>
            <a:ext cx="712024" cy="492429"/>
          </a:xfrm>
          <a:prstGeom prst="rect">
            <a:avLst/>
          </a:prstGeom>
          <a:noFill/>
          <a:ln w="9525">
            <a:solidFill>
              <a:srgbClr val="FFC000"/>
            </a:solidFill>
            <a:miter lim="800000"/>
            <a:headEnd/>
            <a:tailEnd/>
          </a:ln>
        </p:spPr>
      </p:pic>
      <p:sp>
        <p:nvSpPr>
          <p:cNvPr id="28" name="Rectangle 27"/>
          <p:cNvSpPr/>
          <p:nvPr/>
        </p:nvSpPr>
        <p:spPr>
          <a:xfrm>
            <a:off x="1726858" y="5442275"/>
            <a:ext cx="2404504" cy="369332"/>
          </a:xfrm>
          <a:prstGeom prst="rect">
            <a:avLst/>
          </a:prstGeom>
        </p:spPr>
        <p:txBody>
          <a:bodyPr wrap="none">
            <a:spAutoFit/>
          </a:bodyPr>
          <a:lstStyle/>
          <a:p>
            <a:pPr lvl="0" algn="ctr">
              <a:buClr>
                <a:srgbClr val="5F5F5F">
                  <a:lumMod val="60000"/>
                  <a:lumOff val="40000"/>
                </a:srgbClr>
              </a:buClr>
            </a:pPr>
            <a:r>
              <a:rPr lang="en-US" b="1" dirty="0">
                <a:solidFill>
                  <a:schemeClr val="bg2">
                    <a:lumMod val="50000"/>
                  </a:schemeClr>
                </a:solidFill>
              </a:rPr>
              <a:t>Unified Data Operation</a:t>
            </a:r>
          </a:p>
        </p:txBody>
      </p:sp>
      <p:pic>
        <p:nvPicPr>
          <p:cNvPr id="29" name="Picture 28"/>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7250243" y="942513"/>
            <a:ext cx="4240695" cy="4039069"/>
          </a:xfrm>
          <a:prstGeom prst="rect">
            <a:avLst/>
          </a:prstGeom>
        </p:spPr>
      </p:pic>
      <p:sp>
        <p:nvSpPr>
          <p:cNvPr id="31" name="Rectangle 30"/>
          <p:cNvSpPr/>
          <p:nvPr/>
        </p:nvSpPr>
        <p:spPr>
          <a:xfrm>
            <a:off x="7834817" y="5270331"/>
            <a:ext cx="3071545" cy="369332"/>
          </a:xfrm>
          <a:prstGeom prst="rect">
            <a:avLst/>
          </a:prstGeom>
        </p:spPr>
        <p:txBody>
          <a:bodyPr wrap="none">
            <a:spAutoFit/>
          </a:bodyPr>
          <a:lstStyle/>
          <a:p>
            <a:pPr lvl="0" algn="ctr">
              <a:buClr>
                <a:srgbClr val="5F5F5F">
                  <a:lumMod val="60000"/>
                  <a:lumOff val="40000"/>
                </a:srgbClr>
              </a:buClr>
            </a:pPr>
            <a:r>
              <a:rPr lang="en-US" b="1" dirty="0">
                <a:solidFill>
                  <a:schemeClr val="bg2">
                    <a:lumMod val="50000"/>
                  </a:schemeClr>
                </a:solidFill>
              </a:rPr>
              <a:t>Powered</a:t>
            </a:r>
            <a:r>
              <a:rPr lang="en-US" dirty="0"/>
              <a:t> </a:t>
            </a:r>
            <a:r>
              <a:rPr lang="en-US" b="1" dirty="0">
                <a:solidFill>
                  <a:schemeClr val="bg2">
                    <a:lumMod val="50000"/>
                  </a:schemeClr>
                </a:solidFill>
              </a:rPr>
              <a:t>by Machine Learning</a:t>
            </a:r>
          </a:p>
        </p:txBody>
      </p:sp>
      <p:sp>
        <p:nvSpPr>
          <p:cNvPr id="32" name="Right Arrow 31"/>
          <p:cNvSpPr/>
          <p:nvPr/>
        </p:nvSpPr>
        <p:spPr>
          <a:xfrm>
            <a:off x="4798142" y="3202800"/>
            <a:ext cx="2452101" cy="405760"/>
          </a:xfrm>
          <a:prstGeom prst="rightArrow">
            <a:avLst/>
          </a:prstGeom>
          <a:noFill/>
          <a:ln w="25400">
            <a:solidFill>
              <a:schemeClr val="bg2">
                <a:lumMod val="9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p>
        </p:txBody>
      </p:sp>
      <p:pic>
        <p:nvPicPr>
          <p:cNvPr id="22" name="Picture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31362" y="6565398"/>
            <a:ext cx="4430122" cy="173730"/>
          </a:xfrm>
          <a:prstGeom prst="rect">
            <a:avLst/>
          </a:prstGeom>
        </p:spPr>
      </p:pic>
    </p:spTree>
    <p:extLst>
      <p:ext uri="{BB962C8B-B14F-4D97-AF65-F5344CB8AC3E}">
        <p14:creationId xmlns:p14="http://schemas.microsoft.com/office/powerpoint/2010/main" val="139436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gray">
          <a:xfrm>
            <a:off x="2903653" y="1572865"/>
            <a:ext cx="1729148" cy="4939276"/>
          </a:xfrm>
          <a:prstGeom prst="roundRect">
            <a:avLst/>
          </a:prstGeom>
          <a:solidFill>
            <a:schemeClr val="tx1">
              <a:alpha val="55000"/>
            </a:schemeClr>
          </a:solidFill>
          <a:ln w="15875">
            <a:solidFill>
              <a:schemeClr val="bg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sp>
        <p:nvSpPr>
          <p:cNvPr id="118" name="Title 117"/>
          <p:cNvSpPr>
            <a:spLocks noGrp="1"/>
          </p:cNvSpPr>
          <p:nvPr>
            <p:ph type="title" idx="4294967295"/>
          </p:nvPr>
        </p:nvSpPr>
        <p:spPr bwMode="gray">
          <a:xfrm>
            <a:off x="467146" y="407187"/>
            <a:ext cx="10656744" cy="888768"/>
          </a:xfrm>
        </p:spPr>
        <p:txBody>
          <a:bodyPr vert="horz" lIns="0" tIns="0" rIns="0" bIns="0" rtlCol="0" anchor="b">
            <a:noAutofit/>
          </a:bodyPr>
          <a:lstStyle/>
          <a:p>
            <a:r>
              <a:rPr lang="en-US" dirty="0">
                <a:solidFill>
                  <a:srgbClr val="FF0000"/>
                </a:solidFill>
              </a:rPr>
              <a:t>IT Organizations are Drowning in Data</a:t>
            </a:r>
            <a:r>
              <a:rPr lang="en-US" dirty="0"/>
              <a:t/>
            </a:r>
            <a:br>
              <a:rPr lang="en-US" dirty="0"/>
            </a:br>
            <a:r>
              <a:rPr lang="en-US" sz="3199" dirty="0"/>
              <a:t>  </a:t>
            </a:r>
            <a:r>
              <a:rPr lang="en-US" sz="2666" dirty="0">
                <a:solidFill>
                  <a:srgbClr val="FF0000"/>
                </a:solidFill>
              </a:rPr>
              <a:t>Age-old “Manual” Troubleshooting techniques no longer suffice</a:t>
            </a:r>
          </a:p>
        </p:txBody>
      </p:sp>
      <p:sp>
        <p:nvSpPr>
          <p:cNvPr id="180" name="Parallelogram 179"/>
          <p:cNvSpPr/>
          <p:nvPr/>
        </p:nvSpPr>
        <p:spPr bwMode="gray">
          <a:xfrm>
            <a:off x="829893" y="2410133"/>
            <a:ext cx="1977024" cy="578455"/>
          </a:xfrm>
          <a:prstGeom prst="parallelogram">
            <a:avLst>
              <a:gd name="adj" fmla="val 49368"/>
            </a:avLst>
          </a:prstGeom>
          <a:solidFill>
            <a:srgbClr val="00739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181" name="Rectangle 7"/>
          <p:cNvSpPr>
            <a:spLocks noChangeArrowheads="1"/>
          </p:cNvSpPr>
          <p:nvPr/>
        </p:nvSpPr>
        <p:spPr bwMode="gray">
          <a:xfrm>
            <a:off x="1248517" y="2618400"/>
            <a:ext cx="1116558" cy="166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200" kern="0" dirty="0">
                <a:solidFill>
                  <a:srgbClr val="FFFFFF"/>
                </a:solidFill>
              </a:rPr>
              <a:t>APPLICATION</a:t>
            </a:r>
          </a:p>
        </p:txBody>
      </p:sp>
      <p:sp>
        <p:nvSpPr>
          <p:cNvPr id="182" name="Parallelogram 181"/>
          <p:cNvSpPr/>
          <p:nvPr/>
        </p:nvSpPr>
        <p:spPr bwMode="gray">
          <a:xfrm>
            <a:off x="411727" y="2450368"/>
            <a:ext cx="805025" cy="435833"/>
          </a:xfrm>
          <a:prstGeom prst="parallelogram">
            <a:avLst>
              <a:gd name="adj" fmla="val 49368"/>
            </a:avLst>
          </a:prstGeom>
          <a:solidFill>
            <a:srgbClr val="FFFFFF"/>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kern="0">
              <a:solidFill>
                <a:srgbClr val="FFFFFF"/>
              </a:solidFill>
            </a:endParaRPr>
          </a:p>
        </p:txBody>
      </p:sp>
      <p:grpSp>
        <p:nvGrpSpPr>
          <p:cNvPr id="188" name="Group 212"/>
          <p:cNvGrpSpPr/>
          <p:nvPr/>
        </p:nvGrpSpPr>
        <p:grpSpPr bwMode="gray">
          <a:xfrm>
            <a:off x="640901" y="2467977"/>
            <a:ext cx="346676" cy="357901"/>
            <a:chOff x="3962446" y="2586783"/>
            <a:chExt cx="1242443" cy="1282675"/>
          </a:xfrm>
          <a:solidFill>
            <a:srgbClr val="007395"/>
          </a:solidFill>
        </p:grpSpPr>
        <p:sp>
          <p:nvSpPr>
            <p:cNvPr id="189" name="object 75"/>
            <p:cNvSpPr/>
            <p:nvPr/>
          </p:nvSpPr>
          <p:spPr bwMode="gray">
            <a:xfrm>
              <a:off x="4443457" y="3284159"/>
              <a:ext cx="80587" cy="78217"/>
            </a:xfrm>
            <a:custGeom>
              <a:avLst/>
              <a:gdLst/>
              <a:ahLst/>
              <a:cxnLst/>
              <a:rect l="l" t="t" r="r" b="b"/>
              <a:pathLst>
                <a:path w="88646" h="88646">
                  <a:moveTo>
                    <a:pt x="76123" y="0"/>
                  </a:moveTo>
                  <a:lnTo>
                    <a:pt x="5638" y="0"/>
                  </a:lnTo>
                  <a:lnTo>
                    <a:pt x="0" y="5638"/>
                  </a:lnTo>
                  <a:lnTo>
                    <a:pt x="0" y="83007"/>
                  </a:lnTo>
                  <a:lnTo>
                    <a:pt x="5638" y="88646"/>
                  </a:lnTo>
                  <a:lnTo>
                    <a:pt x="83007" y="88646"/>
                  </a:lnTo>
                  <a:lnTo>
                    <a:pt x="88645" y="83007"/>
                  </a:lnTo>
                  <a:lnTo>
                    <a:pt x="88645" y="5638"/>
                  </a:lnTo>
                  <a:lnTo>
                    <a:pt x="83007" y="0"/>
                  </a:lnTo>
                  <a:lnTo>
                    <a:pt x="76123" y="0"/>
                  </a:lnTo>
                  <a:close/>
                </a:path>
              </a:pathLst>
            </a:custGeom>
            <a:grpFill/>
          </p:spPr>
          <p:txBody>
            <a:bodyPr wrap="square" lIns="0" tIns="0" rIns="0" bIns="0" rtlCol="0">
              <a:noAutofit/>
            </a:bodyPr>
            <a:lstStyle/>
            <a:p>
              <a:endParaRPr>
                <a:solidFill>
                  <a:srgbClr val="58595B"/>
                </a:solidFill>
              </a:endParaRPr>
            </a:p>
          </p:txBody>
        </p:sp>
        <p:sp>
          <p:nvSpPr>
            <p:cNvPr id="190" name="object 76"/>
            <p:cNvSpPr/>
            <p:nvPr/>
          </p:nvSpPr>
          <p:spPr bwMode="gray">
            <a:xfrm>
              <a:off x="4559568" y="3284159"/>
              <a:ext cx="80587" cy="78217"/>
            </a:xfrm>
            <a:custGeom>
              <a:avLst/>
              <a:gdLst/>
              <a:ahLst/>
              <a:cxnLst/>
              <a:rect l="l" t="t" r="r" b="b"/>
              <a:pathLst>
                <a:path w="88646" h="88646">
                  <a:moveTo>
                    <a:pt x="76111" y="0"/>
                  </a:moveTo>
                  <a:lnTo>
                    <a:pt x="5638" y="0"/>
                  </a:lnTo>
                  <a:lnTo>
                    <a:pt x="0" y="5638"/>
                  </a:lnTo>
                  <a:lnTo>
                    <a:pt x="0" y="83007"/>
                  </a:lnTo>
                  <a:lnTo>
                    <a:pt x="5638" y="88646"/>
                  </a:lnTo>
                  <a:lnTo>
                    <a:pt x="83007" y="88646"/>
                  </a:lnTo>
                  <a:lnTo>
                    <a:pt x="88645" y="83007"/>
                  </a:lnTo>
                  <a:lnTo>
                    <a:pt x="88645" y="5638"/>
                  </a:lnTo>
                  <a:lnTo>
                    <a:pt x="83007" y="0"/>
                  </a:lnTo>
                  <a:lnTo>
                    <a:pt x="76111" y="0"/>
                  </a:lnTo>
                  <a:close/>
                </a:path>
              </a:pathLst>
            </a:custGeom>
            <a:grpFill/>
          </p:spPr>
          <p:txBody>
            <a:bodyPr wrap="square" lIns="0" tIns="0" rIns="0" bIns="0" rtlCol="0">
              <a:noAutofit/>
            </a:bodyPr>
            <a:lstStyle/>
            <a:p>
              <a:endParaRPr>
                <a:solidFill>
                  <a:srgbClr val="58595B"/>
                </a:solidFill>
              </a:endParaRPr>
            </a:p>
          </p:txBody>
        </p:sp>
        <p:sp>
          <p:nvSpPr>
            <p:cNvPr id="191" name="object 77"/>
            <p:cNvSpPr/>
            <p:nvPr/>
          </p:nvSpPr>
          <p:spPr bwMode="gray">
            <a:xfrm>
              <a:off x="4443457" y="3396852"/>
              <a:ext cx="80587" cy="78228"/>
            </a:xfrm>
            <a:custGeom>
              <a:avLst/>
              <a:gdLst/>
              <a:ahLst/>
              <a:cxnLst/>
              <a:rect l="l" t="t" r="r" b="b"/>
              <a:pathLst>
                <a:path w="88646" h="88658">
                  <a:moveTo>
                    <a:pt x="76123" y="0"/>
                  </a:moveTo>
                  <a:lnTo>
                    <a:pt x="5638" y="0"/>
                  </a:lnTo>
                  <a:lnTo>
                    <a:pt x="0" y="5638"/>
                  </a:lnTo>
                  <a:lnTo>
                    <a:pt x="0" y="83019"/>
                  </a:lnTo>
                  <a:lnTo>
                    <a:pt x="5638" y="88658"/>
                  </a:lnTo>
                  <a:lnTo>
                    <a:pt x="83007" y="88658"/>
                  </a:lnTo>
                  <a:lnTo>
                    <a:pt x="88645" y="83019"/>
                  </a:lnTo>
                  <a:lnTo>
                    <a:pt x="88645" y="5638"/>
                  </a:lnTo>
                  <a:lnTo>
                    <a:pt x="83007" y="0"/>
                  </a:lnTo>
                  <a:lnTo>
                    <a:pt x="76123" y="0"/>
                  </a:lnTo>
                  <a:close/>
                </a:path>
              </a:pathLst>
            </a:custGeom>
            <a:grpFill/>
          </p:spPr>
          <p:txBody>
            <a:bodyPr wrap="square" lIns="0" tIns="0" rIns="0" bIns="0" rtlCol="0">
              <a:noAutofit/>
            </a:bodyPr>
            <a:lstStyle/>
            <a:p>
              <a:endParaRPr>
                <a:solidFill>
                  <a:srgbClr val="58595B"/>
                </a:solidFill>
              </a:endParaRPr>
            </a:p>
          </p:txBody>
        </p:sp>
        <p:sp>
          <p:nvSpPr>
            <p:cNvPr id="192" name="object 78"/>
            <p:cNvSpPr/>
            <p:nvPr/>
          </p:nvSpPr>
          <p:spPr bwMode="gray">
            <a:xfrm>
              <a:off x="4559568" y="3396852"/>
              <a:ext cx="80587" cy="78228"/>
            </a:xfrm>
            <a:custGeom>
              <a:avLst/>
              <a:gdLst/>
              <a:ahLst/>
              <a:cxnLst/>
              <a:rect l="l" t="t" r="r" b="b"/>
              <a:pathLst>
                <a:path w="88646" h="88658">
                  <a:moveTo>
                    <a:pt x="76111" y="0"/>
                  </a:moveTo>
                  <a:lnTo>
                    <a:pt x="5638" y="0"/>
                  </a:lnTo>
                  <a:lnTo>
                    <a:pt x="0" y="5638"/>
                  </a:lnTo>
                  <a:lnTo>
                    <a:pt x="0" y="83019"/>
                  </a:lnTo>
                  <a:lnTo>
                    <a:pt x="5638" y="88658"/>
                  </a:lnTo>
                  <a:lnTo>
                    <a:pt x="83007" y="88658"/>
                  </a:lnTo>
                  <a:lnTo>
                    <a:pt x="88645" y="83019"/>
                  </a:lnTo>
                  <a:lnTo>
                    <a:pt x="88645" y="5638"/>
                  </a:lnTo>
                  <a:lnTo>
                    <a:pt x="83007" y="0"/>
                  </a:lnTo>
                  <a:lnTo>
                    <a:pt x="76111" y="0"/>
                  </a:lnTo>
                  <a:close/>
                </a:path>
              </a:pathLst>
            </a:custGeom>
            <a:grpFill/>
          </p:spPr>
          <p:txBody>
            <a:bodyPr wrap="square" lIns="0" tIns="0" rIns="0" bIns="0" rtlCol="0">
              <a:noAutofit/>
            </a:bodyPr>
            <a:lstStyle/>
            <a:p>
              <a:endParaRPr>
                <a:solidFill>
                  <a:srgbClr val="58595B"/>
                </a:solidFill>
              </a:endParaRPr>
            </a:p>
          </p:txBody>
        </p:sp>
        <p:sp>
          <p:nvSpPr>
            <p:cNvPr id="193" name="object 79"/>
            <p:cNvSpPr/>
            <p:nvPr/>
          </p:nvSpPr>
          <p:spPr bwMode="gray">
            <a:xfrm>
              <a:off x="4674825" y="3284159"/>
              <a:ext cx="80598" cy="78217"/>
            </a:xfrm>
            <a:custGeom>
              <a:avLst/>
              <a:gdLst/>
              <a:ahLst/>
              <a:cxnLst/>
              <a:rect l="l" t="t" r="r" b="b"/>
              <a:pathLst>
                <a:path w="88658" h="88646">
                  <a:moveTo>
                    <a:pt x="76123" y="0"/>
                  </a:moveTo>
                  <a:lnTo>
                    <a:pt x="5626" y="0"/>
                  </a:lnTo>
                  <a:lnTo>
                    <a:pt x="0" y="5638"/>
                  </a:lnTo>
                  <a:lnTo>
                    <a:pt x="0" y="83007"/>
                  </a:lnTo>
                  <a:lnTo>
                    <a:pt x="5626" y="88646"/>
                  </a:lnTo>
                  <a:lnTo>
                    <a:pt x="83007" y="88646"/>
                  </a:lnTo>
                  <a:lnTo>
                    <a:pt x="88658" y="83007"/>
                  </a:lnTo>
                  <a:lnTo>
                    <a:pt x="88658" y="5638"/>
                  </a:lnTo>
                  <a:lnTo>
                    <a:pt x="83007" y="0"/>
                  </a:lnTo>
                  <a:lnTo>
                    <a:pt x="76123" y="0"/>
                  </a:lnTo>
                  <a:close/>
                </a:path>
              </a:pathLst>
            </a:custGeom>
            <a:grpFill/>
          </p:spPr>
          <p:txBody>
            <a:bodyPr wrap="square" lIns="0" tIns="0" rIns="0" bIns="0" rtlCol="0">
              <a:noAutofit/>
            </a:bodyPr>
            <a:lstStyle/>
            <a:p>
              <a:endParaRPr>
                <a:solidFill>
                  <a:srgbClr val="58595B"/>
                </a:solidFill>
              </a:endParaRPr>
            </a:p>
          </p:txBody>
        </p:sp>
        <p:sp>
          <p:nvSpPr>
            <p:cNvPr id="194" name="object 80"/>
            <p:cNvSpPr/>
            <p:nvPr/>
          </p:nvSpPr>
          <p:spPr bwMode="gray">
            <a:xfrm>
              <a:off x="4790319" y="3060499"/>
              <a:ext cx="229154" cy="222414"/>
            </a:xfrm>
            <a:custGeom>
              <a:avLst/>
              <a:gdLst/>
              <a:ahLst/>
              <a:cxnLst/>
              <a:rect l="l" t="t" r="r" b="b"/>
              <a:pathLst>
                <a:path w="252069" h="252069">
                  <a:moveTo>
                    <a:pt x="216471" y="0"/>
                  </a:moveTo>
                  <a:lnTo>
                    <a:pt x="35598" y="0"/>
                  </a:lnTo>
                  <a:lnTo>
                    <a:pt x="22122" y="2662"/>
                  </a:lnTo>
                  <a:lnTo>
                    <a:pt x="10631" y="10280"/>
                  </a:lnTo>
                  <a:lnTo>
                    <a:pt x="2857" y="21658"/>
                  </a:lnTo>
                  <a:lnTo>
                    <a:pt x="0" y="35598"/>
                  </a:lnTo>
                  <a:lnTo>
                    <a:pt x="0" y="216458"/>
                  </a:lnTo>
                  <a:lnTo>
                    <a:pt x="2665" y="229943"/>
                  </a:lnTo>
                  <a:lnTo>
                    <a:pt x="10283" y="241435"/>
                  </a:lnTo>
                  <a:lnTo>
                    <a:pt x="21660" y="249210"/>
                  </a:lnTo>
                  <a:lnTo>
                    <a:pt x="35598" y="252069"/>
                  </a:lnTo>
                  <a:lnTo>
                    <a:pt x="216471" y="252069"/>
                  </a:lnTo>
                  <a:lnTo>
                    <a:pt x="229954" y="249402"/>
                  </a:lnTo>
                  <a:lnTo>
                    <a:pt x="241441" y="241779"/>
                  </a:lnTo>
                  <a:lnTo>
                    <a:pt x="249212" y="230398"/>
                  </a:lnTo>
                  <a:lnTo>
                    <a:pt x="252069" y="216458"/>
                  </a:lnTo>
                  <a:lnTo>
                    <a:pt x="252069" y="35598"/>
                  </a:lnTo>
                  <a:lnTo>
                    <a:pt x="249407" y="22122"/>
                  </a:lnTo>
                  <a:lnTo>
                    <a:pt x="241789" y="10631"/>
                  </a:lnTo>
                  <a:lnTo>
                    <a:pt x="230411" y="2857"/>
                  </a:lnTo>
                  <a:lnTo>
                    <a:pt x="216471" y="0"/>
                  </a:lnTo>
                  <a:close/>
                </a:path>
              </a:pathLst>
            </a:custGeom>
            <a:grpFill/>
          </p:spPr>
          <p:txBody>
            <a:bodyPr wrap="square" lIns="0" tIns="0" rIns="0" bIns="0" rtlCol="0">
              <a:noAutofit/>
            </a:bodyPr>
            <a:lstStyle/>
            <a:p>
              <a:endParaRPr>
                <a:solidFill>
                  <a:srgbClr val="58595B"/>
                </a:solidFill>
              </a:endParaRPr>
            </a:p>
          </p:txBody>
        </p:sp>
        <p:sp>
          <p:nvSpPr>
            <p:cNvPr id="195" name="object 81"/>
            <p:cNvSpPr/>
            <p:nvPr/>
          </p:nvSpPr>
          <p:spPr bwMode="gray">
            <a:xfrm>
              <a:off x="4559568" y="3508997"/>
              <a:ext cx="80587" cy="78228"/>
            </a:xfrm>
            <a:custGeom>
              <a:avLst/>
              <a:gdLst/>
              <a:ahLst/>
              <a:cxnLst/>
              <a:rect l="l" t="t" r="r" b="b"/>
              <a:pathLst>
                <a:path w="88646" h="88658">
                  <a:moveTo>
                    <a:pt x="76111" y="0"/>
                  </a:moveTo>
                  <a:lnTo>
                    <a:pt x="5638" y="0"/>
                  </a:lnTo>
                  <a:lnTo>
                    <a:pt x="0" y="5638"/>
                  </a:lnTo>
                  <a:lnTo>
                    <a:pt x="0" y="83019"/>
                  </a:lnTo>
                  <a:lnTo>
                    <a:pt x="5638" y="88658"/>
                  </a:lnTo>
                  <a:lnTo>
                    <a:pt x="83007" y="88658"/>
                  </a:lnTo>
                  <a:lnTo>
                    <a:pt x="88645" y="83019"/>
                  </a:lnTo>
                  <a:lnTo>
                    <a:pt x="88645" y="5638"/>
                  </a:lnTo>
                  <a:lnTo>
                    <a:pt x="83007" y="0"/>
                  </a:lnTo>
                  <a:lnTo>
                    <a:pt x="76111" y="0"/>
                  </a:lnTo>
                  <a:close/>
                </a:path>
              </a:pathLst>
            </a:custGeom>
            <a:grpFill/>
          </p:spPr>
          <p:txBody>
            <a:bodyPr wrap="square" lIns="0" tIns="0" rIns="0" bIns="0" rtlCol="0">
              <a:noAutofit/>
            </a:bodyPr>
            <a:lstStyle/>
            <a:p>
              <a:endParaRPr>
                <a:solidFill>
                  <a:srgbClr val="58595B"/>
                </a:solidFill>
              </a:endParaRPr>
            </a:p>
          </p:txBody>
        </p:sp>
        <p:sp>
          <p:nvSpPr>
            <p:cNvPr id="196" name="object 82"/>
            <p:cNvSpPr/>
            <p:nvPr/>
          </p:nvSpPr>
          <p:spPr bwMode="gray">
            <a:xfrm>
              <a:off x="4674825" y="3508997"/>
              <a:ext cx="80598" cy="78228"/>
            </a:xfrm>
            <a:custGeom>
              <a:avLst/>
              <a:gdLst/>
              <a:ahLst/>
              <a:cxnLst/>
              <a:rect l="l" t="t" r="r" b="b"/>
              <a:pathLst>
                <a:path w="88658" h="88658">
                  <a:moveTo>
                    <a:pt x="76123" y="0"/>
                  </a:moveTo>
                  <a:lnTo>
                    <a:pt x="5626" y="0"/>
                  </a:lnTo>
                  <a:lnTo>
                    <a:pt x="0" y="5638"/>
                  </a:lnTo>
                  <a:lnTo>
                    <a:pt x="0" y="83019"/>
                  </a:lnTo>
                  <a:lnTo>
                    <a:pt x="5626" y="88658"/>
                  </a:lnTo>
                  <a:lnTo>
                    <a:pt x="83007" y="88658"/>
                  </a:lnTo>
                  <a:lnTo>
                    <a:pt x="88658" y="83019"/>
                  </a:lnTo>
                  <a:lnTo>
                    <a:pt x="88658" y="5638"/>
                  </a:lnTo>
                  <a:lnTo>
                    <a:pt x="83007" y="0"/>
                  </a:lnTo>
                  <a:lnTo>
                    <a:pt x="76123" y="0"/>
                  </a:lnTo>
                  <a:close/>
                </a:path>
              </a:pathLst>
            </a:custGeom>
            <a:grpFill/>
          </p:spPr>
          <p:txBody>
            <a:bodyPr wrap="square" lIns="0" tIns="0" rIns="0" bIns="0" rtlCol="0">
              <a:noAutofit/>
            </a:bodyPr>
            <a:lstStyle/>
            <a:p>
              <a:endParaRPr>
                <a:solidFill>
                  <a:srgbClr val="58595B"/>
                </a:solidFill>
              </a:endParaRPr>
            </a:p>
          </p:txBody>
        </p:sp>
        <p:sp>
          <p:nvSpPr>
            <p:cNvPr id="197" name="object 83"/>
            <p:cNvSpPr/>
            <p:nvPr/>
          </p:nvSpPr>
          <p:spPr bwMode="gray">
            <a:xfrm>
              <a:off x="4443457" y="3621128"/>
              <a:ext cx="80587" cy="78228"/>
            </a:xfrm>
            <a:custGeom>
              <a:avLst/>
              <a:gdLst/>
              <a:ahLst/>
              <a:cxnLst/>
              <a:rect l="l" t="t" r="r" b="b"/>
              <a:pathLst>
                <a:path w="88646" h="88658">
                  <a:moveTo>
                    <a:pt x="76123" y="0"/>
                  </a:moveTo>
                  <a:lnTo>
                    <a:pt x="5638" y="0"/>
                  </a:lnTo>
                  <a:lnTo>
                    <a:pt x="0" y="5638"/>
                  </a:lnTo>
                  <a:lnTo>
                    <a:pt x="0" y="83019"/>
                  </a:lnTo>
                  <a:lnTo>
                    <a:pt x="5638" y="88658"/>
                  </a:lnTo>
                  <a:lnTo>
                    <a:pt x="83007" y="88658"/>
                  </a:lnTo>
                  <a:lnTo>
                    <a:pt x="88645" y="83019"/>
                  </a:lnTo>
                  <a:lnTo>
                    <a:pt x="88645" y="5638"/>
                  </a:lnTo>
                  <a:lnTo>
                    <a:pt x="83007" y="0"/>
                  </a:lnTo>
                  <a:lnTo>
                    <a:pt x="76123" y="0"/>
                  </a:lnTo>
                  <a:close/>
                </a:path>
              </a:pathLst>
            </a:custGeom>
            <a:grpFill/>
          </p:spPr>
          <p:txBody>
            <a:bodyPr wrap="square" lIns="0" tIns="0" rIns="0" bIns="0" rtlCol="0">
              <a:noAutofit/>
            </a:bodyPr>
            <a:lstStyle/>
            <a:p>
              <a:endParaRPr>
                <a:solidFill>
                  <a:srgbClr val="58595B"/>
                </a:solidFill>
              </a:endParaRPr>
            </a:p>
          </p:txBody>
        </p:sp>
        <p:sp>
          <p:nvSpPr>
            <p:cNvPr id="208" name="object 84"/>
            <p:cNvSpPr/>
            <p:nvPr/>
          </p:nvSpPr>
          <p:spPr bwMode="gray">
            <a:xfrm>
              <a:off x="4559568" y="3621128"/>
              <a:ext cx="80587" cy="78228"/>
            </a:xfrm>
            <a:custGeom>
              <a:avLst/>
              <a:gdLst/>
              <a:ahLst/>
              <a:cxnLst/>
              <a:rect l="l" t="t" r="r" b="b"/>
              <a:pathLst>
                <a:path w="88646" h="88658">
                  <a:moveTo>
                    <a:pt x="76111" y="0"/>
                  </a:moveTo>
                  <a:lnTo>
                    <a:pt x="5638" y="0"/>
                  </a:lnTo>
                  <a:lnTo>
                    <a:pt x="0" y="5638"/>
                  </a:lnTo>
                  <a:lnTo>
                    <a:pt x="0" y="83019"/>
                  </a:lnTo>
                  <a:lnTo>
                    <a:pt x="5638" y="88658"/>
                  </a:lnTo>
                  <a:lnTo>
                    <a:pt x="83007" y="88658"/>
                  </a:lnTo>
                  <a:lnTo>
                    <a:pt x="88645" y="83019"/>
                  </a:lnTo>
                  <a:lnTo>
                    <a:pt x="88645" y="5638"/>
                  </a:lnTo>
                  <a:lnTo>
                    <a:pt x="83007" y="0"/>
                  </a:lnTo>
                  <a:lnTo>
                    <a:pt x="76111" y="0"/>
                  </a:lnTo>
                  <a:close/>
                </a:path>
              </a:pathLst>
            </a:custGeom>
            <a:grpFill/>
          </p:spPr>
          <p:txBody>
            <a:bodyPr wrap="square" lIns="0" tIns="0" rIns="0" bIns="0" rtlCol="0">
              <a:noAutofit/>
            </a:bodyPr>
            <a:lstStyle/>
            <a:p>
              <a:endParaRPr>
                <a:solidFill>
                  <a:srgbClr val="58595B"/>
                </a:solidFill>
              </a:endParaRPr>
            </a:p>
          </p:txBody>
        </p:sp>
        <p:sp>
          <p:nvSpPr>
            <p:cNvPr id="213" name="object 85"/>
            <p:cNvSpPr/>
            <p:nvPr/>
          </p:nvSpPr>
          <p:spPr bwMode="gray">
            <a:xfrm>
              <a:off x="4674825" y="3621128"/>
              <a:ext cx="80598" cy="78228"/>
            </a:xfrm>
            <a:custGeom>
              <a:avLst/>
              <a:gdLst/>
              <a:ahLst/>
              <a:cxnLst/>
              <a:rect l="l" t="t" r="r" b="b"/>
              <a:pathLst>
                <a:path w="88658" h="88658">
                  <a:moveTo>
                    <a:pt x="76123" y="0"/>
                  </a:moveTo>
                  <a:lnTo>
                    <a:pt x="5626" y="0"/>
                  </a:lnTo>
                  <a:lnTo>
                    <a:pt x="0" y="5638"/>
                  </a:lnTo>
                  <a:lnTo>
                    <a:pt x="0" y="83019"/>
                  </a:lnTo>
                  <a:lnTo>
                    <a:pt x="5626" y="88658"/>
                  </a:lnTo>
                  <a:lnTo>
                    <a:pt x="83007" y="88658"/>
                  </a:lnTo>
                  <a:lnTo>
                    <a:pt x="88658" y="83019"/>
                  </a:lnTo>
                  <a:lnTo>
                    <a:pt x="88658" y="5638"/>
                  </a:lnTo>
                  <a:lnTo>
                    <a:pt x="83007" y="0"/>
                  </a:lnTo>
                  <a:lnTo>
                    <a:pt x="76123" y="0"/>
                  </a:lnTo>
                  <a:close/>
                </a:path>
              </a:pathLst>
            </a:custGeom>
            <a:grpFill/>
          </p:spPr>
          <p:txBody>
            <a:bodyPr wrap="square" lIns="0" tIns="0" rIns="0" bIns="0" rtlCol="0">
              <a:noAutofit/>
            </a:bodyPr>
            <a:lstStyle/>
            <a:p>
              <a:endParaRPr>
                <a:solidFill>
                  <a:srgbClr val="58595B"/>
                </a:solidFill>
              </a:endParaRPr>
            </a:p>
          </p:txBody>
        </p:sp>
        <p:sp>
          <p:nvSpPr>
            <p:cNvPr id="235" name="object 86"/>
            <p:cNvSpPr/>
            <p:nvPr/>
          </p:nvSpPr>
          <p:spPr bwMode="gray">
            <a:xfrm>
              <a:off x="4294025" y="3127439"/>
              <a:ext cx="610824" cy="742019"/>
            </a:xfrm>
            <a:custGeom>
              <a:avLst/>
              <a:gdLst/>
              <a:ahLst/>
              <a:cxnLst/>
              <a:rect l="l" t="t" r="r" b="b"/>
              <a:pathLst>
                <a:path w="671906" h="840955">
                  <a:moveTo>
                    <a:pt x="587946" y="731266"/>
                  </a:moveTo>
                  <a:lnTo>
                    <a:pt x="83959" y="731266"/>
                  </a:lnTo>
                  <a:lnTo>
                    <a:pt x="309460" y="771550"/>
                  </a:lnTo>
                  <a:lnTo>
                    <a:pt x="316636" y="764374"/>
                  </a:lnTo>
                  <a:lnTo>
                    <a:pt x="361873" y="764374"/>
                  </a:lnTo>
                  <a:lnTo>
                    <a:pt x="369049" y="771550"/>
                  </a:lnTo>
                  <a:lnTo>
                    <a:pt x="369049" y="789279"/>
                  </a:lnTo>
                  <a:lnTo>
                    <a:pt x="361873" y="796455"/>
                  </a:lnTo>
                  <a:lnTo>
                    <a:pt x="316636" y="796455"/>
                  </a:lnTo>
                  <a:lnTo>
                    <a:pt x="592137" y="840955"/>
                  </a:lnTo>
                  <a:lnTo>
                    <a:pt x="621752" y="835885"/>
                  </a:lnTo>
                  <a:lnTo>
                    <a:pt x="646346" y="821987"/>
                  </a:lnTo>
                  <a:lnTo>
                    <a:pt x="663711" y="801227"/>
                  </a:lnTo>
                  <a:lnTo>
                    <a:pt x="671644" y="775573"/>
                  </a:lnTo>
                  <a:lnTo>
                    <a:pt x="671906" y="769772"/>
                  </a:lnTo>
                  <a:lnTo>
                    <a:pt x="671906" y="206540"/>
                  </a:lnTo>
                  <a:lnTo>
                    <a:pt x="587946" y="206540"/>
                  </a:lnTo>
                  <a:lnTo>
                    <a:pt x="587946" y="731266"/>
                  </a:lnTo>
                  <a:close/>
                </a:path>
                <a:path w="671906" h="840955">
                  <a:moveTo>
                    <a:pt x="83959" y="83972"/>
                  </a:moveTo>
                  <a:lnTo>
                    <a:pt x="515581" y="83972"/>
                  </a:lnTo>
                  <a:lnTo>
                    <a:pt x="515581" y="0"/>
                  </a:lnTo>
                  <a:lnTo>
                    <a:pt x="79755" y="0"/>
                  </a:lnTo>
                  <a:lnTo>
                    <a:pt x="50137" y="5071"/>
                  </a:lnTo>
                  <a:lnTo>
                    <a:pt x="25546" y="18972"/>
                  </a:lnTo>
                  <a:lnTo>
                    <a:pt x="2905" y="52074"/>
                  </a:lnTo>
                  <a:lnTo>
                    <a:pt x="0" y="71170"/>
                  </a:lnTo>
                  <a:lnTo>
                    <a:pt x="0" y="769772"/>
                  </a:lnTo>
                  <a:lnTo>
                    <a:pt x="12369" y="807861"/>
                  </a:lnTo>
                  <a:lnTo>
                    <a:pt x="44518" y="833647"/>
                  </a:lnTo>
                  <a:lnTo>
                    <a:pt x="73267" y="840723"/>
                  </a:lnTo>
                  <a:lnTo>
                    <a:pt x="79755" y="840955"/>
                  </a:lnTo>
                  <a:lnTo>
                    <a:pt x="592137" y="840955"/>
                  </a:lnTo>
                  <a:lnTo>
                    <a:pt x="316636" y="796455"/>
                  </a:lnTo>
                  <a:lnTo>
                    <a:pt x="309460" y="789279"/>
                  </a:lnTo>
                  <a:lnTo>
                    <a:pt x="309460" y="771550"/>
                  </a:lnTo>
                  <a:lnTo>
                    <a:pt x="83959" y="731266"/>
                  </a:lnTo>
                  <a:lnTo>
                    <a:pt x="83959" y="83972"/>
                  </a:lnTo>
                  <a:close/>
                </a:path>
              </a:pathLst>
            </a:custGeom>
            <a:grpFill/>
          </p:spPr>
          <p:txBody>
            <a:bodyPr wrap="square" lIns="0" tIns="0" rIns="0" bIns="0" rtlCol="0">
              <a:noAutofit/>
            </a:bodyPr>
            <a:lstStyle/>
            <a:p>
              <a:endParaRPr>
                <a:solidFill>
                  <a:srgbClr val="58595B"/>
                </a:solidFill>
              </a:endParaRPr>
            </a:p>
          </p:txBody>
        </p:sp>
        <p:sp>
          <p:nvSpPr>
            <p:cNvPr id="238" name="object 74"/>
            <p:cNvSpPr/>
            <p:nvPr/>
          </p:nvSpPr>
          <p:spPr bwMode="gray">
            <a:xfrm>
              <a:off x="4211406" y="2678013"/>
              <a:ext cx="76373" cy="74138"/>
            </a:xfrm>
            <a:custGeom>
              <a:avLst/>
              <a:gdLst/>
              <a:ahLst/>
              <a:cxnLst/>
              <a:rect l="l" t="t" r="r" b="b"/>
              <a:pathLst>
                <a:path w="84010" h="84023">
                  <a:moveTo>
                    <a:pt x="84010" y="72148"/>
                  </a:moveTo>
                  <a:lnTo>
                    <a:pt x="84010" y="5333"/>
                  </a:lnTo>
                  <a:lnTo>
                    <a:pt x="78676" y="0"/>
                  </a:lnTo>
                  <a:lnTo>
                    <a:pt x="5334" y="0"/>
                  </a:lnTo>
                  <a:lnTo>
                    <a:pt x="0" y="5333"/>
                  </a:lnTo>
                  <a:lnTo>
                    <a:pt x="0" y="78676"/>
                  </a:lnTo>
                  <a:lnTo>
                    <a:pt x="5334" y="84023"/>
                  </a:lnTo>
                  <a:lnTo>
                    <a:pt x="78676" y="84023"/>
                  </a:lnTo>
                  <a:lnTo>
                    <a:pt x="84010" y="78676"/>
                  </a:lnTo>
                  <a:lnTo>
                    <a:pt x="84010" y="72148"/>
                  </a:lnTo>
                  <a:close/>
                </a:path>
              </a:pathLst>
            </a:custGeom>
            <a:grpFill/>
          </p:spPr>
          <p:txBody>
            <a:bodyPr wrap="square" lIns="0" tIns="0" rIns="0" bIns="0" rtlCol="0">
              <a:noAutofit/>
            </a:bodyPr>
            <a:lstStyle/>
            <a:p>
              <a:endParaRPr>
                <a:solidFill>
                  <a:srgbClr val="58595B"/>
                </a:solidFill>
              </a:endParaRPr>
            </a:p>
          </p:txBody>
        </p:sp>
        <p:sp>
          <p:nvSpPr>
            <p:cNvPr id="242" name="object 73"/>
            <p:cNvSpPr/>
            <p:nvPr/>
          </p:nvSpPr>
          <p:spPr bwMode="gray">
            <a:xfrm>
              <a:off x="4290879" y="2807724"/>
              <a:ext cx="152781" cy="148276"/>
            </a:xfrm>
            <a:custGeom>
              <a:avLst/>
              <a:gdLst/>
              <a:ahLst/>
              <a:cxnLst/>
              <a:rect l="l" t="t" r="r" b="b"/>
              <a:pathLst>
                <a:path w="168059" h="168046">
                  <a:moveTo>
                    <a:pt x="168059" y="144310"/>
                  </a:moveTo>
                  <a:lnTo>
                    <a:pt x="168059" y="23736"/>
                  </a:lnTo>
                  <a:lnTo>
                    <a:pt x="166281" y="14747"/>
                  </a:lnTo>
                  <a:lnTo>
                    <a:pt x="157671" y="4136"/>
                  </a:lnTo>
                  <a:lnTo>
                    <a:pt x="144322" y="0"/>
                  </a:lnTo>
                  <a:lnTo>
                    <a:pt x="23749" y="0"/>
                  </a:lnTo>
                  <a:lnTo>
                    <a:pt x="14751" y="1780"/>
                  </a:lnTo>
                  <a:lnTo>
                    <a:pt x="4138" y="10390"/>
                  </a:lnTo>
                  <a:lnTo>
                    <a:pt x="0" y="23736"/>
                  </a:lnTo>
                  <a:lnTo>
                    <a:pt x="0" y="144310"/>
                  </a:lnTo>
                  <a:lnTo>
                    <a:pt x="1782" y="153306"/>
                  </a:lnTo>
                  <a:lnTo>
                    <a:pt x="10399" y="163911"/>
                  </a:lnTo>
                  <a:lnTo>
                    <a:pt x="23749" y="168046"/>
                  </a:lnTo>
                  <a:lnTo>
                    <a:pt x="144322" y="168046"/>
                  </a:lnTo>
                  <a:lnTo>
                    <a:pt x="153311" y="166268"/>
                  </a:lnTo>
                  <a:lnTo>
                    <a:pt x="163922" y="157658"/>
                  </a:lnTo>
                  <a:lnTo>
                    <a:pt x="168059" y="144310"/>
                  </a:lnTo>
                  <a:close/>
                </a:path>
              </a:pathLst>
            </a:custGeom>
            <a:grpFill/>
          </p:spPr>
          <p:txBody>
            <a:bodyPr wrap="square" lIns="0" tIns="0" rIns="0" bIns="0" rtlCol="0">
              <a:noAutofit/>
            </a:bodyPr>
            <a:lstStyle/>
            <a:p>
              <a:endParaRPr>
                <a:solidFill>
                  <a:srgbClr val="58595B"/>
                </a:solidFill>
              </a:endParaRPr>
            </a:p>
          </p:txBody>
        </p:sp>
        <p:sp>
          <p:nvSpPr>
            <p:cNvPr id="243" name="object 72"/>
            <p:cNvSpPr/>
            <p:nvPr/>
          </p:nvSpPr>
          <p:spPr bwMode="gray">
            <a:xfrm>
              <a:off x="5052120" y="2862448"/>
              <a:ext cx="152769" cy="148276"/>
            </a:xfrm>
            <a:custGeom>
              <a:avLst/>
              <a:gdLst/>
              <a:ahLst/>
              <a:cxnLst/>
              <a:rect l="l" t="t" r="r" b="b"/>
              <a:pathLst>
                <a:path w="168046" h="168046">
                  <a:moveTo>
                    <a:pt x="168046" y="144310"/>
                  </a:moveTo>
                  <a:lnTo>
                    <a:pt x="168046" y="23736"/>
                  </a:lnTo>
                  <a:lnTo>
                    <a:pt x="166268" y="14747"/>
                  </a:lnTo>
                  <a:lnTo>
                    <a:pt x="157658" y="4136"/>
                  </a:lnTo>
                  <a:lnTo>
                    <a:pt x="144310" y="0"/>
                  </a:lnTo>
                  <a:lnTo>
                    <a:pt x="23736" y="0"/>
                  </a:lnTo>
                  <a:lnTo>
                    <a:pt x="14747" y="1777"/>
                  </a:lnTo>
                  <a:lnTo>
                    <a:pt x="4136" y="10387"/>
                  </a:lnTo>
                  <a:lnTo>
                    <a:pt x="0" y="23736"/>
                  </a:lnTo>
                  <a:lnTo>
                    <a:pt x="0" y="144310"/>
                  </a:lnTo>
                  <a:lnTo>
                    <a:pt x="1777" y="153299"/>
                  </a:lnTo>
                  <a:lnTo>
                    <a:pt x="10387" y="163909"/>
                  </a:lnTo>
                  <a:lnTo>
                    <a:pt x="23736" y="168046"/>
                  </a:lnTo>
                  <a:lnTo>
                    <a:pt x="144310" y="168046"/>
                  </a:lnTo>
                  <a:lnTo>
                    <a:pt x="153299" y="166268"/>
                  </a:lnTo>
                  <a:lnTo>
                    <a:pt x="163909" y="157658"/>
                  </a:lnTo>
                  <a:lnTo>
                    <a:pt x="168046" y="144310"/>
                  </a:lnTo>
                  <a:close/>
                </a:path>
              </a:pathLst>
            </a:custGeom>
            <a:grpFill/>
          </p:spPr>
          <p:txBody>
            <a:bodyPr wrap="square" lIns="0" tIns="0" rIns="0" bIns="0" rtlCol="0">
              <a:noAutofit/>
            </a:bodyPr>
            <a:lstStyle/>
            <a:p>
              <a:endParaRPr>
                <a:solidFill>
                  <a:srgbClr val="58595B"/>
                </a:solidFill>
              </a:endParaRPr>
            </a:p>
          </p:txBody>
        </p:sp>
        <p:sp>
          <p:nvSpPr>
            <p:cNvPr id="244" name="object 71"/>
            <p:cNvSpPr/>
            <p:nvPr/>
          </p:nvSpPr>
          <p:spPr bwMode="gray">
            <a:xfrm>
              <a:off x="4599312" y="2969474"/>
              <a:ext cx="76385" cy="74138"/>
            </a:xfrm>
            <a:custGeom>
              <a:avLst/>
              <a:gdLst/>
              <a:ahLst/>
              <a:cxnLst/>
              <a:rect l="l" t="t" r="r" b="b"/>
              <a:pathLst>
                <a:path w="84023" h="84023">
                  <a:moveTo>
                    <a:pt x="84023" y="72148"/>
                  </a:moveTo>
                  <a:lnTo>
                    <a:pt x="84023" y="5333"/>
                  </a:lnTo>
                  <a:lnTo>
                    <a:pt x="78689" y="0"/>
                  </a:lnTo>
                  <a:lnTo>
                    <a:pt x="5333" y="0"/>
                  </a:lnTo>
                  <a:lnTo>
                    <a:pt x="0" y="5333"/>
                  </a:lnTo>
                  <a:lnTo>
                    <a:pt x="0" y="78676"/>
                  </a:lnTo>
                  <a:lnTo>
                    <a:pt x="5333" y="84023"/>
                  </a:lnTo>
                  <a:lnTo>
                    <a:pt x="78689" y="84023"/>
                  </a:lnTo>
                  <a:lnTo>
                    <a:pt x="84023" y="78676"/>
                  </a:lnTo>
                  <a:lnTo>
                    <a:pt x="84023" y="72148"/>
                  </a:lnTo>
                  <a:close/>
                </a:path>
              </a:pathLst>
            </a:custGeom>
            <a:grpFill/>
          </p:spPr>
          <p:txBody>
            <a:bodyPr wrap="square" lIns="0" tIns="0" rIns="0" bIns="0" rtlCol="0">
              <a:noAutofit/>
            </a:bodyPr>
            <a:lstStyle/>
            <a:p>
              <a:endParaRPr>
                <a:solidFill>
                  <a:srgbClr val="58595B"/>
                </a:solidFill>
              </a:endParaRPr>
            </a:p>
          </p:txBody>
        </p:sp>
        <p:sp>
          <p:nvSpPr>
            <p:cNvPr id="245" name="object 70"/>
            <p:cNvSpPr/>
            <p:nvPr/>
          </p:nvSpPr>
          <p:spPr bwMode="gray">
            <a:xfrm>
              <a:off x="4599313" y="2586783"/>
              <a:ext cx="305538" cy="296552"/>
            </a:xfrm>
            <a:custGeom>
              <a:avLst/>
              <a:gdLst/>
              <a:ahLst/>
              <a:cxnLst/>
              <a:rect l="l" t="t" r="r" b="b"/>
              <a:pathLst>
                <a:path w="336092" h="336092">
                  <a:moveTo>
                    <a:pt x="336092" y="288620"/>
                  </a:moveTo>
                  <a:lnTo>
                    <a:pt x="336092" y="47485"/>
                  </a:lnTo>
                  <a:lnTo>
                    <a:pt x="335906" y="43275"/>
                  </a:lnTo>
                  <a:lnTo>
                    <a:pt x="332534" y="29493"/>
                  </a:lnTo>
                  <a:lnTo>
                    <a:pt x="325445" y="17600"/>
                  </a:lnTo>
                  <a:lnTo>
                    <a:pt x="315314" y="8271"/>
                  </a:lnTo>
                  <a:lnTo>
                    <a:pt x="302814" y="2180"/>
                  </a:lnTo>
                  <a:lnTo>
                    <a:pt x="288620" y="0"/>
                  </a:lnTo>
                  <a:lnTo>
                    <a:pt x="47472" y="0"/>
                  </a:lnTo>
                  <a:lnTo>
                    <a:pt x="29487" y="3558"/>
                  </a:lnTo>
                  <a:lnTo>
                    <a:pt x="17598" y="10647"/>
                  </a:lnTo>
                  <a:lnTo>
                    <a:pt x="8271" y="20781"/>
                  </a:lnTo>
                  <a:lnTo>
                    <a:pt x="2180" y="33285"/>
                  </a:lnTo>
                  <a:lnTo>
                    <a:pt x="0" y="47485"/>
                  </a:lnTo>
                  <a:lnTo>
                    <a:pt x="0" y="288620"/>
                  </a:lnTo>
                  <a:lnTo>
                    <a:pt x="3555" y="306598"/>
                  </a:lnTo>
                  <a:lnTo>
                    <a:pt x="10643" y="318490"/>
                  </a:lnTo>
                  <a:lnTo>
                    <a:pt x="20775" y="327819"/>
                  </a:lnTo>
                  <a:lnTo>
                    <a:pt x="33276" y="333912"/>
                  </a:lnTo>
                  <a:lnTo>
                    <a:pt x="47472" y="336092"/>
                  </a:lnTo>
                  <a:lnTo>
                    <a:pt x="288620" y="336092"/>
                  </a:lnTo>
                  <a:lnTo>
                    <a:pt x="306598" y="332537"/>
                  </a:lnTo>
                  <a:lnTo>
                    <a:pt x="318490" y="325449"/>
                  </a:lnTo>
                  <a:lnTo>
                    <a:pt x="327819" y="315317"/>
                  </a:lnTo>
                  <a:lnTo>
                    <a:pt x="333912" y="302815"/>
                  </a:lnTo>
                  <a:lnTo>
                    <a:pt x="336092" y="288620"/>
                  </a:lnTo>
                  <a:close/>
                </a:path>
              </a:pathLst>
            </a:custGeom>
            <a:grpFill/>
          </p:spPr>
          <p:txBody>
            <a:bodyPr wrap="square" lIns="0" tIns="0" rIns="0" bIns="0" rtlCol="0">
              <a:noAutofit/>
            </a:bodyPr>
            <a:lstStyle/>
            <a:p>
              <a:endParaRPr>
                <a:solidFill>
                  <a:srgbClr val="58595B"/>
                </a:solidFill>
              </a:endParaRPr>
            </a:p>
          </p:txBody>
        </p:sp>
        <p:sp>
          <p:nvSpPr>
            <p:cNvPr id="252" name="object 69"/>
            <p:cNvSpPr/>
            <p:nvPr/>
          </p:nvSpPr>
          <p:spPr bwMode="gray">
            <a:xfrm>
              <a:off x="4076235" y="3354184"/>
              <a:ext cx="152769" cy="148276"/>
            </a:xfrm>
            <a:custGeom>
              <a:avLst/>
              <a:gdLst/>
              <a:ahLst/>
              <a:cxnLst/>
              <a:rect l="l" t="t" r="r" b="b"/>
              <a:pathLst>
                <a:path w="168046" h="168046">
                  <a:moveTo>
                    <a:pt x="168046" y="144310"/>
                  </a:moveTo>
                  <a:lnTo>
                    <a:pt x="168046" y="23748"/>
                  </a:lnTo>
                  <a:lnTo>
                    <a:pt x="166265" y="14745"/>
                  </a:lnTo>
                  <a:lnTo>
                    <a:pt x="157655" y="4135"/>
                  </a:lnTo>
                  <a:lnTo>
                    <a:pt x="144310" y="0"/>
                  </a:lnTo>
                  <a:lnTo>
                    <a:pt x="23736" y="0"/>
                  </a:lnTo>
                  <a:lnTo>
                    <a:pt x="14740" y="1780"/>
                  </a:lnTo>
                  <a:lnTo>
                    <a:pt x="4134" y="10393"/>
                  </a:lnTo>
                  <a:lnTo>
                    <a:pt x="0" y="23748"/>
                  </a:lnTo>
                  <a:lnTo>
                    <a:pt x="0" y="144310"/>
                  </a:lnTo>
                  <a:lnTo>
                    <a:pt x="1777" y="153299"/>
                  </a:lnTo>
                  <a:lnTo>
                    <a:pt x="10387" y="163909"/>
                  </a:lnTo>
                  <a:lnTo>
                    <a:pt x="23736" y="168046"/>
                  </a:lnTo>
                  <a:lnTo>
                    <a:pt x="144310" y="168046"/>
                  </a:lnTo>
                  <a:lnTo>
                    <a:pt x="153299" y="166268"/>
                  </a:lnTo>
                  <a:lnTo>
                    <a:pt x="163909" y="157658"/>
                  </a:lnTo>
                  <a:lnTo>
                    <a:pt x="168046" y="144310"/>
                  </a:lnTo>
                  <a:close/>
                </a:path>
              </a:pathLst>
            </a:custGeom>
            <a:grpFill/>
          </p:spPr>
          <p:txBody>
            <a:bodyPr wrap="square" lIns="0" tIns="0" rIns="0" bIns="0" rtlCol="0">
              <a:noAutofit/>
            </a:bodyPr>
            <a:lstStyle/>
            <a:p>
              <a:endParaRPr>
                <a:solidFill>
                  <a:srgbClr val="58595B"/>
                </a:solidFill>
              </a:endParaRPr>
            </a:p>
          </p:txBody>
        </p:sp>
        <p:sp>
          <p:nvSpPr>
            <p:cNvPr id="262" name="object 68"/>
            <p:cNvSpPr/>
            <p:nvPr/>
          </p:nvSpPr>
          <p:spPr bwMode="gray">
            <a:xfrm>
              <a:off x="3962446" y="2875303"/>
              <a:ext cx="229165" cy="222425"/>
            </a:xfrm>
            <a:custGeom>
              <a:avLst/>
              <a:gdLst/>
              <a:ahLst/>
              <a:cxnLst/>
              <a:rect l="l" t="t" r="r" b="b"/>
              <a:pathLst>
                <a:path w="252082" h="252082">
                  <a:moveTo>
                    <a:pt x="252082" y="216471"/>
                  </a:moveTo>
                  <a:lnTo>
                    <a:pt x="252082" y="35610"/>
                  </a:lnTo>
                  <a:lnTo>
                    <a:pt x="249412" y="22119"/>
                  </a:lnTo>
                  <a:lnTo>
                    <a:pt x="241788" y="10630"/>
                  </a:lnTo>
                  <a:lnTo>
                    <a:pt x="230408" y="2857"/>
                  </a:lnTo>
                  <a:lnTo>
                    <a:pt x="216471" y="0"/>
                  </a:lnTo>
                  <a:lnTo>
                    <a:pt x="35610" y="0"/>
                  </a:lnTo>
                  <a:lnTo>
                    <a:pt x="22119" y="2670"/>
                  </a:lnTo>
                  <a:lnTo>
                    <a:pt x="10630" y="10293"/>
                  </a:lnTo>
                  <a:lnTo>
                    <a:pt x="2857" y="21673"/>
                  </a:lnTo>
                  <a:lnTo>
                    <a:pt x="0" y="35610"/>
                  </a:lnTo>
                  <a:lnTo>
                    <a:pt x="0" y="216471"/>
                  </a:lnTo>
                  <a:lnTo>
                    <a:pt x="2670" y="229962"/>
                  </a:lnTo>
                  <a:lnTo>
                    <a:pt x="10293" y="241451"/>
                  </a:lnTo>
                  <a:lnTo>
                    <a:pt x="21673" y="249224"/>
                  </a:lnTo>
                  <a:lnTo>
                    <a:pt x="35610" y="252082"/>
                  </a:lnTo>
                  <a:lnTo>
                    <a:pt x="216471" y="252082"/>
                  </a:lnTo>
                  <a:lnTo>
                    <a:pt x="229962" y="249412"/>
                  </a:lnTo>
                  <a:lnTo>
                    <a:pt x="241451" y="241788"/>
                  </a:lnTo>
                  <a:lnTo>
                    <a:pt x="249224" y="230408"/>
                  </a:lnTo>
                  <a:lnTo>
                    <a:pt x="252082" y="216471"/>
                  </a:lnTo>
                  <a:close/>
                </a:path>
              </a:pathLst>
            </a:custGeom>
            <a:grpFill/>
          </p:spPr>
          <p:txBody>
            <a:bodyPr wrap="square" lIns="0" tIns="0" rIns="0" bIns="0" rtlCol="0">
              <a:noAutofit/>
            </a:bodyPr>
            <a:lstStyle/>
            <a:p>
              <a:endParaRPr>
                <a:solidFill>
                  <a:srgbClr val="58595B"/>
                </a:solidFill>
              </a:endParaRPr>
            </a:p>
          </p:txBody>
        </p:sp>
        <p:sp>
          <p:nvSpPr>
            <p:cNvPr id="263" name="object 67"/>
            <p:cNvSpPr/>
            <p:nvPr/>
          </p:nvSpPr>
          <p:spPr bwMode="gray">
            <a:xfrm>
              <a:off x="4152619" y="3171845"/>
              <a:ext cx="76385" cy="74138"/>
            </a:xfrm>
            <a:custGeom>
              <a:avLst/>
              <a:gdLst/>
              <a:ahLst/>
              <a:cxnLst/>
              <a:rect l="l" t="t" r="r" b="b"/>
              <a:pathLst>
                <a:path w="84023" h="84023">
                  <a:moveTo>
                    <a:pt x="84023" y="72148"/>
                  </a:moveTo>
                  <a:lnTo>
                    <a:pt x="84023" y="5333"/>
                  </a:lnTo>
                  <a:lnTo>
                    <a:pt x="78676" y="0"/>
                  </a:lnTo>
                  <a:lnTo>
                    <a:pt x="5333" y="0"/>
                  </a:lnTo>
                  <a:lnTo>
                    <a:pt x="0" y="5333"/>
                  </a:lnTo>
                  <a:lnTo>
                    <a:pt x="0" y="78676"/>
                  </a:lnTo>
                  <a:lnTo>
                    <a:pt x="5333" y="84023"/>
                  </a:lnTo>
                  <a:lnTo>
                    <a:pt x="78676" y="84023"/>
                  </a:lnTo>
                  <a:lnTo>
                    <a:pt x="84023" y="78676"/>
                  </a:lnTo>
                  <a:lnTo>
                    <a:pt x="84023" y="72148"/>
                  </a:lnTo>
                  <a:close/>
                </a:path>
              </a:pathLst>
            </a:custGeom>
            <a:grpFill/>
          </p:spPr>
          <p:txBody>
            <a:bodyPr wrap="square" lIns="0" tIns="0" rIns="0" bIns="0" rtlCol="0">
              <a:noAutofit/>
            </a:bodyPr>
            <a:lstStyle/>
            <a:p>
              <a:endParaRPr>
                <a:solidFill>
                  <a:srgbClr val="58595B"/>
                </a:solidFill>
              </a:endParaRPr>
            </a:p>
          </p:txBody>
        </p:sp>
        <p:sp>
          <p:nvSpPr>
            <p:cNvPr id="264" name="object 66"/>
            <p:cNvSpPr/>
            <p:nvPr/>
          </p:nvSpPr>
          <p:spPr bwMode="gray">
            <a:xfrm>
              <a:off x="5021198" y="3338392"/>
              <a:ext cx="76395" cy="74138"/>
            </a:xfrm>
            <a:custGeom>
              <a:avLst/>
              <a:gdLst/>
              <a:ahLst/>
              <a:cxnLst/>
              <a:rect l="l" t="t" r="r" b="b"/>
              <a:pathLst>
                <a:path w="84035" h="84023">
                  <a:moveTo>
                    <a:pt x="84035" y="72148"/>
                  </a:moveTo>
                  <a:lnTo>
                    <a:pt x="84035" y="5346"/>
                  </a:lnTo>
                  <a:lnTo>
                    <a:pt x="78689" y="0"/>
                  </a:lnTo>
                  <a:lnTo>
                    <a:pt x="5346" y="0"/>
                  </a:lnTo>
                  <a:lnTo>
                    <a:pt x="0" y="5346"/>
                  </a:lnTo>
                  <a:lnTo>
                    <a:pt x="0" y="78689"/>
                  </a:lnTo>
                  <a:lnTo>
                    <a:pt x="5346" y="84023"/>
                  </a:lnTo>
                  <a:lnTo>
                    <a:pt x="78689" y="84023"/>
                  </a:lnTo>
                  <a:lnTo>
                    <a:pt x="84035" y="78689"/>
                  </a:lnTo>
                  <a:lnTo>
                    <a:pt x="84035" y="72148"/>
                  </a:lnTo>
                  <a:close/>
                </a:path>
              </a:pathLst>
            </a:custGeom>
            <a:grpFill/>
          </p:spPr>
          <p:txBody>
            <a:bodyPr wrap="square" lIns="0" tIns="0" rIns="0" bIns="0" rtlCol="0">
              <a:noAutofit/>
            </a:bodyPr>
            <a:lstStyle/>
            <a:p>
              <a:endParaRPr>
                <a:solidFill>
                  <a:srgbClr val="58595B"/>
                </a:solidFill>
              </a:endParaRPr>
            </a:p>
          </p:txBody>
        </p:sp>
      </p:grpSp>
      <p:sp>
        <p:nvSpPr>
          <p:cNvPr id="265" name="Parallelogram 264"/>
          <p:cNvSpPr/>
          <p:nvPr/>
        </p:nvSpPr>
        <p:spPr bwMode="gray">
          <a:xfrm>
            <a:off x="679954" y="3203375"/>
            <a:ext cx="2081018" cy="578455"/>
          </a:xfrm>
          <a:prstGeom prst="parallelogram">
            <a:avLst>
              <a:gd name="adj" fmla="val 49368"/>
            </a:avLst>
          </a:prstGeom>
          <a:solidFill>
            <a:srgbClr val="00739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266" name="Rectangle 7"/>
          <p:cNvSpPr>
            <a:spLocks noChangeArrowheads="1"/>
          </p:cNvSpPr>
          <p:nvPr/>
        </p:nvSpPr>
        <p:spPr bwMode="gray">
          <a:xfrm>
            <a:off x="1248517" y="3411641"/>
            <a:ext cx="1116558" cy="166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200" kern="0" dirty="0">
                <a:solidFill>
                  <a:srgbClr val="FFFFFF"/>
                </a:solidFill>
              </a:rPr>
              <a:t>MIDDLE TIER</a:t>
            </a:r>
          </a:p>
        </p:txBody>
      </p:sp>
      <p:sp>
        <p:nvSpPr>
          <p:cNvPr id="267" name="Parallelogram 266"/>
          <p:cNvSpPr/>
          <p:nvPr/>
        </p:nvSpPr>
        <p:spPr bwMode="gray">
          <a:xfrm>
            <a:off x="411727" y="3243610"/>
            <a:ext cx="805025" cy="435833"/>
          </a:xfrm>
          <a:prstGeom prst="parallelogram">
            <a:avLst>
              <a:gd name="adj" fmla="val 49368"/>
            </a:avLst>
          </a:prstGeom>
          <a:solidFill>
            <a:srgbClr val="FFFFFF"/>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kern="0">
              <a:solidFill>
                <a:srgbClr val="FFFFFF"/>
              </a:solidFill>
            </a:endParaRPr>
          </a:p>
        </p:txBody>
      </p:sp>
      <p:grpSp>
        <p:nvGrpSpPr>
          <p:cNvPr id="296" name="Group 202"/>
          <p:cNvGrpSpPr/>
          <p:nvPr/>
        </p:nvGrpSpPr>
        <p:grpSpPr bwMode="gray">
          <a:xfrm>
            <a:off x="662928" y="3349798"/>
            <a:ext cx="302623" cy="261087"/>
            <a:chOff x="7175653" y="3861134"/>
            <a:chExt cx="534547" cy="464309"/>
          </a:xfrm>
          <a:solidFill>
            <a:srgbClr val="007395"/>
          </a:solidFill>
        </p:grpSpPr>
        <p:sp>
          <p:nvSpPr>
            <p:cNvPr id="297" name="Freeform 332"/>
            <p:cNvSpPr>
              <a:spLocks/>
            </p:cNvSpPr>
            <p:nvPr/>
          </p:nvSpPr>
          <p:spPr bwMode="gray">
            <a:xfrm>
              <a:off x="7347332" y="3962580"/>
              <a:ext cx="362868" cy="362863"/>
            </a:xfrm>
            <a:custGeom>
              <a:avLst/>
              <a:gdLst/>
              <a:ahLst/>
              <a:cxnLst>
                <a:cxn ang="0">
                  <a:pos x="139" y="0"/>
                </a:cxn>
                <a:cxn ang="0">
                  <a:pos x="246" y="0"/>
                </a:cxn>
                <a:cxn ang="0">
                  <a:pos x="277" y="31"/>
                </a:cxn>
                <a:cxn ang="0">
                  <a:pos x="277" y="170"/>
                </a:cxn>
                <a:cxn ang="0">
                  <a:pos x="246" y="201"/>
                </a:cxn>
                <a:cxn ang="0">
                  <a:pos x="218" y="201"/>
                </a:cxn>
                <a:cxn ang="0">
                  <a:pos x="206" y="217"/>
                </a:cxn>
                <a:cxn ang="0">
                  <a:pos x="227" y="277"/>
                </a:cxn>
                <a:cxn ang="0">
                  <a:pos x="228" y="281"/>
                </a:cxn>
                <a:cxn ang="0">
                  <a:pos x="224" y="279"/>
                </a:cxn>
                <a:cxn ang="0">
                  <a:pos x="127" y="202"/>
                </a:cxn>
                <a:cxn ang="0">
                  <a:pos x="122" y="201"/>
                </a:cxn>
                <a:cxn ang="0">
                  <a:pos x="32" y="201"/>
                </a:cxn>
                <a:cxn ang="0">
                  <a:pos x="2" y="178"/>
                </a:cxn>
                <a:cxn ang="0">
                  <a:pos x="0" y="169"/>
                </a:cxn>
                <a:cxn ang="0">
                  <a:pos x="0" y="32"/>
                </a:cxn>
                <a:cxn ang="0">
                  <a:pos x="32" y="0"/>
                </a:cxn>
                <a:cxn ang="0">
                  <a:pos x="139" y="0"/>
                </a:cxn>
              </a:cxnLst>
              <a:rect l="0" t="0" r="r" b="b"/>
              <a:pathLst>
                <a:path w="278" h="281">
                  <a:moveTo>
                    <a:pt x="139" y="0"/>
                  </a:moveTo>
                  <a:cubicBezTo>
                    <a:pt x="175" y="0"/>
                    <a:pt x="210" y="0"/>
                    <a:pt x="246" y="0"/>
                  </a:cubicBezTo>
                  <a:cubicBezTo>
                    <a:pt x="264" y="0"/>
                    <a:pt x="277" y="13"/>
                    <a:pt x="277" y="31"/>
                  </a:cubicBezTo>
                  <a:cubicBezTo>
                    <a:pt x="278" y="77"/>
                    <a:pt x="278" y="124"/>
                    <a:pt x="277" y="170"/>
                  </a:cubicBezTo>
                  <a:cubicBezTo>
                    <a:pt x="277" y="188"/>
                    <a:pt x="264" y="201"/>
                    <a:pt x="246" y="201"/>
                  </a:cubicBezTo>
                  <a:cubicBezTo>
                    <a:pt x="237" y="201"/>
                    <a:pt x="227" y="201"/>
                    <a:pt x="218" y="201"/>
                  </a:cubicBezTo>
                  <a:cubicBezTo>
                    <a:pt x="206" y="201"/>
                    <a:pt x="203" y="206"/>
                    <a:pt x="206" y="217"/>
                  </a:cubicBezTo>
                  <a:cubicBezTo>
                    <a:pt x="213" y="237"/>
                    <a:pt x="220" y="257"/>
                    <a:pt x="227" y="277"/>
                  </a:cubicBezTo>
                  <a:cubicBezTo>
                    <a:pt x="228" y="278"/>
                    <a:pt x="228" y="280"/>
                    <a:pt x="228" y="281"/>
                  </a:cubicBezTo>
                  <a:cubicBezTo>
                    <a:pt x="226" y="281"/>
                    <a:pt x="225" y="280"/>
                    <a:pt x="224" y="279"/>
                  </a:cubicBezTo>
                  <a:cubicBezTo>
                    <a:pt x="191" y="254"/>
                    <a:pt x="159" y="228"/>
                    <a:pt x="127" y="202"/>
                  </a:cubicBezTo>
                  <a:cubicBezTo>
                    <a:pt x="125" y="201"/>
                    <a:pt x="124" y="201"/>
                    <a:pt x="122" y="201"/>
                  </a:cubicBezTo>
                  <a:cubicBezTo>
                    <a:pt x="92" y="201"/>
                    <a:pt x="62" y="201"/>
                    <a:pt x="32" y="201"/>
                  </a:cubicBezTo>
                  <a:cubicBezTo>
                    <a:pt x="17" y="201"/>
                    <a:pt x="5" y="192"/>
                    <a:pt x="2" y="178"/>
                  </a:cubicBezTo>
                  <a:cubicBezTo>
                    <a:pt x="1" y="175"/>
                    <a:pt x="0" y="172"/>
                    <a:pt x="0" y="169"/>
                  </a:cubicBezTo>
                  <a:cubicBezTo>
                    <a:pt x="0" y="123"/>
                    <a:pt x="0" y="78"/>
                    <a:pt x="0" y="32"/>
                  </a:cubicBezTo>
                  <a:cubicBezTo>
                    <a:pt x="0" y="14"/>
                    <a:pt x="14" y="0"/>
                    <a:pt x="32" y="0"/>
                  </a:cubicBezTo>
                  <a:cubicBezTo>
                    <a:pt x="68" y="0"/>
                    <a:pt x="103" y="0"/>
                    <a:pt x="139" y="0"/>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298" name="Freeform 333"/>
            <p:cNvSpPr>
              <a:spLocks/>
            </p:cNvSpPr>
            <p:nvPr/>
          </p:nvSpPr>
          <p:spPr bwMode="gray">
            <a:xfrm>
              <a:off x="7175653" y="3861134"/>
              <a:ext cx="261421" cy="265319"/>
            </a:xfrm>
            <a:custGeom>
              <a:avLst/>
              <a:gdLst/>
              <a:ahLst/>
              <a:cxnLst>
                <a:cxn ang="0">
                  <a:pos x="40" y="204"/>
                </a:cxn>
                <a:cxn ang="0">
                  <a:pos x="41" y="200"/>
                </a:cxn>
                <a:cxn ang="0">
                  <a:pos x="56" y="158"/>
                </a:cxn>
                <a:cxn ang="0">
                  <a:pos x="56" y="157"/>
                </a:cxn>
                <a:cxn ang="0">
                  <a:pos x="48" y="146"/>
                </a:cxn>
                <a:cxn ang="0">
                  <a:pos x="23" y="146"/>
                </a:cxn>
                <a:cxn ang="0">
                  <a:pos x="0" y="123"/>
                </a:cxn>
                <a:cxn ang="0">
                  <a:pos x="0" y="23"/>
                </a:cxn>
                <a:cxn ang="0">
                  <a:pos x="23" y="0"/>
                </a:cxn>
                <a:cxn ang="0">
                  <a:pos x="178" y="0"/>
                </a:cxn>
                <a:cxn ang="0">
                  <a:pos x="201" y="23"/>
                </a:cxn>
                <a:cxn ang="0">
                  <a:pos x="201" y="56"/>
                </a:cxn>
                <a:cxn ang="0">
                  <a:pos x="201" y="59"/>
                </a:cxn>
                <a:cxn ang="0">
                  <a:pos x="198" y="59"/>
                </a:cxn>
                <a:cxn ang="0">
                  <a:pos x="162" y="59"/>
                </a:cxn>
                <a:cxn ang="0">
                  <a:pos x="116" y="101"/>
                </a:cxn>
                <a:cxn ang="0">
                  <a:pos x="115" y="109"/>
                </a:cxn>
                <a:cxn ang="0">
                  <a:pos x="115" y="143"/>
                </a:cxn>
                <a:cxn ang="0">
                  <a:pos x="114" y="146"/>
                </a:cxn>
                <a:cxn ang="0">
                  <a:pos x="43" y="203"/>
                </a:cxn>
                <a:cxn ang="0">
                  <a:pos x="41" y="204"/>
                </a:cxn>
                <a:cxn ang="0">
                  <a:pos x="40" y="204"/>
                </a:cxn>
              </a:cxnLst>
              <a:rect l="0" t="0" r="r" b="b"/>
              <a:pathLst>
                <a:path w="201" h="204">
                  <a:moveTo>
                    <a:pt x="40" y="204"/>
                  </a:moveTo>
                  <a:cubicBezTo>
                    <a:pt x="40" y="203"/>
                    <a:pt x="40" y="201"/>
                    <a:pt x="41" y="200"/>
                  </a:cubicBezTo>
                  <a:cubicBezTo>
                    <a:pt x="46" y="186"/>
                    <a:pt x="51" y="172"/>
                    <a:pt x="56" y="158"/>
                  </a:cubicBezTo>
                  <a:cubicBezTo>
                    <a:pt x="56" y="158"/>
                    <a:pt x="56" y="157"/>
                    <a:pt x="56" y="157"/>
                  </a:cubicBezTo>
                  <a:cubicBezTo>
                    <a:pt x="58" y="150"/>
                    <a:pt x="56" y="146"/>
                    <a:pt x="48" y="146"/>
                  </a:cubicBezTo>
                  <a:cubicBezTo>
                    <a:pt x="40" y="145"/>
                    <a:pt x="31" y="146"/>
                    <a:pt x="23" y="146"/>
                  </a:cubicBezTo>
                  <a:cubicBezTo>
                    <a:pt x="10" y="146"/>
                    <a:pt x="0" y="136"/>
                    <a:pt x="0" y="123"/>
                  </a:cubicBezTo>
                  <a:cubicBezTo>
                    <a:pt x="0" y="90"/>
                    <a:pt x="0" y="56"/>
                    <a:pt x="0" y="23"/>
                  </a:cubicBezTo>
                  <a:cubicBezTo>
                    <a:pt x="0" y="10"/>
                    <a:pt x="10" y="0"/>
                    <a:pt x="23" y="0"/>
                  </a:cubicBezTo>
                  <a:cubicBezTo>
                    <a:pt x="75" y="0"/>
                    <a:pt x="126" y="0"/>
                    <a:pt x="178" y="0"/>
                  </a:cubicBezTo>
                  <a:cubicBezTo>
                    <a:pt x="191" y="0"/>
                    <a:pt x="201" y="10"/>
                    <a:pt x="201" y="23"/>
                  </a:cubicBezTo>
                  <a:cubicBezTo>
                    <a:pt x="201" y="34"/>
                    <a:pt x="201" y="45"/>
                    <a:pt x="201" y="56"/>
                  </a:cubicBezTo>
                  <a:cubicBezTo>
                    <a:pt x="201" y="57"/>
                    <a:pt x="201" y="58"/>
                    <a:pt x="201" y="59"/>
                  </a:cubicBezTo>
                  <a:cubicBezTo>
                    <a:pt x="200" y="59"/>
                    <a:pt x="199" y="59"/>
                    <a:pt x="198" y="59"/>
                  </a:cubicBezTo>
                  <a:cubicBezTo>
                    <a:pt x="186" y="59"/>
                    <a:pt x="174" y="59"/>
                    <a:pt x="162" y="59"/>
                  </a:cubicBezTo>
                  <a:cubicBezTo>
                    <a:pt x="139" y="59"/>
                    <a:pt x="118" y="78"/>
                    <a:pt x="116" y="101"/>
                  </a:cubicBezTo>
                  <a:cubicBezTo>
                    <a:pt x="115" y="104"/>
                    <a:pt x="115" y="106"/>
                    <a:pt x="115" y="109"/>
                  </a:cubicBezTo>
                  <a:cubicBezTo>
                    <a:pt x="115" y="120"/>
                    <a:pt x="115" y="132"/>
                    <a:pt x="115" y="143"/>
                  </a:cubicBezTo>
                  <a:cubicBezTo>
                    <a:pt x="115" y="144"/>
                    <a:pt x="115" y="146"/>
                    <a:pt x="114" y="146"/>
                  </a:cubicBezTo>
                  <a:cubicBezTo>
                    <a:pt x="90" y="165"/>
                    <a:pt x="67" y="184"/>
                    <a:pt x="43" y="203"/>
                  </a:cubicBezTo>
                  <a:cubicBezTo>
                    <a:pt x="42" y="203"/>
                    <a:pt x="41" y="204"/>
                    <a:pt x="41" y="204"/>
                  </a:cubicBezTo>
                  <a:cubicBezTo>
                    <a:pt x="40" y="204"/>
                    <a:pt x="40" y="204"/>
                    <a:pt x="40" y="204"/>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grpSp>
      <p:sp>
        <p:nvSpPr>
          <p:cNvPr id="299" name="Parallelogram 298"/>
          <p:cNvSpPr/>
          <p:nvPr/>
        </p:nvSpPr>
        <p:spPr bwMode="gray">
          <a:xfrm>
            <a:off x="602568" y="3996616"/>
            <a:ext cx="2081018" cy="578455"/>
          </a:xfrm>
          <a:prstGeom prst="parallelogram">
            <a:avLst>
              <a:gd name="adj" fmla="val 49368"/>
            </a:avLst>
          </a:prstGeom>
          <a:solidFill>
            <a:srgbClr val="00739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300" name="Rectangle 7"/>
          <p:cNvSpPr>
            <a:spLocks noChangeArrowheads="1"/>
          </p:cNvSpPr>
          <p:nvPr/>
        </p:nvSpPr>
        <p:spPr bwMode="gray">
          <a:xfrm>
            <a:off x="1248517" y="4192791"/>
            <a:ext cx="1116558" cy="166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200" kern="0" dirty="0">
                <a:solidFill>
                  <a:srgbClr val="FFFFFF"/>
                </a:solidFill>
              </a:rPr>
              <a:t>DATA TIER</a:t>
            </a:r>
          </a:p>
        </p:txBody>
      </p:sp>
      <p:sp>
        <p:nvSpPr>
          <p:cNvPr id="301" name="Parallelogram 300"/>
          <p:cNvSpPr/>
          <p:nvPr/>
        </p:nvSpPr>
        <p:spPr bwMode="gray">
          <a:xfrm>
            <a:off x="411727" y="4036851"/>
            <a:ext cx="805025" cy="435833"/>
          </a:xfrm>
          <a:prstGeom prst="parallelogram">
            <a:avLst>
              <a:gd name="adj" fmla="val 49368"/>
            </a:avLst>
          </a:prstGeom>
          <a:solidFill>
            <a:srgbClr val="FFFFFF"/>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kern="0">
              <a:solidFill>
                <a:srgbClr val="FFFFFF"/>
              </a:solidFill>
            </a:endParaRPr>
          </a:p>
        </p:txBody>
      </p:sp>
      <p:grpSp>
        <p:nvGrpSpPr>
          <p:cNvPr id="305" name="Group 91"/>
          <p:cNvGrpSpPr/>
          <p:nvPr/>
        </p:nvGrpSpPr>
        <p:grpSpPr bwMode="gray">
          <a:xfrm>
            <a:off x="697560" y="4147264"/>
            <a:ext cx="233358" cy="227537"/>
            <a:chOff x="7949368" y="2850833"/>
            <a:chExt cx="457014" cy="492164"/>
          </a:xfrm>
          <a:solidFill>
            <a:srgbClr val="007395"/>
          </a:solidFill>
        </p:grpSpPr>
        <p:sp>
          <p:nvSpPr>
            <p:cNvPr id="306" name="Freeform 425"/>
            <p:cNvSpPr>
              <a:spLocks noEditPoints="1"/>
            </p:cNvSpPr>
            <p:nvPr/>
          </p:nvSpPr>
          <p:spPr bwMode="gray">
            <a:xfrm>
              <a:off x="7955226" y="2850833"/>
              <a:ext cx="451154" cy="205068"/>
            </a:xfrm>
            <a:custGeom>
              <a:avLst/>
              <a:gdLst/>
              <a:ahLst/>
              <a:cxnLst>
                <a:cxn ang="0">
                  <a:pos x="233" y="52"/>
                </a:cxn>
                <a:cxn ang="0">
                  <a:pos x="233" y="76"/>
                </a:cxn>
                <a:cxn ang="0">
                  <a:pos x="228" y="86"/>
                </a:cxn>
                <a:cxn ang="0">
                  <a:pos x="214" y="93"/>
                </a:cxn>
                <a:cxn ang="0">
                  <a:pos x="185" y="100"/>
                </a:cxn>
                <a:cxn ang="0">
                  <a:pos x="138" y="104"/>
                </a:cxn>
                <a:cxn ang="0">
                  <a:pos x="102" y="104"/>
                </a:cxn>
                <a:cxn ang="0">
                  <a:pos x="57" y="101"/>
                </a:cxn>
                <a:cxn ang="0">
                  <a:pos x="18" y="93"/>
                </a:cxn>
                <a:cxn ang="0">
                  <a:pos x="6" y="87"/>
                </a:cxn>
                <a:cxn ang="0">
                  <a:pos x="1" y="83"/>
                </a:cxn>
                <a:cxn ang="0">
                  <a:pos x="0" y="77"/>
                </a:cxn>
                <a:cxn ang="0">
                  <a:pos x="0" y="27"/>
                </a:cxn>
                <a:cxn ang="0">
                  <a:pos x="3" y="19"/>
                </a:cxn>
                <a:cxn ang="0">
                  <a:pos x="16" y="12"/>
                </a:cxn>
                <a:cxn ang="0">
                  <a:pos x="43" y="5"/>
                </a:cxn>
                <a:cxn ang="0">
                  <a:pos x="91" y="1"/>
                </a:cxn>
                <a:cxn ang="0">
                  <a:pos x="112" y="0"/>
                </a:cxn>
                <a:cxn ang="0">
                  <a:pos x="160" y="2"/>
                </a:cxn>
                <a:cxn ang="0">
                  <a:pos x="207" y="9"/>
                </a:cxn>
                <a:cxn ang="0">
                  <a:pos x="223" y="15"/>
                </a:cxn>
                <a:cxn ang="0">
                  <a:pos x="229" y="19"/>
                </a:cxn>
                <a:cxn ang="0">
                  <a:pos x="233" y="28"/>
                </a:cxn>
                <a:cxn ang="0">
                  <a:pos x="233" y="52"/>
                </a:cxn>
                <a:cxn ang="0">
                  <a:pos x="222" y="27"/>
                </a:cxn>
                <a:cxn ang="0">
                  <a:pos x="216" y="23"/>
                </a:cxn>
                <a:cxn ang="0">
                  <a:pos x="192" y="16"/>
                </a:cxn>
                <a:cxn ang="0">
                  <a:pos x="149" y="12"/>
                </a:cxn>
                <a:cxn ang="0">
                  <a:pos x="97" y="11"/>
                </a:cxn>
                <a:cxn ang="0">
                  <a:pos x="50" y="15"/>
                </a:cxn>
                <a:cxn ang="0">
                  <a:pos x="20" y="21"/>
                </a:cxn>
                <a:cxn ang="0">
                  <a:pos x="13" y="25"/>
                </a:cxn>
                <a:cxn ang="0">
                  <a:pos x="13" y="29"/>
                </a:cxn>
                <a:cxn ang="0">
                  <a:pos x="18" y="31"/>
                </a:cxn>
                <a:cxn ang="0">
                  <a:pos x="47" y="38"/>
                </a:cxn>
                <a:cxn ang="0">
                  <a:pos x="107" y="43"/>
                </a:cxn>
                <a:cxn ang="0">
                  <a:pos x="157" y="41"/>
                </a:cxn>
                <a:cxn ang="0">
                  <a:pos x="197" y="36"/>
                </a:cxn>
                <a:cxn ang="0">
                  <a:pos x="218" y="30"/>
                </a:cxn>
                <a:cxn ang="0">
                  <a:pos x="222" y="27"/>
                </a:cxn>
                <a:cxn ang="0">
                  <a:pos x="156" y="69"/>
                </a:cxn>
                <a:cxn ang="0">
                  <a:pos x="156" y="69"/>
                </a:cxn>
                <a:cxn ang="0">
                  <a:pos x="192" y="65"/>
                </a:cxn>
                <a:cxn ang="0">
                  <a:pos x="214" y="59"/>
                </a:cxn>
                <a:cxn ang="0">
                  <a:pos x="218" y="52"/>
                </a:cxn>
                <a:cxn ang="0">
                  <a:pos x="211" y="49"/>
                </a:cxn>
                <a:cxn ang="0">
                  <a:pos x="183" y="55"/>
                </a:cxn>
                <a:cxn ang="0">
                  <a:pos x="155" y="58"/>
                </a:cxn>
                <a:cxn ang="0">
                  <a:pos x="150" y="62"/>
                </a:cxn>
                <a:cxn ang="0">
                  <a:pos x="152" y="67"/>
                </a:cxn>
                <a:cxn ang="0">
                  <a:pos x="156" y="69"/>
                </a:cxn>
              </a:cxnLst>
              <a:rect l="0" t="0" r="r" b="b"/>
              <a:pathLst>
                <a:path w="233" h="104">
                  <a:moveTo>
                    <a:pt x="233" y="52"/>
                  </a:moveTo>
                  <a:cubicBezTo>
                    <a:pt x="233" y="60"/>
                    <a:pt x="233" y="68"/>
                    <a:pt x="233" y="76"/>
                  </a:cubicBezTo>
                  <a:cubicBezTo>
                    <a:pt x="233" y="80"/>
                    <a:pt x="231" y="83"/>
                    <a:pt x="228" y="86"/>
                  </a:cubicBezTo>
                  <a:cubicBezTo>
                    <a:pt x="224" y="89"/>
                    <a:pt x="219" y="91"/>
                    <a:pt x="214" y="93"/>
                  </a:cubicBezTo>
                  <a:cubicBezTo>
                    <a:pt x="205" y="96"/>
                    <a:pt x="195" y="98"/>
                    <a:pt x="185" y="100"/>
                  </a:cubicBezTo>
                  <a:cubicBezTo>
                    <a:pt x="169" y="102"/>
                    <a:pt x="153" y="103"/>
                    <a:pt x="138" y="104"/>
                  </a:cubicBezTo>
                  <a:cubicBezTo>
                    <a:pt x="126" y="104"/>
                    <a:pt x="114" y="104"/>
                    <a:pt x="102" y="104"/>
                  </a:cubicBezTo>
                  <a:cubicBezTo>
                    <a:pt x="87" y="103"/>
                    <a:pt x="72" y="102"/>
                    <a:pt x="57" y="101"/>
                  </a:cubicBezTo>
                  <a:cubicBezTo>
                    <a:pt x="44" y="99"/>
                    <a:pt x="31" y="97"/>
                    <a:pt x="18" y="93"/>
                  </a:cubicBezTo>
                  <a:cubicBezTo>
                    <a:pt x="14" y="91"/>
                    <a:pt x="10" y="89"/>
                    <a:pt x="6" y="87"/>
                  </a:cubicBezTo>
                  <a:cubicBezTo>
                    <a:pt x="4" y="86"/>
                    <a:pt x="3" y="84"/>
                    <a:pt x="1" y="83"/>
                  </a:cubicBezTo>
                  <a:cubicBezTo>
                    <a:pt x="0" y="81"/>
                    <a:pt x="0" y="79"/>
                    <a:pt x="0" y="77"/>
                  </a:cubicBezTo>
                  <a:cubicBezTo>
                    <a:pt x="0" y="60"/>
                    <a:pt x="0" y="44"/>
                    <a:pt x="0" y="27"/>
                  </a:cubicBezTo>
                  <a:cubicBezTo>
                    <a:pt x="0" y="24"/>
                    <a:pt x="1" y="21"/>
                    <a:pt x="3" y="19"/>
                  </a:cubicBezTo>
                  <a:cubicBezTo>
                    <a:pt x="7" y="15"/>
                    <a:pt x="11" y="13"/>
                    <a:pt x="16" y="12"/>
                  </a:cubicBezTo>
                  <a:cubicBezTo>
                    <a:pt x="25" y="8"/>
                    <a:pt x="34" y="7"/>
                    <a:pt x="43" y="5"/>
                  </a:cubicBezTo>
                  <a:cubicBezTo>
                    <a:pt x="59" y="3"/>
                    <a:pt x="75" y="1"/>
                    <a:pt x="91" y="1"/>
                  </a:cubicBezTo>
                  <a:cubicBezTo>
                    <a:pt x="98" y="0"/>
                    <a:pt x="105" y="0"/>
                    <a:pt x="112" y="0"/>
                  </a:cubicBezTo>
                  <a:cubicBezTo>
                    <a:pt x="128" y="0"/>
                    <a:pt x="144" y="0"/>
                    <a:pt x="160" y="2"/>
                  </a:cubicBezTo>
                  <a:cubicBezTo>
                    <a:pt x="176" y="3"/>
                    <a:pt x="192" y="5"/>
                    <a:pt x="207" y="9"/>
                  </a:cubicBezTo>
                  <a:cubicBezTo>
                    <a:pt x="213" y="10"/>
                    <a:pt x="218" y="12"/>
                    <a:pt x="223" y="15"/>
                  </a:cubicBezTo>
                  <a:cubicBezTo>
                    <a:pt x="225" y="16"/>
                    <a:pt x="227" y="17"/>
                    <a:pt x="229" y="19"/>
                  </a:cubicBezTo>
                  <a:cubicBezTo>
                    <a:pt x="232" y="21"/>
                    <a:pt x="233" y="24"/>
                    <a:pt x="233" y="28"/>
                  </a:cubicBezTo>
                  <a:cubicBezTo>
                    <a:pt x="233" y="36"/>
                    <a:pt x="233" y="44"/>
                    <a:pt x="233" y="52"/>
                  </a:cubicBezTo>
                  <a:close/>
                  <a:moveTo>
                    <a:pt x="222" y="27"/>
                  </a:moveTo>
                  <a:cubicBezTo>
                    <a:pt x="221" y="25"/>
                    <a:pt x="218" y="24"/>
                    <a:pt x="216" y="23"/>
                  </a:cubicBezTo>
                  <a:cubicBezTo>
                    <a:pt x="208" y="20"/>
                    <a:pt x="200" y="18"/>
                    <a:pt x="192" y="16"/>
                  </a:cubicBezTo>
                  <a:cubicBezTo>
                    <a:pt x="178" y="14"/>
                    <a:pt x="164" y="12"/>
                    <a:pt x="149" y="12"/>
                  </a:cubicBezTo>
                  <a:cubicBezTo>
                    <a:pt x="132" y="11"/>
                    <a:pt x="115" y="10"/>
                    <a:pt x="97" y="11"/>
                  </a:cubicBezTo>
                  <a:cubicBezTo>
                    <a:pt x="81" y="11"/>
                    <a:pt x="66" y="13"/>
                    <a:pt x="50" y="15"/>
                  </a:cubicBezTo>
                  <a:cubicBezTo>
                    <a:pt x="40" y="16"/>
                    <a:pt x="30" y="18"/>
                    <a:pt x="20" y="21"/>
                  </a:cubicBezTo>
                  <a:cubicBezTo>
                    <a:pt x="18" y="22"/>
                    <a:pt x="15" y="23"/>
                    <a:pt x="13" y="25"/>
                  </a:cubicBezTo>
                  <a:cubicBezTo>
                    <a:pt x="10" y="26"/>
                    <a:pt x="10" y="27"/>
                    <a:pt x="13" y="29"/>
                  </a:cubicBezTo>
                  <a:cubicBezTo>
                    <a:pt x="15" y="30"/>
                    <a:pt x="16" y="31"/>
                    <a:pt x="18" y="31"/>
                  </a:cubicBezTo>
                  <a:cubicBezTo>
                    <a:pt x="27" y="35"/>
                    <a:pt x="37" y="37"/>
                    <a:pt x="47" y="38"/>
                  </a:cubicBezTo>
                  <a:cubicBezTo>
                    <a:pt x="67" y="41"/>
                    <a:pt x="87" y="43"/>
                    <a:pt x="107" y="43"/>
                  </a:cubicBezTo>
                  <a:cubicBezTo>
                    <a:pt x="124" y="43"/>
                    <a:pt x="141" y="43"/>
                    <a:pt x="157" y="41"/>
                  </a:cubicBezTo>
                  <a:cubicBezTo>
                    <a:pt x="171" y="40"/>
                    <a:pt x="184" y="39"/>
                    <a:pt x="197" y="36"/>
                  </a:cubicBezTo>
                  <a:cubicBezTo>
                    <a:pt x="204" y="35"/>
                    <a:pt x="211" y="33"/>
                    <a:pt x="218" y="30"/>
                  </a:cubicBezTo>
                  <a:cubicBezTo>
                    <a:pt x="219" y="29"/>
                    <a:pt x="221" y="28"/>
                    <a:pt x="222" y="27"/>
                  </a:cubicBezTo>
                  <a:close/>
                  <a:moveTo>
                    <a:pt x="156" y="69"/>
                  </a:moveTo>
                  <a:cubicBezTo>
                    <a:pt x="156" y="69"/>
                    <a:pt x="156" y="69"/>
                    <a:pt x="156" y="69"/>
                  </a:cubicBezTo>
                  <a:cubicBezTo>
                    <a:pt x="168" y="68"/>
                    <a:pt x="180" y="66"/>
                    <a:pt x="192" y="65"/>
                  </a:cubicBezTo>
                  <a:cubicBezTo>
                    <a:pt x="200" y="64"/>
                    <a:pt x="207" y="62"/>
                    <a:pt x="214" y="59"/>
                  </a:cubicBezTo>
                  <a:cubicBezTo>
                    <a:pt x="217" y="58"/>
                    <a:pt x="219" y="55"/>
                    <a:pt x="218" y="52"/>
                  </a:cubicBezTo>
                  <a:cubicBezTo>
                    <a:pt x="217" y="49"/>
                    <a:pt x="214" y="48"/>
                    <a:pt x="211" y="49"/>
                  </a:cubicBezTo>
                  <a:cubicBezTo>
                    <a:pt x="202" y="52"/>
                    <a:pt x="192" y="54"/>
                    <a:pt x="183" y="55"/>
                  </a:cubicBezTo>
                  <a:cubicBezTo>
                    <a:pt x="173" y="56"/>
                    <a:pt x="164" y="57"/>
                    <a:pt x="155" y="58"/>
                  </a:cubicBezTo>
                  <a:cubicBezTo>
                    <a:pt x="153" y="58"/>
                    <a:pt x="151" y="59"/>
                    <a:pt x="150" y="62"/>
                  </a:cubicBezTo>
                  <a:cubicBezTo>
                    <a:pt x="149" y="64"/>
                    <a:pt x="150" y="66"/>
                    <a:pt x="152" y="67"/>
                  </a:cubicBezTo>
                  <a:cubicBezTo>
                    <a:pt x="153" y="69"/>
                    <a:pt x="155" y="69"/>
                    <a:pt x="156" y="69"/>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07" name="Freeform 426"/>
            <p:cNvSpPr>
              <a:spLocks noEditPoints="1"/>
            </p:cNvSpPr>
            <p:nvPr/>
          </p:nvSpPr>
          <p:spPr bwMode="gray">
            <a:xfrm>
              <a:off x="7949368" y="3044184"/>
              <a:ext cx="457014" cy="158197"/>
            </a:xfrm>
            <a:custGeom>
              <a:avLst/>
              <a:gdLst/>
              <a:ahLst/>
              <a:cxnLst>
                <a:cxn ang="0">
                  <a:pos x="234" y="0"/>
                </a:cxn>
                <a:cxn ang="0">
                  <a:pos x="234" y="8"/>
                </a:cxn>
                <a:cxn ang="0">
                  <a:pos x="234" y="54"/>
                </a:cxn>
                <a:cxn ang="0">
                  <a:pos x="230" y="62"/>
                </a:cxn>
                <a:cxn ang="0">
                  <a:pos x="217" y="69"/>
                </a:cxn>
                <a:cxn ang="0">
                  <a:pos x="189" y="76"/>
                </a:cxn>
                <a:cxn ang="0">
                  <a:pos x="140" y="80"/>
                </a:cxn>
                <a:cxn ang="0">
                  <a:pos x="106" y="81"/>
                </a:cxn>
                <a:cxn ang="0">
                  <a:pos x="61" y="78"/>
                </a:cxn>
                <a:cxn ang="0">
                  <a:pos x="21" y="71"/>
                </a:cxn>
                <a:cxn ang="0">
                  <a:pos x="6" y="64"/>
                </a:cxn>
                <a:cxn ang="0">
                  <a:pos x="3" y="61"/>
                </a:cxn>
                <a:cxn ang="0">
                  <a:pos x="0" y="55"/>
                </a:cxn>
                <a:cxn ang="0">
                  <a:pos x="1" y="2"/>
                </a:cxn>
                <a:cxn ang="0">
                  <a:pos x="1" y="0"/>
                </a:cxn>
                <a:cxn ang="0">
                  <a:pos x="34" y="14"/>
                </a:cxn>
                <a:cxn ang="0">
                  <a:pos x="80" y="20"/>
                </a:cxn>
                <a:cxn ang="0">
                  <a:pos x="128" y="21"/>
                </a:cxn>
                <a:cxn ang="0">
                  <a:pos x="182" y="17"/>
                </a:cxn>
                <a:cxn ang="0">
                  <a:pos x="217" y="9"/>
                </a:cxn>
                <a:cxn ang="0">
                  <a:pos x="234" y="0"/>
                </a:cxn>
                <a:cxn ang="0">
                  <a:pos x="157" y="46"/>
                </a:cxn>
                <a:cxn ang="0">
                  <a:pos x="189" y="42"/>
                </a:cxn>
                <a:cxn ang="0">
                  <a:pos x="215" y="36"/>
                </a:cxn>
                <a:cxn ang="0">
                  <a:pos x="219" y="29"/>
                </a:cxn>
                <a:cxn ang="0">
                  <a:pos x="211" y="26"/>
                </a:cxn>
                <a:cxn ang="0">
                  <a:pos x="202" y="29"/>
                </a:cxn>
                <a:cxn ang="0">
                  <a:pos x="157" y="35"/>
                </a:cxn>
                <a:cxn ang="0">
                  <a:pos x="151" y="41"/>
                </a:cxn>
                <a:cxn ang="0">
                  <a:pos x="157" y="46"/>
                </a:cxn>
              </a:cxnLst>
              <a:rect l="0" t="0" r="r" b="b"/>
              <a:pathLst>
                <a:path w="234" h="81">
                  <a:moveTo>
                    <a:pt x="234" y="0"/>
                  </a:moveTo>
                  <a:cubicBezTo>
                    <a:pt x="234" y="2"/>
                    <a:pt x="234" y="5"/>
                    <a:pt x="234" y="8"/>
                  </a:cubicBezTo>
                  <a:cubicBezTo>
                    <a:pt x="234" y="23"/>
                    <a:pt x="234" y="39"/>
                    <a:pt x="234" y="54"/>
                  </a:cubicBezTo>
                  <a:cubicBezTo>
                    <a:pt x="234" y="57"/>
                    <a:pt x="233" y="60"/>
                    <a:pt x="230" y="62"/>
                  </a:cubicBezTo>
                  <a:cubicBezTo>
                    <a:pt x="227" y="66"/>
                    <a:pt x="222" y="68"/>
                    <a:pt x="217" y="69"/>
                  </a:cubicBezTo>
                  <a:cubicBezTo>
                    <a:pt x="208" y="73"/>
                    <a:pt x="199" y="74"/>
                    <a:pt x="189" y="76"/>
                  </a:cubicBezTo>
                  <a:cubicBezTo>
                    <a:pt x="173" y="79"/>
                    <a:pt x="156" y="80"/>
                    <a:pt x="140" y="80"/>
                  </a:cubicBezTo>
                  <a:cubicBezTo>
                    <a:pt x="128" y="81"/>
                    <a:pt x="117" y="81"/>
                    <a:pt x="106" y="81"/>
                  </a:cubicBezTo>
                  <a:cubicBezTo>
                    <a:pt x="91" y="80"/>
                    <a:pt x="76" y="79"/>
                    <a:pt x="61" y="78"/>
                  </a:cubicBezTo>
                  <a:cubicBezTo>
                    <a:pt x="48" y="77"/>
                    <a:pt x="34" y="75"/>
                    <a:pt x="21" y="71"/>
                  </a:cubicBezTo>
                  <a:cubicBezTo>
                    <a:pt x="15" y="69"/>
                    <a:pt x="11" y="67"/>
                    <a:pt x="6" y="64"/>
                  </a:cubicBezTo>
                  <a:cubicBezTo>
                    <a:pt x="5" y="63"/>
                    <a:pt x="4" y="62"/>
                    <a:pt x="3" y="61"/>
                  </a:cubicBezTo>
                  <a:cubicBezTo>
                    <a:pt x="1" y="59"/>
                    <a:pt x="0" y="57"/>
                    <a:pt x="0" y="55"/>
                  </a:cubicBezTo>
                  <a:cubicBezTo>
                    <a:pt x="1" y="37"/>
                    <a:pt x="1" y="19"/>
                    <a:pt x="1" y="2"/>
                  </a:cubicBezTo>
                  <a:cubicBezTo>
                    <a:pt x="1" y="1"/>
                    <a:pt x="1" y="0"/>
                    <a:pt x="1" y="0"/>
                  </a:cubicBezTo>
                  <a:cubicBezTo>
                    <a:pt x="10" y="9"/>
                    <a:pt x="22" y="11"/>
                    <a:pt x="34" y="14"/>
                  </a:cubicBezTo>
                  <a:cubicBezTo>
                    <a:pt x="49" y="17"/>
                    <a:pt x="65" y="19"/>
                    <a:pt x="80" y="20"/>
                  </a:cubicBezTo>
                  <a:cubicBezTo>
                    <a:pt x="96" y="21"/>
                    <a:pt x="112" y="21"/>
                    <a:pt x="128" y="21"/>
                  </a:cubicBezTo>
                  <a:cubicBezTo>
                    <a:pt x="146" y="21"/>
                    <a:pt x="164" y="19"/>
                    <a:pt x="182" y="17"/>
                  </a:cubicBezTo>
                  <a:cubicBezTo>
                    <a:pt x="194" y="15"/>
                    <a:pt x="206" y="13"/>
                    <a:pt x="217" y="9"/>
                  </a:cubicBezTo>
                  <a:cubicBezTo>
                    <a:pt x="225" y="7"/>
                    <a:pt x="227" y="5"/>
                    <a:pt x="234" y="0"/>
                  </a:cubicBezTo>
                  <a:close/>
                  <a:moveTo>
                    <a:pt x="157" y="46"/>
                  </a:moveTo>
                  <a:cubicBezTo>
                    <a:pt x="168" y="45"/>
                    <a:pt x="178" y="44"/>
                    <a:pt x="189" y="42"/>
                  </a:cubicBezTo>
                  <a:cubicBezTo>
                    <a:pt x="198" y="41"/>
                    <a:pt x="207" y="39"/>
                    <a:pt x="215" y="36"/>
                  </a:cubicBezTo>
                  <a:cubicBezTo>
                    <a:pt x="218" y="35"/>
                    <a:pt x="220" y="32"/>
                    <a:pt x="219" y="29"/>
                  </a:cubicBezTo>
                  <a:cubicBezTo>
                    <a:pt x="218" y="26"/>
                    <a:pt x="215" y="25"/>
                    <a:pt x="211" y="26"/>
                  </a:cubicBezTo>
                  <a:cubicBezTo>
                    <a:pt x="208" y="27"/>
                    <a:pt x="205" y="28"/>
                    <a:pt x="202" y="29"/>
                  </a:cubicBezTo>
                  <a:cubicBezTo>
                    <a:pt x="187" y="33"/>
                    <a:pt x="172" y="34"/>
                    <a:pt x="157" y="35"/>
                  </a:cubicBezTo>
                  <a:cubicBezTo>
                    <a:pt x="153" y="35"/>
                    <a:pt x="151" y="37"/>
                    <a:pt x="151" y="41"/>
                  </a:cubicBezTo>
                  <a:cubicBezTo>
                    <a:pt x="151" y="44"/>
                    <a:pt x="154" y="46"/>
                    <a:pt x="157" y="46"/>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08" name="Freeform 427"/>
            <p:cNvSpPr>
              <a:spLocks noEditPoints="1"/>
            </p:cNvSpPr>
            <p:nvPr/>
          </p:nvSpPr>
          <p:spPr bwMode="gray">
            <a:xfrm>
              <a:off x="7949368" y="3184800"/>
              <a:ext cx="457014" cy="158197"/>
            </a:xfrm>
            <a:custGeom>
              <a:avLst/>
              <a:gdLst/>
              <a:ahLst/>
              <a:cxnLst>
                <a:cxn ang="0">
                  <a:pos x="1" y="1"/>
                </a:cxn>
                <a:cxn ang="0">
                  <a:pos x="29" y="14"/>
                </a:cxn>
                <a:cxn ang="0">
                  <a:pos x="65" y="19"/>
                </a:cxn>
                <a:cxn ang="0">
                  <a:pos x="103" y="22"/>
                </a:cxn>
                <a:cxn ang="0">
                  <a:pos x="129" y="22"/>
                </a:cxn>
                <a:cxn ang="0">
                  <a:pos x="188" y="17"/>
                </a:cxn>
                <a:cxn ang="0">
                  <a:pos x="220" y="9"/>
                </a:cxn>
                <a:cxn ang="0">
                  <a:pos x="234" y="0"/>
                </a:cxn>
                <a:cxn ang="0">
                  <a:pos x="234" y="2"/>
                </a:cxn>
                <a:cxn ang="0">
                  <a:pos x="234" y="54"/>
                </a:cxn>
                <a:cxn ang="0">
                  <a:pos x="229" y="64"/>
                </a:cxn>
                <a:cxn ang="0">
                  <a:pos x="214" y="71"/>
                </a:cxn>
                <a:cxn ang="0">
                  <a:pos x="185" y="78"/>
                </a:cxn>
                <a:cxn ang="0">
                  <a:pos x="135" y="82"/>
                </a:cxn>
                <a:cxn ang="0">
                  <a:pos x="90" y="81"/>
                </a:cxn>
                <a:cxn ang="0">
                  <a:pos x="57" y="78"/>
                </a:cxn>
                <a:cxn ang="0">
                  <a:pos x="17" y="70"/>
                </a:cxn>
                <a:cxn ang="0">
                  <a:pos x="4" y="63"/>
                </a:cxn>
                <a:cxn ang="0">
                  <a:pos x="0" y="54"/>
                </a:cxn>
                <a:cxn ang="0">
                  <a:pos x="1" y="3"/>
                </a:cxn>
                <a:cxn ang="0">
                  <a:pos x="1" y="1"/>
                </a:cxn>
                <a:cxn ang="0">
                  <a:pos x="156" y="47"/>
                </a:cxn>
                <a:cxn ang="0">
                  <a:pos x="157" y="47"/>
                </a:cxn>
                <a:cxn ang="0">
                  <a:pos x="193" y="43"/>
                </a:cxn>
                <a:cxn ang="0">
                  <a:pos x="216" y="37"/>
                </a:cxn>
                <a:cxn ang="0">
                  <a:pos x="219" y="30"/>
                </a:cxn>
                <a:cxn ang="0">
                  <a:pos x="212" y="27"/>
                </a:cxn>
                <a:cxn ang="0">
                  <a:pos x="182" y="33"/>
                </a:cxn>
                <a:cxn ang="0">
                  <a:pos x="156" y="36"/>
                </a:cxn>
                <a:cxn ang="0">
                  <a:pos x="151" y="41"/>
                </a:cxn>
                <a:cxn ang="0">
                  <a:pos x="156" y="47"/>
                </a:cxn>
              </a:cxnLst>
              <a:rect l="0" t="0" r="r" b="b"/>
              <a:pathLst>
                <a:path w="234" h="82">
                  <a:moveTo>
                    <a:pt x="1" y="1"/>
                  </a:moveTo>
                  <a:cubicBezTo>
                    <a:pt x="8" y="9"/>
                    <a:pt x="19" y="11"/>
                    <a:pt x="29" y="14"/>
                  </a:cubicBezTo>
                  <a:cubicBezTo>
                    <a:pt x="41" y="17"/>
                    <a:pt x="53" y="18"/>
                    <a:pt x="65" y="19"/>
                  </a:cubicBezTo>
                  <a:cubicBezTo>
                    <a:pt x="78" y="20"/>
                    <a:pt x="91" y="21"/>
                    <a:pt x="103" y="22"/>
                  </a:cubicBezTo>
                  <a:cubicBezTo>
                    <a:pt x="112" y="22"/>
                    <a:pt x="120" y="22"/>
                    <a:pt x="129" y="22"/>
                  </a:cubicBezTo>
                  <a:cubicBezTo>
                    <a:pt x="148" y="21"/>
                    <a:pt x="168" y="20"/>
                    <a:pt x="188" y="17"/>
                  </a:cubicBezTo>
                  <a:cubicBezTo>
                    <a:pt x="199" y="15"/>
                    <a:pt x="209" y="13"/>
                    <a:pt x="220" y="9"/>
                  </a:cubicBezTo>
                  <a:cubicBezTo>
                    <a:pt x="225" y="7"/>
                    <a:pt x="230" y="5"/>
                    <a:pt x="234" y="0"/>
                  </a:cubicBezTo>
                  <a:cubicBezTo>
                    <a:pt x="234" y="1"/>
                    <a:pt x="234" y="2"/>
                    <a:pt x="234" y="2"/>
                  </a:cubicBezTo>
                  <a:cubicBezTo>
                    <a:pt x="234" y="19"/>
                    <a:pt x="234" y="36"/>
                    <a:pt x="234" y="54"/>
                  </a:cubicBezTo>
                  <a:cubicBezTo>
                    <a:pt x="234" y="58"/>
                    <a:pt x="232" y="61"/>
                    <a:pt x="229" y="64"/>
                  </a:cubicBezTo>
                  <a:cubicBezTo>
                    <a:pt x="225" y="68"/>
                    <a:pt x="219" y="70"/>
                    <a:pt x="214" y="71"/>
                  </a:cubicBezTo>
                  <a:cubicBezTo>
                    <a:pt x="205" y="74"/>
                    <a:pt x="195" y="76"/>
                    <a:pt x="185" y="78"/>
                  </a:cubicBezTo>
                  <a:cubicBezTo>
                    <a:pt x="168" y="80"/>
                    <a:pt x="151" y="81"/>
                    <a:pt x="135" y="82"/>
                  </a:cubicBezTo>
                  <a:cubicBezTo>
                    <a:pt x="120" y="82"/>
                    <a:pt x="105" y="82"/>
                    <a:pt x="90" y="81"/>
                  </a:cubicBezTo>
                  <a:cubicBezTo>
                    <a:pt x="79" y="80"/>
                    <a:pt x="68" y="80"/>
                    <a:pt x="57" y="78"/>
                  </a:cubicBezTo>
                  <a:cubicBezTo>
                    <a:pt x="43" y="77"/>
                    <a:pt x="30" y="75"/>
                    <a:pt x="17" y="70"/>
                  </a:cubicBezTo>
                  <a:cubicBezTo>
                    <a:pt x="12" y="68"/>
                    <a:pt x="7" y="66"/>
                    <a:pt x="4" y="63"/>
                  </a:cubicBezTo>
                  <a:cubicBezTo>
                    <a:pt x="2" y="60"/>
                    <a:pt x="0" y="58"/>
                    <a:pt x="0" y="54"/>
                  </a:cubicBezTo>
                  <a:cubicBezTo>
                    <a:pt x="1" y="37"/>
                    <a:pt x="1" y="20"/>
                    <a:pt x="1" y="3"/>
                  </a:cubicBezTo>
                  <a:cubicBezTo>
                    <a:pt x="1" y="2"/>
                    <a:pt x="1" y="1"/>
                    <a:pt x="1" y="1"/>
                  </a:cubicBezTo>
                  <a:close/>
                  <a:moveTo>
                    <a:pt x="156" y="47"/>
                  </a:moveTo>
                  <a:cubicBezTo>
                    <a:pt x="156" y="47"/>
                    <a:pt x="156" y="47"/>
                    <a:pt x="157" y="47"/>
                  </a:cubicBezTo>
                  <a:cubicBezTo>
                    <a:pt x="169" y="46"/>
                    <a:pt x="181" y="44"/>
                    <a:pt x="193" y="43"/>
                  </a:cubicBezTo>
                  <a:cubicBezTo>
                    <a:pt x="201" y="42"/>
                    <a:pt x="208" y="40"/>
                    <a:pt x="216" y="37"/>
                  </a:cubicBezTo>
                  <a:cubicBezTo>
                    <a:pt x="218" y="36"/>
                    <a:pt x="220" y="33"/>
                    <a:pt x="219" y="30"/>
                  </a:cubicBezTo>
                  <a:cubicBezTo>
                    <a:pt x="218" y="27"/>
                    <a:pt x="215" y="26"/>
                    <a:pt x="212" y="27"/>
                  </a:cubicBezTo>
                  <a:cubicBezTo>
                    <a:pt x="202" y="30"/>
                    <a:pt x="192" y="32"/>
                    <a:pt x="182" y="33"/>
                  </a:cubicBezTo>
                  <a:cubicBezTo>
                    <a:pt x="174" y="34"/>
                    <a:pt x="165" y="35"/>
                    <a:pt x="156" y="36"/>
                  </a:cubicBezTo>
                  <a:cubicBezTo>
                    <a:pt x="153" y="36"/>
                    <a:pt x="151" y="39"/>
                    <a:pt x="151" y="41"/>
                  </a:cubicBezTo>
                  <a:cubicBezTo>
                    <a:pt x="151" y="44"/>
                    <a:pt x="154" y="47"/>
                    <a:pt x="156" y="47"/>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grpSp>
      <p:sp>
        <p:nvSpPr>
          <p:cNvPr id="309" name="Parallelogram 308"/>
          <p:cNvSpPr/>
          <p:nvPr/>
        </p:nvSpPr>
        <p:spPr bwMode="gray">
          <a:xfrm>
            <a:off x="561457" y="4789857"/>
            <a:ext cx="2081018" cy="578455"/>
          </a:xfrm>
          <a:prstGeom prst="parallelogram">
            <a:avLst>
              <a:gd name="adj" fmla="val 49368"/>
            </a:avLst>
          </a:prstGeom>
          <a:solidFill>
            <a:srgbClr val="00739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310" name="Rectangle 7"/>
          <p:cNvSpPr>
            <a:spLocks noChangeArrowheads="1"/>
          </p:cNvSpPr>
          <p:nvPr/>
        </p:nvSpPr>
        <p:spPr bwMode="gray">
          <a:xfrm>
            <a:off x="1248517" y="4877204"/>
            <a:ext cx="1116558" cy="332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200" kern="0" dirty="0">
                <a:solidFill>
                  <a:srgbClr val="FFFFFF"/>
                </a:solidFill>
              </a:rPr>
              <a:t>VIRTUALIZATION TIER</a:t>
            </a:r>
          </a:p>
        </p:txBody>
      </p:sp>
      <p:sp>
        <p:nvSpPr>
          <p:cNvPr id="311" name="Parallelogram 310"/>
          <p:cNvSpPr/>
          <p:nvPr/>
        </p:nvSpPr>
        <p:spPr bwMode="gray">
          <a:xfrm>
            <a:off x="411727" y="4830092"/>
            <a:ext cx="805025" cy="435833"/>
          </a:xfrm>
          <a:prstGeom prst="parallelogram">
            <a:avLst>
              <a:gd name="adj" fmla="val 49368"/>
            </a:avLst>
          </a:prstGeom>
          <a:solidFill>
            <a:srgbClr val="FFFFFF"/>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kern="0">
              <a:solidFill>
                <a:srgbClr val="FFFFFF"/>
              </a:solidFill>
            </a:endParaRPr>
          </a:p>
        </p:txBody>
      </p:sp>
      <p:grpSp>
        <p:nvGrpSpPr>
          <p:cNvPr id="312" name="Group 91"/>
          <p:cNvGrpSpPr/>
          <p:nvPr/>
        </p:nvGrpSpPr>
        <p:grpSpPr bwMode="gray">
          <a:xfrm>
            <a:off x="607626" y="5000215"/>
            <a:ext cx="193823" cy="188988"/>
            <a:chOff x="7949368" y="2850833"/>
            <a:chExt cx="457014" cy="492164"/>
          </a:xfrm>
          <a:solidFill>
            <a:srgbClr val="007395"/>
          </a:solidFill>
        </p:grpSpPr>
        <p:sp>
          <p:nvSpPr>
            <p:cNvPr id="313" name="Freeform 425"/>
            <p:cNvSpPr>
              <a:spLocks noEditPoints="1"/>
            </p:cNvSpPr>
            <p:nvPr/>
          </p:nvSpPr>
          <p:spPr bwMode="gray">
            <a:xfrm>
              <a:off x="7955226" y="2850833"/>
              <a:ext cx="451154" cy="205068"/>
            </a:xfrm>
            <a:custGeom>
              <a:avLst/>
              <a:gdLst/>
              <a:ahLst/>
              <a:cxnLst>
                <a:cxn ang="0">
                  <a:pos x="233" y="52"/>
                </a:cxn>
                <a:cxn ang="0">
                  <a:pos x="233" y="76"/>
                </a:cxn>
                <a:cxn ang="0">
                  <a:pos x="228" y="86"/>
                </a:cxn>
                <a:cxn ang="0">
                  <a:pos x="214" y="93"/>
                </a:cxn>
                <a:cxn ang="0">
                  <a:pos x="185" y="100"/>
                </a:cxn>
                <a:cxn ang="0">
                  <a:pos x="138" y="104"/>
                </a:cxn>
                <a:cxn ang="0">
                  <a:pos x="102" y="104"/>
                </a:cxn>
                <a:cxn ang="0">
                  <a:pos x="57" y="101"/>
                </a:cxn>
                <a:cxn ang="0">
                  <a:pos x="18" y="93"/>
                </a:cxn>
                <a:cxn ang="0">
                  <a:pos x="6" y="87"/>
                </a:cxn>
                <a:cxn ang="0">
                  <a:pos x="1" y="83"/>
                </a:cxn>
                <a:cxn ang="0">
                  <a:pos x="0" y="77"/>
                </a:cxn>
                <a:cxn ang="0">
                  <a:pos x="0" y="27"/>
                </a:cxn>
                <a:cxn ang="0">
                  <a:pos x="3" y="19"/>
                </a:cxn>
                <a:cxn ang="0">
                  <a:pos x="16" y="12"/>
                </a:cxn>
                <a:cxn ang="0">
                  <a:pos x="43" y="5"/>
                </a:cxn>
                <a:cxn ang="0">
                  <a:pos x="91" y="1"/>
                </a:cxn>
                <a:cxn ang="0">
                  <a:pos x="112" y="0"/>
                </a:cxn>
                <a:cxn ang="0">
                  <a:pos x="160" y="2"/>
                </a:cxn>
                <a:cxn ang="0">
                  <a:pos x="207" y="9"/>
                </a:cxn>
                <a:cxn ang="0">
                  <a:pos x="223" y="15"/>
                </a:cxn>
                <a:cxn ang="0">
                  <a:pos x="229" y="19"/>
                </a:cxn>
                <a:cxn ang="0">
                  <a:pos x="233" y="28"/>
                </a:cxn>
                <a:cxn ang="0">
                  <a:pos x="233" y="52"/>
                </a:cxn>
                <a:cxn ang="0">
                  <a:pos x="222" y="27"/>
                </a:cxn>
                <a:cxn ang="0">
                  <a:pos x="216" y="23"/>
                </a:cxn>
                <a:cxn ang="0">
                  <a:pos x="192" y="16"/>
                </a:cxn>
                <a:cxn ang="0">
                  <a:pos x="149" y="12"/>
                </a:cxn>
                <a:cxn ang="0">
                  <a:pos x="97" y="11"/>
                </a:cxn>
                <a:cxn ang="0">
                  <a:pos x="50" y="15"/>
                </a:cxn>
                <a:cxn ang="0">
                  <a:pos x="20" y="21"/>
                </a:cxn>
                <a:cxn ang="0">
                  <a:pos x="13" y="25"/>
                </a:cxn>
                <a:cxn ang="0">
                  <a:pos x="13" y="29"/>
                </a:cxn>
                <a:cxn ang="0">
                  <a:pos x="18" y="31"/>
                </a:cxn>
                <a:cxn ang="0">
                  <a:pos x="47" y="38"/>
                </a:cxn>
                <a:cxn ang="0">
                  <a:pos x="107" y="43"/>
                </a:cxn>
                <a:cxn ang="0">
                  <a:pos x="157" y="41"/>
                </a:cxn>
                <a:cxn ang="0">
                  <a:pos x="197" y="36"/>
                </a:cxn>
                <a:cxn ang="0">
                  <a:pos x="218" y="30"/>
                </a:cxn>
                <a:cxn ang="0">
                  <a:pos x="222" y="27"/>
                </a:cxn>
                <a:cxn ang="0">
                  <a:pos x="156" y="69"/>
                </a:cxn>
                <a:cxn ang="0">
                  <a:pos x="156" y="69"/>
                </a:cxn>
                <a:cxn ang="0">
                  <a:pos x="192" y="65"/>
                </a:cxn>
                <a:cxn ang="0">
                  <a:pos x="214" y="59"/>
                </a:cxn>
                <a:cxn ang="0">
                  <a:pos x="218" y="52"/>
                </a:cxn>
                <a:cxn ang="0">
                  <a:pos x="211" y="49"/>
                </a:cxn>
                <a:cxn ang="0">
                  <a:pos x="183" y="55"/>
                </a:cxn>
                <a:cxn ang="0">
                  <a:pos x="155" y="58"/>
                </a:cxn>
                <a:cxn ang="0">
                  <a:pos x="150" y="62"/>
                </a:cxn>
                <a:cxn ang="0">
                  <a:pos x="152" y="67"/>
                </a:cxn>
                <a:cxn ang="0">
                  <a:pos x="156" y="69"/>
                </a:cxn>
              </a:cxnLst>
              <a:rect l="0" t="0" r="r" b="b"/>
              <a:pathLst>
                <a:path w="233" h="104">
                  <a:moveTo>
                    <a:pt x="233" y="52"/>
                  </a:moveTo>
                  <a:cubicBezTo>
                    <a:pt x="233" y="60"/>
                    <a:pt x="233" y="68"/>
                    <a:pt x="233" y="76"/>
                  </a:cubicBezTo>
                  <a:cubicBezTo>
                    <a:pt x="233" y="80"/>
                    <a:pt x="231" y="83"/>
                    <a:pt x="228" y="86"/>
                  </a:cubicBezTo>
                  <a:cubicBezTo>
                    <a:pt x="224" y="89"/>
                    <a:pt x="219" y="91"/>
                    <a:pt x="214" y="93"/>
                  </a:cubicBezTo>
                  <a:cubicBezTo>
                    <a:pt x="205" y="96"/>
                    <a:pt x="195" y="98"/>
                    <a:pt x="185" y="100"/>
                  </a:cubicBezTo>
                  <a:cubicBezTo>
                    <a:pt x="169" y="102"/>
                    <a:pt x="153" y="103"/>
                    <a:pt x="138" y="104"/>
                  </a:cubicBezTo>
                  <a:cubicBezTo>
                    <a:pt x="126" y="104"/>
                    <a:pt x="114" y="104"/>
                    <a:pt x="102" y="104"/>
                  </a:cubicBezTo>
                  <a:cubicBezTo>
                    <a:pt x="87" y="103"/>
                    <a:pt x="72" y="102"/>
                    <a:pt x="57" y="101"/>
                  </a:cubicBezTo>
                  <a:cubicBezTo>
                    <a:pt x="44" y="99"/>
                    <a:pt x="31" y="97"/>
                    <a:pt x="18" y="93"/>
                  </a:cubicBezTo>
                  <a:cubicBezTo>
                    <a:pt x="14" y="91"/>
                    <a:pt x="10" y="89"/>
                    <a:pt x="6" y="87"/>
                  </a:cubicBezTo>
                  <a:cubicBezTo>
                    <a:pt x="4" y="86"/>
                    <a:pt x="3" y="84"/>
                    <a:pt x="1" y="83"/>
                  </a:cubicBezTo>
                  <a:cubicBezTo>
                    <a:pt x="0" y="81"/>
                    <a:pt x="0" y="79"/>
                    <a:pt x="0" y="77"/>
                  </a:cubicBezTo>
                  <a:cubicBezTo>
                    <a:pt x="0" y="60"/>
                    <a:pt x="0" y="44"/>
                    <a:pt x="0" y="27"/>
                  </a:cubicBezTo>
                  <a:cubicBezTo>
                    <a:pt x="0" y="24"/>
                    <a:pt x="1" y="21"/>
                    <a:pt x="3" y="19"/>
                  </a:cubicBezTo>
                  <a:cubicBezTo>
                    <a:pt x="7" y="15"/>
                    <a:pt x="11" y="13"/>
                    <a:pt x="16" y="12"/>
                  </a:cubicBezTo>
                  <a:cubicBezTo>
                    <a:pt x="25" y="8"/>
                    <a:pt x="34" y="7"/>
                    <a:pt x="43" y="5"/>
                  </a:cubicBezTo>
                  <a:cubicBezTo>
                    <a:pt x="59" y="3"/>
                    <a:pt x="75" y="1"/>
                    <a:pt x="91" y="1"/>
                  </a:cubicBezTo>
                  <a:cubicBezTo>
                    <a:pt x="98" y="0"/>
                    <a:pt x="105" y="0"/>
                    <a:pt x="112" y="0"/>
                  </a:cubicBezTo>
                  <a:cubicBezTo>
                    <a:pt x="128" y="0"/>
                    <a:pt x="144" y="0"/>
                    <a:pt x="160" y="2"/>
                  </a:cubicBezTo>
                  <a:cubicBezTo>
                    <a:pt x="176" y="3"/>
                    <a:pt x="192" y="5"/>
                    <a:pt x="207" y="9"/>
                  </a:cubicBezTo>
                  <a:cubicBezTo>
                    <a:pt x="213" y="10"/>
                    <a:pt x="218" y="12"/>
                    <a:pt x="223" y="15"/>
                  </a:cubicBezTo>
                  <a:cubicBezTo>
                    <a:pt x="225" y="16"/>
                    <a:pt x="227" y="17"/>
                    <a:pt x="229" y="19"/>
                  </a:cubicBezTo>
                  <a:cubicBezTo>
                    <a:pt x="232" y="21"/>
                    <a:pt x="233" y="24"/>
                    <a:pt x="233" y="28"/>
                  </a:cubicBezTo>
                  <a:cubicBezTo>
                    <a:pt x="233" y="36"/>
                    <a:pt x="233" y="44"/>
                    <a:pt x="233" y="52"/>
                  </a:cubicBezTo>
                  <a:close/>
                  <a:moveTo>
                    <a:pt x="222" y="27"/>
                  </a:moveTo>
                  <a:cubicBezTo>
                    <a:pt x="221" y="25"/>
                    <a:pt x="218" y="24"/>
                    <a:pt x="216" y="23"/>
                  </a:cubicBezTo>
                  <a:cubicBezTo>
                    <a:pt x="208" y="20"/>
                    <a:pt x="200" y="18"/>
                    <a:pt x="192" y="16"/>
                  </a:cubicBezTo>
                  <a:cubicBezTo>
                    <a:pt x="178" y="14"/>
                    <a:pt x="164" y="12"/>
                    <a:pt x="149" y="12"/>
                  </a:cubicBezTo>
                  <a:cubicBezTo>
                    <a:pt x="132" y="11"/>
                    <a:pt x="115" y="10"/>
                    <a:pt x="97" y="11"/>
                  </a:cubicBezTo>
                  <a:cubicBezTo>
                    <a:pt x="81" y="11"/>
                    <a:pt x="66" y="13"/>
                    <a:pt x="50" y="15"/>
                  </a:cubicBezTo>
                  <a:cubicBezTo>
                    <a:pt x="40" y="16"/>
                    <a:pt x="30" y="18"/>
                    <a:pt x="20" y="21"/>
                  </a:cubicBezTo>
                  <a:cubicBezTo>
                    <a:pt x="18" y="22"/>
                    <a:pt x="15" y="23"/>
                    <a:pt x="13" y="25"/>
                  </a:cubicBezTo>
                  <a:cubicBezTo>
                    <a:pt x="10" y="26"/>
                    <a:pt x="10" y="27"/>
                    <a:pt x="13" y="29"/>
                  </a:cubicBezTo>
                  <a:cubicBezTo>
                    <a:pt x="15" y="30"/>
                    <a:pt x="16" y="31"/>
                    <a:pt x="18" y="31"/>
                  </a:cubicBezTo>
                  <a:cubicBezTo>
                    <a:pt x="27" y="35"/>
                    <a:pt x="37" y="37"/>
                    <a:pt x="47" y="38"/>
                  </a:cubicBezTo>
                  <a:cubicBezTo>
                    <a:pt x="67" y="41"/>
                    <a:pt x="87" y="43"/>
                    <a:pt x="107" y="43"/>
                  </a:cubicBezTo>
                  <a:cubicBezTo>
                    <a:pt x="124" y="43"/>
                    <a:pt x="141" y="43"/>
                    <a:pt x="157" y="41"/>
                  </a:cubicBezTo>
                  <a:cubicBezTo>
                    <a:pt x="171" y="40"/>
                    <a:pt x="184" y="39"/>
                    <a:pt x="197" y="36"/>
                  </a:cubicBezTo>
                  <a:cubicBezTo>
                    <a:pt x="204" y="35"/>
                    <a:pt x="211" y="33"/>
                    <a:pt x="218" y="30"/>
                  </a:cubicBezTo>
                  <a:cubicBezTo>
                    <a:pt x="219" y="29"/>
                    <a:pt x="221" y="28"/>
                    <a:pt x="222" y="27"/>
                  </a:cubicBezTo>
                  <a:close/>
                  <a:moveTo>
                    <a:pt x="156" y="69"/>
                  </a:moveTo>
                  <a:cubicBezTo>
                    <a:pt x="156" y="69"/>
                    <a:pt x="156" y="69"/>
                    <a:pt x="156" y="69"/>
                  </a:cubicBezTo>
                  <a:cubicBezTo>
                    <a:pt x="168" y="68"/>
                    <a:pt x="180" y="66"/>
                    <a:pt x="192" y="65"/>
                  </a:cubicBezTo>
                  <a:cubicBezTo>
                    <a:pt x="200" y="64"/>
                    <a:pt x="207" y="62"/>
                    <a:pt x="214" y="59"/>
                  </a:cubicBezTo>
                  <a:cubicBezTo>
                    <a:pt x="217" y="58"/>
                    <a:pt x="219" y="55"/>
                    <a:pt x="218" y="52"/>
                  </a:cubicBezTo>
                  <a:cubicBezTo>
                    <a:pt x="217" y="49"/>
                    <a:pt x="214" y="48"/>
                    <a:pt x="211" y="49"/>
                  </a:cubicBezTo>
                  <a:cubicBezTo>
                    <a:pt x="202" y="52"/>
                    <a:pt x="192" y="54"/>
                    <a:pt x="183" y="55"/>
                  </a:cubicBezTo>
                  <a:cubicBezTo>
                    <a:pt x="173" y="56"/>
                    <a:pt x="164" y="57"/>
                    <a:pt x="155" y="58"/>
                  </a:cubicBezTo>
                  <a:cubicBezTo>
                    <a:pt x="153" y="58"/>
                    <a:pt x="151" y="59"/>
                    <a:pt x="150" y="62"/>
                  </a:cubicBezTo>
                  <a:cubicBezTo>
                    <a:pt x="149" y="64"/>
                    <a:pt x="150" y="66"/>
                    <a:pt x="152" y="67"/>
                  </a:cubicBezTo>
                  <a:cubicBezTo>
                    <a:pt x="153" y="69"/>
                    <a:pt x="155" y="69"/>
                    <a:pt x="156" y="69"/>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14" name="Freeform 426"/>
            <p:cNvSpPr>
              <a:spLocks noEditPoints="1"/>
            </p:cNvSpPr>
            <p:nvPr/>
          </p:nvSpPr>
          <p:spPr bwMode="gray">
            <a:xfrm>
              <a:off x="7949368" y="3044184"/>
              <a:ext cx="457014" cy="158197"/>
            </a:xfrm>
            <a:custGeom>
              <a:avLst/>
              <a:gdLst/>
              <a:ahLst/>
              <a:cxnLst>
                <a:cxn ang="0">
                  <a:pos x="234" y="0"/>
                </a:cxn>
                <a:cxn ang="0">
                  <a:pos x="234" y="8"/>
                </a:cxn>
                <a:cxn ang="0">
                  <a:pos x="234" y="54"/>
                </a:cxn>
                <a:cxn ang="0">
                  <a:pos x="230" y="62"/>
                </a:cxn>
                <a:cxn ang="0">
                  <a:pos x="217" y="69"/>
                </a:cxn>
                <a:cxn ang="0">
                  <a:pos x="189" y="76"/>
                </a:cxn>
                <a:cxn ang="0">
                  <a:pos x="140" y="80"/>
                </a:cxn>
                <a:cxn ang="0">
                  <a:pos x="106" y="81"/>
                </a:cxn>
                <a:cxn ang="0">
                  <a:pos x="61" y="78"/>
                </a:cxn>
                <a:cxn ang="0">
                  <a:pos x="21" y="71"/>
                </a:cxn>
                <a:cxn ang="0">
                  <a:pos x="6" y="64"/>
                </a:cxn>
                <a:cxn ang="0">
                  <a:pos x="3" y="61"/>
                </a:cxn>
                <a:cxn ang="0">
                  <a:pos x="0" y="55"/>
                </a:cxn>
                <a:cxn ang="0">
                  <a:pos x="1" y="2"/>
                </a:cxn>
                <a:cxn ang="0">
                  <a:pos x="1" y="0"/>
                </a:cxn>
                <a:cxn ang="0">
                  <a:pos x="34" y="14"/>
                </a:cxn>
                <a:cxn ang="0">
                  <a:pos x="80" y="20"/>
                </a:cxn>
                <a:cxn ang="0">
                  <a:pos x="128" y="21"/>
                </a:cxn>
                <a:cxn ang="0">
                  <a:pos x="182" y="17"/>
                </a:cxn>
                <a:cxn ang="0">
                  <a:pos x="217" y="9"/>
                </a:cxn>
                <a:cxn ang="0">
                  <a:pos x="234" y="0"/>
                </a:cxn>
                <a:cxn ang="0">
                  <a:pos x="157" y="46"/>
                </a:cxn>
                <a:cxn ang="0">
                  <a:pos x="189" y="42"/>
                </a:cxn>
                <a:cxn ang="0">
                  <a:pos x="215" y="36"/>
                </a:cxn>
                <a:cxn ang="0">
                  <a:pos x="219" y="29"/>
                </a:cxn>
                <a:cxn ang="0">
                  <a:pos x="211" y="26"/>
                </a:cxn>
                <a:cxn ang="0">
                  <a:pos x="202" y="29"/>
                </a:cxn>
                <a:cxn ang="0">
                  <a:pos x="157" y="35"/>
                </a:cxn>
                <a:cxn ang="0">
                  <a:pos x="151" y="41"/>
                </a:cxn>
                <a:cxn ang="0">
                  <a:pos x="157" y="46"/>
                </a:cxn>
              </a:cxnLst>
              <a:rect l="0" t="0" r="r" b="b"/>
              <a:pathLst>
                <a:path w="234" h="81">
                  <a:moveTo>
                    <a:pt x="234" y="0"/>
                  </a:moveTo>
                  <a:cubicBezTo>
                    <a:pt x="234" y="2"/>
                    <a:pt x="234" y="5"/>
                    <a:pt x="234" y="8"/>
                  </a:cubicBezTo>
                  <a:cubicBezTo>
                    <a:pt x="234" y="23"/>
                    <a:pt x="234" y="39"/>
                    <a:pt x="234" y="54"/>
                  </a:cubicBezTo>
                  <a:cubicBezTo>
                    <a:pt x="234" y="57"/>
                    <a:pt x="233" y="60"/>
                    <a:pt x="230" y="62"/>
                  </a:cubicBezTo>
                  <a:cubicBezTo>
                    <a:pt x="227" y="66"/>
                    <a:pt x="222" y="68"/>
                    <a:pt x="217" y="69"/>
                  </a:cubicBezTo>
                  <a:cubicBezTo>
                    <a:pt x="208" y="73"/>
                    <a:pt x="199" y="74"/>
                    <a:pt x="189" y="76"/>
                  </a:cubicBezTo>
                  <a:cubicBezTo>
                    <a:pt x="173" y="79"/>
                    <a:pt x="156" y="80"/>
                    <a:pt x="140" y="80"/>
                  </a:cubicBezTo>
                  <a:cubicBezTo>
                    <a:pt x="128" y="81"/>
                    <a:pt x="117" y="81"/>
                    <a:pt x="106" y="81"/>
                  </a:cubicBezTo>
                  <a:cubicBezTo>
                    <a:pt x="91" y="80"/>
                    <a:pt x="76" y="79"/>
                    <a:pt x="61" y="78"/>
                  </a:cubicBezTo>
                  <a:cubicBezTo>
                    <a:pt x="48" y="77"/>
                    <a:pt x="34" y="75"/>
                    <a:pt x="21" y="71"/>
                  </a:cubicBezTo>
                  <a:cubicBezTo>
                    <a:pt x="15" y="69"/>
                    <a:pt x="11" y="67"/>
                    <a:pt x="6" y="64"/>
                  </a:cubicBezTo>
                  <a:cubicBezTo>
                    <a:pt x="5" y="63"/>
                    <a:pt x="4" y="62"/>
                    <a:pt x="3" y="61"/>
                  </a:cubicBezTo>
                  <a:cubicBezTo>
                    <a:pt x="1" y="59"/>
                    <a:pt x="0" y="57"/>
                    <a:pt x="0" y="55"/>
                  </a:cubicBezTo>
                  <a:cubicBezTo>
                    <a:pt x="1" y="37"/>
                    <a:pt x="1" y="19"/>
                    <a:pt x="1" y="2"/>
                  </a:cubicBezTo>
                  <a:cubicBezTo>
                    <a:pt x="1" y="1"/>
                    <a:pt x="1" y="0"/>
                    <a:pt x="1" y="0"/>
                  </a:cubicBezTo>
                  <a:cubicBezTo>
                    <a:pt x="10" y="9"/>
                    <a:pt x="22" y="11"/>
                    <a:pt x="34" y="14"/>
                  </a:cubicBezTo>
                  <a:cubicBezTo>
                    <a:pt x="49" y="17"/>
                    <a:pt x="65" y="19"/>
                    <a:pt x="80" y="20"/>
                  </a:cubicBezTo>
                  <a:cubicBezTo>
                    <a:pt x="96" y="21"/>
                    <a:pt x="112" y="21"/>
                    <a:pt x="128" y="21"/>
                  </a:cubicBezTo>
                  <a:cubicBezTo>
                    <a:pt x="146" y="21"/>
                    <a:pt x="164" y="19"/>
                    <a:pt x="182" y="17"/>
                  </a:cubicBezTo>
                  <a:cubicBezTo>
                    <a:pt x="194" y="15"/>
                    <a:pt x="206" y="13"/>
                    <a:pt x="217" y="9"/>
                  </a:cubicBezTo>
                  <a:cubicBezTo>
                    <a:pt x="225" y="7"/>
                    <a:pt x="227" y="5"/>
                    <a:pt x="234" y="0"/>
                  </a:cubicBezTo>
                  <a:close/>
                  <a:moveTo>
                    <a:pt x="157" y="46"/>
                  </a:moveTo>
                  <a:cubicBezTo>
                    <a:pt x="168" y="45"/>
                    <a:pt x="178" y="44"/>
                    <a:pt x="189" y="42"/>
                  </a:cubicBezTo>
                  <a:cubicBezTo>
                    <a:pt x="198" y="41"/>
                    <a:pt x="207" y="39"/>
                    <a:pt x="215" y="36"/>
                  </a:cubicBezTo>
                  <a:cubicBezTo>
                    <a:pt x="218" y="35"/>
                    <a:pt x="220" y="32"/>
                    <a:pt x="219" y="29"/>
                  </a:cubicBezTo>
                  <a:cubicBezTo>
                    <a:pt x="218" y="26"/>
                    <a:pt x="215" y="25"/>
                    <a:pt x="211" y="26"/>
                  </a:cubicBezTo>
                  <a:cubicBezTo>
                    <a:pt x="208" y="27"/>
                    <a:pt x="205" y="28"/>
                    <a:pt x="202" y="29"/>
                  </a:cubicBezTo>
                  <a:cubicBezTo>
                    <a:pt x="187" y="33"/>
                    <a:pt x="172" y="34"/>
                    <a:pt x="157" y="35"/>
                  </a:cubicBezTo>
                  <a:cubicBezTo>
                    <a:pt x="153" y="35"/>
                    <a:pt x="151" y="37"/>
                    <a:pt x="151" y="41"/>
                  </a:cubicBezTo>
                  <a:cubicBezTo>
                    <a:pt x="151" y="44"/>
                    <a:pt x="154" y="46"/>
                    <a:pt x="157" y="46"/>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15" name="Freeform 427"/>
            <p:cNvSpPr>
              <a:spLocks noEditPoints="1"/>
            </p:cNvSpPr>
            <p:nvPr/>
          </p:nvSpPr>
          <p:spPr bwMode="gray">
            <a:xfrm>
              <a:off x="7949368" y="3184800"/>
              <a:ext cx="457014" cy="158197"/>
            </a:xfrm>
            <a:custGeom>
              <a:avLst/>
              <a:gdLst/>
              <a:ahLst/>
              <a:cxnLst>
                <a:cxn ang="0">
                  <a:pos x="1" y="1"/>
                </a:cxn>
                <a:cxn ang="0">
                  <a:pos x="29" y="14"/>
                </a:cxn>
                <a:cxn ang="0">
                  <a:pos x="65" y="19"/>
                </a:cxn>
                <a:cxn ang="0">
                  <a:pos x="103" y="22"/>
                </a:cxn>
                <a:cxn ang="0">
                  <a:pos x="129" y="22"/>
                </a:cxn>
                <a:cxn ang="0">
                  <a:pos x="188" y="17"/>
                </a:cxn>
                <a:cxn ang="0">
                  <a:pos x="220" y="9"/>
                </a:cxn>
                <a:cxn ang="0">
                  <a:pos x="234" y="0"/>
                </a:cxn>
                <a:cxn ang="0">
                  <a:pos x="234" y="2"/>
                </a:cxn>
                <a:cxn ang="0">
                  <a:pos x="234" y="54"/>
                </a:cxn>
                <a:cxn ang="0">
                  <a:pos x="229" y="64"/>
                </a:cxn>
                <a:cxn ang="0">
                  <a:pos x="214" y="71"/>
                </a:cxn>
                <a:cxn ang="0">
                  <a:pos x="185" y="78"/>
                </a:cxn>
                <a:cxn ang="0">
                  <a:pos x="135" y="82"/>
                </a:cxn>
                <a:cxn ang="0">
                  <a:pos x="90" y="81"/>
                </a:cxn>
                <a:cxn ang="0">
                  <a:pos x="57" y="78"/>
                </a:cxn>
                <a:cxn ang="0">
                  <a:pos x="17" y="70"/>
                </a:cxn>
                <a:cxn ang="0">
                  <a:pos x="4" y="63"/>
                </a:cxn>
                <a:cxn ang="0">
                  <a:pos x="0" y="54"/>
                </a:cxn>
                <a:cxn ang="0">
                  <a:pos x="1" y="3"/>
                </a:cxn>
                <a:cxn ang="0">
                  <a:pos x="1" y="1"/>
                </a:cxn>
                <a:cxn ang="0">
                  <a:pos x="156" y="47"/>
                </a:cxn>
                <a:cxn ang="0">
                  <a:pos x="157" y="47"/>
                </a:cxn>
                <a:cxn ang="0">
                  <a:pos x="193" y="43"/>
                </a:cxn>
                <a:cxn ang="0">
                  <a:pos x="216" y="37"/>
                </a:cxn>
                <a:cxn ang="0">
                  <a:pos x="219" y="30"/>
                </a:cxn>
                <a:cxn ang="0">
                  <a:pos x="212" y="27"/>
                </a:cxn>
                <a:cxn ang="0">
                  <a:pos x="182" y="33"/>
                </a:cxn>
                <a:cxn ang="0">
                  <a:pos x="156" y="36"/>
                </a:cxn>
                <a:cxn ang="0">
                  <a:pos x="151" y="41"/>
                </a:cxn>
                <a:cxn ang="0">
                  <a:pos x="156" y="47"/>
                </a:cxn>
              </a:cxnLst>
              <a:rect l="0" t="0" r="r" b="b"/>
              <a:pathLst>
                <a:path w="234" h="82">
                  <a:moveTo>
                    <a:pt x="1" y="1"/>
                  </a:moveTo>
                  <a:cubicBezTo>
                    <a:pt x="8" y="9"/>
                    <a:pt x="19" y="11"/>
                    <a:pt x="29" y="14"/>
                  </a:cubicBezTo>
                  <a:cubicBezTo>
                    <a:pt x="41" y="17"/>
                    <a:pt x="53" y="18"/>
                    <a:pt x="65" y="19"/>
                  </a:cubicBezTo>
                  <a:cubicBezTo>
                    <a:pt x="78" y="20"/>
                    <a:pt x="91" y="21"/>
                    <a:pt x="103" y="22"/>
                  </a:cubicBezTo>
                  <a:cubicBezTo>
                    <a:pt x="112" y="22"/>
                    <a:pt x="120" y="22"/>
                    <a:pt x="129" y="22"/>
                  </a:cubicBezTo>
                  <a:cubicBezTo>
                    <a:pt x="148" y="21"/>
                    <a:pt x="168" y="20"/>
                    <a:pt x="188" y="17"/>
                  </a:cubicBezTo>
                  <a:cubicBezTo>
                    <a:pt x="199" y="15"/>
                    <a:pt x="209" y="13"/>
                    <a:pt x="220" y="9"/>
                  </a:cubicBezTo>
                  <a:cubicBezTo>
                    <a:pt x="225" y="7"/>
                    <a:pt x="230" y="5"/>
                    <a:pt x="234" y="0"/>
                  </a:cubicBezTo>
                  <a:cubicBezTo>
                    <a:pt x="234" y="1"/>
                    <a:pt x="234" y="2"/>
                    <a:pt x="234" y="2"/>
                  </a:cubicBezTo>
                  <a:cubicBezTo>
                    <a:pt x="234" y="19"/>
                    <a:pt x="234" y="36"/>
                    <a:pt x="234" y="54"/>
                  </a:cubicBezTo>
                  <a:cubicBezTo>
                    <a:pt x="234" y="58"/>
                    <a:pt x="232" y="61"/>
                    <a:pt x="229" y="64"/>
                  </a:cubicBezTo>
                  <a:cubicBezTo>
                    <a:pt x="225" y="68"/>
                    <a:pt x="219" y="70"/>
                    <a:pt x="214" y="71"/>
                  </a:cubicBezTo>
                  <a:cubicBezTo>
                    <a:pt x="205" y="74"/>
                    <a:pt x="195" y="76"/>
                    <a:pt x="185" y="78"/>
                  </a:cubicBezTo>
                  <a:cubicBezTo>
                    <a:pt x="168" y="80"/>
                    <a:pt x="151" y="81"/>
                    <a:pt x="135" y="82"/>
                  </a:cubicBezTo>
                  <a:cubicBezTo>
                    <a:pt x="120" y="82"/>
                    <a:pt x="105" y="82"/>
                    <a:pt x="90" y="81"/>
                  </a:cubicBezTo>
                  <a:cubicBezTo>
                    <a:pt x="79" y="80"/>
                    <a:pt x="68" y="80"/>
                    <a:pt x="57" y="78"/>
                  </a:cubicBezTo>
                  <a:cubicBezTo>
                    <a:pt x="43" y="77"/>
                    <a:pt x="30" y="75"/>
                    <a:pt x="17" y="70"/>
                  </a:cubicBezTo>
                  <a:cubicBezTo>
                    <a:pt x="12" y="68"/>
                    <a:pt x="7" y="66"/>
                    <a:pt x="4" y="63"/>
                  </a:cubicBezTo>
                  <a:cubicBezTo>
                    <a:pt x="2" y="60"/>
                    <a:pt x="0" y="58"/>
                    <a:pt x="0" y="54"/>
                  </a:cubicBezTo>
                  <a:cubicBezTo>
                    <a:pt x="1" y="37"/>
                    <a:pt x="1" y="20"/>
                    <a:pt x="1" y="3"/>
                  </a:cubicBezTo>
                  <a:cubicBezTo>
                    <a:pt x="1" y="2"/>
                    <a:pt x="1" y="1"/>
                    <a:pt x="1" y="1"/>
                  </a:cubicBezTo>
                  <a:close/>
                  <a:moveTo>
                    <a:pt x="156" y="47"/>
                  </a:moveTo>
                  <a:cubicBezTo>
                    <a:pt x="156" y="47"/>
                    <a:pt x="156" y="47"/>
                    <a:pt x="157" y="47"/>
                  </a:cubicBezTo>
                  <a:cubicBezTo>
                    <a:pt x="169" y="46"/>
                    <a:pt x="181" y="44"/>
                    <a:pt x="193" y="43"/>
                  </a:cubicBezTo>
                  <a:cubicBezTo>
                    <a:pt x="201" y="42"/>
                    <a:pt x="208" y="40"/>
                    <a:pt x="216" y="37"/>
                  </a:cubicBezTo>
                  <a:cubicBezTo>
                    <a:pt x="218" y="36"/>
                    <a:pt x="220" y="33"/>
                    <a:pt x="219" y="30"/>
                  </a:cubicBezTo>
                  <a:cubicBezTo>
                    <a:pt x="218" y="27"/>
                    <a:pt x="215" y="26"/>
                    <a:pt x="212" y="27"/>
                  </a:cubicBezTo>
                  <a:cubicBezTo>
                    <a:pt x="202" y="30"/>
                    <a:pt x="192" y="32"/>
                    <a:pt x="182" y="33"/>
                  </a:cubicBezTo>
                  <a:cubicBezTo>
                    <a:pt x="174" y="34"/>
                    <a:pt x="165" y="35"/>
                    <a:pt x="156" y="36"/>
                  </a:cubicBezTo>
                  <a:cubicBezTo>
                    <a:pt x="153" y="36"/>
                    <a:pt x="151" y="39"/>
                    <a:pt x="151" y="41"/>
                  </a:cubicBezTo>
                  <a:cubicBezTo>
                    <a:pt x="151" y="44"/>
                    <a:pt x="154" y="47"/>
                    <a:pt x="156" y="47"/>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grpSp>
      <p:sp>
        <p:nvSpPr>
          <p:cNvPr id="316" name="Parallelogram 315"/>
          <p:cNvSpPr/>
          <p:nvPr/>
        </p:nvSpPr>
        <p:spPr bwMode="gray">
          <a:xfrm>
            <a:off x="508255" y="5583101"/>
            <a:ext cx="2081018" cy="578455"/>
          </a:xfrm>
          <a:prstGeom prst="parallelogram">
            <a:avLst>
              <a:gd name="adj" fmla="val 49368"/>
            </a:avLst>
          </a:prstGeom>
          <a:solidFill>
            <a:srgbClr val="00739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317" name="Rectangle 7"/>
          <p:cNvSpPr>
            <a:spLocks noChangeArrowheads="1"/>
          </p:cNvSpPr>
          <p:nvPr/>
        </p:nvSpPr>
        <p:spPr bwMode="gray">
          <a:xfrm>
            <a:off x="1248516" y="5680916"/>
            <a:ext cx="1185010" cy="332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200" kern="0" dirty="0">
                <a:solidFill>
                  <a:srgbClr val="FFFFFF"/>
                </a:solidFill>
              </a:rPr>
              <a:t>INFRASTRUCTURE TIER</a:t>
            </a:r>
          </a:p>
        </p:txBody>
      </p:sp>
      <p:sp>
        <p:nvSpPr>
          <p:cNvPr id="318" name="Parallelogram 317"/>
          <p:cNvSpPr/>
          <p:nvPr/>
        </p:nvSpPr>
        <p:spPr bwMode="gray">
          <a:xfrm>
            <a:off x="411727" y="5623336"/>
            <a:ext cx="805025" cy="435833"/>
          </a:xfrm>
          <a:prstGeom prst="parallelogram">
            <a:avLst>
              <a:gd name="adj" fmla="val 49368"/>
            </a:avLst>
          </a:prstGeom>
          <a:solidFill>
            <a:srgbClr val="FFFFFF"/>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kern="0">
              <a:solidFill>
                <a:srgbClr val="FFFFFF"/>
              </a:solidFill>
            </a:endParaRPr>
          </a:p>
        </p:txBody>
      </p:sp>
      <p:grpSp>
        <p:nvGrpSpPr>
          <p:cNvPr id="323" name="Group 251"/>
          <p:cNvGrpSpPr/>
          <p:nvPr/>
        </p:nvGrpSpPr>
        <p:grpSpPr bwMode="gray">
          <a:xfrm>
            <a:off x="594043" y="5685706"/>
            <a:ext cx="433872" cy="293214"/>
            <a:chOff x="7166454" y="3091720"/>
            <a:chExt cx="638639" cy="444676"/>
          </a:xfrm>
          <a:solidFill>
            <a:srgbClr val="007395"/>
          </a:solidFill>
        </p:grpSpPr>
        <p:sp>
          <p:nvSpPr>
            <p:cNvPr id="324" name="Freeform 753"/>
            <p:cNvSpPr>
              <a:spLocks noEditPoints="1"/>
            </p:cNvSpPr>
            <p:nvPr/>
          </p:nvSpPr>
          <p:spPr bwMode="gray">
            <a:xfrm>
              <a:off x="7341490" y="3091720"/>
              <a:ext cx="231803" cy="85151"/>
            </a:xfrm>
            <a:custGeom>
              <a:avLst/>
              <a:gdLst/>
              <a:ahLst/>
              <a:cxnLst>
                <a:cxn ang="0">
                  <a:pos x="0" y="55"/>
                </a:cxn>
                <a:cxn ang="0">
                  <a:pos x="0" y="26"/>
                </a:cxn>
                <a:cxn ang="0">
                  <a:pos x="0" y="8"/>
                </a:cxn>
                <a:cxn ang="0">
                  <a:pos x="9" y="0"/>
                </a:cxn>
                <a:cxn ang="0">
                  <a:pos x="139" y="0"/>
                </a:cxn>
                <a:cxn ang="0">
                  <a:pos x="147" y="8"/>
                </a:cxn>
                <a:cxn ang="0">
                  <a:pos x="148" y="54"/>
                </a:cxn>
                <a:cxn ang="0">
                  <a:pos x="147" y="55"/>
                </a:cxn>
                <a:cxn ang="0">
                  <a:pos x="0" y="55"/>
                </a:cxn>
                <a:cxn ang="0">
                  <a:pos x="135" y="29"/>
                </a:cxn>
                <a:cxn ang="0">
                  <a:pos x="128" y="21"/>
                </a:cxn>
                <a:cxn ang="0">
                  <a:pos x="120" y="29"/>
                </a:cxn>
                <a:cxn ang="0">
                  <a:pos x="127" y="36"/>
                </a:cxn>
                <a:cxn ang="0">
                  <a:pos x="135" y="29"/>
                </a:cxn>
              </a:cxnLst>
              <a:rect l="0" t="0" r="r" b="b"/>
              <a:pathLst>
                <a:path w="148" h="55">
                  <a:moveTo>
                    <a:pt x="0" y="55"/>
                  </a:moveTo>
                  <a:cubicBezTo>
                    <a:pt x="0" y="45"/>
                    <a:pt x="0" y="36"/>
                    <a:pt x="0" y="26"/>
                  </a:cubicBezTo>
                  <a:cubicBezTo>
                    <a:pt x="0" y="20"/>
                    <a:pt x="0" y="14"/>
                    <a:pt x="0" y="8"/>
                  </a:cubicBezTo>
                  <a:cubicBezTo>
                    <a:pt x="0" y="3"/>
                    <a:pt x="3" y="0"/>
                    <a:pt x="9" y="0"/>
                  </a:cubicBezTo>
                  <a:cubicBezTo>
                    <a:pt x="52" y="0"/>
                    <a:pt x="96" y="0"/>
                    <a:pt x="139" y="0"/>
                  </a:cubicBezTo>
                  <a:cubicBezTo>
                    <a:pt x="144" y="0"/>
                    <a:pt x="147" y="3"/>
                    <a:pt x="147" y="8"/>
                  </a:cubicBezTo>
                  <a:cubicBezTo>
                    <a:pt x="148" y="23"/>
                    <a:pt x="148" y="38"/>
                    <a:pt x="148" y="54"/>
                  </a:cubicBezTo>
                  <a:cubicBezTo>
                    <a:pt x="148" y="54"/>
                    <a:pt x="147" y="54"/>
                    <a:pt x="147" y="55"/>
                  </a:cubicBezTo>
                  <a:cubicBezTo>
                    <a:pt x="98" y="55"/>
                    <a:pt x="49" y="55"/>
                    <a:pt x="0" y="55"/>
                  </a:cubicBezTo>
                  <a:close/>
                  <a:moveTo>
                    <a:pt x="135" y="29"/>
                  </a:moveTo>
                  <a:cubicBezTo>
                    <a:pt x="135" y="24"/>
                    <a:pt x="132" y="21"/>
                    <a:pt x="128" y="21"/>
                  </a:cubicBezTo>
                  <a:cubicBezTo>
                    <a:pt x="123" y="21"/>
                    <a:pt x="120" y="24"/>
                    <a:pt x="120" y="29"/>
                  </a:cubicBezTo>
                  <a:cubicBezTo>
                    <a:pt x="120" y="33"/>
                    <a:pt x="123" y="36"/>
                    <a:pt x="127" y="36"/>
                  </a:cubicBezTo>
                  <a:cubicBezTo>
                    <a:pt x="132" y="36"/>
                    <a:pt x="135" y="33"/>
                    <a:pt x="135" y="29"/>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25" name="Freeform 754"/>
            <p:cNvSpPr>
              <a:spLocks noEditPoints="1"/>
            </p:cNvSpPr>
            <p:nvPr/>
          </p:nvSpPr>
          <p:spPr bwMode="gray">
            <a:xfrm>
              <a:off x="7341490" y="3451245"/>
              <a:ext cx="231803" cy="85151"/>
            </a:xfrm>
            <a:custGeom>
              <a:avLst/>
              <a:gdLst/>
              <a:ahLst/>
              <a:cxnLst>
                <a:cxn ang="0">
                  <a:pos x="0" y="0"/>
                </a:cxn>
                <a:cxn ang="0">
                  <a:pos x="148" y="0"/>
                </a:cxn>
                <a:cxn ang="0">
                  <a:pos x="148" y="3"/>
                </a:cxn>
                <a:cxn ang="0">
                  <a:pos x="148" y="45"/>
                </a:cxn>
                <a:cxn ang="0">
                  <a:pos x="138" y="54"/>
                </a:cxn>
                <a:cxn ang="0">
                  <a:pos x="10" y="54"/>
                </a:cxn>
                <a:cxn ang="0">
                  <a:pos x="0" y="45"/>
                </a:cxn>
                <a:cxn ang="0">
                  <a:pos x="0" y="3"/>
                </a:cxn>
                <a:cxn ang="0">
                  <a:pos x="0" y="0"/>
                </a:cxn>
                <a:cxn ang="0">
                  <a:pos x="135" y="25"/>
                </a:cxn>
                <a:cxn ang="0">
                  <a:pos x="128" y="17"/>
                </a:cxn>
                <a:cxn ang="0">
                  <a:pos x="120" y="25"/>
                </a:cxn>
                <a:cxn ang="0">
                  <a:pos x="127" y="33"/>
                </a:cxn>
                <a:cxn ang="0">
                  <a:pos x="135" y="25"/>
                </a:cxn>
              </a:cxnLst>
              <a:rect l="0" t="0" r="r" b="b"/>
              <a:pathLst>
                <a:path w="148" h="54">
                  <a:moveTo>
                    <a:pt x="0" y="0"/>
                  </a:moveTo>
                  <a:cubicBezTo>
                    <a:pt x="49" y="0"/>
                    <a:pt x="98" y="0"/>
                    <a:pt x="148" y="0"/>
                  </a:cubicBezTo>
                  <a:cubicBezTo>
                    <a:pt x="148" y="1"/>
                    <a:pt x="148" y="2"/>
                    <a:pt x="148" y="3"/>
                  </a:cubicBezTo>
                  <a:cubicBezTo>
                    <a:pt x="148" y="17"/>
                    <a:pt x="148" y="31"/>
                    <a:pt x="148" y="45"/>
                  </a:cubicBezTo>
                  <a:cubicBezTo>
                    <a:pt x="148" y="51"/>
                    <a:pt x="145" y="54"/>
                    <a:pt x="138" y="54"/>
                  </a:cubicBezTo>
                  <a:cubicBezTo>
                    <a:pt x="95" y="54"/>
                    <a:pt x="52" y="54"/>
                    <a:pt x="10" y="54"/>
                  </a:cubicBezTo>
                  <a:cubicBezTo>
                    <a:pt x="3" y="54"/>
                    <a:pt x="0" y="51"/>
                    <a:pt x="0" y="45"/>
                  </a:cubicBezTo>
                  <a:cubicBezTo>
                    <a:pt x="0" y="31"/>
                    <a:pt x="0" y="17"/>
                    <a:pt x="0" y="3"/>
                  </a:cubicBezTo>
                  <a:cubicBezTo>
                    <a:pt x="0" y="2"/>
                    <a:pt x="0" y="1"/>
                    <a:pt x="0" y="0"/>
                  </a:cubicBezTo>
                  <a:close/>
                  <a:moveTo>
                    <a:pt x="135" y="25"/>
                  </a:moveTo>
                  <a:cubicBezTo>
                    <a:pt x="135" y="21"/>
                    <a:pt x="132" y="17"/>
                    <a:pt x="128" y="17"/>
                  </a:cubicBezTo>
                  <a:cubicBezTo>
                    <a:pt x="123" y="17"/>
                    <a:pt x="120" y="21"/>
                    <a:pt x="120" y="25"/>
                  </a:cubicBezTo>
                  <a:cubicBezTo>
                    <a:pt x="120" y="29"/>
                    <a:pt x="123" y="33"/>
                    <a:pt x="127" y="33"/>
                  </a:cubicBezTo>
                  <a:cubicBezTo>
                    <a:pt x="132" y="33"/>
                    <a:pt x="135" y="29"/>
                    <a:pt x="135" y="25"/>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26" name="Freeform 755"/>
            <p:cNvSpPr>
              <a:spLocks noEditPoints="1"/>
            </p:cNvSpPr>
            <p:nvPr/>
          </p:nvSpPr>
          <p:spPr bwMode="gray">
            <a:xfrm>
              <a:off x="7596945" y="3271482"/>
              <a:ext cx="208148" cy="127727"/>
            </a:xfrm>
            <a:custGeom>
              <a:avLst/>
              <a:gdLst/>
              <a:ahLst/>
              <a:cxnLst>
                <a:cxn ang="0">
                  <a:pos x="130" y="81"/>
                </a:cxn>
                <a:cxn ang="0">
                  <a:pos x="0" y="81"/>
                </a:cxn>
                <a:cxn ang="0">
                  <a:pos x="0" y="78"/>
                </a:cxn>
                <a:cxn ang="0">
                  <a:pos x="0" y="9"/>
                </a:cxn>
                <a:cxn ang="0">
                  <a:pos x="8" y="0"/>
                </a:cxn>
                <a:cxn ang="0">
                  <a:pos x="122" y="0"/>
                </a:cxn>
                <a:cxn ang="0">
                  <a:pos x="130" y="9"/>
                </a:cxn>
                <a:cxn ang="0">
                  <a:pos x="130" y="78"/>
                </a:cxn>
                <a:cxn ang="0">
                  <a:pos x="130" y="81"/>
                </a:cxn>
                <a:cxn ang="0">
                  <a:pos x="14" y="66"/>
                </a:cxn>
                <a:cxn ang="0">
                  <a:pos x="39" y="66"/>
                </a:cxn>
                <a:cxn ang="0">
                  <a:pos x="39" y="26"/>
                </a:cxn>
                <a:cxn ang="0">
                  <a:pos x="14" y="26"/>
                </a:cxn>
                <a:cxn ang="0">
                  <a:pos x="14" y="66"/>
                </a:cxn>
                <a:cxn ang="0">
                  <a:pos x="52" y="66"/>
                </a:cxn>
                <a:cxn ang="0">
                  <a:pos x="77" y="66"/>
                </a:cxn>
                <a:cxn ang="0">
                  <a:pos x="77" y="26"/>
                </a:cxn>
                <a:cxn ang="0">
                  <a:pos x="52" y="26"/>
                </a:cxn>
                <a:cxn ang="0">
                  <a:pos x="52" y="66"/>
                </a:cxn>
                <a:cxn ang="0">
                  <a:pos x="91" y="66"/>
                </a:cxn>
                <a:cxn ang="0">
                  <a:pos x="116" y="66"/>
                </a:cxn>
                <a:cxn ang="0">
                  <a:pos x="116" y="26"/>
                </a:cxn>
                <a:cxn ang="0">
                  <a:pos x="91" y="26"/>
                </a:cxn>
                <a:cxn ang="0">
                  <a:pos x="91" y="66"/>
                </a:cxn>
              </a:cxnLst>
              <a:rect l="0" t="0" r="r" b="b"/>
              <a:pathLst>
                <a:path w="130" h="81">
                  <a:moveTo>
                    <a:pt x="130" y="81"/>
                  </a:moveTo>
                  <a:cubicBezTo>
                    <a:pt x="87" y="81"/>
                    <a:pt x="43" y="81"/>
                    <a:pt x="0" y="81"/>
                  </a:cubicBezTo>
                  <a:cubicBezTo>
                    <a:pt x="0" y="80"/>
                    <a:pt x="0" y="79"/>
                    <a:pt x="0" y="78"/>
                  </a:cubicBezTo>
                  <a:cubicBezTo>
                    <a:pt x="0" y="55"/>
                    <a:pt x="0" y="32"/>
                    <a:pt x="0" y="9"/>
                  </a:cubicBezTo>
                  <a:cubicBezTo>
                    <a:pt x="0" y="3"/>
                    <a:pt x="3" y="0"/>
                    <a:pt x="8" y="0"/>
                  </a:cubicBezTo>
                  <a:cubicBezTo>
                    <a:pt x="46" y="0"/>
                    <a:pt x="84" y="0"/>
                    <a:pt x="122" y="0"/>
                  </a:cubicBezTo>
                  <a:cubicBezTo>
                    <a:pt x="127" y="0"/>
                    <a:pt x="130" y="3"/>
                    <a:pt x="130" y="9"/>
                  </a:cubicBezTo>
                  <a:cubicBezTo>
                    <a:pt x="130" y="32"/>
                    <a:pt x="130" y="55"/>
                    <a:pt x="130" y="78"/>
                  </a:cubicBezTo>
                  <a:cubicBezTo>
                    <a:pt x="130" y="79"/>
                    <a:pt x="130" y="80"/>
                    <a:pt x="130" y="81"/>
                  </a:cubicBezTo>
                  <a:close/>
                  <a:moveTo>
                    <a:pt x="14" y="66"/>
                  </a:moveTo>
                  <a:cubicBezTo>
                    <a:pt x="23" y="66"/>
                    <a:pt x="31" y="66"/>
                    <a:pt x="39" y="66"/>
                  </a:cubicBezTo>
                  <a:cubicBezTo>
                    <a:pt x="39" y="52"/>
                    <a:pt x="39" y="39"/>
                    <a:pt x="39" y="26"/>
                  </a:cubicBezTo>
                  <a:cubicBezTo>
                    <a:pt x="31" y="26"/>
                    <a:pt x="23" y="26"/>
                    <a:pt x="14" y="26"/>
                  </a:cubicBezTo>
                  <a:cubicBezTo>
                    <a:pt x="14" y="39"/>
                    <a:pt x="14" y="52"/>
                    <a:pt x="14" y="66"/>
                  </a:cubicBezTo>
                  <a:close/>
                  <a:moveTo>
                    <a:pt x="52" y="66"/>
                  </a:moveTo>
                  <a:cubicBezTo>
                    <a:pt x="61" y="66"/>
                    <a:pt x="69" y="66"/>
                    <a:pt x="77" y="66"/>
                  </a:cubicBezTo>
                  <a:cubicBezTo>
                    <a:pt x="77" y="52"/>
                    <a:pt x="77" y="39"/>
                    <a:pt x="77" y="26"/>
                  </a:cubicBezTo>
                  <a:cubicBezTo>
                    <a:pt x="69" y="26"/>
                    <a:pt x="61" y="26"/>
                    <a:pt x="52" y="26"/>
                  </a:cubicBezTo>
                  <a:cubicBezTo>
                    <a:pt x="52" y="39"/>
                    <a:pt x="52" y="52"/>
                    <a:pt x="52" y="66"/>
                  </a:cubicBezTo>
                  <a:close/>
                  <a:moveTo>
                    <a:pt x="91" y="66"/>
                  </a:moveTo>
                  <a:cubicBezTo>
                    <a:pt x="99" y="66"/>
                    <a:pt x="107" y="66"/>
                    <a:pt x="116" y="66"/>
                  </a:cubicBezTo>
                  <a:cubicBezTo>
                    <a:pt x="116" y="52"/>
                    <a:pt x="116" y="39"/>
                    <a:pt x="116" y="26"/>
                  </a:cubicBezTo>
                  <a:cubicBezTo>
                    <a:pt x="107" y="26"/>
                    <a:pt x="99" y="26"/>
                    <a:pt x="91" y="26"/>
                  </a:cubicBezTo>
                  <a:cubicBezTo>
                    <a:pt x="91" y="39"/>
                    <a:pt x="91" y="52"/>
                    <a:pt x="91" y="66"/>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27" name="Freeform 756"/>
            <p:cNvSpPr>
              <a:spLocks noEditPoints="1"/>
            </p:cNvSpPr>
            <p:nvPr/>
          </p:nvSpPr>
          <p:spPr bwMode="gray">
            <a:xfrm>
              <a:off x="7596945" y="3413400"/>
              <a:ext cx="208148" cy="122995"/>
            </a:xfrm>
            <a:custGeom>
              <a:avLst/>
              <a:gdLst/>
              <a:ahLst/>
              <a:cxnLst>
                <a:cxn ang="0">
                  <a:pos x="0" y="0"/>
                </a:cxn>
                <a:cxn ang="0">
                  <a:pos x="130" y="0"/>
                </a:cxn>
                <a:cxn ang="0">
                  <a:pos x="130" y="2"/>
                </a:cxn>
                <a:cxn ang="0">
                  <a:pos x="130" y="70"/>
                </a:cxn>
                <a:cxn ang="0">
                  <a:pos x="122" y="78"/>
                </a:cxn>
                <a:cxn ang="0">
                  <a:pos x="8" y="78"/>
                </a:cxn>
                <a:cxn ang="0">
                  <a:pos x="0" y="70"/>
                </a:cxn>
                <a:cxn ang="0">
                  <a:pos x="0" y="2"/>
                </a:cxn>
                <a:cxn ang="0">
                  <a:pos x="0" y="0"/>
                </a:cxn>
                <a:cxn ang="0">
                  <a:pos x="39" y="63"/>
                </a:cxn>
                <a:cxn ang="0">
                  <a:pos x="39" y="23"/>
                </a:cxn>
                <a:cxn ang="0">
                  <a:pos x="14" y="23"/>
                </a:cxn>
                <a:cxn ang="0">
                  <a:pos x="14" y="63"/>
                </a:cxn>
                <a:cxn ang="0">
                  <a:pos x="39" y="63"/>
                </a:cxn>
                <a:cxn ang="0">
                  <a:pos x="78" y="23"/>
                </a:cxn>
                <a:cxn ang="0">
                  <a:pos x="54" y="23"/>
                </a:cxn>
                <a:cxn ang="0">
                  <a:pos x="52" y="25"/>
                </a:cxn>
                <a:cxn ang="0">
                  <a:pos x="52" y="61"/>
                </a:cxn>
                <a:cxn ang="0">
                  <a:pos x="55" y="63"/>
                </a:cxn>
                <a:cxn ang="0">
                  <a:pos x="75" y="63"/>
                </a:cxn>
                <a:cxn ang="0">
                  <a:pos x="78" y="61"/>
                </a:cxn>
                <a:cxn ang="0">
                  <a:pos x="78" y="32"/>
                </a:cxn>
                <a:cxn ang="0">
                  <a:pos x="78" y="23"/>
                </a:cxn>
                <a:cxn ang="0">
                  <a:pos x="91" y="23"/>
                </a:cxn>
                <a:cxn ang="0">
                  <a:pos x="91" y="24"/>
                </a:cxn>
                <a:cxn ang="0">
                  <a:pos x="90" y="62"/>
                </a:cxn>
                <a:cxn ang="0">
                  <a:pos x="92" y="63"/>
                </a:cxn>
                <a:cxn ang="0">
                  <a:pos x="114" y="63"/>
                </a:cxn>
                <a:cxn ang="0">
                  <a:pos x="116" y="61"/>
                </a:cxn>
                <a:cxn ang="0">
                  <a:pos x="116" y="25"/>
                </a:cxn>
                <a:cxn ang="0">
                  <a:pos x="114" y="23"/>
                </a:cxn>
                <a:cxn ang="0">
                  <a:pos x="95" y="23"/>
                </a:cxn>
                <a:cxn ang="0">
                  <a:pos x="91" y="23"/>
                </a:cxn>
              </a:cxnLst>
              <a:rect l="0" t="0" r="r" b="b"/>
              <a:pathLst>
                <a:path w="130" h="78">
                  <a:moveTo>
                    <a:pt x="0" y="0"/>
                  </a:moveTo>
                  <a:cubicBezTo>
                    <a:pt x="44" y="0"/>
                    <a:pt x="87" y="0"/>
                    <a:pt x="130" y="0"/>
                  </a:cubicBezTo>
                  <a:cubicBezTo>
                    <a:pt x="130" y="1"/>
                    <a:pt x="130" y="2"/>
                    <a:pt x="130" y="2"/>
                  </a:cubicBezTo>
                  <a:cubicBezTo>
                    <a:pt x="130" y="25"/>
                    <a:pt x="130" y="47"/>
                    <a:pt x="130" y="70"/>
                  </a:cubicBezTo>
                  <a:cubicBezTo>
                    <a:pt x="130" y="75"/>
                    <a:pt x="127" y="78"/>
                    <a:pt x="122" y="78"/>
                  </a:cubicBezTo>
                  <a:cubicBezTo>
                    <a:pt x="84" y="78"/>
                    <a:pt x="46" y="78"/>
                    <a:pt x="8" y="78"/>
                  </a:cubicBezTo>
                  <a:cubicBezTo>
                    <a:pt x="3" y="78"/>
                    <a:pt x="0" y="75"/>
                    <a:pt x="0" y="70"/>
                  </a:cubicBezTo>
                  <a:cubicBezTo>
                    <a:pt x="0" y="47"/>
                    <a:pt x="0" y="25"/>
                    <a:pt x="0" y="2"/>
                  </a:cubicBezTo>
                  <a:cubicBezTo>
                    <a:pt x="0" y="2"/>
                    <a:pt x="0" y="1"/>
                    <a:pt x="0" y="0"/>
                  </a:cubicBezTo>
                  <a:close/>
                  <a:moveTo>
                    <a:pt x="39" y="63"/>
                  </a:moveTo>
                  <a:cubicBezTo>
                    <a:pt x="39" y="50"/>
                    <a:pt x="39" y="37"/>
                    <a:pt x="39" y="23"/>
                  </a:cubicBezTo>
                  <a:cubicBezTo>
                    <a:pt x="31" y="23"/>
                    <a:pt x="23" y="23"/>
                    <a:pt x="14" y="23"/>
                  </a:cubicBezTo>
                  <a:cubicBezTo>
                    <a:pt x="14" y="37"/>
                    <a:pt x="14" y="50"/>
                    <a:pt x="14" y="63"/>
                  </a:cubicBezTo>
                  <a:cubicBezTo>
                    <a:pt x="23" y="63"/>
                    <a:pt x="31" y="63"/>
                    <a:pt x="39" y="63"/>
                  </a:cubicBezTo>
                  <a:close/>
                  <a:moveTo>
                    <a:pt x="78" y="23"/>
                  </a:moveTo>
                  <a:cubicBezTo>
                    <a:pt x="69" y="23"/>
                    <a:pt x="62" y="23"/>
                    <a:pt x="54" y="23"/>
                  </a:cubicBezTo>
                  <a:cubicBezTo>
                    <a:pt x="52" y="23"/>
                    <a:pt x="52" y="24"/>
                    <a:pt x="52" y="25"/>
                  </a:cubicBezTo>
                  <a:cubicBezTo>
                    <a:pt x="52" y="37"/>
                    <a:pt x="52" y="49"/>
                    <a:pt x="52" y="61"/>
                  </a:cubicBezTo>
                  <a:cubicBezTo>
                    <a:pt x="52" y="63"/>
                    <a:pt x="53" y="63"/>
                    <a:pt x="55" y="63"/>
                  </a:cubicBezTo>
                  <a:cubicBezTo>
                    <a:pt x="61" y="63"/>
                    <a:pt x="68" y="63"/>
                    <a:pt x="75" y="63"/>
                  </a:cubicBezTo>
                  <a:cubicBezTo>
                    <a:pt x="77" y="63"/>
                    <a:pt x="78" y="63"/>
                    <a:pt x="78" y="61"/>
                  </a:cubicBezTo>
                  <a:cubicBezTo>
                    <a:pt x="78" y="51"/>
                    <a:pt x="78" y="42"/>
                    <a:pt x="78" y="32"/>
                  </a:cubicBezTo>
                  <a:cubicBezTo>
                    <a:pt x="78" y="29"/>
                    <a:pt x="78" y="26"/>
                    <a:pt x="78" y="23"/>
                  </a:cubicBezTo>
                  <a:close/>
                  <a:moveTo>
                    <a:pt x="91" y="23"/>
                  </a:moveTo>
                  <a:cubicBezTo>
                    <a:pt x="91" y="24"/>
                    <a:pt x="91" y="24"/>
                    <a:pt x="91" y="24"/>
                  </a:cubicBezTo>
                  <a:cubicBezTo>
                    <a:pt x="91" y="37"/>
                    <a:pt x="91" y="49"/>
                    <a:pt x="90" y="62"/>
                  </a:cubicBezTo>
                  <a:cubicBezTo>
                    <a:pt x="90" y="63"/>
                    <a:pt x="91" y="63"/>
                    <a:pt x="92" y="63"/>
                  </a:cubicBezTo>
                  <a:cubicBezTo>
                    <a:pt x="100" y="63"/>
                    <a:pt x="107" y="63"/>
                    <a:pt x="114" y="63"/>
                  </a:cubicBezTo>
                  <a:cubicBezTo>
                    <a:pt x="115" y="63"/>
                    <a:pt x="116" y="63"/>
                    <a:pt x="116" y="61"/>
                  </a:cubicBezTo>
                  <a:cubicBezTo>
                    <a:pt x="116" y="49"/>
                    <a:pt x="116" y="37"/>
                    <a:pt x="116" y="25"/>
                  </a:cubicBezTo>
                  <a:cubicBezTo>
                    <a:pt x="116" y="23"/>
                    <a:pt x="115" y="23"/>
                    <a:pt x="114" y="23"/>
                  </a:cubicBezTo>
                  <a:cubicBezTo>
                    <a:pt x="107" y="23"/>
                    <a:pt x="101" y="23"/>
                    <a:pt x="95" y="23"/>
                  </a:cubicBezTo>
                  <a:cubicBezTo>
                    <a:pt x="94" y="23"/>
                    <a:pt x="92" y="23"/>
                    <a:pt x="91" y="23"/>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28" name="Freeform 757"/>
            <p:cNvSpPr>
              <a:spLocks noEditPoints="1"/>
            </p:cNvSpPr>
            <p:nvPr/>
          </p:nvSpPr>
          <p:spPr bwMode="gray">
            <a:xfrm>
              <a:off x="7341490" y="3361362"/>
              <a:ext cx="231803" cy="75689"/>
            </a:xfrm>
            <a:custGeom>
              <a:avLst/>
              <a:gdLst/>
              <a:ahLst/>
              <a:cxnLst>
                <a:cxn ang="0">
                  <a:pos x="0" y="47"/>
                </a:cxn>
                <a:cxn ang="0">
                  <a:pos x="0" y="0"/>
                </a:cxn>
                <a:cxn ang="0">
                  <a:pos x="147" y="0"/>
                </a:cxn>
                <a:cxn ang="0">
                  <a:pos x="148" y="3"/>
                </a:cxn>
                <a:cxn ang="0">
                  <a:pos x="148" y="44"/>
                </a:cxn>
                <a:cxn ang="0">
                  <a:pos x="145" y="47"/>
                </a:cxn>
                <a:cxn ang="0">
                  <a:pos x="3" y="47"/>
                </a:cxn>
                <a:cxn ang="0">
                  <a:pos x="0" y="47"/>
                </a:cxn>
                <a:cxn ang="0">
                  <a:pos x="135" y="24"/>
                </a:cxn>
                <a:cxn ang="0">
                  <a:pos x="127" y="16"/>
                </a:cxn>
                <a:cxn ang="0">
                  <a:pos x="120" y="24"/>
                </a:cxn>
                <a:cxn ang="0">
                  <a:pos x="127" y="32"/>
                </a:cxn>
                <a:cxn ang="0">
                  <a:pos x="135" y="24"/>
                </a:cxn>
              </a:cxnLst>
              <a:rect l="0" t="0" r="r" b="b"/>
              <a:pathLst>
                <a:path w="148" h="47">
                  <a:moveTo>
                    <a:pt x="0" y="47"/>
                  </a:moveTo>
                  <a:cubicBezTo>
                    <a:pt x="0" y="31"/>
                    <a:pt x="0" y="16"/>
                    <a:pt x="0" y="0"/>
                  </a:cubicBezTo>
                  <a:cubicBezTo>
                    <a:pt x="49" y="0"/>
                    <a:pt x="98" y="0"/>
                    <a:pt x="147" y="0"/>
                  </a:cubicBezTo>
                  <a:cubicBezTo>
                    <a:pt x="147" y="1"/>
                    <a:pt x="148" y="2"/>
                    <a:pt x="148" y="3"/>
                  </a:cubicBezTo>
                  <a:cubicBezTo>
                    <a:pt x="148" y="17"/>
                    <a:pt x="148" y="30"/>
                    <a:pt x="148" y="44"/>
                  </a:cubicBezTo>
                  <a:cubicBezTo>
                    <a:pt x="148" y="46"/>
                    <a:pt x="147" y="47"/>
                    <a:pt x="145" y="47"/>
                  </a:cubicBezTo>
                  <a:cubicBezTo>
                    <a:pt x="98" y="47"/>
                    <a:pt x="50" y="47"/>
                    <a:pt x="3" y="47"/>
                  </a:cubicBezTo>
                  <a:cubicBezTo>
                    <a:pt x="2" y="47"/>
                    <a:pt x="1" y="47"/>
                    <a:pt x="0" y="47"/>
                  </a:cubicBezTo>
                  <a:close/>
                  <a:moveTo>
                    <a:pt x="135" y="24"/>
                  </a:moveTo>
                  <a:cubicBezTo>
                    <a:pt x="135" y="20"/>
                    <a:pt x="132" y="16"/>
                    <a:pt x="127" y="16"/>
                  </a:cubicBezTo>
                  <a:cubicBezTo>
                    <a:pt x="123" y="16"/>
                    <a:pt x="120" y="20"/>
                    <a:pt x="120" y="24"/>
                  </a:cubicBezTo>
                  <a:cubicBezTo>
                    <a:pt x="120" y="28"/>
                    <a:pt x="123" y="32"/>
                    <a:pt x="127" y="32"/>
                  </a:cubicBezTo>
                  <a:cubicBezTo>
                    <a:pt x="132" y="32"/>
                    <a:pt x="135" y="28"/>
                    <a:pt x="135" y="24"/>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29" name="Freeform 758"/>
            <p:cNvSpPr>
              <a:spLocks noEditPoints="1"/>
            </p:cNvSpPr>
            <p:nvPr/>
          </p:nvSpPr>
          <p:spPr bwMode="gray">
            <a:xfrm>
              <a:off x="7341490" y="3191061"/>
              <a:ext cx="231803" cy="70961"/>
            </a:xfrm>
            <a:custGeom>
              <a:avLst/>
              <a:gdLst/>
              <a:ahLst/>
              <a:cxnLst>
                <a:cxn ang="0">
                  <a:pos x="147" y="0"/>
                </a:cxn>
                <a:cxn ang="0">
                  <a:pos x="148" y="3"/>
                </a:cxn>
                <a:cxn ang="0">
                  <a:pos x="148" y="44"/>
                </a:cxn>
                <a:cxn ang="0">
                  <a:pos x="145" y="47"/>
                </a:cxn>
                <a:cxn ang="0">
                  <a:pos x="2" y="47"/>
                </a:cxn>
                <a:cxn ang="0">
                  <a:pos x="0" y="47"/>
                </a:cxn>
                <a:cxn ang="0">
                  <a:pos x="0" y="0"/>
                </a:cxn>
                <a:cxn ang="0">
                  <a:pos x="147" y="0"/>
                </a:cxn>
                <a:cxn ang="0">
                  <a:pos x="128" y="29"/>
                </a:cxn>
                <a:cxn ang="0">
                  <a:pos x="135" y="22"/>
                </a:cxn>
                <a:cxn ang="0">
                  <a:pos x="128" y="14"/>
                </a:cxn>
                <a:cxn ang="0">
                  <a:pos x="120" y="22"/>
                </a:cxn>
                <a:cxn ang="0">
                  <a:pos x="128" y="29"/>
                </a:cxn>
              </a:cxnLst>
              <a:rect l="0" t="0" r="r" b="b"/>
              <a:pathLst>
                <a:path w="148" h="47">
                  <a:moveTo>
                    <a:pt x="147" y="0"/>
                  </a:moveTo>
                  <a:cubicBezTo>
                    <a:pt x="147" y="1"/>
                    <a:pt x="148" y="2"/>
                    <a:pt x="148" y="3"/>
                  </a:cubicBezTo>
                  <a:cubicBezTo>
                    <a:pt x="148" y="16"/>
                    <a:pt x="148" y="30"/>
                    <a:pt x="148" y="44"/>
                  </a:cubicBezTo>
                  <a:cubicBezTo>
                    <a:pt x="148" y="46"/>
                    <a:pt x="147" y="47"/>
                    <a:pt x="145" y="47"/>
                  </a:cubicBezTo>
                  <a:cubicBezTo>
                    <a:pt x="98" y="47"/>
                    <a:pt x="50" y="47"/>
                    <a:pt x="2" y="47"/>
                  </a:cubicBezTo>
                  <a:cubicBezTo>
                    <a:pt x="2" y="47"/>
                    <a:pt x="1" y="47"/>
                    <a:pt x="0" y="47"/>
                  </a:cubicBezTo>
                  <a:cubicBezTo>
                    <a:pt x="0" y="31"/>
                    <a:pt x="0" y="16"/>
                    <a:pt x="0" y="0"/>
                  </a:cubicBezTo>
                  <a:cubicBezTo>
                    <a:pt x="49" y="0"/>
                    <a:pt x="98" y="0"/>
                    <a:pt x="147" y="0"/>
                  </a:cubicBezTo>
                  <a:close/>
                  <a:moveTo>
                    <a:pt x="128" y="29"/>
                  </a:moveTo>
                  <a:cubicBezTo>
                    <a:pt x="132" y="29"/>
                    <a:pt x="135" y="26"/>
                    <a:pt x="135" y="22"/>
                  </a:cubicBezTo>
                  <a:cubicBezTo>
                    <a:pt x="135" y="17"/>
                    <a:pt x="132" y="14"/>
                    <a:pt x="128" y="14"/>
                  </a:cubicBezTo>
                  <a:cubicBezTo>
                    <a:pt x="123" y="14"/>
                    <a:pt x="120" y="17"/>
                    <a:pt x="120" y="22"/>
                  </a:cubicBezTo>
                  <a:cubicBezTo>
                    <a:pt x="120" y="26"/>
                    <a:pt x="123" y="29"/>
                    <a:pt x="128" y="29"/>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30" name="Freeform 759"/>
            <p:cNvSpPr>
              <a:spLocks noEditPoints="1"/>
            </p:cNvSpPr>
            <p:nvPr/>
          </p:nvSpPr>
          <p:spPr bwMode="gray">
            <a:xfrm>
              <a:off x="7341490" y="3276212"/>
              <a:ext cx="231803" cy="70961"/>
            </a:xfrm>
            <a:custGeom>
              <a:avLst/>
              <a:gdLst/>
              <a:ahLst/>
              <a:cxnLst>
                <a:cxn ang="0">
                  <a:pos x="147" y="46"/>
                </a:cxn>
                <a:cxn ang="0">
                  <a:pos x="0" y="46"/>
                </a:cxn>
                <a:cxn ang="0">
                  <a:pos x="0" y="0"/>
                </a:cxn>
                <a:cxn ang="0">
                  <a:pos x="3" y="0"/>
                </a:cxn>
                <a:cxn ang="0">
                  <a:pos x="145" y="0"/>
                </a:cxn>
                <a:cxn ang="0">
                  <a:pos x="148" y="3"/>
                </a:cxn>
                <a:cxn ang="0">
                  <a:pos x="148" y="44"/>
                </a:cxn>
                <a:cxn ang="0">
                  <a:pos x="147" y="46"/>
                </a:cxn>
                <a:cxn ang="0">
                  <a:pos x="128" y="15"/>
                </a:cxn>
                <a:cxn ang="0">
                  <a:pos x="120" y="23"/>
                </a:cxn>
                <a:cxn ang="0">
                  <a:pos x="127" y="30"/>
                </a:cxn>
                <a:cxn ang="0">
                  <a:pos x="135" y="23"/>
                </a:cxn>
                <a:cxn ang="0">
                  <a:pos x="128" y="15"/>
                </a:cxn>
              </a:cxnLst>
              <a:rect l="0" t="0" r="r" b="b"/>
              <a:pathLst>
                <a:path w="148" h="46">
                  <a:moveTo>
                    <a:pt x="147" y="46"/>
                  </a:moveTo>
                  <a:cubicBezTo>
                    <a:pt x="98" y="46"/>
                    <a:pt x="50" y="46"/>
                    <a:pt x="0" y="46"/>
                  </a:cubicBezTo>
                  <a:cubicBezTo>
                    <a:pt x="0" y="31"/>
                    <a:pt x="0" y="16"/>
                    <a:pt x="0" y="0"/>
                  </a:cubicBezTo>
                  <a:cubicBezTo>
                    <a:pt x="1" y="0"/>
                    <a:pt x="2" y="0"/>
                    <a:pt x="3" y="0"/>
                  </a:cubicBezTo>
                  <a:cubicBezTo>
                    <a:pt x="50" y="0"/>
                    <a:pt x="97" y="0"/>
                    <a:pt x="145" y="0"/>
                  </a:cubicBezTo>
                  <a:cubicBezTo>
                    <a:pt x="147" y="0"/>
                    <a:pt x="148" y="1"/>
                    <a:pt x="148" y="3"/>
                  </a:cubicBezTo>
                  <a:cubicBezTo>
                    <a:pt x="147" y="17"/>
                    <a:pt x="148" y="30"/>
                    <a:pt x="148" y="44"/>
                  </a:cubicBezTo>
                  <a:cubicBezTo>
                    <a:pt x="148" y="45"/>
                    <a:pt x="147" y="45"/>
                    <a:pt x="147" y="46"/>
                  </a:cubicBezTo>
                  <a:close/>
                  <a:moveTo>
                    <a:pt x="128" y="15"/>
                  </a:moveTo>
                  <a:cubicBezTo>
                    <a:pt x="123" y="15"/>
                    <a:pt x="120" y="18"/>
                    <a:pt x="120" y="23"/>
                  </a:cubicBezTo>
                  <a:cubicBezTo>
                    <a:pt x="120" y="27"/>
                    <a:pt x="123" y="30"/>
                    <a:pt x="127" y="30"/>
                  </a:cubicBezTo>
                  <a:cubicBezTo>
                    <a:pt x="132" y="30"/>
                    <a:pt x="135" y="27"/>
                    <a:pt x="135" y="23"/>
                  </a:cubicBezTo>
                  <a:cubicBezTo>
                    <a:pt x="135" y="19"/>
                    <a:pt x="132" y="15"/>
                    <a:pt x="128" y="15"/>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31" name="Freeform 760"/>
            <p:cNvSpPr>
              <a:spLocks/>
            </p:cNvSpPr>
            <p:nvPr/>
          </p:nvSpPr>
          <p:spPr bwMode="gray">
            <a:xfrm>
              <a:off x="7166454" y="3295133"/>
              <a:ext cx="146650" cy="175033"/>
            </a:xfrm>
            <a:custGeom>
              <a:avLst/>
              <a:gdLst/>
              <a:ahLst/>
              <a:cxnLst>
                <a:cxn ang="0">
                  <a:pos x="27" y="76"/>
                </a:cxn>
                <a:cxn ang="0">
                  <a:pos x="30" y="76"/>
                </a:cxn>
                <a:cxn ang="0">
                  <a:pos x="93" y="76"/>
                </a:cxn>
                <a:cxn ang="0">
                  <a:pos x="95" y="79"/>
                </a:cxn>
                <a:cxn ang="0">
                  <a:pos x="95" y="107"/>
                </a:cxn>
                <a:cxn ang="0">
                  <a:pos x="95" y="110"/>
                </a:cxn>
                <a:cxn ang="0">
                  <a:pos x="0" y="110"/>
                </a:cxn>
                <a:cxn ang="0">
                  <a:pos x="0" y="76"/>
                </a:cxn>
                <a:cxn ang="0">
                  <a:pos x="18" y="76"/>
                </a:cxn>
                <a:cxn ang="0">
                  <a:pos x="18" y="72"/>
                </a:cxn>
                <a:cxn ang="0">
                  <a:pos x="18" y="6"/>
                </a:cxn>
                <a:cxn ang="0">
                  <a:pos x="23" y="0"/>
                </a:cxn>
                <a:cxn ang="0">
                  <a:pos x="27" y="6"/>
                </a:cxn>
                <a:cxn ang="0">
                  <a:pos x="27" y="72"/>
                </a:cxn>
                <a:cxn ang="0">
                  <a:pos x="27" y="76"/>
                </a:cxn>
              </a:cxnLst>
              <a:rect l="0" t="0" r="r" b="b"/>
              <a:pathLst>
                <a:path w="95" h="110">
                  <a:moveTo>
                    <a:pt x="27" y="76"/>
                  </a:moveTo>
                  <a:cubicBezTo>
                    <a:pt x="28" y="76"/>
                    <a:pt x="29" y="76"/>
                    <a:pt x="30" y="76"/>
                  </a:cubicBezTo>
                  <a:cubicBezTo>
                    <a:pt x="51" y="76"/>
                    <a:pt x="72" y="76"/>
                    <a:pt x="93" y="76"/>
                  </a:cubicBezTo>
                  <a:cubicBezTo>
                    <a:pt x="95" y="76"/>
                    <a:pt x="95" y="76"/>
                    <a:pt x="95" y="79"/>
                  </a:cubicBezTo>
                  <a:cubicBezTo>
                    <a:pt x="95" y="88"/>
                    <a:pt x="95" y="98"/>
                    <a:pt x="95" y="107"/>
                  </a:cubicBezTo>
                  <a:cubicBezTo>
                    <a:pt x="95" y="108"/>
                    <a:pt x="95" y="109"/>
                    <a:pt x="95" y="110"/>
                  </a:cubicBezTo>
                  <a:cubicBezTo>
                    <a:pt x="63" y="110"/>
                    <a:pt x="32" y="110"/>
                    <a:pt x="0" y="110"/>
                  </a:cubicBezTo>
                  <a:cubicBezTo>
                    <a:pt x="0" y="98"/>
                    <a:pt x="0" y="87"/>
                    <a:pt x="0" y="76"/>
                  </a:cubicBezTo>
                  <a:cubicBezTo>
                    <a:pt x="6" y="76"/>
                    <a:pt x="12" y="76"/>
                    <a:pt x="18" y="76"/>
                  </a:cubicBezTo>
                  <a:cubicBezTo>
                    <a:pt x="18" y="75"/>
                    <a:pt x="18" y="73"/>
                    <a:pt x="18" y="72"/>
                  </a:cubicBezTo>
                  <a:cubicBezTo>
                    <a:pt x="18" y="50"/>
                    <a:pt x="18" y="28"/>
                    <a:pt x="18" y="6"/>
                  </a:cubicBezTo>
                  <a:cubicBezTo>
                    <a:pt x="18" y="2"/>
                    <a:pt x="20" y="0"/>
                    <a:pt x="23" y="0"/>
                  </a:cubicBezTo>
                  <a:cubicBezTo>
                    <a:pt x="25" y="0"/>
                    <a:pt x="27" y="2"/>
                    <a:pt x="27" y="6"/>
                  </a:cubicBezTo>
                  <a:cubicBezTo>
                    <a:pt x="27" y="28"/>
                    <a:pt x="27" y="50"/>
                    <a:pt x="27" y="72"/>
                  </a:cubicBezTo>
                  <a:cubicBezTo>
                    <a:pt x="27" y="73"/>
                    <a:pt x="27" y="74"/>
                    <a:pt x="27" y="76"/>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332" name="Freeform 761"/>
            <p:cNvSpPr>
              <a:spLocks/>
            </p:cNvSpPr>
            <p:nvPr/>
          </p:nvSpPr>
          <p:spPr bwMode="gray">
            <a:xfrm>
              <a:off x="7166454" y="3479628"/>
              <a:ext cx="146650" cy="56766"/>
            </a:xfrm>
            <a:custGeom>
              <a:avLst/>
              <a:gdLst/>
              <a:ahLst/>
              <a:cxnLst>
                <a:cxn ang="0">
                  <a:pos x="0" y="34"/>
                </a:cxn>
                <a:cxn ang="0">
                  <a:pos x="0" y="0"/>
                </a:cxn>
                <a:cxn ang="0">
                  <a:pos x="95" y="0"/>
                </a:cxn>
                <a:cxn ang="0">
                  <a:pos x="95" y="34"/>
                </a:cxn>
                <a:cxn ang="0">
                  <a:pos x="0" y="34"/>
                </a:cxn>
              </a:cxnLst>
              <a:rect l="0" t="0" r="r" b="b"/>
              <a:pathLst>
                <a:path w="95" h="34">
                  <a:moveTo>
                    <a:pt x="0" y="34"/>
                  </a:moveTo>
                  <a:cubicBezTo>
                    <a:pt x="0" y="22"/>
                    <a:pt x="0" y="11"/>
                    <a:pt x="0" y="0"/>
                  </a:cubicBezTo>
                  <a:cubicBezTo>
                    <a:pt x="32" y="0"/>
                    <a:pt x="63" y="0"/>
                    <a:pt x="95" y="0"/>
                  </a:cubicBezTo>
                  <a:cubicBezTo>
                    <a:pt x="95" y="11"/>
                    <a:pt x="95" y="23"/>
                    <a:pt x="95" y="34"/>
                  </a:cubicBezTo>
                  <a:cubicBezTo>
                    <a:pt x="63" y="34"/>
                    <a:pt x="32" y="34"/>
                    <a:pt x="0" y="34"/>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grpSp>
      <p:sp>
        <p:nvSpPr>
          <p:cNvPr id="143" name="Parallelogram 142"/>
          <p:cNvSpPr/>
          <p:nvPr/>
        </p:nvSpPr>
        <p:spPr bwMode="gray">
          <a:xfrm>
            <a:off x="851658" y="1616892"/>
            <a:ext cx="2079813" cy="578455"/>
          </a:xfrm>
          <a:prstGeom prst="parallelogram">
            <a:avLst>
              <a:gd name="adj" fmla="val 49368"/>
            </a:avLst>
          </a:prstGeom>
          <a:solidFill>
            <a:schemeClr val="accent4"/>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155" name="Parallelogram 154"/>
          <p:cNvSpPr/>
          <p:nvPr/>
        </p:nvSpPr>
        <p:spPr bwMode="gray">
          <a:xfrm>
            <a:off x="411727" y="1657127"/>
            <a:ext cx="805025" cy="435833"/>
          </a:xfrm>
          <a:prstGeom prst="parallelogram">
            <a:avLst>
              <a:gd name="adj" fmla="val 49368"/>
            </a:avLst>
          </a:prstGeom>
          <a:solidFill>
            <a:srgbClr val="FFFFFF"/>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kern="0">
              <a:solidFill>
                <a:srgbClr val="FFFFFF"/>
              </a:solidFill>
            </a:endParaRPr>
          </a:p>
        </p:txBody>
      </p:sp>
      <p:grpSp>
        <p:nvGrpSpPr>
          <p:cNvPr id="175" name="Group 207"/>
          <p:cNvGrpSpPr/>
          <p:nvPr/>
        </p:nvGrpSpPr>
        <p:grpSpPr bwMode="gray">
          <a:xfrm>
            <a:off x="682335" y="1708291"/>
            <a:ext cx="284950" cy="323097"/>
            <a:chOff x="3901094" y="368820"/>
            <a:chExt cx="1321088" cy="1497947"/>
          </a:xfrm>
          <a:solidFill>
            <a:schemeClr val="accent4"/>
          </a:solidFill>
        </p:grpSpPr>
        <p:sp>
          <p:nvSpPr>
            <p:cNvPr id="176" name="object 39"/>
            <p:cNvSpPr/>
            <p:nvPr/>
          </p:nvSpPr>
          <p:spPr bwMode="gray">
            <a:xfrm>
              <a:off x="3901094" y="368820"/>
              <a:ext cx="1321088" cy="914141"/>
            </a:xfrm>
            <a:custGeom>
              <a:avLst/>
              <a:gdLst/>
              <a:ahLst/>
              <a:cxnLst/>
              <a:rect l="l" t="t" r="r" b="b"/>
              <a:pathLst>
                <a:path w="1453197" h="1036027">
                  <a:moveTo>
                    <a:pt x="1453197" y="913041"/>
                  </a:moveTo>
                  <a:lnTo>
                    <a:pt x="1453197" y="122999"/>
                  </a:lnTo>
                  <a:lnTo>
                    <a:pt x="1452333" y="108343"/>
                  </a:lnTo>
                  <a:lnTo>
                    <a:pt x="1440160" y="67828"/>
                  </a:lnTo>
                  <a:lnTo>
                    <a:pt x="1415684" y="34560"/>
                  </a:lnTo>
                  <a:lnTo>
                    <a:pt x="1381564" y="11203"/>
                  </a:lnTo>
                  <a:lnTo>
                    <a:pt x="1368508" y="6080"/>
                  </a:lnTo>
                  <a:lnTo>
                    <a:pt x="1356904" y="481418"/>
                  </a:lnTo>
                  <a:lnTo>
                    <a:pt x="1366583" y="471772"/>
                  </a:lnTo>
                  <a:lnTo>
                    <a:pt x="1380070" y="468147"/>
                  </a:lnTo>
                  <a:lnTo>
                    <a:pt x="1393656" y="471840"/>
                  </a:lnTo>
                  <a:lnTo>
                    <a:pt x="1403296" y="481534"/>
                  </a:lnTo>
                  <a:lnTo>
                    <a:pt x="1406918" y="495007"/>
                  </a:lnTo>
                  <a:lnTo>
                    <a:pt x="1406918" y="541045"/>
                  </a:lnTo>
                  <a:lnTo>
                    <a:pt x="1403227" y="554634"/>
                  </a:lnTo>
                  <a:lnTo>
                    <a:pt x="1393535" y="564274"/>
                  </a:lnTo>
                  <a:lnTo>
                    <a:pt x="1380070" y="567893"/>
                  </a:lnTo>
                  <a:lnTo>
                    <a:pt x="1366465" y="564201"/>
                  </a:lnTo>
                  <a:lnTo>
                    <a:pt x="1372556" y="1028544"/>
                  </a:lnTo>
                  <a:lnTo>
                    <a:pt x="1385387" y="1022986"/>
                  </a:lnTo>
                  <a:lnTo>
                    <a:pt x="1397413" y="1016062"/>
                  </a:lnTo>
                  <a:lnTo>
                    <a:pt x="1408533" y="1007869"/>
                  </a:lnTo>
                  <a:lnTo>
                    <a:pt x="1418651" y="998505"/>
                  </a:lnTo>
                  <a:lnTo>
                    <a:pt x="1427667" y="988071"/>
                  </a:lnTo>
                  <a:lnTo>
                    <a:pt x="1435484" y="976664"/>
                  </a:lnTo>
                  <a:lnTo>
                    <a:pt x="1442001" y="964382"/>
                  </a:lnTo>
                  <a:lnTo>
                    <a:pt x="1447122" y="951326"/>
                  </a:lnTo>
                  <a:lnTo>
                    <a:pt x="1450746" y="937592"/>
                  </a:lnTo>
                  <a:lnTo>
                    <a:pt x="1452777" y="923280"/>
                  </a:lnTo>
                  <a:lnTo>
                    <a:pt x="1453197" y="913041"/>
                  </a:lnTo>
                  <a:close/>
                </a:path>
                <a:path w="1453197" h="1036027">
                  <a:moveTo>
                    <a:pt x="1366465" y="564201"/>
                  </a:moveTo>
                  <a:lnTo>
                    <a:pt x="1356833" y="554510"/>
                  </a:lnTo>
                  <a:lnTo>
                    <a:pt x="1353223" y="541045"/>
                  </a:lnTo>
                  <a:lnTo>
                    <a:pt x="1353223" y="495007"/>
                  </a:lnTo>
                  <a:lnTo>
                    <a:pt x="1356904" y="481418"/>
                  </a:lnTo>
                  <a:lnTo>
                    <a:pt x="1368508" y="6080"/>
                  </a:lnTo>
                  <a:lnTo>
                    <a:pt x="1354774" y="2453"/>
                  </a:lnTo>
                  <a:lnTo>
                    <a:pt x="1340461" y="421"/>
                  </a:lnTo>
                  <a:lnTo>
                    <a:pt x="1330210" y="0"/>
                  </a:lnTo>
                  <a:lnTo>
                    <a:pt x="1316139" y="137071"/>
                  </a:lnTo>
                  <a:lnTo>
                    <a:pt x="1316139" y="898969"/>
                  </a:lnTo>
                  <a:lnTo>
                    <a:pt x="1330210" y="1036027"/>
                  </a:lnTo>
                  <a:lnTo>
                    <a:pt x="1344869" y="1035163"/>
                  </a:lnTo>
                  <a:lnTo>
                    <a:pt x="1359017" y="1032636"/>
                  </a:lnTo>
                  <a:lnTo>
                    <a:pt x="1372556" y="1028544"/>
                  </a:lnTo>
                  <a:lnTo>
                    <a:pt x="1366465" y="564201"/>
                  </a:lnTo>
                  <a:close/>
                </a:path>
                <a:path w="1453197" h="1036027">
                  <a:moveTo>
                    <a:pt x="864" y="927696"/>
                  </a:moveTo>
                  <a:lnTo>
                    <a:pt x="13037" y="968209"/>
                  </a:lnTo>
                  <a:lnTo>
                    <a:pt x="37515" y="1001474"/>
                  </a:lnTo>
                  <a:lnTo>
                    <a:pt x="71637" y="1024827"/>
                  </a:lnTo>
                  <a:lnTo>
                    <a:pt x="112747" y="1035606"/>
                  </a:lnTo>
                  <a:lnTo>
                    <a:pt x="122999" y="1036027"/>
                  </a:lnTo>
                  <a:lnTo>
                    <a:pt x="1330210" y="1036027"/>
                  </a:lnTo>
                  <a:lnTo>
                    <a:pt x="1316139" y="898969"/>
                  </a:lnTo>
                  <a:lnTo>
                    <a:pt x="137071" y="898969"/>
                  </a:lnTo>
                  <a:lnTo>
                    <a:pt x="137071" y="137071"/>
                  </a:lnTo>
                  <a:lnTo>
                    <a:pt x="1316139" y="137071"/>
                  </a:lnTo>
                  <a:lnTo>
                    <a:pt x="1330210" y="0"/>
                  </a:lnTo>
                  <a:lnTo>
                    <a:pt x="122999" y="0"/>
                  </a:lnTo>
                  <a:lnTo>
                    <a:pt x="80651" y="7483"/>
                  </a:lnTo>
                  <a:lnTo>
                    <a:pt x="44672" y="28158"/>
                  </a:lnTo>
                  <a:lnTo>
                    <a:pt x="17720" y="59361"/>
                  </a:lnTo>
                  <a:lnTo>
                    <a:pt x="2454" y="98430"/>
                  </a:lnTo>
                  <a:lnTo>
                    <a:pt x="0" y="122999"/>
                  </a:lnTo>
                  <a:lnTo>
                    <a:pt x="0" y="913041"/>
                  </a:lnTo>
                  <a:lnTo>
                    <a:pt x="864" y="927696"/>
                  </a:lnTo>
                  <a:close/>
                </a:path>
              </a:pathLst>
            </a:custGeom>
            <a:grpFill/>
          </p:spPr>
          <p:txBody>
            <a:bodyPr wrap="square" lIns="0" tIns="0" rIns="0" bIns="0" rtlCol="0">
              <a:noAutofit/>
            </a:bodyPr>
            <a:lstStyle/>
            <a:p>
              <a:endParaRPr>
                <a:solidFill>
                  <a:srgbClr val="58595B"/>
                </a:solidFill>
              </a:endParaRPr>
            </a:p>
          </p:txBody>
        </p:sp>
        <p:sp>
          <p:nvSpPr>
            <p:cNvPr id="177" name="object 40"/>
            <p:cNvSpPr/>
            <p:nvPr/>
          </p:nvSpPr>
          <p:spPr bwMode="gray">
            <a:xfrm>
              <a:off x="4246370" y="813686"/>
              <a:ext cx="283972" cy="275608"/>
            </a:xfrm>
            <a:custGeom>
              <a:avLst/>
              <a:gdLst/>
              <a:ahLst/>
              <a:cxnLst/>
              <a:rect l="l" t="t" r="r" b="b"/>
              <a:pathLst>
                <a:path w="312369" h="312356">
                  <a:moveTo>
                    <a:pt x="312369" y="156184"/>
                  </a:moveTo>
                  <a:lnTo>
                    <a:pt x="311685" y="170893"/>
                  </a:lnTo>
                  <a:lnTo>
                    <a:pt x="309676" y="185217"/>
                  </a:lnTo>
                  <a:lnTo>
                    <a:pt x="306403" y="199093"/>
                  </a:lnTo>
                  <a:lnTo>
                    <a:pt x="301925" y="212462"/>
                  </a:lnTo>
                  <a:lnTo>
                    <a:pt x="296305" y="225262"/>
                  </a:lnTo>
                  <a:lnTo>
                    <a:pt x="289604" y="237431"/>
                  </a:lnTo>
                  <a:lnTo>
                    <a:pt x="281882" y="248910"/>
                  </a:lnTo>
                  <a:lnTo>
                    <a:pt x="273200" y="259636"/>
                  </a:lnTo>
                  <a:lnTo>
                    <a:pt x="263621" y="269549"/>
                  </a:lnTo>
                  <a:lnTo>
                    <a:pt x="253205" y="278588"/>
                  </a:lnTo>
                  <a:lnTo>
                    <a:pt x="242012" y="286691"/>
                  </a:lnTo>
                  <a:lnTo>
                    <a:pt x="230105" y="293798"/>
                  </a:lnTo>
                  <a:lnTo>
                    <a:pt x="217543" y="299848"/>
                  </a:lnTo>
                  <a:lnTo>
                    <a:pt x="204389" y="304779"/>
                  </a:lnTo>
                  <a:lnTo>
                    <a:pt x="190704" y="308531"/>
                  </a:lnTo>
                  <a:lnTo>
                    <a:pt x="176548" y="311041"/>
                  </a:lnTo>
                  <a:lnTo>
                    <a:pt x="161982" y="312250"/>
                  </a:lnTo>
                  <a:lnTo>
                    <a:pt x="156184" y="312356"/>
                  </a:lnTo>
                  <a:lnTo>
                    <a:pt x="141475" y="311673"/>
                  </a:lnTo>
                  <a:lnTo>
                    <a:pt x="127151" y="309664"/>
                  </a:lnTo>
                  <a:lnTo>
                    <a:pt x="113274" y="306391"/>
                  </a:lnTo>
                  <a:lnTo>
                    <a:pt x="99905" y="301914"/>
                  </a:lnTo>
                  <a:lnTo>
                    <a:pt x="87104" y="296295"/>
                  </a:lnTo>
                  <a:lnTo>
                    <a:pt x="74934" y="289594"/>
                  </a:lnTo>
                  <a:lnTo>
                    <a:pt x="63454" y="281873"/>
                  </a:lnTo>
                  <a:lnTo>
                    <a:pt x="52727" y="273193"/>
                  </a:lnTo>
                  <a:lnTo>
                    <a:pt x="42812" y="263615"/>
                  </a:lnTo>
                  <a:lnTo>
                    <a:pt x="33773" y="253200"/>
                  </a:lnTo>
                  <a:lnTo>
                    <a:pt x="25668" y="242008"/>
                  </a:lnTo>
                  <a:lnTo>
                    <a:pt x="18560" y="230102"/>
                  </a:lnTo>
                  <a:lnTo>
                    <a:pt x="12510" y="217541"/>
                  </a:lnTo>
                  <a:lnTo>
                    <a:pt x="7578" y="204388"/>
                  </a:lnTo>
                  <a:lnTo>
                    <a:pt x="3826" y="190703"/>
                  </a:lnTo>
                  <a:lnTo>
                    <a:pt x="1314" y="176547"/>
                  </a:lnTo>
                  <a:lnTo>
                    <a:pt x="105" y="161982"/>
                  </a:lnTo>
                  <a:lnTo>
                    <a:pt x="0" y="156184"/>
                  </a:lnTo>
                  <a:lnTo>
                    <a:pt x="683" y="141475"/>
                  </a:lnTo>
                  <a:lnTo>
                    <a:pt x="2692" y="127152"/>
                  </a:lnTo>
                  <a:lnTo>
                    <a:pt x="5965" y="113276"/>
                  </a:lnTo>
                  <a:lnTo>
                    <a:pt x="10442" y="99907"/>
                  </a:lnTo>
                  <a:lnTo>
                    <a:pt x="16062" y="87107"/>
                  </a:lnTo>
                  <a:lnTo>
                    <a:pt x="22763" y="74936"/>
                  </a:lnTo>
                  <a:lnTo>
                    <a:pt x="30484" y="63457"/>
                  </a:lnTo>
                  <a:lnTo>
                    <a:pt x="39165" y="52730"/>
                  </a:lnTo>
                  <a:lnTo>
                    <a:pt x="48743" y="42816"/>
                  </a:lnTo>
                  <a:lnTo>
                    <a:pt x="59159" y="33776"/>
                  </a:lnTo>
                  <a:lnTo>
                    <a:pt x="70351" y="25671"/>
                  </a:lnTo>
                  <a:lnTo>
                    <a:pt x="82257" y="18563"/>
                  </a:lnTo>
                  <a:lnTo>
                    <a:pt x="94818" y="12512"/>
                  </a:lnTo>
                  <a:lnTo>
                    <a:pt x="107971" y="7580"/>
                  </a:lnTo>
                  <a:lnTo>
                    <a:pt x="121656" y="3828"/>
                  </a:lnTo>
                  <a:lnTo>
                    <a:pt x="135811" y="1316"/>
                  </a:lnTo>
                  <a:lnTo>
                    <a:pt x="150376" y="105"/>
                  </a:lnTo>
                  <a:lnTo>
                    <a:pt x="156184" y="0"/>
                  </a:lnTo>
                  <a:lnTo>
                    <a:pt x="170893" y="683"/>
                  </a:lnTo>
                  <a:lnTo>
                    <a:pt x="185216" y="2692"/>
                  </a:lnTo>
                  <a:lnTo>
                    <a:pt x="199093" y="5965"/>
                  </a:lnTo>
                  <a:lnTo>
                    <a:pt x="212462" y="10442"/>
                  </a:lnTo>
                  <a:lnTo>
                    <a:pt x="225262" y="16062"/>
                  </a:lnTo>
                  <a:lnTo>
                    <a:pt x="237432" y="22763"/>
                  </a:lnTo>
                  <a:lnTo>
                    <a:pt x="248911" y="30484"/>
                  </a:lnTo>
                  <a:lnTo>
                    <a:pt x="259638" y="39165"/>
                  </a:lnTo>
                  <a:lnTo>
                    <a:pt x="269552" y="48743"/>
                  </a:lnTo>
                  <a:lnTo>
                    <a:pt x="278592" y="59159"/>
                  </a:lnTo>
                  <a:lnTo>
                    <a:pt x="286697" y="70351"/>
                  </a:lnTo>
                  <a:lnTo>
                    <a:pt x="293805" y="82257"/>
                  </a:lnTo>
                  <a:lnTo>
                    <a:pt x="299856" y="94818"/>
                  </a:lnTo>
                  <a:lnTo>
                    <a:pt x="304788" y="107971"/>
                  </a:lnTo>
                  <a:lnTo>
                    <a:pt x="308541" y="121656"/>
                  </a:lnTo>
                  <a:lnTo>
                    <a:pt x="311053" y="135811"/>
                  </a:lnTo>
                  <a:lnTo>
                    <a:pt x="312263" y="150376"/>
                  </a:lnTo>
                  <a:lnTo>
                    <a:pt x="312369" y="156184"/>
                  </a:lnTo>
                  <a:close/>
                </a:path>
              </a:pathLst>
            </a:custGeom>
            <a:grpFill/>
            <a:ln w="9525" cmpd="sng">
              <a:solidFill>
                <a:schemeClr val="bg1"/>
              </a:solidFill>
            </a:ln>
          </p:spPr>
          <p:txBody>
            <a:bodyPr wrap="square" lIns="0" tIns="0" rIns="0" bIns="0" rtlCol="0">
              <a:noAutofit/>
            </a:bodyPr>
            <a:lstStyle/>
            <a:p>
              <a:endParaRPr>
                <a:solidFill>
                  <a:srgbClr val="58595B"/>
                </a:solidFill>
              </a:endParaRPr>
            </a:p>
          </p:txBody>
        </p:sp>
        <p:sp>
          <p:nvSpPr>
            <p:cNvPr id="178" name="object 41"/>
            <p:cNvSpPr/>
            <p:nvPr/>
          </p:nvSpPr>
          <p:spPr bwMode="gray">
            <a:xfrm>
              <a:off x="4301465" y="867171"/>
              <a:ext cx="173782" cy="168637"/>
            </a:xfrm>
            <a:custGeom>
              <a:avLst/>
              <a:gdLst/>
              <a:ahLst/>
              <a:cxnLst/>
              <a:rect l="l" t="t" r="r" b="b"/>
              <a:pathLst>
                <a:path w="191160" h="191122">
                  <a:moveTo>
                    <a:pt x="191160" y="95567"/>
                  </a:moveTo>
                  <a:lnTo>
                    <a:pt x="190054" y="110154"/>
                  </a:lnTo>
                  <a:lnTo>
                    <a:pt x="186844" y="124047"/>
                  </a:lnTo>
                  <a:lnTo>
                    <a:pt x="181694" y="137085"/>
                  </a:lnTo>
                  <a:lnTo>
                    <a:pt x="174766" y="149102"/>
                  </a:lnTo>
                  <a:lnTo>
                    <a:pt x="166225" y="159937"/>
                  </a:lnTo>
                  <a:lnTo>
                    <a:pt x="156232" y="169426"/>
                  </a:lnTo>
                  <a:lnTo>
                    <a:pt x="144952" y="177406"/>
                  </a:lnTo>
                  <a:lnTo>
                    <a:pt x="132547" y="183714"/>
                  </a:lnTo>
                  <a:lnTo>
                    <a:pt x="119181" y="188187"/>
                  </a:lnTo>
                  <a:lnTo>
                    <a:pt x="105017" y="190662"/>
                  </a:lnTo>
                  <a:lnTo>
                    <a:pt x="95580" y="191122"/>
                  </a:lnTo>
                  <a:lnTo>
                    <a:pt x="80989" y="190016"/>
                  </a:lnTo>
                  <a:lnTo>
                    <a:pt x="67092" y="186807"/>
                  </a:lnTo>
                  <a:lnTo>
                    <a:pt x="54052" y="181658"/>
                  </a:lnTo>
                  <a:lnTo>
                    <a:pt x="42031" y="174733"/>
                  </a:lnTo>
                  <a:lnTo>
                    <a:pt x="31193" y="166194"/>
                  </a:lnTo>
                  <a:lnTo>
                    <a:pt x="21701" y="156204"/>
                  </a:lnTo>
                  <a:lnTo>
                    <a:pt x="13719" y="144927"/>
                  </a:lnTo>
                  <a:lnTo>
                    <a:pt x="7409" y="132525"/>
                  </a:lnTo>
                  <a:lnTo>
                    <a:pt x="2935" y="119163"/>
                  </a:lnTo>
                  <a:lnTo>
                    <a:pt x="459" y="105002"/>
                  </a:lnTo>
                  <a:lnTo>
                    <a:pt x="0" y="95567"/>
                  </a:lnTo>
                  <a:lnTo>
                    <a:pt x="1106" y="80981"/>
                  </a:lnTo>
                  <a:lnTo>
                    <a:pt x="4315" y="67087"/>
                  </a:lnTo>
                  <a:lnTo>
                    <a:pt x="9465" y="54049"/>
                  </a:lnTo>
                  <a:lnTo>
                    <a:pt x="16391" y="42031"/>
                  </a:lnTo>
                  <a:lnTo>
                    <a:pt x="24932" y="31195"/>
                  </a:lnTo>
                  <a:lnTo>
                    <a:pt x="34923" y="21704"/>
                  </a:lnTo>
                  <a:lnTo>
                    <a:pt x="46202" y="13722"/>
                  </a:lnTo>
                  <a:lnTo>
                    <a:pt x="58605" y="7412"/>
                  </a:lnTo>
                  <a:lnTo>
                    <a:pt x="71970" y="2937"/>
                  </a:lnTo>
                  <a:lnTo>
                    <a:pt x="86132" y="460"/>
                  </a:lnTo>
                  <a:lnTo>
                    <a:pt x="95580" y="0"/>
                  </a:lnTo>
                  <a:lnTo>
                    <a:pt x="110169" y="1106"/>
                  </a:lnTo>
                  <a:lnTo>
                    <a:pt x="124065" y="4315"/>
                  </a:lnTo>
                  <a:lnTo>
                    <a:pt x="137105" y="9464"/>
                  </a:lnTo>
                  <a:lnTo>
                    <a:pt x="149125" y="16391"/>
                  </a:lnTo>
                  <a:lnTo>
                    <a:pt x="159963" y="24930"/>
                  </a:lnTo>
                  <a:lnTo>
                    <a:pt x="169455" y="34921"/>
                  </a:lnTo>
                  <a:lnTo>
                    <a:pt x="177437" y="46198"/>
                  </a:lnTo>
                  <a:lnTo>
                    <a:pt x="183748" y="58600"/>
                  </a:lnTo>
                  <a:lnTo>
                    <a:pt x="188223" y="71962"/>
                  </a:lnTo>
                  <a:lnTo>
                    <a:pt x="190699" y="86122"/>
                  </a:lnTo>
                  <a:lnTo>
                    <a:pt x="191160" y="95567"/>
                  </a:lnTo>
                  <a:close/>
                </a:path>
              </a:pathLst>
            </a:custGeom>
            <a:grpFill/>
            <a:ln w="9525" cmpd="sng">
              <a:solidFill>
                <a:srgbClr val="FFFFFF"/>
              </a:solidFill>
            </a:ln>
          </p:spPr>
          <p:txBody>
            <a:bodyPr wrap="square" lIns="0" tIns="0" rIns="0" bIns="0" rtlCol="0">
              <a:noAutofit/>
            </a:bodyPr>
            <a:lstStyle/>
            <a:p>
              <a:endParaRPr>
                <a:solidFill>
                  <a:srgbClr val="58595B"/>
                </a:solidFill>
              </a:endParaRPr>
            </a:p>
          </p:txBody>
        </p:sp>
        <p:sp>
          <p:nvSpPr>
            <p:cNvPr id="179" name="object 42"/>
            <p:cNvSpPr/>
            <p:nvPr/>
          </p:nvSpPr>
          <p:spPr bwMode="gray">
            <a:xfrm>
              <a:off x="4025713" y="921607"/>
              <a:ext cx="794831" cy="945160"/>
            </a:xfrm>
            <a:custGeom>
              <a:avLst/>
              <a:gdLst/>
              <a:ahLst/>
              <a:cxnLst/>
              <a:rect l="l" t="t" r="r" b="b"/>
              <a:pathLst>
                <a:path w="874314" h="1071181">
                  <a:moveTo>
                    <a:pt x="873885" y="732431"/>
                  </a:moveTo>
                  <a:lnTo>
                    <a:pt x="872857" y="705080"/>
                  </a:lnTo>
                  <a:lnTo>
                    <a:pt x="871136" y="680226"/>
                  </a:lnTo>
                  <a:lnTo>
                    <a:pt x="868714" y="657724"/>
                  </a:lnTo>
                  <a:lnTo>
                    <a:pt x="865582" y="637434"/>
                  </a:lnTo>
                  <a:lnTo>
                    <a:pt x="861735" y="619212"/>
                  </a:lnTo>
                  <a:lnTo>
                    <a:pt x="857164" y="602917"/>
                  </a:lnTo>
                  <a:lnTo>
                    <a:pt x="851863" y="588405"/>
                  </a:lnTo>
                  <a:lnTo>
                    <a:pt x="845823" y="575536"/>
                  </a:lnTo>
                  <a:lnTo>
                    <a:pt x="839037" y="564165"/>
                  </a:lnTo>
                  <a:lnTo>
                    <a:pt x="831498" y="554152"/>
                  </a:lnTo>
                  <a:lnTo>
                    <a:pt x="823199" y="545354"/>
                  </a:lnTo>
                  <a:lnTo>
                    <a:pt x="814132" y="537628"/>
                  </a:lnTo>
                  <a:lnTo>
                    <a:pt x="804290" y="530832"/>
                  </a:lnTo>
                  <a:lnTo>
                    <a:pt x="793665" y="524825"/>
                  </a:lnTo>
                  <a:lnTo>
                    <a:pt x="782251" y="519463"/>
                  </a:lnTo>
                  <a:lnTo>
                    <a:pt x="770039" y="514604"/>
                  </a:lnTo>
                  <a:lnTo>
                    <a:pt x="757022" y="510106"/>
                  </a:lnTo>
                  <a:lnTo>
                    <a:pt x="743193" y="505827"/>
                  </a:lnTo>
                  <a:lnTo>
                    <a:pt x="728544" y="501624"/>
                  </a:lnTo>
                  <a:lnTo>
                    <a:pt x="709818" y="496442"/>
                  </a:lnTo>
                  <a:lnTo>
                    <a:pt x="693766" y="492088"/>
                  </a:lnTo>
                  <a:lnTo>
                    <a:pt x="679933" y="488411"/>
                  </a:lnTo>
                  <a:lnTo>
                    <a:pt x="667864" y="485261"/>
                  </a:lnTo>
                  <a:lnTo>
                    <a:pt x="657107" y="482489"/>
                  </a:lnTo>
                  <a:lnTo>
                    <a:pt x="647206" y="479943"/>
                  </a:lnTo>
                  <a:lnTo>
                    <a:pt x="637707" y="477475"/>
                  </a:lnTo>
                  <a:lnTo>
                    <a:pt x="618079" y="472160"/>
                  </a:lnTo>
                  <a:lnTo>
                    <a:pt x="601637" y="467526"/>
                  </a:lnTo>
                  <a:lnTo>
                    <a:pt x="587940" y="463613"/>
                  </a:lnTo>
                  <a:lnTo>
                    <a:pt x="572808" y="459226"/>
                  </a:lnTo>
                  <a:lnTo>
                    <a:pt x="557906" y="454806"/>
                  </a:lnTo>
                  <a:lnTo>
                    <a:pt x="544267" y="450596"/>
                  </a:lnTo>
                  <a:lnTo>
                    <a:pt x="525821" y="438546"/>
                  </a:lnTo>
                  <a:lnTo>
                    <a:pt x="514068" y="414692"/>
                  </a:lnTo>
                  <a:lnTo>
                    <a:pt x="509647" y="397967"/>
                  </a:lnTo>
                  <a:lnTo>
                    <a:pt x="506030" y="381322"/>
                  </a:lnTo>
                  <a:lnTo>
                    <a:pt x="502594" y="364275"/>
                  </a:lnTo>
                  <a:lnTo>
                    <a:pt x="499491" y="347988"/>
                  </a:lnTo>
                  <a:lnTo>
                    <a:pt x="496871" y="333624"/>
                  </a:lnTo>
                  <a:lnTo>
                    <a:pt x="493678" y="315320"/>
                  </a:lnTo>
                  <a:lnTo>
                    <a:pt x="454338" y="56921"/>
                  </a:lnTo>
                  <a:lnTo>
                    <a:pt x="451336" y="38639"/>
                  </a:lnTo>
                  <a:lnTo>
                    <a:pt x="445383" y="24308"/>
                  </a:lnTo>
                  <a:lnTo>
                    <a:pt x="436999" y="13607"/>
                  </a:lnTo>
                  <a:lnTo>
                    <a:pt x="426707" y="6213"/>
                  </a:lnTo>
                  <a:lnTo>
                    <a:pt x="415028" y="1803"/>
                  </a:lnTo>
                  <a:lnTo>
                    <a:pt x="402484" y="57"/>
                  </a:lnTo>
                  <a:lnTo>
                    <a:pt x="399195" y="0"/>
                  </a:lnTo>
                  <a:lnTo>
                    <a:pt x="385748" y="2068"/>
                  </a:lnTo>
                  <a:lnTo>
                    <a:pt x="374080" y="7867"/>
                  </a:lnTo>
                  <a:lnTo>
                    <a:pt x="364563" y="16884"/>
                  </a:lnTo>
                  <a:lnTo>
                    <a:pt x="357572" y="28603"/>
                  </a:lnTo>
                  <a:lnTo>
                    <a:pt x="353479" y="42512"/>
                  </a:lnTo>
                  <a:lnTo>
                    <a:pt x="352598" y="56921"/>
                  </a:lnTo>
                  <a:lnTo>
                    <a:pt x="352888" y="65051"/>
                  </a:lnTo>
                  <a:lnTo>
                    <a:pt x="353340" y="78950"/>
                  </a:lnTo>
                  <a:lnTo>
                    <a:pt x="354638" y="121538"/>
                  </a:lnTo>
                  <a:lnTo>
                    <a:pt x="355438" y="148967"/>
                  </a:lnTo>
                  <a:lnTo>
                    <a:pt x="356307" y="179645"/>
                  </a:lnTo>
                  <a:lnTo>
                    <a:pt x="357222" y="212944"/>
                  </a:lnTo>
                  <a:lnTo>
                    <a:pt x="358159" y="248232"/>
                  </a:lnTo>
                  <a:lnTo>
                    <a:pt x="359095" y="284881"/>
                  </a:lnTo>
                  <a:lnTo>
                    <a:pt x="360007" y="322259"/>
                  </a:lnTo>
                  <a:lnTo>
                    <a:pt x="360872" y="359737"/>
                  </a:lnTo>
                  <a:lnTo>
                    <a:pt x="361665" y="396685"/>
                  </a:lnTo>
                  <a:lnTo>
                    <a:pt x="362363" y="432474"/>
                  </a:lnTo>
                  <a:lnTo>
                    <a:pt x="362944" y="466472"/>
                  </a:lnTo>
                  <a:lnTo>
                    <a:pt x="363384" y="498051"/>
                  </a:lnTo>
                  <a:lnTo>
                    <a:pt x="363659" y="526580"/>
                  </a:lnTo>
                  <a:lnTo>
                    <a:pt x="363621" y="571968"/>
                  </a:lnTo>
                  <a:lnTo>
                    <a:pt x="362644" y="597598"/>
                  </a:lnTo>
                  <a:lnTo>
                    <a:pt x="354925" y="633690"/>
                  </a:lnTo>
                  <a:lnTo>
                    <a:pt x="341694" y="659151"/>
                  </a:lnTo>
                  <a:lnTo>
                    <a:pt x="324469" y="675455"/>
                  </a:lnTo>
                  <a:lnTo>
                    <a:pt x="304766" y="684074"/>
                  </a:lnTo>
                  <a:lnTo>
                    <a:pt x="284102" y="686482"/>
                  </a:lnTo>
                  <a:lnTo>
                    <a:pt x="273884" y="685817"/>
                  </a:lnTo>
                  <a:lnTo>
                    <a:pt x="245961" y="678560"/>
                  </a:lnTo>
                  <a:lnTo>
                    <a:pt x="226564" y="667639"/>
                  </a:lnTo>
                  <a:lnTo>
                    <a:pt x="115693" y="580237"/>
                  </a:lnTo>
                  <a:lnTo>
                    <a:pt x="104920" y="571839"/>
                  </a:lnTo>
                  <a:lnTo>
                    <a:pt x="92801" y="565220"/>
                  </a:lnTo>
                  <a:lnTo>
                    <a:pt x="79849" y="560350"/>
                  </a:lnTo>
                  <a:lnTo>
                    <a:pt x="66580" y="557199"/>
                  </a:lnTo>
                  <a:lnTo>
                    <a:pt x="53507" y="555734"/>
                  </a:lnTo>
                  <a:lnTo>
                    <a:pt x="41146" y="555927"/>
                  </a:lnTo>
                  <a:lnTo>
                    <a:pt x="20619" y="561161"/>
                  </a:lnTo>
                  <a:lnTo>
                    <a:pt x="8048" y="571109"/>
                  </a:lnTo>
                  <a:lnTo>
                    <a:pt x="0" y="587973"/>
                  </a:lnTo>
                  <a:lnTo>
                    <a:pt x="1767" y="599163"/>
                  </a:lnTo>
                  <a:lnTo>
                    <a:pt x="9063" y="612622"/>
                  </a:lnTo>
                  <a:lnTo>
                    <a:pt x="281847" y="914323"/>
                  </a:lnTo>
                  <a:lnTo>
                    <a:pt x="419756" y="1071181"/>
                  </a:lnTo>
                  <a:lnTo>
                    <a:pt x="874314" y="1071181"/>
                  </a:lnTo>
                  <a:lnTo>
                    <a:pt x="874226" y="762419"/>
                  </a:lnTo>
                  <a:lnTo>
                    <a:pt x="873885" y="732431"/>
                  </a:lnTo>
                  <a:close/>
                </a:path>
              </a:pathLst>
            </a:custGeom>
            <a:grpFill/>
          </p:spPr>
          <p:txBody>
            <a:bodyPr wrap="square" lIns="0" tIns="0" rIns="0" bIns="0" rtlCol="0">
              <a:noAutofit/>
            </a:bodyPr>
            <a:lstStyle/>
            <a:p>
              <a:endParaRPr>
                <a:solidFill>
                  <a:srgbClr val="58595B"/>
                </a:solidFill>
              </a:endParaRPr>
            </a:p>
          </p:txBody>
        </p:sp>
      </p:grpSp>
      <p:sp>
        <p:nvSpPr>
          <p:cNvPr id="154" name="Rectangle 7"/>
          <p:cNvSpPr>
            <a:spLocks noChangeArrowheads="1"/>
          </p:cNvSpPr>
          <p:nvPr/>
        </p:nvSpPr>
        <p:spPr bwMode="gray">
          <a:xfrm>
            <a:off x="1248515" y="1716867"/>
            <a:ext cx="1537853" cy="332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200" kern="0" dirty="0">
                <a:solidFill>
                  <a:srgbClr val="FFFFFF"/>
                </a:solidFill>
              </a:rPr>
              <a:t>END USER </a:t>
            </a:r>
          </a:p>
          <a:p>
            <a:pPr>
              <a:lnSpc>
                <a:spcPct val="90000"/>
              </a:lnSpc>
              <a:buFont typeface="Arial" charset="0"/>
              <a:buNone/>
            </a:pPr>
            <a:r>
              <a:rPr lang="en-US" sz="1200" kern="0" dirty="0">
                <a:solidFill>
                  <a:srgbClr val="FFFFFF"/>
                </a:solidFill>
              </a:rPr>
              <a:t>EXPERIENCE / ACTIVITY</a:t>
            </a:r>
          </a:p>
        </p:txBody>
      </p:sp>
      <p:sp>
        <p:nvSpPr>
          <p:cNvPr id="29" name="TextBox 28"/>
          <p:cNvSpPr txBox="1"/>
          <p:nvPr/>
        </p:nvSpPr>
        <p:spPr>
          <a:xfrm>
            <a:off x="3036671" y="1717971"/>
            <a:ext cx="1656587" cy="483683"/>
          </a:xfrm>
          <a:prstGeom prst="rect">
            <a:avLst/>
          </a:prstGeom>
          <a:noFill/>
        </p:spPr>
        <p:txBody>
          <a:bodyPr wrap="square" lIns="0" tIns="0" rIns="0" bIns="0" rtlCol="0">
            <a:noAutofit/>
          </a:bodyPr>
          <a:lstStyle/>
          <a:p>
            <a:pPr>
              <a:lnSpc>
                <a:spcPct val="90000"/>
              </a:lnSpc>
            </a:pPr>
            <a:r>
              <a:rPr lang="en-US" sz="1400" dirty="0">
                <a:solidFill>
                  <a:srgbClr val="FFFFFF"/>
                </a:solidFill>
              </a:rPr>
              <a:t>Global threat feeds</a:t>
            </a:r>
          </a:p>
          <a:p>
            <a:pPr>
              <a:lnSpc>
                <a:spcPct val="90000"/>
              </a:lnSpc>
            </a:pPr>
            <a:r>
              <a:rPr lang="en-US" sz="1400" dirty="0">
                <a:solidFill>
                  <a:srgbClr val="FFFFFF"/>
                </a:solidFill>
              </a:rPr>
              <a:t>Cloud access</a:t>
            </a:r>
          </a:p>
          <a:p>
            <a:pPr>
              <a:lnSpc>
                <a:spcPct val="90000"/>
              </a:lnSpc>
            </a:pPr>
            <a:r>
              <a:rPr lang="en-US" sz="1400" dirty="0">
                <a:solidFill>
                  <a:srgbClr val="FFFFFF"/>
                </a:solidFill>
              </a:rPr>
              <a:t>Identity</a:t>
            </a:r>
          </a:p>
        </p:txBody>
      </p:sp>
      <p:sp>
        <p:nvSpPr>
          <p:cNvPr id="335" name="TextBox 334"/>
          <p:cNvSpPr txBox="1"/>
          <p:nvPr/>
        </p:nvSpPr>
        <p:spPr>
          <a:xfrm>
            <a:off x="3036671" y="2513626"/>
            <a:ext cx="1656587" cy="474010"/>
          </a:xfrm>
          <a:prstGeom prst="rect">
            <a:avLst/>
          </a:prstGeom>
          <a:noFill/>
        </p:spPr>
        <p:txBody>
          <a:bodyPr wrap="square" lIns="0" tIns="0" rIns="0" bIns="0" rtlCol="0">
            <a:noAutofit/>
          </a:bodyPr>
          <a:lstStyle/>
          <a:p>
            <a:pPr>
              <a:lnSpc>
                <a:spcPct val="90000"/>
              </a:lnSpc>
            </a:pPr>
            <a:r>
              <a:rPr lang="en-US" sz="1400" dirty="0">
                <a:solidFill>
                  <a:srgbClr val="FFFFFF"/>
                </a:solidFill>
              </a:rPr>
              <a:t>Real users</a:t>
            </a:r>
          </a:p>
          <a:p>
            <a:pPr>
              <a:lnSpc>
                <a:spcPct val="90000"/>
              </a:lnSpc>
            </a:pPr>
            <a:r>
              <a:rPr lang="en-US" sz="1400" dirty="0">
                <a:solidFill>
                  <a:srgbClr val="FFFFFF"/>
                </a:solidFill>
              </a:rPr>
              <a:t>Synthetic users</a:t>
            </a:r>
          </a:p>
        </p:txBody>
      </p:sp>
      <p:sp>
        <p:nvSpPr>
          <p:cNvPr id="336" name="TextBox 335"/>
          <p:cNvSpPr txBox="1"/>
          <p:nvPr/>
        </p:nvSpPr>
        <p:spPr>
          <a:xfrm>
            <a:off x="3036671" y="3260921"/>
            <a:ext cx="1656587" cy="524794"/>
          </a:xfrm>
          <a:prstGeom prst="rect">
            <a:avLst/>
          </a:prstGeom>
          <a:noFill/>
        </p:spPr>
        <p:txBody>
          <a:bodyPr wrap="square" lIns="0" tIns="0" rIns="0" bIns="0" rtlCol="0">
            <a:noAutofit/>
          </a:bodyPr>
          <a:lstStyle/>
          <a:p>
            <a:pPr>
              <a:lnSpc>
                <a:spcPct val="90000"/>
              </a:lnSpc>
            </a:pPr>
            <a:r>
              <a:rPr lang="en-US" sz="1400" dirty="0">
                <a:solidFill>
                  <a:srgbClr val="FFFFFF"/>
                </a:solidFill>
              </a:rPr>
              <a:t>App metrics</a:t>
            </a:r>
          </a:p>
          <a:p>
            <a:pPr>
              <a:lnSpc>
                <a:spcPct val="90000"/>
              </a:lnSpc>
            </a:pPr>
            <a:r>
              <a:rPr lang="en-US" sz="1400" dirty="0">
                <a:solidFill>
                  <a:srgbClr val="FFFFFF"/>
                </a:solidFill>
              </a:rPr>
              <a:t>Transactions</a:t>
            </a:r>
          </a:p>
        </p:txBody>
      </p:sp>
      <p:sp>
        <p:nvSpPr>
          <p:cNvPr id="337" name="TextBox 336"/>
          <p:cNvSpPr txBox="1"/>
          <p:nvPr/>
        </p:nvSpPr>
        <p:spPr>
          <a:xfrm>
            <a:off x="3036671" y="3954173"/>
            <a:ext cx="1656587" cy="575582"/>
          </a:xfrm>
          <a:prstGeom prst="rect">
            <a:avLst/>
          </a:prstGeom>
          <a:noFill/>
        </p:spPr>
        <p:txBody>
          <a:bodyPr wrap="square" lIns="0" tIns="0" rIns="0" bIns="0" rtlCol="0">
            <a:noAutofit/>
          </a:bodyPr>
          <a:lstStyle/>
          <a:p>
            <a:pPr>
              <a:lnSpc>
                <a:spcPct val="90000"/>
              </a:lnSpc>
            </a:pPr>
            <a:r>
              <a:rPr lang="en-US" sz="1400" dirty="0">
                <a:solidFill>
                  <a:srgbClr val="FFFFFF"/>
                </a:solidFill>
              </a:rPr>
              <a:t>Server metrics</a:t>
            </a:r>
          </a:p>
          <a:p>
            <a:pPr>
              <a:lnSpc>
                <a:spcPct val="90000"/>
              </a:lnSpc>
            </a:pPr>
            <a:r>
              <a:rPr lang="en-US" sz="1400" dirty="0">
                <a:solidFill>
                  <a:srgbClr val="FFFFFF"/>
                </a:solidFill>
              </a:rPr>
              <a:t>Diagnostics logs</a:t>
            </a:r>
          </a:p>
        </p:txBody>
      </p:sp>
      <p:sp>
        <p:nvSpPr>
          <p:cNvPr id="338" name="TextBox 337"/>
          <p:cNvSpPr txBox="1"/>
          <p:nvPr/>
        </p:nvSpPr>
        <p:spPr>
          <a:xfrm>
            <a:off x="3036671" y="4604728"/>
            <a:ext cx="1656587" cy="773893"/>
          </a:xfrm>
          <a:prstGeom prst="rect">
            <a:avLst/>
          </a:prstGeom>
          <a:noFill/>
        </p:spPr>
        <p:txBody>
          <a:bodyPr wrap="square" lIns="0" tIns="0" rIns="0" bIns="0" rtlCol="0">
            <a:noAutofit/>
          </a:bodyPr>
          <a:lstStyle/>
          <a:p>
            <a:pPr>
              <a:lnSpc>
                <a:spcPct val="90000"/>
              </a:lnSpc>
            </a:pPr>
            <a:r>
              <a:rPr lang="en-US" sz="1400" dirty="0">
                <a:solidFill>
                  <a:srgbClr val="FFFFFF"/>
                </a:solidFill>
              </a:rPr>
              <a:t>Host metrics</a:t>
            </a:r>
          </a:p>
          <a:p>
            <a:pPr>
              <a:lnSpc>
                <a:spcPct val="90000"/>
              </a:lnSpc>
            </a:pPr>
            <a:r>
              <a:rPr lang="en-US" sz="1400" dirty="0">
                <a:solidFill>
                  <a:srgbClr val="FFFFFF"/>
                </a:solidFill>
              </a:rPr>
              <a:t>VM metrics</a:t>
            </a:r>
          </a:p>
          <a:p>
            <a:pPr>
              <a:lnSpc>
                <a:spcPct val="90000"/>
              </a:lnSpc>
            </a:pPr>
            <a:r>
              <a:rPr lang="en-US" sz="1400" dirty="0">
                <a:solidFill>
                  <a:srgbClr val="FFFFFF"/>
                </a:solidFill>
              </a:rPr>
              <a:t>Container metrics</a:t>
            </a:r>
          </a:p>
        </p:txBody>
      </p:sp>
      <p:sp>
        <p:nvSpPr>
          <p:cNvPr id="339" name="TextBox 338"/>
          <p:cNvSpPr txBox="1"/>
          <p:nvPr/>
        </p:nvSpPr>
        <p:spPr>
          <a:xfrm>
            <a:off x="3036671" y="5331304"/>
            <a:ext cx="1656587" cy="773893"/>
          </a:xfrm>
          <a:prstGeom prst="rect">
            <a:avLst/>
          </a:prstGeom>
          <a:noFill/>
        </p:spPr>
        <p:txBody>
          <a:bodyPr wrap="square" lIns="0" tIns="0" rIns="0" bIns="0" rtlCol="0">
            <a:noAutofit/>
          </a:bodyPr>
          <a:lstStyle/>
          <a:p>
            <a:pPr>
              <a:lnSpc>
                <a:spcPct val="90000"/>
              </a:lnSpc>
            </a:pPr>
            <a:r>
              <a:rPr lang="en-US" sz="1400" dirty="0">
                <a:solidFill>
                  <a:srgbClr val="FFFFFF"/>
                </a:solidFill>
              </a:rPr>
              <a:t>Configuration</a:t>
            </a:r>
          </a:p>
          <a:p>
            <a:pPr>
              <a:lnSpc>
                <a:spcPct val="90000"/>
              </a:lnSpc>
            </a:pPr>
            <a:r>
              <a:rPr lang="en-US" sz="1400" dirty="0">
                <a:solidFill>
                  <a:srgbClr val="FFFFFF"/>
                </a:solidFill>
              </a:rPr>
              <a:t>Compliance</a:t>
            </a:r>
          </a:p>
          <a:p>
            <a:pPr>
              <a:lnSpc>
                <a:spcPct val="90000"/>
              </a:lnSpc>
            </a:pPr>
            <a:r>
              <a:rPr lang="en-US" sz="1400" dirty="0">
                <a:solidFill>
                  <a:srgbClr val="FFFFFF"/>
                </a:solidFill>
              </a:rPr>
              <a:t>Tickets &amp; Alerts</a:t>
            </a:r>
          </a:p>
          <a:p>
            <a:pPr>
              <a:lnSpc>
                <a:spcPct val="90000"/>
              </a:lnSpc>
              <a:spcBef>
                <a:spcPts val="1200"/>
              </a:spcBef>
            </a:pPr>
            <a:r>
              <a:rPr lang="en-US" sz="1400" dirty="0">
                <a:solidFill>
                  <a:srgbClr val="FFFFFF"/>
                </a:solidFill>
              </a:rPr>
              <a:t>Security &amp; Network</a:t>
            </a:r>
            <a:br>
              <a:rPr lang="en-US" sz="1400" dirty="0">
                <a:solidFill>
                  <a:srgbClr val="FFFFFF"/>
                </a:solidFill>
              </a:rPr>
            </a:br>
            <a:r>
              <a:rPr lang="en-US" sz="1400" dirty="0">
                <a:solidFill>
                  <a:srgbClr val="FFFFFF"/>
                </a:solidFill>
              </a:rPr>
              <a:t>events</a:t>
            </a:r>
          </a:p>
        </p:txBody>
      </p:sp>
      <p:sp>
        <p:nvSpPr>
          <p:cNvPr id="3" name="Right Triangle 2"/>
          <p:cNvSpPr/>
          <p:nvPr/>
        </p:nvSpPr>
        <p:spPr bwMode="gray">
          <a:xfrm rot="13397048">
            <a:off x="4453200" y="3488568"/>
            <a:ext cx="504302" cy="558020"/>
          </a:xfrm>
          <a:prstGeom prst="rtTriangle">
            <a:avLst/>
          </a:prstGeom>
          <a:solidFill>
            <a:schemeClr val="accent4"/>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grpSp>
        <p:nvGrpSpPr>
          <p:cNvPr id="99" name="Group 91"/>
          <p:cNvGrpSpPr/>
          <p:nvPr/>
        </p:nvGrpSpPr>
        <p:grpSpPr bwMode="gray">
          <a:xfrm>
            <a:off x="812889" y="4907706"/>
            <a:ext cx="233358" cy="227537"/>
            <a:chOff x="7949368" y="2850833"/>
            <a:chExt cx="457014" cy="492164"/>
          </a:xfrm>
          <a:solidFill>
            <a:srgbClr val="007395"/>
          </a:solidFill>
        </p:grpSpPr>
        <p:sp>
          <p:nvSpPr>
            <p:cNvPr id="101" name="Freeform 425"/>
            <p:cNvSpPr>
              <a:spLocks noEditPoints="1"/>
            </p:cNvSpPr>
            <p:nvPr/>
          </p:nvSpPr>
          <p:spPr bwMode="gray">
            <a:xfrm>
              <a:off x="7955226" y="2850833"/>
              <a:ext cx="451154" cy="205068"/>
            </a:xfrm>
            <a:custGeom>
              <a:avLst/>
              <a:gdLst/>
              <a:ahLst/>
              <a:cxnLst>
                <a:cxn ang="0">
                  <a:pos x="233" y="52"/>
                </a:cxn>
                <a:cxn ang="0">
                  <a:pos x="233" y="76"/>
                </a:cxn>
                <a:cxn ang="0">
                  <a:pos x="228" y="86"/>
                </a:cxn>
                <a:cxn ang="0">
                  <a:pos x="214" y="93"/>
                </a:cxn>
                <a:cxn ang="0">
                  <a:pos x="185" y="100"/>
                </a:cxn>
                <a:cxn ang="0">
                  <a:pos x="138" y="104"/>
                </a:cxn>
                <a:cxn ang="0">
                  <a:pos x="102" y="104"/>
                </a:cxn>
                <a:cxn ang="0">
                  <a:pos x="57" y="101"/>
                </a:cxn>
                <a:cxn ang="0">
                  <a:pos x="18" y="93"/>
                </a:cxn>
                <a:cxn ang="0">
                  <a:pos x="6" y="87"/>
                </a:cxn>
                <a:cxn ang="0">
                  <a:pos x="1" y="83"/>
                </a:cxn>
                <a:cxn ang="0">
                  <a:pos x="0" y="77"/>
                </a:cxn>
                <a:cxn ang="0">
                  <a:pos x="0" y="27"/>
                </a:cxn>
                <a:cxn ang="0">
                  <a:pos x="3" y="19"/>
                </a:cxn>
                <a:cxn ang="0">
                  <a:pos x="16" y="12"/>
                </a:cxn>
                <a:cxn ang="0">
                  <a:pos x="43" y="5"/>
                </a:cxn>
                <a:cxn ang="0">
                  <a:pos x="91" y="1"/>
                </a:cxn>
                <a:cxn ang="0">
                  <a:pos x="112" y="0"/>
                </a:cxn>
                <a:cxn ang="0">
                  <a:pos x="160" y="2"/>
                </a:cxn>
                <a:cxn ang="0">
                  <a:pos x="207" y="9"/>
                </a:cxn>
                <a:cxn ang="0">
                  <a:pos x="223" y="15"/>
                </a:cxn>
                <a:cxn ang="0">
                  <a:pos x="229" y="19"/>
                </a:cxn>
                <a:cxn ang="0">
                  <a:pos x="233" y="28"/>
                </a:cxn>
                <a:cxn ang="0">
                  <a:pos x="233" y="52"/>
                </a:cxn>
                <a:cxn ang="0">
                  <a:pos x="222" y="27"/>
                </a:cxn>
                <a:cxn ang="0">
                  <a:pos x="216" y="23"/>
                </a:cxn>
                <a:cxn ang="0">
                  <a:pos x="192" y="16"/>
                </a:cxn>
                <a:cxn ang="0">
                  <a:pos x="149" y="12"/>
                </a:cxn>
                <a:cxn ang="0">
                  <a:pos x="97" y="11"/>
                </a:cxn>
                <a:cxn ang="0">
                  <a:pos x="50" y="15"/>
                </a:cxn>
                <a:cxn ang="0">
                  <a:pos x="20" y="21"/>
                </a:cxn>
                <a:cxn ang="0">
                  <a:pos x="13" y="25"/>
                </a:cxn>
                <a:cxn ang="0">
                  <a:pos x="13" y="29"/>
                </a:cxn>
                <a:cxn ang="0">
                  <a:pos x="18" y="31"/>
                </a:cxn>
                <a:cxn ang="0">
                  <a:pos x="47" y="38"/>
                </a:cxn>
                <a:cxn ang="0">
                  <a:pos x="107" y="43"/>
                </a:cxn>
                <a:cxn ang="0">
                  <a:pos x="157" y="41"/>
                </a:cxn>
                <a:cxn ang="0">
                  <a:pos x="197" y="36"/>
                </a:cxn>
                <a:cxn ang="0">
                  <a:pos x="218" y="30"/>
                </a:cxn>
                <a:cxn ang="0">
                  <a:pos x="222" y="27"/>
                </a:cxn>
                <a:cxn ang="0">
                  <a:pos x="156" y="69"/>
                </a:cxn>
                <a:cxn ang="0">
                  <a:pos x="156" y="69"/>
                </a:cxn>
                <a:cxn ang="0">
                  <a:pos x="192" y="65"/>
                </a:cxn>
                <a:cxn ang="0">
                  <a:pos x="214" y="59"/>
                </a:cxn>
                <a:cxn ang="0">
                  <a:pos x="218" y="52"/>
                </a:cxn>
                <a:cxn ang="0">
                  <a:pos x="211" y="49"/>
                </a:cxn>
                <a:cxn ang="0">
                  <a:pos x="183" y="55"/>
                </a:cxn>
                <a:cxn ang="0">
                  <a:pos x="155" y="58"/>
                </a:cxn>
                <a:cxn ang="0">
                  <a:pos x="150" y="62"/>
                </a:cxn>
                <a:cxn ang="0">
                  <a:pos x="152" y="67"/>
                </a:cxn>
                <a:cxn ang="0">
                  <a:pos x="156" y="69"/>
                </a:cxn>
              </a:cxnLst>
              <a:rect l="0" t="0" r="r" b="b"/>
              <a:pathLst>
                <a:path w="233" h="104">
                  <a:moveTo>
                    <a:pt x="233" y="52"/>
                  </a:moveTo>
                  <a:cubicBezTo>
                    <a:pt x="233" y="60"/>
                    <a:pt x="233" y="68"/>
                    <a:pt x="233" y="76"/>
                  </a:cubicBezTo>
                  <a:cubicBezTo>
                    <a:pt x="233" y="80"/>
                    <a:pt x="231" y="83"/>
                    <a:pt x="228" y="86"/>
                  </a:cubicBezTo>
                  <a:cubicBezTo>
                    <a:pt x="224" y="89"/>
                    <a:pt x="219" y="91"/>
                    <a:pt x="214" y="93"/>
                  </a:cubicBezTo>
                  <a:cubicBezTo>
                    <a:pt x="205" y="96"/>
                    <a:pt x="195" y="98"/>
                    <a:pt x="185" y="100"/>
                  </a:cubicBezTo>
                  <a:cubicBezTo>
                    <a:pt x="169" y="102"/>
                    <a:pt x="153" y="103"/>
                    <a:pt x="138" y="104"/>
                  </a:cubicBezTo>
                  <a:cubicBezTo>
                    <a:pt x="126" y="104"/>
                    <a:pt x="114" y="104"/>
                    <a:pt x="102" y="104"/>
                  </a:cubicBezTo>
                  <a:cubicBezTo>
                    <a:pt x="87" y="103"/>
                    <a:pt x="72" y="102"/>
                    <a:pt x="57" y="101"/>
                  </a:cubicBezTo>
                  <a:cubicBezTo>
                    <a:pt x="44" y="99"/>
                    <a:pt x="31" y="97"/>
                    <a:pt x="18" y="93"/>
                  </a:cubicBezTo>
                  <a:cubicBezTo>
                    <a:pt x="14" y="91"/>
                    <a:pt x="10" y="89"/>
                    <a:pt x="6" y="87"/>
                  </a:cubicBezTo>
                  <a:cubicBezTo>
                    <a:pt x="4" y="86"/>
                    <a:pt x="3" y="84"/>
                    <a:pt x="1" y="83"/>
                  </a:cubicBezTo>
                  <a:cubicBezTo>
                    <a:pt x="0" y="81"/>
                    <a:pt x="0" y="79"/>
                    <a:pt x="0" y="77"/>
                  </a:cubicBezTo>
                  <a:cubicBezTo>
                    <a:pt x="0" y="60"/>
                    <a:pt x="0" y="44"/>
                    <a:pt x="0" y="27"/>
                  </a:cubicBezTo>
                  <a:cubicBezTo>
                    <a:pt x="0" y="24"/>
                    <a:pt x="1" y="21"/>
                    <a:pt x="3" y="19"/>
                  </a:cubicBezTo>
                  <a:cubicBezTo>
                    <a:pt x="7" y="15"/>
                    <a:pt x="11" y="13"/>
                    <a:pt x="16" y="12"/>
                  </a:cubicBezTo>
                  <a:cubicBezTo>
                    <a:pt x="25" y="8"/>
                    <a:pt x="34" y="7"/>
                    <a:pt x="43" y="5"/>
                  </a:cubicBezTo>
                  <a:cubicBezTo>
                    <a:pt x="59" y="3"/>
                    <a:pt x="75" y="1"/>
                    <a:pt x="91" y="1"/>
                  </a:cubicBezTo>
                  <a:cubicBezTo>
                    <a:pt x="98" y="0"/>
                    <a:pt x="105" y="0"/>
                    <a:pt x="112" y="0"/>
                  </a:cubicBezTo>
                  <a:cubicBezTo>
                    <a:pt x="128" y="0"/>
                    <a:pt x="144" y="0"/>
                    <a:pt x="160" y="2"/>
                  </a:cubicBezTo>
                  <a:cubicBezTo>
                    <a:pt x="176" y="3"/>
                    <a:pt x="192" y="5"/>
                    <a:pt x="207" y="9"/>
                  </a:cubicBezTo>
                  <a:cubicBezTo>
                    <a:pt x="213" y="10"/>
                    <a:pt x="218" y="12"/>
                    <a:pt x="223" y="15"/>
                  </a:cubicBezTo>
                  <a:cubicBezTo>
                    <a:pt x="225" y="16"/>
                    <a:pt x="227" y="17"/>
                    <a:pt x="229" y="19"/>
                  </a:cubicBezTo>
                  <a:cubicBezTo>
                    <a:pt x="232" y="21"/>
                    <a:pt x="233" y="24"/>
                    <a:pt x="233" y="28"/>
                  </a:cubicBezTo>
                  <a:cubicBezTo>
                    <a:pt x="233" y="36"/>
                    <a:pt x="233" y="44"/>
                    <a:pt x="233" y="52"/>
                  </a:cubicBezTo>
                  <a:close/>
                  <a:moveTo>
                    <a:pt x="222" y="27"/>
                  </a:moveTo>
                  <a:cubicBezTo>
                    <a:pt x="221" y="25"/>
                    <a:pt x="218" y="24"/>
                    <a:pt x="216" y="23"/>
                  </a:cubicBezTo>
                  <a:cubicBezTo>
                    <a:pt x="208" y="20"/>
                    <a:pt x="200" y="18"/>
                    <a:pt x="192" y="16"/>
                  </a:cubicBezTo>
                  <a:cubicBezTo>
                    <a:pt x="178" y="14"/>
                    <a:pt x="164" y="12"/>
                    <a:pt x="149" y="12"/>
                  </a:cubicBezTo>
                  <a:cubicBezTo>
                    <a:pt x="132" y="11"/>
                    <a:pt x="115" y="10"/>
                    <a:pt x="97" y="11"/>
                  </a:cubicBezTo>
                  <a:cubicBezTo>
                    <a:pt x="81" y="11"/>
                    <a:pt x="66" y="13"/>
                    <a:pt x="50" y="15"/>
                  </a:cubicBezTo>
                  <a:cubicBezTo>
                    <a:pt x="40" y="16"/>
                    <a:pt x="30" y="18"/>
                    <a:pt x="20" y="21"/>
                  </a:cubicBezTo>
                  <a:cubicBezTo>
                    <a:pt x="18" y="22"/>
                    <a:pt x="15" y="23"/>
                    <a:pt x="13" y="25"/>
                  </a:cubicBezTo>
                  <a:cubicBezTo>
                    <a:pt x="10" y="26"/>
                    <a:pt x="10" y="27"/>
                    <a:pt x="13" y="29"/>
                  </a:cubicBezTo>
                  <a:cubicBezTo>
                    <a:pt x="15" y="30"/>
                    <a:pt x="16" y="31"/>
                    <a:pt x="18" y="31"/>
                  </a:cubicBezTo>
                  <a:cubicBezTo>
                    <a:pt x="27" y="35"/>
                    <a:pt x="37" y="37"/>
                    <a:pt x="47" y="38"/>
                  </a:cubicBezTo>
                  <a:cubicBezTo>
                    <a:pt x="67" y="41"/>
                    <a:pt x="87" y="43"/>
                    <a:pt x="107" y="43"/>
                  </a:cubicBezTo>
                  <a:cubicBezTo>
                    <a:pt x="124" y="43"/>
                    <a:pt x="141" y="43"/>
                    <a:pt x="157" y="41"/>
                  </a:cubicBezTo>
                  <a:cubicBezTo>
                    <a:pt x="171" y="40"/>
                    <a:pt x="184" y="39"/>
                    <a:pt x="197" y="36"/>
                  </a:cubicBezTo>
                  <a:cubicBezTo>
                    <a:pt x="204" y="35"/>
                    <a:pt x="211" y="33"/>
                    <a:pt x="218" y="30"/>
                  </a:cubicBezTo>
                  <a:cubicBezTo>
                    <a:pt x="219" y="29"/>
                    <a:pt x="221" y="28"/>
                    <a:pt x="222" y="27"/>
                  </a:cubicBezTo>
                  <a:close/>
                  <a:moveTo>
                    <a:pt x="156" y="69"/>
                  </a:moveTo>
                  <a:cubicBezTo>
                    <a:pt x="156" y="69"/>
                    <a:pt x="156" y="69"/>
                    <a:pt x="156" y="69"/>
                  </a:cubicBezTo>
                  <a:cubicBezTo>
                    <a:pt x="168" y="68"/>
                    <a:pt x="180" y="66"/>
                    <a:pt x="192" y="65"/>
                  </a:cubicBezTo>
                  <a:cubicBezTo>
                    <a:pt x="200" y="64"/>
                    <a:pt x="207" y="62"/>
                    <a:pt x="214" y="59"/>
                  </a:cubicBezTo>
                  <a:cubicBezTo>
                    <a:pt x="217" y="58"/>
                    <a:pt x="219" y="55"/>
                    <a:pt x="218" y="52"/>
                  </a:cubicBezTo>
                  <a:cubicBezTo>
                    <a:pt x="217" y="49"/>
                    <a:pt x="214" y="48"/>
                    <a:pt x="211" y="49"/>
                  </a:cubicBezTo>
                  <a:cubicBezTo>
                    <a:pt x="202" y="52"/>
                    <a:pt x="192" y="54"/>
                    <a:pt x="183" y="55"/>
                  </a:cubicBezTo>
                  <a:cubicBezTo>
                    <a:pt x="173" y="56"/>
                    <a:pt x="164" y="57"/>
                    <a:pt x="155" y="58"/>
                  </a:cubicBezTo>
                  <a:cubicBezTo>
                    <a:pt x="153" y="58"/>
                    <a:pt x="151" y="59"/>
                    <a:pt x="150" y="62"/>
                  </a:cubicBezTo>
                  <a:cubicBezTo>
                    <a:pt x="149" y="64"/>
                    <a:pt x="150" y="66"/>
                    <a:pt x="152" y="67"/>
                  </a:cubicBezTo>
                  <a:cubicBezTo>
                    <a:pt x="153" y="69"/>
                    <a:pt x="155" y="69"/>
                    <a:pt x="156" y="69"/>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107" name="Freeform 426"/>
            <p:cNvSpPr>
              <a:spLocks noEditPoints="1"/>
            </p:cNvSpPr>
            <p:nvPr/>
          </p:nvSpPr>
          <p:spPr bwMode="gray">
            <a:xfrm>
              <a:off x="7949368" y="3044184"/>
              <a:ext cx="457014" cy="158197"/>
            </a:xfrm>
            <a:custGeom>
              <a:avLst/>
              <a:gdLst/>
              <a:ahLst/>
              <a:cxnLst>
                <a:cxn ang="0">
                  <a:pos x="234" y="0"/>
                </a:cxn>
                <a:cxn ang="0">
                  <a:pos x="234" y="8"/>
                </a:cxn>
                <a:cxn ang="0">
                  <a:pos x="234" y="54"/>
                </a:cxn>
                <a:cxn ang="0">
                  <a:pos x="230" y="62"/>
                </a:cxn>
                <a:cxn ang="0">
                  <a:pos x="217" y="69"/>
                </a:cxn>
                <a:cxn ang="0">
                  <a:pos x="189" y="76"/>
                </a:cxn>
                <a:cxn ang="0">
                  <a:pos x="140" y="80"/>
                </a:cxn>
                <a:cxn ang="0">
                  <a:pos x="106" y="81"/>
                </a:cxn>
                <a:cxn ang="0">
                  <a:pos x="61" y="78"/>
                </a:cxn>
                <a:cxn ang="0">
                  <a:pos x="21" y="71"/>
                </a:cxn>
                <a:cxn ang="0">
                  <a:pos x="6" y="64"/>
                </a:cxn>
                <a:cxn ang="0">
                  <a:pos x="3" y="61"/>
                </a:cxn>
                <a:cxn ang="0">
                  <a:pos x="0" y="55"/>
                </a:cxn>
                <a:cxn ang="0">
                  <a:pos x="1" y="2"/>
                </a:cxn>
                <a:cxn ang="0">
                  <a:pos x="1" y="0"/>
                </a:cxn>
                <a:cxn ang="0">
                  <a:pos x="34" y="14"/>
                </a:cxn>
                <a:cxn ang="0">
                  <a:pos x="80" y="20"/>
                </a:cxn>
                <a:cxn ang="0">
                  <a:pos x="128" y="21"/>
                </a:cxn>
                <a:cxn ang="0">
                  <a:pos x="182" y="17"/>
                </a:cxn>
                <a:cxn ang="0">
                  <a:pos x="217" y="9"/>
                </a:cxn>
                <a:cxn ang="0">
                  <a:pos x="234" y="0"/>
                </a:cxn>
                <a:cxn ang="0">
                  <a:pos x="157" y="46"/>
                </a:cxn>
                <a:cxn ang="0">
                  <a:pos x="189" y="42"/>
                </a:cxn>
                <a:cxn ang="0">
                  <a:pos x="215" y="36"/>
                </a:cxn>
                <a:cxn ang="0">
                  <a:pos x="219" y="29"/>
                </a:cxn>
                <a:cxn ang="0">
                  <a:pos x="211" y="26"/>
                </a:cxn>
                <a:cxn ang="0">
                  <a:pos x="202" y="29"/>
                </a:cxn>
                <a:cxn ang="0">
                  <a:pos x="157" y="35"/>
                </a:cxn>
                <a:cxn ang="0">
                  <a:pos x="151" y="41"/>
                </a:cxn>
                <a:cxn ang="0">
                  <a:pos x="157" y="46"/>
                </a:cxn>
              </a:cxnLst>
              <a:rect l="0" t="0" r="r" b="b"/>
              <a:pathLst>
                <a:path w="234" h="81">
                  <a:moveTo>
                    <a:pt x="234" y="0"/>
                  </a:moveTo>
                  <a:cubicBezTo>
                    <a:pt x="234" y="2"/>
                    <a:pt x="234" y="5"/>
                    <a:pt x="234" y="8"/>
                  </a:cubicBezTo>
                  <a:cubicBezTo>
                    <a:pt x="234" y="23"/>
                    <a:pt x="234" y="39"/>
                    <a:pt x="234" y="54"/>
                  </a:cubicBezTo>
                  <a:cubicBezTo>
                    <a:pt x="234" y="57"/>
                    <a:pt x="233" y="60"/>
                    <a:pt x="230" y="62"/>
                  </a:cubicBezTo>
                  <a:cubicBezTo>
                    <a:pt x="227" y="66"/>
                    <a:pt x="222" y="68"/>
                    <a:pt x="217" y="69"/>
                  </a:cubicBezTo>
                  <a:cubicBezTo>
                    <a:pt x="208" y="73"/>
                    <a:pt x="199" y="74"/>
                    <a:pt x="189" y="76"/>
                  </a:cubicBezTo>
                  <a:cubicBezTo>
                    <a:pt x="173" y="79"/>
                    <a:pt x="156" y="80"/>
                    <a:pt x="140" y="80"/>
                  </a:cubicBezTo>
                  <a:cubicBezTo>
                    <a:pt x="128" y="81"/>
                    <a:pt x="117" y="81"/>
                    <a:pt x="106" y="81"/>
                  </a:cubicBezTo>
                  <a:cubicBezTo>
                    <a:pt x="91" y="80"/>
                    <a:pt x="76" y="79"/>
                    <a:pt x="61" y="78"/>
                  </a:cubicBezTo>
                  <a:cubicBezTo>
                    <a:pt x="48" y="77"/>
                    <a:pt x="34" y="75"/>
                    <a:pt x="21" y="71"/>
                  </a:cubicBezTo>
                  <a:cubicBezTo>
                    <a:pt x="15" y="69"/>
                    <a:pt x="11" y="67"/>
                    <a:pt x="6" y="64"/>
                  </a:cubicBezTo>
                  <a:cubicBezTo>
                    <a:pt x="5" y="63"/>
                    <a:pt x="4" y="62"/>
                    <a:pt x="3" y="61"/>
                  </a:cubicBezTo>
                  <a:cubicBezTo>
                    <a:pt x="1" y="59"/>
                    <a:pt x="0" y="57"/>
                    <a:pt x="0" y="55"/>
                  </a:cubicBezTo>
                  <a:cubicBezTo>
                    <a:pt x="1" y="37"/>
                    <a:pt x="1" y="19"/>
                    <a:pt x="1" y="2"/>
                  </a:cubicBezTo>
                  <a:cubicBezTo>
                    <a:pt x="1" y="1"/>
                    <a:pt x="1" y="0"/>
                    <a:pt x="1" y="0"/>
                  </a:cubicBezTo>
                  <a:cubicBezTo>
                    <a:pt x="10" y="9"/>
                    <a:pt x="22" y="11"/>
                    <a:pt x="34" y="14"/>
                  </a:cubicBezTo>
                  <a:cubicBezTo>
                    <a:pt x="49" y="17"/>
                    <a:pt x="65" y="19"/>
                    <a:pt x="80" y="20"/>
                  </a:cubicBezTo>
                  <a:cubicBezTo>
                    <a:pt x="96" y="21"/>
                    <a:pt x="112" y="21"/>
                    <a:pt x="128" y="21"/>
                  </a:cubicBezTo>
                  <a:cubicBezTo>
                    <a:pt x="146" y="21"/>
                    <a:pt x="164" y="19"/>
                    <a:pt x="182" y="17"/>
                  </a:cubicBezTo>
                  <a:cubicBezTo>
                    <a:pt x="194" y="15"/>
                    <a:pt x="206" y="13"/>
                    <a:pt x="217" y="9"/>
                  </a:cubicBezTo>
                  <a:cubicBezTo>
                    <a:pt x="225" y="7"/>
                    <a:pt x="227" y="5"/>
                    <a:pt x="234" y="0"/>
                  </a:cubicBezTo>
                  <a:close/>
                  <a:moveTo>
                    <a:pt x="157" y="46"/>
                  </a:moveTo>
                  <a:cubicBezTo>
                    <a:pt x="168" y="45"/>
                    <a:pt x="178" y="44"/>
                    <a:pt x="189" y="42"/>
                  </a:cubicBezTo>
                  <a:cubicBezTo>
                    <a:pt x="198" y="41"/>
                    <a:pt x="207" y="39"/>
                    <a:pt x="215" y="36"/>
                  </a:cubicBezTo>
                  <a:cubicBezTo>
                    <a:pt x="218" y="35"/>
                    <a:pt x="220" y="32"/>
                    <a:pt x="219" y="29"/>
                  </a:cubicBezTo>
                  <a:cubicBezTo>
                    <a:pt x="218" y="26"/>
                    <a:pt x="215" y="25"/>
                    <a:pt x="211" y="26"/>
                  </a:cubicBezTo>
                  <a:cubicBezTo>
                    <a:pt x="208" y="27"/>
                    <a:pt x="205" y="28"/>
                    <a:pt x="202" y="29"/>
                  </a:cubicBezTo>
                  <a:cubicBezTo>
                    <a:pt x="187" y="33"/>
                    <a:pt x="172" y="34"/>
                    <a:pt x="157" y="35"/>
                  </a:cubicBezTo>
                  <a:cubicBezTo>
                    <a:pt x="153" y="35"/>
                    <a:pt x="151" y="37"/>
                    <a:pt x="151" y="41"/>
                  </a:cubicBezTo>
                  <a:cubicBezTo>
                    <a:pt x="151" y="44"/>
                    <a:pt x="154" y="46"/>
                    <a:pt x="157" y="46"/>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108" name="Freeform 427"/>
            <p:cNvSpPr>
              <a:spLocks noEditPoints="1"/>
            </p:cNvSpPr>
            <p:nvPr/>
          </p:nvSpPr>
          <p:spPr bwMode="gray">
            <a:xfrm>
              <a:off x="7949368" y="3184800"/>
              <a:ext cx="457014" cy="158197"/>
            </a:xfrm>
            <a:custGeom>
              <a:avLst/>
              <a:gdLst/>
              <a:ahLst/>
              <a:cxnLst>
                <a:cxn ang="0">
                  <a:pos x="1" y="1"/>
                </a:cxn>
                <a:cxn ang="0">
                  <a:pos x="29" y="14"/>
                </a:cxn>
                <a:cxn ang="0">
                  <a:pos x="65" y="19"/>
                </a:cxn>
                <a:cxn ang="0">
                  <a:pos x="103" y="22"/>
                </a:cxn>
                <a:cxn ang="0">
                  <a:pos x="129" y="22"/>
                </a:cxn>
                <a:cxn ang="0">
                  <a:pos x="188" y="17"/>
                </a:cxn>
                <a:cxn ang="0">
                  <a:pos x="220" y="9"/>
                </a:cxn>
                <a:cxn ang="0">
                  <a:pos x="234" y="0"/>
                </a:cxn>
                <a:cxn ang="0">
                  <a:pos x="234" y="2"/>
                </a:cxn>
                <a:cxn ang="0">
                  <a:pos x="234" y="54"/>
                </a:cxn>
                <a:cxn ang="0">
                  <a:pos x="229" y="64"/>
                </a:cxn>
                <a:cxn ang="0">
                  <a:pos x="214" y="71"/>
                </a:cxn>
                <a:cxn ang="0">
                  <a:pos x="185" y="78"/>
                </a:cxn>
                <a:cxn ang="0">
                  <a:pos x="135" y="82"/>
                </a:cxn>
                <a:cxn ang="0">
                  <a:pos x="90" y="81"/>
                </a:cxn>
                <a:cxn ang="0">
                  <a:pos x="57" y="78"/>
                </a:cxn>
                <a:cxn ang="0">
                  <a:pos x="17" y="70"/>
                </a:cxn>
                <a:cxn ang="0">
                  <a:pos x="4" y="63"/>
                </a:cxn>
                <a:cxn ang="0">
                  <a:pos x="0" y="54"/>
                </a:cxn>
                <a:cxn ang="0">
                  <a:pos x="1" y="3"/>
                </a:cxn>
                <a:cxn ang="0">
                  <a:pos x="1" y="1"/>
                </a:cxn>
                <a:cxn ang="0">
                  <a:pos x="156" y="47"/>
                </a:cxn>
                <a:cxn ang="0">
                  <a:pos x="157" y="47"/>
                </a:cxn>
                <a:cxn ang="0">
                  <a:pos x="193" y="43"/>
                </a:cxn>
                <a:cxn ang="0">
                  <a:pos x="216" y="37"/>
                </a:cxn>
                <a:cxn ang="0">
                  <a:pos x="219" y="30"/>
                </a:cxn>
                <a:cxn ang="0">
                  <a:pos x="212" y="27"/>
                </a:cxn>
                <a:cxn ang="0">
                  <a:pos x="182" y="33"/>
                </a:cxn>
                <a:cxn ang="0">
                  <a:pos x="156" y="36"/>
                </a:cxn>
                <a:cxn ang="0">
                  <a:pos x="151" y="41"/>
                </a:cxn>
                <a:cxn ang="0">
                  <a:pos x="156" y="47"/>
                </a:cxn>
              </a:cxnLst>
              <a:rect l="0" t="0" r="r" b="b"/>
              <a:pathLst>
                <a:path w="234" h="82">
                  <a:moveTo>
                    <a:pt x="1" y="1"/>
                  </a:moveTo>
                  <a:cubicBezTo>
                    <a:pt x="8" y="9"/>
                    <a:pt x="19" y="11"/>
                    <a:pt x="29" y="14"/>
                  </a:cubicBezTo>
                  <a:cubicBezTo>
                    <a:pt x="41" y="17"/>
                    <a:pt x="53" y="18"/>
                    <a:pt x="65" y="19"/>
                  </a:cubicBezTo>
                  <a:cubicBezTo>
                    <a:pt x="78" y="20"/>
                    <a:pt x="91" y="21"/>
                    <a:pt x="103" y="22"/>
                  </a:cubicBezTo>
                  <a:cubicBezTo>
                    <a:pt x="112" y="22"/>
                    <a:pt x="120" y="22"/>
                    <a:pt x="129" y="22"/>
                  </a:cubicBezTo>
                  <a:cubicBezTo>
                    <a:pt x="148" y="21"/>
                    <a:pt x="168" y="20"/>
                    <a:pt x="188" y="17"/>
                  </a:cubicBezTo>
                  <a:cubicBezTo>
                    <a:pt x="199" y="15"/>
                    <a:pt x="209" y="13"/>
                    <a:pt x="220" y="9"/>
                  </a:cubicBezTo>
                  <a:cubicBezTo>
                    <a:pt x="225" y="7"/>
                    <a:pt x="230" y="5"/>
                    <a:pt x="234" y="0"/>
                  </a:cubicBezTo>
                  <a:cubicBezTo>
                    <a:pt x="234" y="1"/>
                    <a:pt x="234" y="2"/>
                    <a:pt x="234" y="2"/>
                  </a:cubicBezTo>
                  <a:cubicBezTo>
                    <a:pt x="234" y="19"/>
                    <a:pt x="234" y="36"/>
                    <a:pt x="234" y="54"/>
                  </a:cubicBezTo>
                  <a:cubicBezTo>
                    <a:pt x="234" y="58"/>
                    <a:pt x="232" y="61"/>
                    <a:pt x="229" y="64"/>
                  </a:cubicBezTo>
                  <a:cubicBezTo>
                    <a:pt x="225" y="68"/>
                    <a:pt x="219" y="70"/>
                    <a:pt x="214" y="71"/>
                  </a:cubicBezTo>
                  <a:cubicBezTo>
                    <a:pt x="205" y="74"/>
                    <a:pt x="195" y="76"/>
                    <a:pt x="185" y="78"/>
                  </a:cubicBezTo>
                  <a:cubicBezTo>
                    <a:pt x="168" y="80"/>
                    <a:pt x="151" y="81"/>
                    <a:pt x="135" y="82"/>
                  </a:cubicBezTo>
                  <a:cubicBezTo>
                    <a:pt x="120" y="82"/>
                    <a:pt x="105" y="82"/>
                    <a:pt x="90" y="81"/>
                  </a:cubicBezTo>
                  <a:cubicBezTo>
                    <a:pt x="79" y="80"/>
                    <a:pt x="68" y="80"/>
                    <a:pt x="57" y="78"/>
                  </a:cubicBezTo>
                  <a:cubicBezTo>
                    <a:pt x="43" y="77"/>
                    <a:pt x="30" y="75"/>
                    <a:pt x="17" y="70"/>
                  </a:cubicBezTo>
                  <a:cubicBezTo>
                    <a:pt x="12" y="68"/>
                    <a:pt x="7" y="66"/>
                    <a:pt x="4" y="63"/>
                  </a:cubicBezTo>
                  <a:cubicBezTo>
                    <a:pt x="2" y="60"/>
                    <a:pt x="0" y="58"/>
                    <a:pt x="0" y="54"/>
                  </a:cubicBezTo>
                  <a:cubicBezTo>
                    <a:pt x="1" y="37"/>
                    <a:pt x="1" y="20"/>
                    <a:pt x="1" y="3"/>
                  </a:cubicBezTo>
                  <a:cubicBezTo>
                    <a:pt x="1" y="2"/>
                    <a:pt x="1" y="1"/>
                    <a:pt x="1" y="1"/>
                  </a:cubicBezTo>
                  <a:close/>
                  <a:moveTo>
                    <a:pt x="156" y="47"/>
                  </a:moveTo>
                  <a:cubicBezTo>
                    <a:pt x="156" y="47"/>
                    <a:pt x="156" y="47"/>
                    <a:pt x="157" y="47"/>
                  </a:cubicBezTo>
                  <a:cubicBezTo>
                    <a:pt x="169" y="46"/>
                    <a:pt x="181" y="44"/>
                    <a:pt x="193" y="43"/>
                  </a:cubicBezTo>
                  <a:cubicBezTo>
                    <a:pt x="201" y="42"/>
                    <a:pt x="208" y="40"/>
                    <a:pt x="216" y="37"/>
                  </a:cubicBezTo>
                  <a:cubicBezTo>
                    <a:pt x="218" y="36"/>
                    <a:pt x="220" y="33"/>
                    <a:pt x="219" y="30"/>
                  </a:cubicBezTo>
                  <a:cubicBezTo>
                    <a:pt x="218" y="27"/>
                    <a:pt x="215" y="26"/>
                    <a:pt x="212" y="27"/>
                  </a:cubicBezTo>
                  <a:cubicBezTo>
                    <a:pt x="202" y="30"/>
                    <a:pt x="192" y="32"/>
                    <a:pt x="182" y="33"/>
                  </a:cubicBezTo>
                  <a:cubicBezTo>
                    <a:pt x="174" y="34"/>
                    <a:pt x="165" y="35"/>
                    <a:pt x="156" y="36"/>
                  </a:cubicBezTo>
                  <a:cubicBezTo>
                    <a:pt x="153" y="36"/>
                    <a:pt x="151" y="39"/>
                    <a:pt x="151" y="41"/>
                  </a:cubicBezTo>
                  <a:cubicBezTo>
                    <a:pt x="151" y="44"/>
                    <a:pt x="154" y="47"/>
                    <a:pt x="156" y="47"/>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grpSp>
      <p:sp>
        <p:nvSpPr>
          <p:cNvPr id="110" name="Text Placeholder 7"/>
          <p:cNvSpPr txBox="1">
            <a:spLocks/>
          </p:cNvSpPr>
          <p:nvPr/>
        </p:nvSpPr>
        <p:spPr>
          <a:xfrm>
            <a:off x="5080202" y="1820271"/>
            <a:ext cx="6572469" cy="788781"/>
          </a:xfrm>
          <a:prstGeom prst="rect">
            <a:avLst/>
          </a:prstGeom>
          <a:noFill/>
        </p:spPr>
        <p:txBody>
          <a:bodyPr vert="horz" lIns="0" tIns="0" rIns="0" bIns="0" rtlCol="0" anchor="ct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lgn="ctr">
              <a:buClr>
                <a:srgbClr val="58595B">
                  <a:lumMod val="60000"/>
                  <a:lumOff val="40000"/>
                </a:srgbClr>
              </a:buClr>
              <a:buFont typeface="Arial" panose="020B0604020202020204" pitchFamily="34" charset="0"/>
              <a:buNone/>
            </a:pPr>
            <a:r>
              <a:rPr lang="en-US" sz="4399" b="1" dirty="0">
                <a:solidFill>
                  <a:srgbClr val="A52641"/>
                </a:solidFill>
              </a:rPr>
              <a:t>Too many separate tools</a:t>
            </a:r>
          </a:p>
        </p:txBody>
      </p:sp>
      <p:sp>
        <p:nvSpPr>
          <p:cNvPr id="111" name="Text Placeholder 7"/>
          <p:cNvSpPr txBox="1">
            <a:spLocks/>
          </p:cNvSpPr>
          <p:nvPr/>
        </p:nvSpPr>
        <p:spPr>
          <a:xfrm>
            <a:off x="5540334" y="3523189"/>
            <a:ext cx="5583556" cy="771210"/>
          </a:xfrm>
          <a:prstGeom prst="rect">
            <a:avLst/>
          </a:prstGeom>
          <a:noFill/>
        </p:spPr>
        <p:txBody>
          <a:bodyPr vert="horz" lIns="0" tIns="0" rIns="0" bIns="0" rtlCol="0" anchor="ctr">
            <a:noAutofit/>
          </a:bodyPr>
          <a:lstStyle/>
          <a:p>
            <a:pPr algn="ctr">
              <a:lnSpc>
                <a:spcPct val="90000"/>
              </a:lnSpc>
              <a:spcBef>
                <a:spcPts val="1200"/>
              </a:spcBef>
              <a:buClr>
                <a:srgbClr val="58595B">
                  <a:lumMod val="60000"/>
                  <a:lumOff val="40000"/>
                </a:srgbClr>
              </a:buClr>
              <a:defRPr/>
            </a:pPr>
            <a:r>
              <a:rPr lang="en-US" sz="4399" b="1" dirty="0">
                <a:solidFill>
                  <a:srgbClr val="A52641"/>
                </a:solidFill>
              </a:rPr>
              <a:t>T</a:t>
            </a:r>
            <a:r>
              <a:rPr lang="en-US" sz="4399" b="1" dirty="0" err="1">
                <a:solidFill>
                  <a:srgbClr val="A52641"/>
                </a:solidFill>
              </a:rPr>
              <a:t>oo</a:t>
            </a:r>
            <a:r>
              <a:rPr lang="en-US" sz="4399" b="1" dirty="0">
                <a:solidFill>
                  <a:srgbClr val="A52641"/>
                </a:solidFill>
              </a:rPr>
              <a:t> much human effort</a:t>
            </a:r>
          </a:p>
        </p:txBody>
      </p:sp>
      <p:sp>
        <p:nvSpPr>
          <p:cNvPr id="112" name="Rectangle 111"/>
          <p:cNvSpPr/>
          <p:nvPr/>
        </p:nvSpPr>
        <p:spPr>
          <a:xfrm>
            <a:off x="5325238" y="5189574"/>
            <a:ext cx="6130262" cy="769313"/>
          </a:xfrm>
          <a:prstGeom prst="rect">
            <a:avLst/>
          </a:prstGeom>
          <a:noFill/>
        </p:spPr>
        <p:txBody>
          <a:bodyPr wrap="square">
            <a:spAutoFit/>
          </a:bodyPr>
          <a:lstStyle/>
          <a:p>
            <a:pPr algn="ctr"/>
            <a:r>
              <a:rPr lang="en-US" sz="4399" b="1" dirty="0">
                <a:solidFill>
                  <a:srgbClr val="A52641"/>
                </a:solidFill>
              </a:rPr>
              <a:t>Not enough insight</a:t>
            </a:r>
            <a:endParaRPr lang="en-US" sz="4399" dirty="0">
              <a:solidFill>
                <a:srgbClr val="A52641"/>
              </a:solidFill>
            </a:endParaRPr>
          </a:p>
        </p:txBody>
      </p: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90" y="6583834"/>
            <a:ext cx="3938016" cy="154432"/>
          </a:xfrm>
          <a:prstGeom prst="rect">
            <a:avLst/>
          </a:prstGeom>
        </p:spPr>
      </p:pic>
      <p:sp>
        <p:nvSpPr>
          <p:cNvPr id="4" name="Footer Placeholder 3"/>
          <p:cNvSpPr>
            <a:spLocks noGrp="1"/>
          </p:cNvSpPr>
          <p:nvPr>
            <p:ph type="ftr" sz="quarter" idx="11"/>
          </p:nvPr>
        </p:nvSpPr>
        <p:spPr/>
        <p:txBody>
          <a:bodyPr/>
          <a:lstStyle/>
          <a:p>
            <a:r>
              <a:rPr lang="en-US" smtClean="0"/>
              <a:t>Confidential – Oracle Internal</a:t>
            </a:r>
            <a:endParaRPr lang="en-US" dirty="0"/>
          </a:p>
        </p:txBody>
      </p:sp>
    </p:spTree>
    <p:extLst>
      <p:ext uri="{BB962C8B-B14F-4D97-AF65-F5344CB8AC3E}">
        <p14:creationId xmlns:p14="http://schemas.microsoft.com/office/powerpoint/2010/main" val="337345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p:cNvSpPr/>
          <p:nvPr/>
        </p:nvSpPr>
        <p:spPr bwMode="gray">
          <a:xfrm>
            <a:off x="5128560" y="2077342"/>
            <a:ext cx="3280308" cy="3280308"/>
          </a:xfrm>
          <a:prstGeom prst="ellipse">
            <a:avLst/>
          </a:prstGeom>
          <a:solidFill>
            <a:srgbClr val="7C1D31"/>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sp>
        <p:nvSpPr>
          <p:cNvPr id="24" name="Rectangle 23"/>
          <p:cNvSpPr/>
          <p:nvPr/>
        </p:nvSpPr>
        <p:spPr bwMode="gray">
          <a:xfrm>
            <a:off x="5128570" y="3607936"/>
            <a:ext cx="3271460" cy="2330177"/>
          </a:xfrm>
          <a:prstGeom prst="rect">
            <a:avLst/>
          </a:prstGeom>
          <a:solidFill>
            <a:schemeClr val="accent5">
              <a:lumMod val="75000"/>
            </a:schemeClr>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graphicFrame>
        <p:nvGraphicFramePr>
          <p:cNvPr id="22" name="Chart 21"/>
          <p:cNvGraphicFramePr/>
          <p:nvPr>
            <p:extLst/>
          </p:nvPr>
        </p:nvGraphicFramePr>
        <p:xfrm>
          <a:off x="4184898" y="1970267"/>
          <a:ext cx="5159868" cy="3465313"/>
        </p:xfrm>
        <a:graphic>
          <a:graphicData uri="http://schemas.openxmlformats.org/drawingml/2006/chart">
            <c:chart xmlns:c="http://schemas.openxmlformats.org/drawingml/2006/chart" xmlns:r="http://schemas.openxmlformats.org/officeDocument/2006/relationships" r:id="rId3"/>
          </a:graphicData>
        </a:graphic>
      </p:graphicFrame>
      <p:sp>
        <p:nvSpPr>
          <p:cNvPr id="21" name="Oval 20"/>
          <p:cNvSpPr/>
          <p:nvPr/>
        </p:nvSpPr>
        <p:spPr bwMode="gray">
          <a:xfrm>
            <a:off x="5964727" y="2917246"/>
            <a:ext cx="1599445" cy="1599445"/>
          </a:xfrm>
          <a:prstGeom prst="ellipse">
            <a:avLst/>
          </a:prstGeom>
          <a:solidFill>
            <a:srgbClr val="FFFFFF"/>
          </a:solidFill>
          <a:ln w="762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dirty="0">
              <a:solidFill>
                <a:srgbClr val="FFFFFF"/>
              </a:solidFill>
            </a:endParaRPr>
          </a:p>
        </p:txBody>
      </p:sp>
      <p:sp>
        <p:nvSpPr>
          <p:cNvPr id="333" name="Parallelogram 332"/>
          <p:cNvSpPr/>
          <p:nvPr/>
        </p:nvSpPr>
        <p:spPr>
          <a:xfrm>
            <a:off x="278486" y="257621"/>
            <a:ext cx="4850074" cy="1147115"/>
          </a:xfrm>
          <a:prstGeom prst="parallelogram">
            <a:avLst>
              <a:gd name="adj" fmla="val 36579"/>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2399" dirty="0">
              <a:solidFill>
                <a:srgbClr val="FFFFFF"/>
              </a:solidFill>
            </a:endParaRPr>
          </a:p>
        </p:txBody>
      </p:sp>
      <p:sp>
        <p:nvSpPr>
          <p:cNvPr id="118" name="Title 117"/>
          <p:cNvSpPr>
            <a:spLocks noGrp="1"/>
          </p:cNvSpPr>
          <p:nvPr>
            <p:ph type="title" idx="4294967295"/>
          </p:nvPr>
        </p:nvSpPr>
        <p:spPr bwMode="gray">
          <a:xfrm>
            <a:off x="467146" y="407187"/>
            <a:ext cx="10656744" cy="888768"/>
          </a:xfrm>
        </p:spPr>
        <p:txBody>
          <a:bodyPr vert="horz" lIns="0" tIns="0" rIns="0" bIns="0" rtlCol="0" anchor="b">
            <a:noAutofit/>
          </a:bodyPr>
          <a:lstStyle/>
          <a:p>
            <a:r>
              <a:rPr lang="en-US" sz="3732" dirty="0">
                <a:solidFill>
                  <a:srgbClr val="FFFFFF"/>
                </a:solidFill>
              </a:rPr>
              <a:t>What is OMC ?</a:t>
            </a:r>
          </a:p>
        </p:txBody>
      </p:sp>
      <p:pic>
        <p:nvPicPr>
          <p:cNvPr id="152" name="Picture 151" descr="ItAnalytics_w_72.png"/>
          <p:cNvPicPr>
            <a:picLocks noChangeAspect="1"/>
          </p:cNvPicPr>
          <p:nvPr/>
        </p:nvPicPr>
        <p:blipFill>
          <a:blip r:embed="rId4" cstate="print">
            <a:biLevel thresh="25000"/>
          </a:blip>
          <a:stretch>
            <a:fillRect/>
          </a:stretch>
        </p:blipFill>
        <p:spPr>
          <a:xfrm>
            <a:off x="7409823" y="4232331"/>
            <a:ext cx="490943" cy="490943"/>
          </a:xfrm>
          <a:prstGeom prst="rect">
            <a:avLst/>
          </a:prstGeom>
        </p:spPr>
      </p:pic>
      <p:pic>
        <p:nvPicPr>
          <p:cNvPr id="153" name="Picture 152" descr="LogAnalytics_w_72.png"/>
          <p:cNvPicPr>
            <a:picLocks noChangeAspect="1"/>
          </p:cNvPicPr>
          <p:nvPr/>
        </p:nvPicPr>
        <p:blipFill>
          <a:blip r:embed="rId5" cstate="print">
            <a:biLevel thresh="25000"/>
          </a:blip>
          <a:stretch>
            <a:fillRect/>
          </a:stretch>
        </p:blipFill>
        <p:spPr>
          <a:xfrm>
            <a:off x="5395135" y="3279113"/>
            <a:ext cx="490943" cy="490943"/>
          </a:xfrm>
          <a:prstGeom prst="rect">
            <a:avLst/>
          </a:prstGeom>
        </p:spPr>
      </p:pic>
      <p:pic>
        <p:nvPicPr>
          <p:cNvPr id="150" name="Picture 149" descr="AppPerfMonitoring_w_72.png"/>
          <p:cNvPicPr>
            <a:picLocks noChangeAspect="1"/>
          </p:cNvPicPr>
          <p:nvPr/>
        </p:nvPicPr>
        <p:blipFill>
          <a:blip r:embed="rId6" cstate="print">
            <a:biLevel thresh="25000"/>
          </a:blip>
          <a:stretch>
            <a:fillRect/>
          </a:stretch>
        </p:blipFill>
        <p:spPr>
          <a:xfrm>
            <a:off x="7087021" y="2492730"/>
            <a:ext cx="490943" cy="490943"/>
          </a:xfrm>
          <a:prstGeom prst="rect">
            <a:avLst/>
          </a:prstGeom>
        </p:spPr>
      </p:pic>
      <p:pic>
        <p:nvPicPr>
          <p:cNvPr id="169" name="Picture 168" descr="CloudInfrastructureMonitoringService_72.png"/>
          <p:cNvPicPr>
            <a:picLocks noChangeAspect="1"/>
          </p:cNvPicPr>
          <p:nvPr/>
        </p:nvPicPr>
        <p:blipFill>
          <a:blip r:embed="rId7" cstate="print">
            <a:biLevel thresh="25000"/>
          </a:blip>
          <a:stretch>
            <a:fillRect/>
          </a:stretch>
        </p:blipFill>
        <p:spPr>
          <a:xfrm>
            <a:off x="6024908" y="2442684"/>
            <a:ext cx="490943" cy="490943"/>
          </a:xfrm>
          <a:prstGeom prst="rect">
            <a:avLst/>
          </a:prstGeom>
        </p:spPr>
      </p:pic>
      <p:pic>
        <p:nvPicPr>
          <p:cNvPr id="170" name="Picture 169" descr="ComplianceCloudService_72.png"/>
          <p:cNvPicPr>
            <a:picLocks noChangeAspect="1"/>
          </p:cNvPicPr>
          <p:nvPr/>
        </p:nvPicPr>
        <p:blipFill>
          <a:blip r:embed="rId8" cstate="print">
            <a:biLevel thresh="25000"/>
          </a:blip>
          <a:stretch>
            <a:fillRect/>
          </a:stretch>
        </p:blipFill>
        <p:spPr>
          <a:xfrm>
            <a:off x="5686964" y="4250056"/>
            <a:ext cx="490943" cy="490943"/>
          </a:xfrm>
          <a:prstGeom prst="rect">
            <a:avLst/>
          </a:prstGeom>
        </p:spPr>
      </p:pic>
      <p:pic>
        <p:nvPicPr>
          <p:cNvPr id="171" name="Picture 170" descr="SecurityMonitoringandAnalytics02_72.png"/>
          <p:cNvPicPr>
            <a:picLocks noChangeAspect="1"/>
          </p:cNvPicPr>
          <p:nvPr/>
        </p:nvPicPr>
        <p:blipFill>
          <a:blip r:embed="rId9" cstate="print">
            <a:biLevel thresh="25000"/>
          </a:blip>
          <a:stretch>
            <a:fillRect/>
          </a:stretch>
        </p:blipFill>
        <p:spPr>
          <a:xfrm>
            <a:off x="6532769" y="4656855"/>
            <a:ext cx="490943" cy="490943"/>
          </a:xfrm>
          <a:prstGeom prst="rect">
            <a:avLst/>
          </a:prstGeom>
        </p:spPr>
      </p:pic>
      <p:pic>
        <p:nvPicPr>
          <p:cNvPr id="172" name="Picture 171" descr="OrchestrationCloudService_72.png"/>
          <p:cNvPicPr>
            <a:picLocks noChangeAspect="1"/>
          </p:cNvPicPr>
          <p:nvPr/>
        </p:nvPicPr>
        <p:blipFill>
          <a:blip r:embed="rId10" cstate="print">
            <a:biLevel thresh="25000"/>
          </a:blip>
          <a:stretch>
            <a:fillRect/>
          </a:stretch>
        </p:blipFill>
        <p:spPr>
          <a:xfrm>
            <a:off x="7685479" y="3333691"/>
            <a:ext cx="490943" cy="490943"/>
          </a:xfrm>
          <a:prstGeom prst="rect">
            <a:avLst/>
          </a:prstGeom>
        </p:spPr>
      </p:pic>
      <p:sp>
        <p:nvSpPr>
          <p:cNvPr id="180" name="Parallelogram 179"/>
          <p:cNvSpPr/>
          <p:nvPr/>
        </p:nvSpPr>
        <p:spPr bwMode="gray">
          <a:xfrm>
            <a:off x="829892" y="2410133"/>
            <a:ext cx="3301997" cy="578455"/>
          </a:xfrm>
          <a:prstGeom prst="parallelogram">
            <a:avLst>
              <a:gd name="adj" fmla="val 49368"/>
            </a:avLst>
          </a:prstGeom>
          <a:solidFill>
            <a:srgbClr val="00739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181" name="Rectangle 7"/>
          <p:cNvSpPr>
            <a:spLocks noChangeArrowheads="1"/>
          </p:cNvSpPr>
          <p:nvPr/>
        </p:nvSpPr>
        <p:spPr bwMode="gray">
          <a:xfrm>
            <a:off x="1248516" y="2493029"/>
            <a:ext cx="2509705" cy="44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600" kern="0" dirty="0">
                <a:solidFill>
                  <a:srgbClr val="FFFFFF"/>
                </a:solidFill>
              </a:rPr>
              <a:t>Easily Monitor your Application</a:t>
            </a:r>
          </a:p>
        </p:txBody>
      </p:sp>
      <p:sp>
        <p:nvSpPr>
          <p:cNvPr id="265" name="Parallelogram 264"/>
          <p:cNvSpPr/>
          <p:nvPr/>
        </p:nvSpPr>
        <p:spPr bwMode="gray">
          <a:xfrm>
            <a:off x="679954" y="3203375"/>
            <a:ext cx="3451934" cy="578455"/>
          </a:xfrm>
          <a:prstGeom prst="parallelogram">
            <a:avLst>
              <a:gd name="adj" fmla="val 49368"/>
            </a:avLst>
          </a:prstGeom>
          <a:solidFill>
            <a:srgbClr val="00739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266" name="Rectangle 7"/>
          <p:cNvSpPr>
            <a:spLocks noChangeArrowheads="1"/>
          </p:cNvSpPr>
          <p:nvPr/>
        </p:nvSpPr>
        <p:spPr bwMode="gray">
          <a:xfrm>
            <a:off x="1248516" y="3411640"/>
            <a:ext cx="2408131" cy="2215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600" kern="0" dirty="0">
                <a:solidFill>
                  <a:srgbClr val="FFFFFF"/>
                </a:solidFill>
              </a:rPr>
              <a:t>Quickly Troubleshoot Issues</a:t>
            </a:r>
          </a:p>
        </p:txBody>
      </p:sp>
      <p:sp>
        <p:nvSpPr>
          <p:cNvPr id="299" name="Parallelogram 298"/>
          <p:cNvSpPr/>
          <p:nvPr/>
        </p:nvSpPr>
        <p:spPr bwMode="gray">
          <a:xfrm>
            <a:off x="602567" y="3996616"/>
            <a:ext cx="3529319" cy="578455"/>
          </a:xfrm>
          <a:prstGeom prst="parallelogram">
            <a:avLst>
              <a:gd name="adj" fmla="val 49368"/>
            </a:avLst>
          </a:prstGeom>
          <a:solidFill>
            <a:srgbClr val="00739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300" name="Rectangle 7"/>
          <p:cNvSpPr>
            <a:spLocks noChangeArrowheads="1"/>
          </p:cNvSpPr>
          <p:nvPr/>
        </p:nvSpPr>
        <p:spPr bwMode="gray">
          <a:xfrm>
            <a:off x="1248516" y="4082090"/>
            <a:ext cx="2648128" cy="44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600" kern="0" dirty="0">
                <a:solidFill>
                  <a:srgbClr val="FFFFFF"/>
                </a:solidFill>
              </a:rPr>
              <a:t>Keep Applications Secure and Compliant</a:t>
            </a:r>
          </a:p>
        </p:txBody>
      </p:sp>
      <p:sp>
        <p:nvSpPr>
          <p:cNvPr id="309" name="Parallelogram 308"/>
          <p:cNvSpPr/>
          <p:nvPr/>
        </p:nvSpPr>
        <p:spPr bwMode="gray">
          <a:xfrm>
            <a:off x="561456" y="4789857"/>
            <a:ext cx="3570429" cy="578455"/>
          </a:xfrm>
          <a:prstGeom prst="parallelogram">
            <a:avLst>
              <a:gd name="adj" fmla="val 49368"/>
            </a:avLst>
          </a:prstGeom>
          <a:solidFill>
            <a:srgbClr val="00739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316" name="Parallelogram 315"/>
          <p:cNvSpPr/>
          <p:nvPr/>
        </p:nvSpPr>
        <p:spPr bwMode="gray">
          <a:xfrm>
            <a:off x="467146" y="5648886"/>
            <a:ext cx="3664739" cy="578455"/>
          </a:xfrm>
          <a:prstGeom prst="parallelogram">
            <a:avLst>
              <a:gd name="adj" fmla="val 49368"/>
            </a:avLst>
          </a:prstGeom>
          <a:solidFill>
            <a:srgbClr val="00739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317" name="Rectangle 7"/>
          <p:cNvSpPr>
            <a:spLocks noChangeArrowheads="1"/>
          </p:cNvSpPr>
          <p:nvPr/>
        </p:nvSpPr>
        <p:spPr bwMode="gray">
          <a:xfrm>
            <a:off x="1248516" y="5680915"/>
            <a:ext cx="2509705" cy="44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600" kern="0" dirty="0">
                <a:solidFill>
                  <a:srgbClr val="FFFFFF"/>
                </a:solidFill>
              </a:rPr>
              <a:t>Analyze issues over longer periods of time</a:t>
            </a:r>
          </a:p>
        </p:txBody>
      </p:sp>
      <p:sp>
        <p:nvSpPr>
          <p:cNvPr id="143" name="Parallelogram 142"/>
          <p:cNvSpPr/>
          <p:nvPr/>
        </p:nvSpPr>
        <p:spPr bwMode="gray">
          <a:xfrm>
            <a:off x="851657" y="1616892"/>
            <a:ext cx="3333240" cy="578455"/>
          </a:xfrm>
          <a:prstGeom prst="parallelogram">
            <a:avLst>
              <a:gd name="adj" fmla="val 49368"/>
            </a:avLst>
          </a:prstGeom>
          <a:solidFill>
            <a:schemeClr val="accent4"/>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nSpc>
                <a:spcPct val="80000"/>
              </a:lnSpc>
            </a:pPr>
            <a:endParaRPr lang="en-US" sz="2799" b="1" kern="0">
              <a:solidFill>
                <a:srgbClr val="FFFFFF"/>
              </a:solidFill>
            </a:endParaRPr>
          </a:p>
        </p:txBody>
      </p:sp>
      <p:sp>
        <p:nvSpPr>
          <p:cNvPr id="154" name="Rectangle 7"/>
          <p:cNvSpPr>
            <a:spLocks noChangeArrowheads="1"/>
          </p:cNvSpPr>
          <p:nvPr/>
        </p:nvSpPr>
        <p:spPr bwMode="gray">
          <a:xfrm>
            <a:off x="1248515" y="1716868"/>
            <a:ext cx="2641124" cy="44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600" kern="0" dirty="0">
                <a:solidFill>
                  <a:srgbClr val="FFFFFF"/>
                </a:solidFill>
              </a:rPr>
              <a:t>Integrated Systems and </a:t>
            </a:r>
            <a:r>
              <a:rPr lang="en-US" sz="1600" kern="0">
                <a:solidFill>
                  <a:srgbClr val="FFFFFF"/>
                </a:solidFill>
              </a:rPr>
              <a:t>Security Management </a:t>
            </a:r>
            <a:r>
              <a:rPr lang="en-US" sz="1600" kern="0" dirty="0">
                <a:solidFill>
                  <a:srgbClr val="FFFFFF"/>
                </a:solidFill>
              </a:rPr>
              <a:t>Services</a:t>
            </a:r>
          </a:p>
        </p:txBody>
      </p:sp>
      <p:sp>
        <p:nvSpPr>
          <p:cNvPr id="25" name="TextBox 24"/>
          <p:cNvSpPr txBox="1"/>
          <p:nvPr/>
        </p:nvSpPr>
        <p:spPr>
          <a:xfrm>
            <a:off x="5600147" y="5440757"/>
            <a:ext cx="2454726" cy="352252"/>
          </a:xfrm>
          <a:prstGeom prst="rect">
            <a:avLst/>
          </a:prstGeom>
          <a:noFill/>
        </p:spPr>
        <p:txBody>
          <a:bodyPr wrap="square" lIns="0" tIns="0" rIns="0" bIns="0" rtlCol="0">
            <a:noAutofit/>
          </a:bodyPr>
          <a:lstStyle/>
          <a:p>
            <a:pPr algn="ctr">
              <a:lnSpc>
                <a:spcPct val="90000"/>
              </a:lnSpc>
            </a:pPr>
            <a:r>
              <a:rPr lang="en-US" sz="2000" b="1" dirty="0">
                <a:solidFill>
                  <a:srgbClr val="FFFFFF"/>
                </a:solidFill>
              </a:rPr>
              <a:t>Unified Platform</a:t>
            </a:r>
          </a:p>
          <a:p>
            <a:pPr algn="ctr">
              <a:lnSpc>
                <a:spcPct val="90000"/>
              </a:lnSpc>
            </a:pPr>
            <a:endParaRPr lang="en-US" b="1" dirty="0">
              <a:solidFill>
                <a:srgbClr val="FFFFFF"/>
              </a:solidFill>
            </a:endParaRPr>
          </a:p>
        </p:txBody>
      </p:sp>
      <p:grpSp>
        <p:nvGrpSpPr>
          <p:cNvPr id="99" name="Group 91"/>
          <p:cNvGrpSpPr/>
          <p:nvPr/>
        </p:nvGrpSpPr>
        <p:grpSpPr bwMode="gray">
          <a:xfrm>
            <a:off x="812889" y="4907706"/>
            <a:ext cx="233358" cy="227537"/>
            <a:chOff x="7949368" y="2850833"/>
            <a:chExt cx="457014" cy="492164"/>
          </a:xfrm>
          <a:solidFill>
            <a:srgbClr val="007395"/>
          </a:solidFill>
        </p:grpSpPr>
        <p:sp>
          <p:nvSpPr>
            <p:cNvPr id="101" name="Freeform 425"/>
            <p:cNvSpPr>
              <a:spLocks noEditPoints="1"/>
            </p:cNvSpPr>
            <p:nvPr/>
          </p:nvSpPr>
          <p:spPr bwMode="gray">
            <a:xfrm>
              <a:off x="7955226" y="2850833"/>
              <a:ext cx="451154" cy="205068"/>
            </a:xfrm>
            <a:custGeom>
              <a:avLst/>
              <a:gdLst/>
              <a:ahLst/>
              <a:cxnLst>
                <a:cxn ang="0">
                  <a:pos x="233" y="52"/>
                </a:cxn>
                <a:cxn ang="0">
                  <a:pos x="233" y="76"/>
                </a:cxn>
                <a:cxn ang="0">
                  <a:pos x="228" y="86"/>
                </a:cxn>
                <a:cxn ang="0">
                  <a:pos x="214" y="93"/>
                </a:cxn>
                <a:cxn ang="0">
                  <a:pos x="185" y="100"/>
                </a:cxn>
                <a:cxn ang="0">
                  <a:pos x="138" y="104"/>
                </a:cxn>
                <a:cxn ang="0">
                  <a:pos x="102" y="104"/>
                </a:cxn>
                <a:cxn ang="0">
                  <a:pos x="57" y="101"/>
                </a:cxn>
                <a:cxn ang="0">
                  <a:pos x="18" y="93"/>
                </a:cxn>
                <a:cxn ang="0">
                  <a:pos x="6" y="87"/>
                </a:cxn>
                <a:cxn ang="0">
                  <a:pos x="1" y="83"/>
                </a:cxn>
                <a:cxn ang="0">
                  <a:pos x="0" y="77"/>
                </a:cxn>
                <a:cxn ang="0">
                  <a:pos x="0" y="27"/>
                </a:cxn>
                <a:cxn ang="0">
                  <a:pos x="3" y="19"/>
                </a:cxn>
                <a:cxn ang="0">
                  <a:pos x="16" y="12"/>
                </a:cxn>
                <a:cxn ang="0">
                  <a:pos x="43" y="5"/>
                </a:cxn>
                <a:cxn ang="0">
                  <a:pos x="91" y="1"/>
                </a:cxn>
                <a:cxn ang="0">
                  <a:pos x="112" y="0"/>
                </a:cxn>
                <a:cxn ang="0">
                  <a:pos x="160" y="2"/>
                </a:cxn>
                <a:cxn ang="0">
                  <a:pos x="207" y="9"/>
                </a:cxn>
                <a:cxn ang="0">
                  <a:pos x="223" y="15"/>
                </a:cxn>
                <a:cxn ang="0">
                  <a:pos x="229" y="19"/>
                </a:cxn>
                <a:cxn ang="0">
                  <a:pos x="233" y="28"/>
                </a:cxn>
                <a:cxn ang="0">
                  <a:pos x="233" y="52"/>
                </a:cxn>
                <a:cxn ang="0">
                  <a:pos x="222" y="27"/>
                </a:cxn>
                <a:cxn ang="0">
                  <a:pos x="216" y="23"/>
                </a:cxn>
                <a:cxn ang="0">
                  <a:pos x="192" y="16"/>
                </a:cxn>
                <a:cxn ang="0">
                  <a:pos x="149" y="12"/>
                </a:cxn>
                <a:cxn ang="0">
                  <a:pos x="97" y="11"/>
                </a:cxn>
                <a:cxn ang="0">
                  <a:pos x="50" y="15"/>
                </a:cxn>
                <a:cxn ang="0">
                  <a:pos x="20" y="21"/>
                </a:cxn>
                <a:cxn ang="0">
                  <a:pos x="13" y="25"/>
                </a:cxn>
                <a:cxn ang="0">
                  <a:pos x="13" y="29"/>
                </a:cxn>
                <a:cxn ang="0">
                  <a:pos x="18" y="31"/>
                </a:cxn>
                <a:cxn ang="0">
                  <a:pos x="47" y="38"/>
                </a:cxn>
                <a:cxn ang="0">
                  <a:pos x="107" y="43"/>
                </a:cxn>
                <a:cxn ang="0">
                  <a:pos x="157" y="41"/>
                </a:cxn>
                <a:cxn ang="0">
                  <a:pos x="197" y="36"/>
                </a:cxn>
                <a:cxn ang="0">
                  <a:pos x="218" y="30"/>
                </a:cxn>
                <a:cxn ang="0">
                  <a:pos x="222" y="27"/>
                </a:cxn>
                <a:cxn ang="0">
                  <a:pos x="156" y="69"/>
                </a:cxn>
                <a:cxn ang="0">
                  <a:pos x="156" y="69"/>
                </a:cxn>
                <a:cxn ang="0">
                  <a:pos x="192" y="65"/>
                </a:cxn>
                <a:cxn ang="0">
                  <a:pos x="214" y="59"/>
                </a:cxn>
                <a:cxn ang="0">
                  <a:pos x="218" y="52"/>
                </a:cxn>
                <a:cxn ang="0">
                  <a:pos x="211" y="49"/>
                </a:cxn>
                <a:cxn ang="0">
                  <a:pos x="183" y="55"/>
                </a:cxn>
                <a:cxn ang="0">
                  <a:pos x="155" y="58"/>
                </a:cxn>
                <a:cxn ang="0">
                  <a:pos x="150" y="62"/>
                </a:cxn>
                <a:cxn ang="0">
                  <a:pos x="152" y="67"/>
                </a:cxn>
                <a:cxn ang="0">
                  <a:pos x="156" y="69"/>
                </a:cxn>
              </a:cxnLst>
              <a:rect l="0" t="0" r="r" b="b"/>
              <a:pathLst>
                <a:path w="233" h="104">
                  <a:moveTo>
                    <a:pt x="233" y="52"/>
                  </a:moveTo>
                  <a:cubicBezTo>
                    <a:pt x="233" y="60"/>
                    <a:pt x="233" y="68"/>
                    <a:pt x="233" y="76"/>
                  </a:cubicBezTo>
                  <a:cubicBezTo>
                    <a:pt x="233" y="80"/>
                    <a:pt x="231" y="83"/>
                    <a:pt x="228" y="86"/>
                  </a:cubicBezTo>
                  <a:cubicBezTo>
                    <a:pt x="224" y="89"/>
                    <a:pt x="219" y="91"/>
                    <a:pt x="214" y="93"/>
                  </a:cubicBezTo>
                  <a:cubicBezTo>
                    <a:pt x="205" y="96"/>
                    <a:pt x="195" y="98"/>
                    <a:pt x="185" y="100"/>
                  </a:cubicBezTo>
                  <a:cubicBezTo>
                    <a:pt x="169" y="102"/>
                    <a:pt x="153" y="103"/>
                    <a:pt x="138" y="104"/>
                  </a:cubicBezTo>
                  <a:cubicBezTo>
                    <a:pt x="126" y="104"/>
                    <a:pt x="114" y="104"/>
                    <a:pt x="102" y="104"/>
                  </a:cubicBezTo>
                  <a:cubicBezTo>
                    <a:pt x="87" y="103"/>
                    <a:pt x="72" y="102"/>
                    <a:pt x="57" y="101"/>
                  </a:cubicBezTo>
                  <a:cubicBezTo>
                    <a:pt x="44" y="99"/>
                    <a:pt x="31" y="97"/>
                    <a:pt x="18" y="93"/>
                  </a:cubicBezTo>
                  <a:cubicBezTo>
                    <a:pt x="14" y="91"/>
                    <a:pt x="10" y="89"/>
                    <a:pt x="6" y="87"/>
                  </a:cubicBezTo>
                  <a:cubicBezTo>
                    <a:pt x="4" y="86"/>
                    <a:pt x="3" y="84"/>
                    <a:pt x="1" y="83"/>
                  </a:cubicBezTo>
                  <a:cubicBezTo>
                    <a:pt x="0" y="81"/>
                    <a:pt x="0" y="79"/>
                    <a:pt x="0" y="77"/>
                  </a:cubicBezTo>
                  <a:cubicBezTo>
                    <a:pt x="0" y="60"/>
                    <a:pt x="0" y="44"/>
                    <a:pt x="0" y="27"/>
                  </a:cubicBezTo>
                  <a:cubicBezTo>
                    <a:pt x="0" y="24"/>
                    <a:pt x="1" y="21"/>
                    <a:pt x="3" y="19"/>
                  </a:cubicBezTo>
                  <a:cubicBezTo>
                    <a:pt x="7" y="15"/>
                    <a:pt x="11" y="13"/>
                    <a:pt x="16" y="12"/>
                  </a:cubicBezTo>
                  <a:cubicBezTo>
                    <a:pt x="25" y="8"/>
                    <a:pt x="34" y="7"/>
                    <a:pt x="43" y="5"/>
                  </a:cubicBezTo>
                  <a:cubicBezTo>
                    <a:pt x="59" y="3"/>
                    <a:pt x="75" y="1"/>
                    <a:pt x="91" y="1"/>
                  </a:cubicBezTo>
                  <a:cubicBezTo>
                    <a:pt x="98" y="0"/>
                    <a:pt x="105" y="0"/>
                    <a:pt x="112" y="0"/>
                  </a:cubicBezTo>
                  <a:cubicBezTo>
                    <a:pt x="128" y="0"/>
                    <a:pt x="144" y="0"/>
                    <a:pt x="160" y="2"/>
                  </a:cubicBezTo>
                  <a:cubicBezTo>
                    <a:pt x="176" y="3"/>
                    <a:pt x="192" y="5"/>
                    <a:pt x="207" y="9"/>
                  </a:cubicBezTo>
                  <a:cubicBezTo>
                    <a:pt x="213" y="10"/>
                    <a:pt x="218" y="12"/>
                    <a:pt x="223" y="15"/>
                  </a:cubicBezTo>
                  <a:cubicBezTo>
                    <a:pt x="225" y="16"/>
                    <a:pt x="227" y="17"/>
                    <a:pt x="229" y="19"/>
                  </a:cubicBezTo>
                  <a:cubicBezTo>
                    <a:pt x="232" y="21"/>
                    <a:pt x="233" y="24"/>
                    <a:pt x="233" y="28"/>
                  </a:cubicBezTo>
                  <a:cubicBezTo>
                    <a:pt x="233" y="36"/>
                    <a:pt x="233" y="44"/>
                    <a:pt x="233" y="52"/>
                  </a:cubicBezTo>
                  <a:close/>
                  <a:moveTo>
                    <a:pt x="222" y="27"/>
                  </a:moveTo>
                  <a:cubicBezTo>
                    <a:pt x="221" y="25"/>
                    <a:pt x="218" y="24"/>
                    <a:pt x="216" y="23"/>
                  </a:cubicBezTo>
                  <a:cubicBezTo>
                    <a:pt x="208" y="20"/>
                    <a:pt x="200" y="18"/>
                    <a:pt x="192" y="16"/>
                  </a:cubicBezTo>
                  <a:cubicBezTo>
                    <a:pt x="178" y="14"/>
                    <a:pt x="164" y="12"/>
                    <a:pt x="149" y="12"/>
                  </a:cubicBezTo>
                  <a:cubicBezTo>
                    <a:pt x="132" y="11"/>
                    <a:pt x="115" y="10"/>
                    <a:pt x="97" y="11"/>
                  </a:cubicBezTo>
                  <a:cubicBezTo>
                    <a:pt x="81" y="11"/>
                    <a:pt x="66" y="13"/>
                    <a:pt x="50" y="15"/>
                  </a:cubicBezTo>
                  <a:cubicBezTo>
                    <a:pt x="40" y="16"/>
                    <a:pt x="30" y="18"/>
                    <a:pt x="20" y="21"/>
                  </a:cubicBezTo>
                  <a:cubicBezTo>
                    <a:pt x="18" y="22"/>
                    <a:pt x="15" y="23"/>
                    <a:pt x="13" y="25"/>
                  </a:cubicBezTo>
                  <a:cubicBezTo>
                    <a:pt x="10" y="26"/>
                    <a:pt x="10" y="27"/>
                    <a:pt x="13" y="29"/>
                  </a:cubicBezTo>
                  <a:cubicBezTo>
                    <a:pt x="15" y="30"/>
                    <a:pt x="16" y="31"/>
                    <a:pt x="18" y="31"/>
                  </a:cubicBezTo>
                  <a:cubicBezTo>
                    <a:pt x="27" y="35"/>
                    <a:pt x="37" y="37"/>
                    <a:pt x="47" y="38"/>
                  </a:cubicBezTo>
                  <a:cubicBezTo>
                    <a:pt x="67" y="41"/>
                    <a:pt x="87" y="43"/>
                    <a:pt x="107" y="43"/>
                  </a:cubicBezTo>
                  <a:cubicBezTo>
                    <a:pt x="124" y="43"/>
                    <a:pt x="141" y="43"/>
                    <a:pt x="157" y="41"/>
                  </a:cubicBezTo>
                  <a:cubicBezTo>
                    <a:pt x="171" y="40"/>
                    <a:pt x="184" y="39"/>
                    <a:pt x="197" y="36"/>
                  </a:cubicBezTo>
                  <a:cubicBezTo>
                    <a:pt x="204" y="35"/>
                    <a:pt x="211" y="33"/>
                    <a:pt x="218" y="30"/>
                  </a:cubicBezTo>
                  <a:cubicBezTo>
                    <a:pt x="219" y="29"/>
                    <a:pt x="221" y="28"/>
                    <a:pt x="222" y="27"/>
                  </a:cubicBezTo>
                  <a:close/>
                  <a:moveTo>
                    <a:pt x="156" y="69"/>
                  </a:moveTo>
                  <a:cubicBezTo>
                    <a:pt x="156" y="69"/>
                    <a:pt x="156" y="69"/>
                    <a:pt x="156" y="69"/>
                  </a:cubicBezTo>
                  <a:cubicBezTo>
                    <a:pt x="168" y="68"/>
                    <a:pt x="180" y="66"/>
                    <a:pt x="192" y="65"/>
                  </a:cubicBezTo>
                  <a:cubicBezTo>
                    <a:pt x="200" y="64"/>
                    <a:pt x="207" y="62"/>
                    <a:pt x="214" y="59"/>
                  </a:cubicBezTo>
                  <a:cubicBezTo>
                    <a:pt x="217" y="58"/>
                    <a:pt x="219" y="55"/>
                    <a:pt x="218" y="52"/>
                  </a:cubicBezTo>
                  <a:cubicBezTo>
                    <a:pt x="217" y="49"/>
                    <a:pt x="214" y="48"/>
                    <a:pt x="211" y="49"/>
                  </a:cubicBezTo>
                  <a:cubicBezTo>
                    <a:pt x="202" y="52"/>
                    <a:pt x="192" y="54"/>
                    <a:pt x="183" y="55"/>
                  </a:cubicBezTo>
                  <a:cubicBezTo>
                    <a:pt x="173" y="56"/>
                    <a:pt x="164" y="57"/>
                    <a:pt x="155" y="58"/>
                  </a:cubicBezTo>
                  <a:cubicBezTo>
                    <a:pt x="153" y="58"/>
                    <a:pt x="151" y="59"/>
                    <a:pt x="150" y="62"/>
                  </a:cubicBezTo>
                  <a:cubicBezTo>
                    <a:pt x="149" y="64"/>
                    <a:pt x="150" y="66"/>
                    <a:pt x="152" y="67"/>
                  </a:cubicBezTo>
                  <a:cubicBezTo>
                    <a:pt x="153" y="69"/>
                    <a:pt x="155" y="69"/>
                    <a:pt x="156" y="69"/>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107" name="Freeform 426"/>
            <p:cNvSpPr>
              <a:spLocks noEditPoints="1"/>
            </p:cNvSpPr>
            <p:nvPr/>
          </p:nvSpPr>
          <p:spPr bwMode="gray">
            <a:xfrm>
              <a:off x="7949368" y="3044184"/>
              <a:ext cx="457014" cy="158197"/>
            </a:xfrm>
            <a:custGeom>
              <a:avLst/>
              <a:gdLst/>
              <a:ahLst/>
              <a:cxnLst>
                <a:cxn ang="0">
                  <a:pos x="234" y="0"/>
                </a:cxn>
                <a:cxn ang="0">
                  <a:pos x="234" y="8"/>
                </a:cxn>
                <a:cxn ang="0">
                  <a:pos x="234" y="54"/>
                </a:cxn>
                <a:cxn ang="0">
                  <a:pos x="230" y="62"/>
                </a:cxn>
                <a:cxn ang="0">
                  <a:pos x="217" y="69"/>
                </a:cxn>
                <a:cxn ang="0">
                  <a:pos x="189" y="76"/>
                </a:cxn>
                <a:cxn ang="0">
                  <a:pos x="140" y="80"/>
                </a:cxn>
                <a:cxn ang="0">
                  <a:pos x="106" y="81"/>
                </a:cxn>
                <a:cxn ang="0">
                  <a:pos x="61" y="78"/>
                </a:cxn>
                <a:cxn ang="0">
                  <a:pos x="21" y="71"/>
                </a:cxn>
                <a:cxn ang="0">
                  <a:pos x="6" y="64"/>
                </a:cxn>
                <a:cxn ang="0">
                  <a:pos x="3" y="61"/>
                </a:cxn>
                <a:cxn ang="0">
                  <a:pos x="0" y="55"/>
                </a:cxn>
                <a:cxn ang="0">
                  <a:pos x="1" y="2"/>
                </a:cxn>
                <a:cxn ang="0">
                  <a:pos x="1" y="0"/>
                </a:cxn>
                <a:cxn ang="0">
                  <a:pos x="34" y="14"/>
                </a:cxn>
                <a:cxn ang="0">
                  <a:pos x="80" y="20"/>
                </a:cxn>
                <a:cxn ang="0">
                  <a:pos x="128" y="21"/>
                </a:cxn>
                <a:cxn ang="0">
                  <a:pos x="182" y="17"/>
                </a:cxn>
                <a:cxn ang="0">
                  <a:pos x="217" y="9"/>
                </a:cxn>
                <a:cxn ang="0">
                  <a:pos x="234" y="0"/>
                </a:cxn>
                <a:cxn ang="0">
                  <a:pos x="157" y="46"/>
                </a:cxn>
                <a:cxn ang="0">
                  <a:pos x="189" y="42"/>
                </a:cxn>
                <a:cxn ang="0">
                  <a:pos x="215" y="36"/>
                </a:cxn>
                <a:cxn ang="0">
                  <a:pos x="219" y="29"/>
                </a:cxn>
                <a:cxn ang="0">
                  <a:pos x="211" y="26"/>
                </a:cxn>
                <a:cxn ang="0">
                  <a:pos x="202" y="29"/>
                </a:cxn>
                <a:cxn ang="0">
                  <a:pos x="157" y="35"/>
                </a:cxn>
                <a:cxn ang="0">
                  <a:pos x="151" y="41"/>
                </a:cxn>
                <a:cxn ang="0">
                  <a:pos x="157" y="46"/>
                </a:cxn>
              </a:cxnLst>
              <a:rect l="0" t="0" r="r" b="b"/>
              <a:pathLst>
                <a:path w="234" h="81">
                  <a:moveTo>
                    <a:pt x="234" y="0"/>
                  </a:moveTo>
                  <a:cubicBezTo>
                    <a:pt x="234" y="2"/>
                    <a:pt x="234" y="5"/>
                    <a:pt x="234" y="8"/>
                  </a:cubicBezTo>
                  <a:cubicBezTo>
                    <a:pt x="234" y="23"/>
                    <a:pt x="234" y="39"/>
                    <a:pt x="234" y="54"/>
                  </a:cubicBezTo>
                  <a:cubicBezTo>
                    <a:pt x="234" y="57"/>
                    <a:pt x="233" y="60"/>
                    <a:pt x="230" y="62"/>
                  </a:cubicBezTo>
                  <a:cubicBezTo>
                    <a:pt x="227" y="66"/>
                    <a:pt x="222" y="68"/>
                    <a:pt x="217" y="69"/>
                  </a:cubicBezTo>
                  <a:cubicBezTo>
                    <a:pt x="208" y="73"/>
                    <a:pt x="199" y="74"/>
                    <a:pt x="189" y="76"/>
                  </a:cubicBezTo>
                  <a:cubicBezTo>
                    <a:pt x="173" y="79"/>
                    <a:pt x="156" y="80"/>
                    <a:pt x="140" y="80"/>
                  </a:cubicBezTo>
                  <a:cubicBezTo>
                    <a:pt x="128" y="81"/>
                    <a:pt x="117" y="81"/>
                    <a:pt x="106" y="81"/>
                  </a:cubicBezTo>
                  <a:cubicBezTo>
                    <a:pt x="91" y="80"/>
                    <a:pt x="76" y="79"/>
                    <a:pt x="61" y="78"/>
                  </a:cubicBezTo>
                  <a:cubicBezTo>
                    <a:pt x="48" y="77"/>
                    <a:pt x="34" y="75"/>
                    <a:pt x="21" y="71"/>
                  </a:cubicBezTo>
                  <a:cubicBezTo>
                    <a:pt x="15" y="69"/>
                    <a:pt x="11" y="67"/>
                    <a:pt x="6" y="64"/>
                  </a:cubicBezTo>
                  <a:cubicBezTo>
                    <a:pt x="5" y="63"/>
                    <a:pt x="4" y="62"/>
                    <a:pt x="3" y="61"/>
                  </a:cubicBezTo>
                  <a:cubicBezTo>
                    <a:pt x="1" y="59"/>
                    <a:pt x="0" y="57"/>
                    <a:pt x="0" y="55"/>
                  </a:cubicBezTo>
                  <a:cubicBezTo>
                    <a:pt x="1" y="37"/>
                    <a:pt x="1" y="19"/>
                    <a:pt x="1" y="2"/>
                  </a:cubicBezTo>
                  <a:cubicBezTo>
                    <a:pt x="1" y="1"/>
                    <a:pt x="1" y="0"/>
                    <a:pt x="1" y="0"/>
                  </a:cubicBezTo>
                  <a:cubicBezTo>
                    <a:pt x="10" y="9"/>
                    <a:pt x="22" y="11"/>
                    <a:pt x="34" y="14"/>
                  </a:cubicBezTo>
                  <a:cubicBezTo>
                    <a:pt x="49" y="17"/>
                    <a:pt x="65" y="19"/>
                    <a:pt x="80" y="20"/>
                  </a:cubicBezTo>
                  <a:cubicBezTo>
                    <a:pt x="96" y="21"/>
                    <a:pt x="112" y="21"/>
                    <a:pt x="128" y="21"/>
                  </a:cubicBezTo>
                  <a:cubicBezTo>
                    <a:pt x="146" y="21"/>
                    <a:pt x="164" y="19"/>
                    <a:pt x="182" y="17"/>
                  </a:cubicBezTo>
                  <a:cubicBezTo>
                    <a:pt x="194" y="15"/>
                    <a:pt x="206" y="13"/>
                    <a:pt x="217" y="9"/>
                  </a:cubicBezTo>
                  <a:cubicBezTo>
                    <a:pt x="225" y="7"/>
                    <a:pt x="227" y="5"/>
                    <a:pt x="234" y="0"/>
                  </a:cubicBezTo>
                  <a:close/>
                  <a:moveTo>
                    <a:pt x="157" y="46"/>
                  </a:moveTo>
                  <a:cubicBezTo>
                    <a:pt x="168" y="45"/>
                    <a:pt x="178" y="44"/>
                    <a:pt x="189" y="42"/>
                  </a:cubicBezTo>
                  <a:cubicBezTo>
                    <a:pt x="198" y="41"/>
                    <a:pt x="207" y="39"/>
                    <a:pt x="215" y="36"/>
                  </a:cubicBezTo>
                  <a:cubicBezTo>
                    <a:pt x="218" y="35"/>
                    <a:pt x="220" y="32"/>
                    <a:pt x="219" y="29"/>
                  </a:cubicBezTo>
                  <a:cubicBezTo>
                    <a:pt x="218" y="26"/>
                    <a:pt x="215" y="25"/>
                    <a:pt x="211" y="26"/>
                  </a:cubicBezTo>
                  <a:cubicBezTo>
                    <a:pt x="208" y="27"/>
                    <a:pt x="205" y="28"/>
                    <a:pt x="202" y="29"/>
                  </a:cubicBezTo>
                  <a:cubicBezTo>
                    <a:pt x="187" y="33"/>
                    <a:pt x="172" y="34"/>
                    <a:pt x="157" y="35"/>
                  </a:cubicBezTo>
                  <a:cubicBezTo>
                    <a:pt x="153" y="35"/>
                    <a:pt x="151" y="37"/>
                    <a:pt x="151" y="41"/>
                  </a:cubicBezTo>
                  <a:cubicBezTo>
                    <a:pt x="151" y="44"/>
                    <a:pt x="154" y="46"/>
                    <a:pt x="157" y="46"/>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sp>
          <p:nvSpPr>
            <p:cNvPr id="108" name="Freeform 427"/>
            <p:cNvSpPr>
              <a:spLocks noEditPoints="1"/>
            </p:cNvSpPr>
            <p:nvPr/>
          </p:nvSpPr>
          <p:spPr bwMode="gray">
            <a:xfrm>
              <a:off x="7949368" y="3184800"/>
              <a:ext cx="457014" cy="158197"/>
            </a:xfrm>
            <a:custGeom>
              <a:avLst/>
              <a:gdLst/>
              <a:ahLst/>
              <a:cxnLst>
                <a:cxn ang="0">
                  <a:pos x="1" y="1"/>
                </a:cxn>
                <a:cxn ang="0">
                  <a:pos x="29" y="14"/>
                </a:cxn>
                <a:cxn ang="0">
                  <a:pos x="65" y="19"/>
                </a:cxn>
                <a:cxn ang="0">
                  <a:pos x="103" y="22"/>
                </a:cxn>
                <a:cxn ang="0">
                  <a:pos x="129" y="22"/>
                </a:cxn>
                <a:cxn ang="0">
                  <a:pos x="188" y="17"/>
                </a:cxn>
                <a:cxn ang="0">
                  <a:pos x="220" y="9"/>
                </a:cxn>
                <a:cxn ang="0">
                  <a:pos x="234" y="0"/>
                </a:cxn>
                <a:cxn ang="0">
                  <a:pos x="234" y="2"/>
                </a:cxn>
                <a:cxn ang="0">
                  <a:pos x="234" y="54"/>
                </a:cxn>
                <a:cxn ang="0">
                  <a:pos x="229" y="64"/>
                </a:cxn>
                <a:cxn ang="0">
                  <a:pos x="214" y="71"/>
                </a:cxn>
                <a:cxn ang="0">
                  <a:pos x="185" y="78"/>
                </a:cxn>
                <a:cxn ang="0">
                  <a:pos x="135" y="82"/>
                </a:cxn>
                <a:cxn ang="0">
                  <a:pos x="90" y="81"/>
                </a:cxn>
                <a:cxn ang="0">
                  <a:pos x="57" y="78"/>
                </a:cxn>
                <a:cxn ang="0">
                  <a:pos x="17" y="70"/>
                </a:cxn>
                <a:cxn ang="0">
                  <a:pos x="4" y="63"/>
                </a:cxn>
                <a:cxn ang="0">
                  <a:pos x="0" y="54"/>
                </a:cxn>
                <a:cxn ang="0">
                  <a:pos x="1" y="3"/>
                </a:cxn>
                <a:cxn ang="0">
                  <a:pos x="1" y="1"/>
                </a:cxn>
                <a:cxn ang="0">
                  <a:pos x="156" y="47"/>
                </a:cxn>
                <a:cxn ang="0">
                  <a:pos x="157" y="47"/>
                </a:cxn>
                <a:cxn ang="0">
                  <a:pos x="193" y="43"/>
                </a:cxn>
                <a:cxn ang="0">
                  <a:pos x="216" y="37"/>
                </a:cxn>
                <a:cxn ang="0">
                  <a:pos x="219" y="30"/>
                </a:cxn>
                <a:cxn ang="0">
                  <a:pos x="212" y="27"/>
                </a:cxn>
                <a:cxn ang="0">
                  <a:pos x="182" y="33"/>
                </a:cxn>
                <a:cxn ang="0">
                  <a:pos x="156" y="36"/>
                </a:cxn>
                <a:cxn ang="0">
                  <a:pos x="151" y="41"/>
                </a:cxn>
                <a:cxn ang="0">
                  <a:pos x="156" y="47"/>
                </a:cxn>
              </a:cxnLst>
              <a:rect l="0" t="0" r="r" b="b"/>
              <a:pathLst>
                <a:path w="234" h="82">
                  <a:moveTo>
                    <a:pt x="1" y="1"/>
                  </a:moveTo>
                  <a:cubicBezTo>
                    <a:pt x="8" y="9"/>
                    <a:pt x="19" y="11"/>
                    <a:pt x="29" y="14"/>
                  </a:cubicBezTo>
                  <a:cubicBezTo>
                    <a:pt x="41" y="17"/>
                    <a:pt x="53" y="18"/>
                    <a:pt x="65" y="19"/>
                  </a:cubicBezTo>
                  <a:cubicBezTo>
                    <a:pt x="78" y="20"/>
                    <a:pt x="91" y="21"/>
                    <a:pt x="103" y="22"/>
                  </a:cubicBezTo>
                  <a:cubicBezTo>
                    <a:pt x="112" y="22"/>
                    <a:pt x="120" y="22"/>
                    <a:pt x="129" y="22"/>
                  </a:cubicBezTo>
                  <a:cubicBezTo>
                    <a:pt x="148" y="21"/>
                    <a:pt x="168" y="20"/>
                    <a:pt x="188" y="17"/>
                  </a:cubicBezTo>
                  <a:cubicBezTo>
                    <a:pt x="199" y="15"/>
                    <a:pt x="209" y="13"/>
                    <a:pt x="220" y="9"/>
                  </a:cubicBezTo>
                  <a:cubicBezTo>
                    <a:pt x="225" y="7"/>
                    <a:pt x="230" y="5"/>
                    <a:pt x="234" y="0"/>
                  </a:cubicBezTo>
                  <a:cubicBezTo>
                    <a:pt x="234" y="1"/>
                    <a:pt x="234" y="2"/>
                    <a:pt x="234" y="2"/>
                  </a:cubicBezTo>
                  <a:cubicBezTo>
                    <a:pt x="234" y="19"/>
                    <a:pt x="234" y="36"/>
                    <a:pt x="234" y="54"/>
                  </a:cubicBezTo>
                  <a:cubicBezTo>
                    <a:pt x="234" y="58"/>
                    <a:pt x="232" y="61"/>
                    <a:pt x="229" y="64"/>
                  </a:cubicBezTo>
                  <a:cubicBezTo>
                    <a:pt x="225" y="68"/>
                    <a:pt x="219" y="70"/>
                    <a:pt x="214" y="71"/>
                  </a:cubicBezTo>
                  <a:cubicBezTo>
                    <a:pt x="205" y="74"/>
                    <a:pt x="195" y="76"/>
                    <a:pt x="185" y="78"/>
                  </a:cubicBezTo>
                  <a:cubicBezTo>
                    <a:pt x="168" y="80"/>
                    <a:pt x="151" y="81"/>
                    <a:pt x="135" y="82"/>
                  </a:cubicBezTo>
                  <a:cubicBezTo>
                    <a:pt x="120" y="82"/>
                    <a:pt x="105" y="82"/>
                    <a:pt x="90" y="81"/>
                  </a:cubicBezTo>
                  <a:cubicBezTo>
                    <a:pt x="79" y="80"/>
                    <a:pt x="68" y="80"/>
                    <a:pt x="57" y="78"/>
                  </a:cubicBezTo>
                  <a:cubicBezTo>
                    <a:pt x="43" y="77"/>
                    <a:pt x="30" y="75"/>
                    <a:pt x="17" y="70"/>
                  </a:cubicBezTo>
                  <a:cubicBezTo>
                    <a:pt x="12" y="68"/>
                    <a:pt x="7" y="66"/>
                    <a:pt x="4" y="63"/>
                  </a:cubicBezTo>
                  <a:cubicBezTo>
                    <a:pt x="2" y="60"/>
                    <a:pt x="0" y="58"/>
                    <a:pt x="0" y="54"/>
                  </a:cubicBezTo>
                  <a:cubicBezTo>
                    <a:pt x="1" y="37"/>
                    <a:pt x="1" y="20"/>
                    <a:pt x="1" y="3"/>
                  </a:cubicBezTo>
                  <a:cubicBezTo>
                    <a:pt x="1" y="2"/>
                    <a:pt x="1" y="1"/>
                    <a:pt x="1" y="1"/>
                  </a:cubicBezTo>
                  <a:close/>
                  <a:moveTo>
                    <a:pt x="156" y="47"/>
                  </a:moveTo>
                  <a:cubicBezTo>
                    <a:pt x="156" y="47"/>
                    <a:pt x="156" y="47"/>
                    <a:pt x="157" y="47"/>
                  </a:cubicBezTo>
                  <a:cubicBezTo>
                    <a:pt x="169" y="46"/>
                    <a:pt x="181" y="44"/>
                    <a:pt x="193" y="43"/>
                  </a:cubicBezTo>
                  <a:cubicBezTo>
                    <a:pt x="201" y="42"/>
                    <a:pt x="208" y="40"/>
                    <a:pt x="216" y="37"/>
                  </a:cubicBezTo>
                  <a:cubicBezTo>
                    <a:pt x="218" y="36"/>
                    <a:pt x="220" y="33"/>
                    <a:pt x="219" y="30"/>
                  </a:cubicBezTo>
                  <a:cubicBezTo>
                    <a:pt x="218" y="27"/>
                    <a:pt x="215" y="26"/>
                    <a:pt x="212" y="27"/>
                  </a:cubicBezTo>
                  <a:cubicBezTo>
                    <a:pt x="202" y="30"/>
                    <a:pt x="192" y="32"/>
                    <a:pt x="182" y="33"/>
                  </a:cubicBezTo>
                  <a:cubicBezTo>
                    <a:pt x="174" y="34"/>
                    <a:pt x="165" y="35"/>
                    <a:pt x="156" y="36"/>
                  </a:cubicBezTo>
                  <a:cubicBezTo>
                    <a:pt x="153" y="36"/>
                    <a:pt x="151" y="39"/>
                    <a:pt x="151" y="41"/>
                  </a:cubicBezTo>
                  <a:cubicBezTo>
                    <a:pt x="151" y="44"/>
                    <a:pt x="154" y="47"/>
                    <a:pt x="156" y="47"/>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endParaRPr lang="en-US">
                <a:solidFill>
                  <a:srgbClr val="58595B"/>
                </a:solidFill>
              </a:endParaRPr>
            </a:p>
          </p:txBody>
        </p:sp>
      </p:grpSp>
      <p:pic>
        <p:nvPicPr>
          <p:cNvPr id="109" name="Picture 108" descr="O-ManagementCloud-rgb.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55711" y="3563409"/>
            <a:ext cx="1244411" cy="315611"/>
          </a:xfrm>
          <a:prstGeom prst="rect">
            <a:avLst/>
          </a:prstGeom>
        </p:spPr>
      </p:pic>
      <p:sp>
        <p:nvSpPr>
          <p:cNvPr id="111" name="Parallelogram 110"/>
          <p:cNvSpPr/>
          <p:nvPr/>
        </p:nvSpPr>
        <p:spPr bwMode="gray">
          <a:xfrm>
            <a:off x="9093138" y="2477160"/>
            <a:ext cx="2886383" cy="637025"/>
          </a:xfrm>
          <a:prstGeom prst="parallelogram">
            <a:avLst/>
          </a:prstGeom>
          <a:solidFill>
            <a:schemeClr val="accent5"/>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defRPr/>
            </a:pPr>
            <a:r>
              <a:rPr lang="en-US" sz="1333" kern="0" cap="all" dirty="0" err="1">
                <a:solidFill>
                  <a:srgbClr val="FFFFFF"/>
                </a:solidFill>
                <a:sym typeface="Zapf Dingbats"/>
              </a:rPr>
              <a:t>InfraStructure</a:t>
            </a:r>
            <a:r>
              <a:rPr lang="en-US" sz="1333" kern="0" cap="all" dirty="0">
                <a:solidFill>
                  <a:srgbClr val="FFFFFF"/>
                </a:solidFill>
                <a:sym typeface="Zapf Dingbats"/>
              </a:rPr>
              <a:t> Monitoring</a:t>
            </a:r>
          </a:p>
        </p:txBody>
      </p:sp>
      <p:sp>
        <p:nvSpPr>
          <p:cNvPr id="112" name="Parallelogram 111"/>
          <p:cNvSpPr/>
          <p:nvPr/>
        </p:nvSpPr>
        <p:spPr bwMode="gray">
          <a:xfrm>
            <a:off x="9093138" y="1663583"/>
            <a:ext cx="2886383" cy="685852"/>
          </a:xfrm>
          <a:prstGeom prst="parallelogram">
            <a:avLst/>
          </a:prstGeom>
          <a:solidFill>
            <a:schemeClr val="tx1"/>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defRPr/>
            </a:pPr>
            <a:r>
              <a:rPr lang="en-US" sz="1333" kern="0" cap="all" dirty="0">
                <a:solidFill>
                  <a:srgbClr val="FFFFFF"/>
                </a:solidFill>
                <a:sym typeface="Zapf Dingbats"/>
              </a:rPr>
              <a:t>Application Performance Monitoring</a:t>
            </a:r>
          </a:p>
        </p:txBody>
      </p:sp>
      <p:sp>
        <p:nvSpPr>
          <p:cNvPr id="113" name="Parallelogram 112"/>
          <p:cNvSpPr/>
          <p:nvPr/>
        </p:nvSpPr>
        <p:spPr bwMode="gray">
          <a:xfrm>
            <a:off x="9093137" y="3226149"/>
            <a:ext cx="2886383" cy="484167"/>
          </a:xfrm>
          <a:prstGeom prst="parallelogram">
            <a:avLst/>
          </a:prstGeom>
          <a:solidFill>
            <a:schemeClr val="accent4">
              <a:lumMod val="75000"/>
            </a:schemeClr>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333" kern="0" cap="all" dirty="0">
                <a:solidFill>
                  <a:srgbClr val="FFFFFF"/>
                </a:solidFill>
                <a:sym typeface="Zapf Dingbats"/>
              </a:rPr>
              <a:t>LOG ANALYTICS</a:t>
            </a:r>
          </a:p>
        </p:txBody>
      </p:sp>
      <p:sp>
        <p:nvSpPr>
          <p:cNvPr id="114" name="Parallelogram 113"/>
          <p:cNvSpPr/>
          <p:nvPr/>
        </p:nvSpPr>
        <p:spPr bwMode="gray">
          <a:xfrm>
            <a:off x="9093136" y="3839388"/>
            <a:ext cx="2886384" cy="545239"/>
          </a:xfrm>
          <a:prstGeom prst="parallelogram">
            <a:avLst/>
          </a:prstGeom>
          <a:solidFill>
            <a:schemeClr val="accent3"/>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defRPr/>
            </a:pPr>
            <a:r>
              <a:rPr lang="en-US" sz="1333" kern="0" cap="all" dirty="0">
                <a:solidFill>
                  <a:srgbClr val="FFFFFF"/>
                </a:solidFill>
                <a:sym typeface="Zapf Dingbats"/>
              </a:rPr>
              <a:t>IT Analytics</a:t>
            </a:r>
          </a:p>
        </p:txBody>
      </p:sp>
      <p:sp>
        <p:nvSpPr>
          <p:cNvPr id="115" name="Parallelogram 114"/>
          <p:cNvSpPr/>
          <p:nvPr/>
        </p:nvSpPr>
        <p:spPr bwMode="gray">
          <a:xfrm>
            <a:off x="9093138" y="4495527"/>
            <a:ext cx="2886384" cy="525522"/>
          </a:xfrm>
          <a:prstGeom prst="parallelogram">
            <a:avLst/>
          </a:prstGeom>
          <a:solidFill>
            <a:schemeClr val="accent5">
              <a:lumMod val="75000"/>
            </a:schemeClr>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defRPr/>
            </a:pPr>
            <a:r>
              <a:rPr lang="en-US" sz="1333" kern="0" cap="all" dirty="0">
                <a:solidFill>
                  <a:srgbClr val="FFFFFF"/>
                </a:solidFill>
                <a:sym typeface="Zapf Dingbats"/>
              </a:rPr>
              <a:t>Orchestration</a:t>
            </a:r>
          </a:p>
        </p:txBody>
      </p:sp>
      <p:sp>
        <p:nvSpPr>
          <p:cNvPr id="116" name="Parallelogram 115"/>
          <p:cNvSpPr/>
          <p:nvPr/>
        </p:nvSpPr>
        <p:spPr bwMode="gray">
          <a:xfrm>
            <a:off x="9093136" y="5175800"/>
            <a:ext cx="2879613" cy="590170"/>
          </a:xfrm>
          <a:prstGeom prst="parallelogram">
            <a:avLst/>
          </a:prstGeom>
          <a:solidFill>
            <a:schemeClr val="bg2">
              <a:lumMod val="25000"/>
            </a:schemeClr>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defRPr/>
            </a:pPr>
            <a:r>
              <a:rPr lang="en-US" sz="1333" kern="0" cap="all" dirty="0">
                <a:solidFill>
                  <a:srgbClr val="FFFFFF"/>
                </a:solidFill>
                <a:sym typeface="Zapf Dingbats"/>
              </a:rPr>
              <a:t>Configuration &amp; Compliance</a:t>
            </a:r>
          </a:p>
        </p:txBody>
      </p:sp>
      <p:sp>
        <p:nvSpPr>
          <p:cNvPr id="117" name="Parallelogram 116"/>
          <p:cNvSpPr/>
          <p:nvPr/>
        </p:nvSpPr>
        <p:spPr bwMode="gray">
          <a:xfrm>
            <a:off x="9086365" y="5906209"/>
            <a:ext cx="2886384" cy="552281"/>
          </a:xfrm>
          <a:prstGeom prst="parallelogram">
            <a:avLst/>
          </a:prstGeom>
          <a:solidFill>
            <a:srgbClr val="00B050"/>
          </a:solidFill>
          <a:ln w="19050" cap="flat" cmpd="sng" algn="ctr">
            <a:no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defRPr/>
            </a:pPr>
            <a:r>
              <a:rPr lang="en-US" sz="1333" kern="0" cap="all" dirty="0">
                <a:solidFill>
                  <a:srgbClr val="FFFFFF"/>
                </a:solidFill>
                <a:sym typeface="Zapf Dingbats"/>
              </a:rPr>
              <a:t>Security Monitoring and </a:t>
            </a:r>
            <a:r>
              <a:rPr lang="en-US" sz="1333" kern="0" cap="all" dirty="0" err="1">
                <a:solidFill>
                  <a:srgbClr val="FFFFFF"/>
                </a:solidFill>
                <a:sym typeface="Zapf Dingbats"/>
              </a:rPr>
              <a:t>ANalytics</a:t>
            </a:r>
            <a:endParaRPr lang="en-US" sz="1333" kern="0" cap="all" dirty="0">
              <a:solidFill>
                <a:srgbClr val="FFFFFF"/>
              </a:solidFill>
              <a:sym typeface="Zapf Dingbats"/>
            </a:endParaRPr>
          </a:p>
        </p:txBody>
      </p:sp>
      <p:sp>
        <p:nvSpPr>
          <p:cNvPr id="119" name="Rectangle 7"/>
          <p:cNvSpPr>
            <a:spLocks noChangeArrowheads="1"/>
          </p:cNvSpPr>
          <p:nvPr/>
        </p:nvSpPr>
        <p:spPr bwMode="gray">
          <a:xfrm>
            <a:off x="1241511" y="4859734"/>
            <a:ext cx="2648128" cy="44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nSpc>
                <a:spcPct val="90000"/>
              </a:lnSpc>
              <a:buFont typeface="Arial" charset="0"/>
              <a:buNone/>
            </a:pPr>
            <a:r>
              <a:rPr lang="en-US" sz="1600" kern="0" dirty="0">
                <a:solidFill>
                  <a:srgbClr val="FFFFFF"/>
                </a:solidFill>
              </a:rPr>
              <a:t>Auto-remediate common  problems</a:t>
            </a:r>
          </a:p>
        </p:txBody>
      </p:sp>
      <p:pic>
        <p:nvPicPr>
          <p:cNvPr id="40" name="Picture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19790" y="6583834"/>
            <a:ext cx="3938016" cy="154432"/>
          </a:xfrm>
          <a:prstGeom prst="rect">
            <a:avLst/>
          </a:prstGeom>
        </p:spPr>
      </p:pic>
      <p:sp>
        <p:nvSpPr>
          <p:cNvPr id="2" name="Footer Placeholder 1"/>
          <p:cNvSpPr>
            <a:spLocks noGrp="1"/>
          </p:cNvSpPr>
          <p:nvPr>
            <p:ph type="ftr" sz="quarter" idx="11"/>
          </p:nvPr>
        </p:nvSpPr>
        <p:spPr/>
        <p:txBody>
          <a:bodyPr/>
          <a:lstStyle/>
          <a:p>
            <a:r>
              <a:rPr lang="en-US" smtClean="0"/>
              <a:t>Confidential – Oracle Internal</a:t>
            </a:r>
            <a:endParaRPr lang="en-US" dirty="0"/>
          </a:p>
        </p:txBody>
      </p:sp>
    </p:spTree>
    <p:extLst>
      <p:ext uri="{BB962C8B-B14F-4D97-AF65-F5344CB8AC3E}">
        <p14:creationId xmlns:p14="http://schemas.microsoft.com/office/powerpoint/2010/main" val="302353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a typeface="Helvetica Neue Light" charset="0"/>
                <a:cs typeface="Helvetica Neue Light" charset="0"/>
              </a:rPr>
              <a:t>OMC Key Use cases</a:t>
            </a:r>
          </a:p>
        </p:txBody>
      </p:sp>
      <p:sp>
        <p:nvSpPr>
          <p:cNvPr id="6" name="Rounded Rectangle 5"/>
          <p:cNvSpPr/>
          <p:nvPr/>
        </p:nvSpPr>
        <p:spPr bwMode="gray">
          <a:xfrm>
            <a:off x="660875" y="1546659"/>
            <a:ext cx="1836391" cy="897541"/>
          </a:xfrm>
          <a:prstGeom prst="roundRect">
            <a:avLst>
              <a:gd name="adj" fmla="val 2618"/>
            </a:avLst>
          </a:prstGeom>
          <a:solidFill>
            <a:schemeClr val="accent5"/>
          </a:solidFill>
          <a:ln w="15875">
            <a:solidFill>
              <a:schemeClr val="bg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dirty="0">
                <a:solidFill>
                  <a:srgbClr val="FFFFFF"/>
                </a:solidFill>
                <a:latin typeface="Helvetica Neue Light" charset="0"/>
                <a:ea typeface="Helvetica Neue Light" charset="0"/>
                <a:cs typeface="Helvetica Neue Light" charset="0"/>
              </a:rPr>
              <a:t>Unified Monitoring</a:t>
            </a:r>
          </a:p>
        </p:txBody>
      </p:sp>
      <p:sp>
        <p:nvSpPr>
          <p:cNvPr id="7" name="Rounded Rectangle 6"/>
          <p:cNvSpPr/>
          <p:nvPr/>
        </p:nvSpPr>
        <p:spPr bwMode="gray">
          <a:xfrm>
            <a:off x="5194814" y="1546658"/>
            <a:ext cx="1836391" cy="897541"/>
          </a:xfrm>
          <a:prstGeom prst="roundRect">
            <a:avLst>
              <a:gd name="adj" fmla="val 2618"/>
            </a:avLst>
          </a:prstGeom>
          <a:solidFill>
            <a:schemeClr val="accent3"/>
          </a:solidFill>
          <a:ln w="15875">
            <a:solidFill>
              <a:schemeClr val="bg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dirty="0">
                <a:solidFill>
                  <a:srgbClr val="FFFFFF"/>
                </a:solidFill>
                <a:latin typeface="Helvetica Neue Light" charset="0"/>
                <a:ea typeface="Helvetica Neue Light" charset="0"/>
                <a:cs typeface="Helvetica Neue Light" charset="0"/>
              </a:rPr>
              <a:t>Analytics</a:t>
            </a:r>
          </a:p>
        </p:txBody>
      </p:sp>
      <p:sp>
        <p:nvSpPr>
          <p:cNvPr id="8" name="Rounded Rectangle 7"/>
          <p:cNvSpPr/>
          <p:nvPr/>
        </p:nvSpPr>
        <p:spPr bwMode="gray">
          <a:xfrm>
            <a:off x="7494569" y="1558846"/>
            <a:ext cx="1836392" cy="897541"/>
          </a:xfrm>
          <a:prstGeom prst="roundRect">
            <a:avLst>
              <a:gd name="adj" fmla="val 862"/>
            </a:avLst>
          </a:prstGeom>
          <a:solidFill>
            <a:schemeClr val="accent6"/>
          </a:solidFill>
          <a:ln w="15875">
            <a:solidFill>
              <a:schemeClr val="bg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dirty="0">
                <a:solidFill>
                  <a:srgbClr val="FFFFFF"/>
                </a:solidFill>
                <a:latin typeface="Helvetica Neue Light" charset="0"/>
                <a:ea typeface="Helvetica Neue Light" charset="0"/>
                <a:cs typeface="Helvetica Neue Light" charset="0"/>
              </a:rPr>
              <a:t>Remediation</a:t>
            </a:r>
          </a:p>
        </p:txBody>
      </p:sp>
      <p:sp>
        <p:nvSpPr>
          <p:cNvPr id="9" name="Rounded Rectangle 8"/>
          <p:cNvSpPr/>
          <p:nvPr/>
        </p:nvSpPr>
        <p:spPr bwMode="gray">
          <a:xfrm>
            <a:off x="9850157" y="1546658"/>
            <a:ext cx="1836392" cy="897541"/>
          </a:xfrm>
          <a:prstGeom prst="roundRect">
            <a:avLst>
              <a:gd name="adj" fmla="val 862"/>
            </a:avLst>
          </a:prstGeom>
          <a:solidFill>
            <a:schemeClr val="accent1"/>
          </a:solidFill>
          <a:ln w="15875">
            <a:solidFill>
              <a:schemeClr val="bg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dirty="0">
                <a:solidFill>
                  <a:srgbClr val="FFFFFF"/>
                </a:solidFill>
                <a:latin typeface="Helvetica Neue Light" charset="0"/>
                <a:ea typeface="Helvetica Neue Light" charset="0"/>
                <a:cs typeface="Helvetica Neue Light" charset="0"/>
              </a:rPr>
              <a:t>Security</a:t>
            </a:r>
          </a:p>
        </p:txBody>
      </p:sp>
      <p:sp>
        <p:nvSpPr>
          <p:cNvPr id="10" name="Rectangle 9"/>
          <p:cNvSpPr/>
          <p:nvPr/>
        </p:nvSpPr>
        <p:spPr bwMode="gray">
          <a:xfrm>
            <a:off x="660875" y="2707087"/>
            <a:ext cx="1836391" cy="3029917"/>
          </a:xfrm>
          <a:prstGeom prst="rect">
            <a:avLst/>
          </a:prstGeom>
          <a:solidFill>
            <a:schemeClr val="bg1">
              <a:lumMod val="95000"/>
            </a:schemeClr>
          </a:solidFill>
          <a:ln w="15875">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Application &amp; Infrastructure Monitoring</a:t>
            </a:r>
            <a:br>
              <a:rPr lang="en-US" dirty="0">
                <a:solidFill>
                  <a:srgbClr val="58595B"/>
                </a:solidFill>
                <a:latin typeface="Helvetica Neue Light" charset="0"/>
                <a:ea typeface="Helvetica Neue Light" charset="0"/>
                <a:cs typeface="Helvetica Neue Light" charset="0"/>
              </a:rPr>
            </a:b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Complete Transaction Visibility</a:t>
            </a:r>
          </a:p>
          <a:p>
            <a:pPr marL="285679" indent="-285679">
              <a:buFont typeface="Arial" charset="0"/>
              <a:buChar char="•"/>
            </a:pP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Real, Mobile &amp; Synthetic Users</a:t>
            </a:r>
          </a:p>
        </p:txBody>
      </p:sp>
      <p:sp>
        <p:nvSpPr>
          <p:cNvPr id="13" name="Rectangle 12"/>
          <p:cNvSpPr/>
          <p:nvPr/>
        </p:nvSpPr>
        <p:spPr bwMode="gray">
          <a:xfrm>
            <a:off x="5194816" y="2707087"/>
            <a:ext cx="1836391" cy="3029917"/>
          </a:xfrm>
          <a:prstGeom prst="rect">
            <a:avLst/>
          </a:prstGeom>
          <a:solidFill>
            <a:schemeClr val="bg1">
              <a:lumMod val="95000"/>
            </a:schemeClr>
          </a:solidFill>
          <a:ln w="15875">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Out-of-the-box ML</a:t>
            </a:r>
          </a:p>
          <a:p>
            <a:pPr marL="285679" indent="-285679">
              <a:buFont typeface="Arial" charset="0"/>
              <a:buChar char="•"/>
            </a:pP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IT Analytics</a:t>
            </a:r>
          </a:p>
          <a:p>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Pre-built dashboards</a:t>
            </a:r>
          </a:p>
          <a:p>
            <a:pPr marL="285679" indent="-285679">
              <a:buFont typeface="Arial" charset="0"/>
              <a:buChar char="•"/>
            </a:pP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Data Explorer</a:t>
            </a:r>
          </a:p>
          <a:p>
            <a:pPr marL="285679" indent="-285679">
              <a:lnSpc>
                <a:spcPct val="90000"/>
              </a:lnSpc>
              <a:buFont typeface="Arial" charset="0"/>
              <a:buChar char="•"/>
            </a:pPr>
            <a:endParaRPr lang="en-US" dirty="0">
              <a:solidFill>
                <a:srgbClr val="58595B"/>
              </a:solidFill>
              <a:latin typeface="Helvetica Neue Light" charset="0"/>
              <a:ea typeface="Helvetica Neue Light" charset="0"/>
              <a:cs typeface="Helvetica Neue Light" charset="0"/>
            </a:endParaRPr>
          </a:p>
        </p:txBody>
      </p:sp>
      <p:sp>
        <p:nvSpPr>
          <p:cNvPr id="15" name="Rectangle 14"/>
          <p:cNvSpPr/>
          <p:nvPr/>
        </p:nvSpPr>
        <p:spPr bwMode="gray">
          <a:xfrm>
            <a:off x="7494570" y="2719276"/>
            <a:ext cx="1836391" cy="3029917"/>
          </a:xfrm>
          <a:prstGeom prst="rect">
            <a:avLst/>
          </a:prstGeom>
          <a:solidFill>
            <a:schemeClr val="bg1">
              <a:lumMod val="95000"/>
            </a:schemeClr>
          </a:solidFill>
          <a:ln w="15875">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marL="285679" indent="-285679">
              <a:lnSpc>
                <a:spcPct val="90000"/>
              </a:lnSpc>
              <a:buFont typeface="Arial" charset="0"/>
              <a:buChar char="•"/>
            </a:pPr>
            <a:r>
              <a:rPr lang="en-US" dirty="0">
                <a:solidFill>
                  <a:srgbClr val="58595B"/>
                </a:solidFill>
                <a:latin typeface="Helvetica Neue Light" charset="0"/>
                <a:ea typeface="Helvetica Neue Light" charset="0"/>
                <a:cs typeface="Helvetica Neue Light" charset="0"/>
              </a:rPr>
              <a:t>Automated actions and runbook</a:t>
            </a:r>
          </a:p>
          <a:p>
            <a:pPr marL="285679" indent="-285679">
              <a:lnSpc>
                <a:spcPct val="90000"/>
              </a:lnSpc>
              <a:buFont typeface="Arial" charset="0"/>
              <a:buChar char="•"/>
            </a:pP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Simple &amp; complex workflows</a:t>
            </a:r>
            <a:br>
              <a:rPr lang="en-US" dirty="0">
                <a:solidFill>
                  <a:srgbClr val="58595B"/>
                </a:solidFill>
                <a:latin typeface="Helvetica Neue Light" charset="0"/>
                <a:ea typeface="Helvetica Neue Light" charset="0"/>
                <a:cs typeface="Helvetica Neue Light" charset="0"/>
              </a:rPr>
            </a:b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Integrations with 3p systems</a:t>
            </a:r>
          </a:p>
        </p:txBody>
      </p:sp>
      <p:sp>
        <p:nvSpPr>
          <p:cNvPr id="17" name="Rectangle 16"/>
          <p:cNvSpPr/>
          <p:nvPr/>
        </p:nvSpPr>
        <p:spPr bwMode="gray">
          <a:xfrm>
            <a:off x="9850158" y="2694898"/>
            <a:ext cx="1836391" cy="3029917"/>
          </a:xfrm>
          <a:prstGeom prst="rect">
            <a:avLst/>
          </a:prstGeom>
          <a:solidFill>
            <a:schemeClr val="bg1">
              <a:lumMod val="95000"/>
            </a:schemeClr>
          </a:solidFill>
          <a:ln w="15875">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Security Monitoring</a:t>
            </a:r>
          </a:p>
          <a:p>
            <a:pPr marL="285679" indent="-285679">
              <a:buFont typeface="Arial" charset="0"/>
              <a:buChar char="•"/>
            </a:pP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User Behavior </a:t>
            </a:r>
          </a:p>
          <a:p>
            <a:pPr marL="285679" indent="-285679">
              <a:buFont typeface="Arial" charset="0"/>
              <a:buChar char="•"/>
            </a:pP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Incident Response</a:t>
            </a:r>
          </a:p>
          <a:p>
            <a:pPr marL="285679" indent="-285679">
              <a:buFont typeface="Arial" charset="0"/>
              <a:buChar char="•"/>
            </a:pP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err="1">
                <a:solidFill>
                  <a:srgbClr val="58595B"/>
                </a:solidFill>
                <a:latin typeface="Helvetica Neue Light" charset="0"/>
                <a:ea typeface="Helvetica Neue Light" charset="0"/>
                <a:cs typeface="Helvetica Neue Light" charset="0"/>
              </a:rPr>
              <a:t>Config</a:t>
            </a:r>
            <a:r>
              <a:rPr lang="en-US" dirty="0">
                <a:solidFill>
                  <a:srgbClr val="58595B"/>
                </a:solidFill>
                <a:latin typeface="Helvetica Neue Light" charset="0"/>
                <a:ea typeface="Helvetica Neue Light" charset="0"/>
                <a:cs typeface="Helvetica Neue Light" charset="0"/>
              </a:rPr>
              <a:t>. &amp; Compliance</a:t>
            </a:r>
          </a:p>
        </p:txBody>
      </p:sp>
      <p:sp>
        <p:nvSpPr>
          <p:cNvPr id="19" name="Rounded Rectangle 18"/>
          <p:cNvSpPr/>
          <p:nvPr/>
        </p:nvSpPr>
        <p:spPr bwMode="gray">
          <a:xfrm>
            <a:off x="2895063" y="1546658"/>
            <a:ext cx="1836391" cy="897541"/>
          </a:xfrm>
          <a:prstGeom prst="roundRect">
            <a:avLst>
              <a:gd name="adj" fmla="val 2618"/>
            </a:avLst>
          </a:prstGeom>
          <a:solidFill>
            <a:schemeClr val="accent4"/>
          </a:solidFill>
          <a:ln w="15875">
            <a:solidFill>
              <a:schemeClr val="bg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dirty="0">
                <a:solidFill>
                  <a:srgbClr val="FFFFFF"/>
                </a:solidFill>
                <a:latin typeface="Helvetica Neue Light" charset="0"/>
                <a:ea typeface="Helvetica Neue Light" charset="0"/>
                <a:cs typeface="Helvetica Neue Light" charset="0"/>
              </a:rPr>
              <a:t>Log Management</a:t>
            </a:r>
          </a:p>
        </p:txBody>
      </p:sp>
      <p:sp>
        <p:nvSpPr>
          <p:cNvPr id="20" name="Rectangle 19"/>
          <p:cNvSpPr/>
          <p:nvPr/>
        </p:nvSpPr>
        <p:spPr bwMode="gray">
          <a:xfrm>
            <a:off x="2895064" y="2707087"/>
            <a:ext cx="1836391" cy="3029917"/>
          </a:xfrm>
          <a:prstGeom prst="rect">
            <a:avLst/>
          </a:prstGeom>
          <a:solidFill>
            <a:schemeClr val="bg1">
              <a:lumMod val="95000"/>
            </a:schemeClr>
          </a:solidFill>
          <a:ln w="15875">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Monitor, aggregate, and analyze</a:t>
            </a:r>
            <a:br>
              <a:rPr lang="en-US" dirty="0">
                <a:solidFill>
                  <a:srgbClr val="58595B"/>
                </a:solidFill>
                <a:latin typeface="Helvetica Neue Light" charset="0"/>
                <a:ea typeface="Helvetica Neue Light" charset="0"/>
                <a:cs typeface="Helvetica Neue Light" charset="0"/>
              </a:rPr>
            </a:b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Topology-Aware log exploration</a:t>
            </a:r>
            <a:br>
              <a:rPr lang="en-US" dirty="0">
                <a:solidFill>
                  <a:srgbClr val="58595B"/>
                </a:solidFill>
                <a:latin typeface="Helvetica Neue Light" charset="0"/>
                <a:ea typeface="Helvetica Neue Light" charset="0"/>
                <a:cs typeface="Helvetica Neue Light" charset="0"/>
              </a:rPr>
            </a:br>
            <a:endParaRPr lang="en-US" dirty="0">
              <a:solidFill>
                <a:srgbClr val="58595B"/>
              </a:solidFill>
              <a:latin typeface="Helvetica Neue Light" charset="0"/>
              <a:ea typeface="Helvetica Neue Light" charset="0"/>
              <a:cs typeface="Helvetica Neue Light" charset="0"/>
            </a:endParaRPr>
          </a:p>
          <a:p>
            <a:pPr marL="285679" indent="-285679">
              <a:buFont typeface="Arial" charset="0"/>
              <a:buChar char="•"/>
            </a:pPr>
            <a:r>
              <a:rPr lang="en-US" dirty="0">
                <a:solidFill>
                  <a:srgbClr val="58595B"/>
                </a:solidFill>
                <a:latin typeface="Helvetica Neue Light" charset="0"/>
                <a:ea typeface="Helvetica Neue Light" charset="0"/>
                <a:cs typeface="Helvetica Neue Light" charset="0"/>
              </a:rPr>
              <a:t>Deep  support for Oracle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90" y="6583834"/>
            <a:ext cx="3938016" cy="154432"/>
          </a:xfrm>
          <a:prstGeom prst="rect">
            <a:avLst/>
          </a:prstGeom>
        </p:spPr>
      </p:pic>
      <p:sp>
        <p:nvSpPr>
          <p:cNvPr id="5" name="Footer Placeholder 4"/>
          <p:cNvSpPr>
            <a:spLocks noGrp="1"/>
          </p:cNvSpPr>
          <p:nvPr>
            <p:ph type="ftr" sz="quarter" idx="11"/>
          </p:nvPr>
        </p:nvSpPr>
        <p:spPr/>
        <p:txBody>
          <a:bodyPr/>
          <a:lstStyle/>
          <a:p>
            <a:r>
              <a:rPr lang="en-US" smtClean="0"/>
              <a:t>Confidential – Oracle Internal</a:t>
            </a:r>
            <a:endParaRPr lang="en-US" dirty="0"/>
          </a:p>
        </p:txBody>
      </p:sp>
    </p:spTree>
    <p:extLst>
      <p:ext uri="{BB962C8B-B14F-4D97-AF65-F5344CB8AC3E}">
        <p14:creationId xmlns:p14="http://schemas.microsoft.com/office/powerpoint/2010/main" val="49100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 y="0"/>
            <a:ext cx="12188825" cy="68580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Confidential – Oracle Internal</a:t>
            </a:r>
            <a:endParaRPr lang="en-US" dirty="0"/>
          </a:p>
        </p:txBody>
      </p:sp>
    </p:spTree>
    <p:extLst>
      <p:ext uri="{BB962C8B-B14F-4D97-AF65-F5344CB8AC3E}">
        <p14:creationId xmlns:p14="http://schemas.microsoft.com/office/powerpoint/2010/main" val="229399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Confidential – Oracle Internal</a:t>
            </a:r>
            <a:endParaRPr lang="en-US" dirty="0"/>
          </a:p>
        </p:txBody>
      </p:sp>
      <p:sp>
        <p:nvSpPr>
          <p:cNvPr id="4" name="Title 22"/>
          <p:cNvSpPr txBox="1">
            <a:spLocks/>
          </p:cNvSpPr>
          <p:nvPr/>
        </p:nvSpPr>
        <p:spPr bwMode="gray">
          <a:xfrm>
            <a:off x="535369" y="678651"/>
            <a:ext cx="11122303" cy="586675"/>
          </a:xfrm>
          <a:prstGeom prst="rect">
            <a:avLst/>
          </a:prstGeom>
        </p:spPr>
        <p:txBody>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1588">
              <a:buClr>
                <a:srgbClr val="FF0000"/>
              </a:buClr>
            </a:pPr>
            <a:r>
              <a:rPr lang="en-US" dirty="0" smtClean="0">
                <a:solidFill>
                  <a:srgbClr val="FF0000"/>
                </a:solidFill>
              </a:rPr>
              <a:t>Dashboards Overview</a:t>
            </a:r>
            <a:endParaRPr lang="en-US"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62" y="1411287"/>
            <a:ext cx="2400300" cy="4051300"/>
          </a:xfrm>
          <a:prstGeom prst="rect">
            <a:avLst/>
          </a:prstGeom>
        </p:spPr>
      </p:pic>
      <p:sp>
        <p:nvSpPr>
          <p:cNvPr id="6" name="TextBox 5"/>
          <p:cNvSpPr txBox="1"/>
          <p:nvPr/>
        </p:nvSpPr>
        <p:spPr>
          <a:xfrm>
            <a:off x="4071938" y="1411287"/>
            <a:ext cx="7843837" cy="3917951"/>
          </a:xfrm>
          <a:prstGeom prst="rect">
            <a:avLst/>
          </a:prstGeom>
          <a:noFill/>
        </p:spPr>
        <p:txBody>
          <a:bodyPr wrap="square" lIns="0" tIns="0" rIns="0" bIns="0" rtlCol="0">
            <a:noAutofit/>
          </a:bodyPr>
          <a:lstStyle/>
          <a:p>
            <a:pPr marL="285750" indent="-285750">
              <a:lnSpc>
                <a:spcPct val="90000"/>
              </a:lnSpc>
              <a:buFont typeface="Arial" charset="0"/>
              <a:buChar char="•"/>
            </a:pPr>
            <a:r>
              <a:rPr lang="en-US" sz="2600" dirty="0" smtClean="0">
                <a:solidFill>
                  <a:schemeClr val="tx1">
                    <a:lumMod val="50000"/>
                  </a:schemeClr>
                </a:solidFill>
              </a:rPr>
              <a:t>Quick access to multiple data analysis</a:t>
            </a:r>
          </a:p>
          <a:p>
            <a:pPr marL="742950" lvl="1" indent="-285750">
              <a:lnSpc>
                <a:spcPct val="90000"/>
              </a:lnSpc>
              <a:buFont typeface="Arial" charset="0"/>
              <a:buChar char="•"/>
            </a:pPr>
            <a:r>
              <a:rPr lang="en-US" dirty="0" smtClean="0">
                <a:solidFill>
                  <a:schemeClr val="tx1">
                    <a:lumMod val="50000"/>
                  </a:schemeClr>
                </a:solidFill>
              </a:rPr>
              <a:t>No configuration required</a:t>
            </a:r>
          </a:p>
          <a:p>
            <a:pPr marL="285750" indent="-285750">
              <a:lnSpc>
                <a:spcPct val="90000"/>
              </a:lnSpc>
              <a:buFont typeface="Arial" charset="0"/>
              <a:buChar char="•"/>
            </a:pPr>
            <a:endParaRPr lang="en-US" dirty="0" smtClean="0">
              <a:solidFill>
                <a:schemeClr val="tx1">
                  <a:lumMod val="50000"/>
                </a:schemeClr>
              </a:solidFill>
            </a:endParaRPr>
          </a:p>
          <a:p>
            <a:pPr marL="285750" indent="-285750">
              <a:lnSpc>
                <a:spcPct val="90000"/>
              </a:lnSpc>
              <a:buFont typeface="Arial" charset="0"/>
              <a:buChar char="•"/>
            </a:pPr>
            <a:r>
              <a:rPr lang="en-US" sz="2600" dirty="0" smtClean="0">
                <a:solidFill>
                  <a:schemeClr val="tx1">
                    <a:lumMod val="50000"/>
                  </a:schemeClr>
                </a:solidFill>
              </a:rPr>
              <a:t>30 Out of the box Dashboards</a:t>
            </a:r>
          </a:p>
          <a:p>
            <a:pPr marL="742950" lvl="1" indent="-285750">
              <a:lnSpc>
                <a:spcPct val="90000"/>
              </a:lnSpc>
              <a:buFont typeface="Arial" charset="0"/>
              <a:buChar char="•"/>
            </a:pPr>
            <a:r>
              <a:rPr lang="en-US" dirty="0" smtClean="0">
                <a:solidFill>
                  <a:schemeClr val="tx1">
                    <a:lumMod val="50000"/>
                  </a:schemeClr>
                </a:solidFill>
              </a:rPr>
              <a:t>Enterprise Health</a:t>
            </a:r>
          </a:p>
          <a:p>
            <a:pPr marL="742950" lvl="1" indent="-285750">
              <a:lnSpc>
                <a:spcPct val="90000"/>
              </a:lnSpc>
              <a:buFont typeface="Arial" charset="0"/>
              <a:buChar char="•"/>
            </a:pPr>
            <a:r>
              <a:rPr lang="en-US" dirty="0" smtClean="0">
                <a:solidFill>
                  <a:schemeClr val="tx1">
                    <a:lumMod val="50000"/>
                  </a:schemeClr>
                </a:solidFill>
              </a:rPr>
              <a:t>Database Security</a:t>
            </a:r>
          </a:p>
          <a:p>
            <a:pPr marL="742950" lvl="1" indent="-285750">
              <a:lnSpc>
                <a:spcPct val="90000"/>
              </a:lnSpc>
              <a:buFont typeface="Arial" charset="0"/>
              <a:buChar char="•"/>
            </a:pPr>
            <a:r>
              <a:rPr lang="en-US" dirty="0" smtClean="0">
                <a:solidFill>
                  <a:schemeClr val="tx1">
                    <a:lumMod val="50000"/>
                  </a:schemeClr>
                </a:solidFill>
              </a:rPr>
              <a:t>Host Operations</a:t>
            </a:r>
          </a:p>
          <a:p>
            <a:pPr marL="285750" indent="-285750">
              <a:lnSpc>
                <a:spcPct val="90000"/>
              </a:lnSpc>
              <a:buFont typeface="Arial" charset="0"/>
              <a:buChar char="•"/>
            </a:pPr>
            <a:endParaRPr lang="en-US" dirty="0" smtClean="0">
              <a:solidFill>
                <a:schemeClr val="tx1">
                  <a:lumMod val="50000"/>
                </a:schemeClr>
              </a:solidFill>
            </a:endParaRPr>
          </a:p>
          <a:p>
            <a:pPr marL="285750" indent="-285750">
              <a:lnSpc>
                <a:spcPct val="90000"/>
              </a:lnSpc>
              <a:buFont typeface="Arial" charset="0"/>
              <a:buChar char="•"/>
            </a:pPr>
            <a:r>
              <a:rPr lang="en-US" sz="2600" dirty="0" smtClean="0">
                <a:solidFill>
                  <a:schemeClr val="tx1">
                    <a:lumMod val="50000"/>
                  </a:schemeClr>
                </a:solidFill>
              </a:rPr>
              <a:t>Ability to create custom dashboards &amp; visualizations</a:t>
            </a:r>
          </a:p>
          <a:p>
            <a:pPr marL="742950" lvl="1" indent="-285750">
              <a:lnSpc>
                <a:spcPct val="90000"/>
              </a:lnSpc>
              <a:buFont typeface="Arial" charset="0"/>
              <a:buChar char="•"/>
            </a:pPr>
            <a:r>
              <a:rPr lang="en-US" dirty="0" smtClean="0">
                <a:solidFill>
                  <a:schemeClr val="tx1">
                    <a:lumMod val="50000"/>
                  </a:schemeClr>
                </a:solidFill>
              </a:rPr>
              <a:t>Custom Log Parsers &amp; Sources</a:t>
            </a:r>
          </a:p>
          <a:p>
            <a:pPr marL="742950" lvl="1" indent="-285750">
              <a:lnSpc>
                <a:spcPct val="90000"/>
              </a:lnSpc>
              <a:buFont typeface="Arial" charset="0"/>
              <a:buChar char="•"/>
            </a:pPr>
            <a:r>
              <a:rPr lang="en-US" dirty="0" smtClean="0">
                <a:solidFill>
                  <a:schemeClr val="tx1">
                    <a:lumMod val="50000"/>
                  </a:schemeClr>
                </a:solidFill>
              </a:rPr>
              <a:t>Easily Visualize Data in Console</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9963" y="6561110"/>
            <a:ext cx="4641459" cy="182018"/>
          </a:xfrm>
          <a:prstGeom prst="rect">
            <a:avLst/>
          </a:prstGeom>
        </p:spPr>
      </p:pic>
    </p:spTree>
    <p:extLst>
      <p:ext uri="{BB962C8B-B14F-4D97-AF65-F5344CB8AC3E}">
        <p14:creationId xmlns:p14="http://schemas.microsoft.com/office/powerpoint/2010/main" val="132684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Confidential – Oracle Internal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288" y="1368426"/>
            <a:ext cx="2387600" cy="4051300"/>
          </a:xfrm>
          <a:prstGeom prst="rect">
            <a:avLst/>
          </a:prstGeom>
        </p:spPr>
      </p:pic>
      <p:sp>
        <p:nvSpPr>
          <p:cNvPr id="5" name="Title 22"/>
          <p:cNvSpPr txBox="1">
            <a:spLocks/>
          </p:cNvSpPr>
          <p:nvPr/>
        </p:nvSpPr>
        <p:spPr bwMode="gray">
          <a:xfrm>
            <a:off x="535369" y="678651"/>
            <a:ext cx="11122303" cy="586675"/>
          </a:xfrm>
          <a:prstGeom prst="rect">
            <a:avLst/>
          </a:prstGeom>
        </p:spPr>
        <p:txBody>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1588">
              <a:buClr>
                <a:srgbClr val="FF0000"/>
              </a:buClr>
            </a:pPr>
            <a:r>
              <a:rPr lang="en-US" dirty="0" smtClean="0">
                <a:solidFill>
                  <a:srgbClr val="FF0000"/>
                </a:solidFill>
              </a:rPr>
              <a:t>Infrastructure Monitoring Overview</a:t>
            </a:r>
            <a:endParaRPr lang="en-US" dirty="0">
              <a:solidFill>
                <a:srgbClr val="FF0000"/>
              </a:solidFill>
            </a:endParaRPr>
          </a:p>
        </p:txBody>
      </p:sp>
      <p:sp>
        <p:nvSpPr>
          <p:cNvPr id="6" name="TextBox 5"/>
          <p:cNvSpPr txBox="1"/>
          <p:nvPr/>
        </p:nvSpPr>
        <p:spPr>
          <a:xfrm>
            <a:off x="3686175" y="1435100"/>
            <a:ext cx="7971497" cy="3917951"/>
          </a:xfrm>
          <a:prstGeom prst="rect">
            <a:avLst/>
          </a:prstGeom>
          <a:noFill/>
        </p:spPr>
        <p:txBody>
          <a:bodyPr wrap="square" lIns="0" tIns="0" rIns="0" bIns="0" rtlCol="0">
            <a:noAutofit/>
          </a:bodyPr>
          <a:lstStyle/>
          <a:p>
            <a:pPr marL="285750" indent="-285750">
              <a:lnSpc>
                <a:spcPct val="90000"/>
              </a:lnSpc>
              <a:buFont typeface="Arial" charset="0"/>
              <a:buChar char="•"/>
            </a:pPr>
            <a:r>
              <a:rPr lang="en-US" sz="2600" dirty="0" smtClean="0">
                <a:solidFill>
                  <a:schemeClr val="tx1">
                    <a:lumMod val="50000"/>
                  </a:schemeClr>
                </a:solidFill>
              </a:rPr>
              <a:t>Provides Proactive Monitoring for Entire IT Infrastructure</a:t>
            </a:r>
          </a:p>
          <a:p>
            <a:pPr marL="742950" lvl="1" indent="-285750">
              <a:lnSpc>
                <a:spcPct val="90000"/>
              </a:lnSpc>
              <a:buFont typeface="Arial" charset="0"/>
              <a:buChar char="•"/>
            </a:pPr>
            <a:r>
              <a:rPr lang="en-US" dirty="0" smtClean="0">
                <a:solidFill>
                  <a:schemeClr val="tx1">
                    <a:lumMod val="50000"/>
                  </a:schemeClr>
                </a:solidFill>
              </a:rPr>
              <a:t>Perform Health Status Checks Across Tiers</a:t>
            </a:r>
          </a:p>
          <a:p>
            <a:pPr marL="742950" lvl="1" indent="-285750">
              <a:lnSpc>
                <a:spcPct val="90000"/>
              </a:lnSpc>
              <a:buFont typeface="Arial" charset="0"/>
              <a:buChar char="•"/>
            </a:pPr>
            <a:r>
              <a:rPr lang="en-US" dirty="0" smtClean="0">
                <a:solidFill>
                  <a:schemeClr val="tx1">
                    <a:lumMod val="50000"/>
                  </a:schemeClr>
                </a:solidFill>
              </a:rPr>
              <a:t>Troubleshoot Issues before they affect users</a:t>
            </a:r>
          </a:p>
          <a:p>
            <a:pPr marL="285750" indent="-285750">
              <a:lnSpc>
                <a:spcPct val="90000"/>
              </a:lnSpc>
              <a:buFont typeface="Arial" charset="0"/>
              <a:buChar char="•"/>
            </a:pPr>
            <a:endParaRPr lang="en-US" dirty="0" smtClean="0">
              <a:solidFill>
                <a:schemeClr val="tx1">
                  <a:lumMod val="50000"/>
                </a:schemeClr>
              </a:solidFill>
            </a:endParaRPr>
          </a:p>
          <a:p>
            <a:pPr marL="285750" indent="-285750">
              <a:lnSpc>
                <a:spcPct val="90000"/>
              </a:lnSpc>
              <a:buFont typeface="Arial" charset="0"/>
              <a:buChar char="•"/>
            </a:pPr>
            <a:r>
              <a:rPr lang="en-US" sz="2600" dirty="0" smtClean="0">
                <a:solidFill>
                  <a:schemeClr val="tx1">
                    <a:lumMod val="50000"/>
                  </a:schemeClr>
                </a:solidFill>
              </a:rPr>
              <a:t>View Performance Charts</a:t>
            </a:r>
          </a:p>
          <a:p>
            <a:pPr marL="742950" lvl="1" indent="-285750">
              <a:lnSpc>
                <a:spcPct val="90000"/>
              </a:lnSpc>
              <a:buFont typeface="Arial" charset="0"/>
              <a:buChar char="•"/>
            </a:pPr>
            <a:r>
              <a:rPr lang="en-US" dirty="0" smtClean="0">
                <a:solidFill>
                  <a:schemeClr val="tx1">
                    <a:lumMod val="50000"/>
                  </a:schemeClr>
                </a:solidFill>
              </a:rPr>
              <a:t>CPU Utilization</a:t>
            </a:r>
          </a:p>
          <a:p>
            <a:pPr marL="742950" lvl="1" indent="-285750">
              <a:lnSpc>
                <a:spcPct val="90000"/>
              </a:lnSpc>
              <a:buFont typeface="Arial" charset="0"/>
              <a:buChar char="•"/>
            </a:pPr>
            <a:r>
              <a:rPr lang="en-US" dirty="0" smtClean="0">
                <a:solidFill>
                  <a:schemeClr val="tx1">
                    <a:lumMod val="50000"/>
                  </a:schemeClr>
                </a:solidFill>
              </a:rPr>
              <a:t>I/O Per Second</a:t>
            </a:r>
          </a:p>
          <a:p>
            <a:pPr marL="742950" lvl="1" indent="-285750">
              <a:lnSpc>
                <a:spcPct val="90000"/>
              </a:lnSpc>
              <a:buFont typeface="Arial" charset="0"/>
              <a:buChar char="•"/>
            </a:pPr>
            <a:r>
              <a:rPr lang="en-US" dirty="0" smtClean="0">
                <a:solidFill>
                  <a:schemeClr val="tx1">
                    <a:lumMod val="50000"/>
                  </a:schemeClr>
                </a:solidFill>
              </a:rPr>
              <a:t>Availability</a:t>
            </a:r>
          </a:p>
          <a:p>
            <a:pPr marL="742950" lvl="1" indent="-285750">
              <a:lnSpc>
                <a:spcPct val="90000"/>
              </a:lnSpc>
              <a:buFont typeface="Arial" charset="0"/>
              <a:buChar char="•"/>
            </a:pPr>
            <a:r>
              <a:rPr lang="en-US" dirty="0" smtClean="0">
                <a:solidFill>
                  <a:schemeClr val="tx1">
                    <a:lumMod val="50000"/>
                  </a:schemeClr>
                </a:solidFill>
              </a:rPr>
              <a:t>Customizable</a:t>
            </a:r>
          </a:p>
          <a:p>
            <a:pPr marL="285750" indent="-285750">
              <a:lnSpc>
                <a:spcPct val="90000"/>
              </a:lnSpc>
              <a:buFont typeface="Arial" charset="0"/>
              <a:buChar char="•"/>
            </a:pPr>
            <a:endParaRPr lang="en-US" dirty="0" smtClean="0">
              <a:solidFill>
                <a:schemeClr val="tx1">
                  <a:lumMod val="50000"/>
                </a:schemeClr>
              </a:solidFill>
            </a:endParaRPr>
          </a:p>
          <a:p>
            <a:pPr marL="285750" indent="-285750">
              <a:lnSpc>
                <a:spcPct val="90000"/>
              </a:lnSpc>
              <a:buFont typeface="Arial" charset="0"/>
              <a:buChar char="•"/>
            </a:pPr>
            <a:r>
              <a:rPr lang="en-US" sz="2600" dirty="0" smtClean="0">
                <a:solidFill>
                  <a:schemeClr val="tx1">
                    <a:lumMod val="50000"/>
                  </a:schemeClr>
                </a:solidFill>
              </a:rPr>
              <a:t>View Alerts</a:t>
            </a:r>
          </a:p>
          <a:p>
            <a:pPr marL="742950" lvl="1" indent="-285750">
              <a:lnSpc>
                <a:spcPct val="90000"/>
              </a:lnSpc>
              <a:buFont typeface="Arial" charset="0"/>
              <a:buChar char="•"/>
            </a:pPr>
            <a:r>
              <a:rPr lang="en-US" dirty="0" smtClean="0">
                <a:solidFill>
                  <a:schemeClr val="tx1">
                    <a:lumMod val="50000"/>
                  </a:schemeClr>
                </a:solidFill>
              </a:rPr>
              <a:t>Grouped by severity</a:t>
            </a:r>
          </a:p>
          <a:p>
            <a:pPr marL="742950" lvl="1" indent="-285750">
              <a:lnSpc>
                <a:spcPct val="90000"/>
              </a:lnSpc>
              <a:buFont typeface="Arial" charset="0"/>
              <a:buChar char="•"/>
            </a:pPr>
            <a:r>
              <a:rPr lang="en-US" dirty="0" smtClean="0">
                <a:solidFill>
                  <a:schemeClr val="tx1">
                    <a:lumMod val="50000"/>
                  </a:schemeClr>
                </a:solidFill>
              </a:rPr>
              <a:t>Warning </a:t>
            </a:r>
            <a:r>
              <a:rPr lang="mr-IN" dirty="0" smtClean="0">
                <a:solidFill>
                  <a:schemeClr val="tx1">
                    <a:lumMod val="50000"/>
                  </a:schemeClr>
                </a:solidFill>
              </a:rPr>
              <a:t>–</a:t>
            </a:r>
            <a:r>
              <a:rPr lang="en-US" dirty="0" smtClean="0">
                <a:solidFill>
                  <a:schemeClr val="tx1">
                    <a:lumMod val="50000"/>
                  </a:schemeClr>
                </a:solidFill>
              </a:rPr>
              <a:t> Fatal</a:t>
            </a:r>
          </a:p>
          <a:p>
            <a:pPr marL="742950" lvl="1" indent="-285750">
              <a:lnSpc>
                <a:spcPct val="90000"/>
              </a:lnSpc>
              <a:buFont typeface="Arial" charset="0"/>
              <a:buChar char="•"/>
            </a:pPr>
            <a:endParaRPr lang="en-US" dirty="0" smtClean="0">
              <a:solidFill>
                <a:schemeClr val="tx1">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963" y="6556248"/>
            <a:ext cx="4641459" cy="182018"/>
          </a:xfrm>
          <a:prstGeom prst="rect">
            <a:avLst/>
          </a:prstGeom>
        </p:spPr>
      </p:pic>
    </p:spTree>
    <p:extLst>
      <p:ext uri="{BB962C8B-B14F-4D97-AF65-F5344CB8AC3E}">
        <p14:creationId xmlns:p14="http://schemas.microsoft.com/office/powerpoint/2010/main" val="83079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Master_16x9_2017">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chemeClr val="bg2">
              <a:lumMod val="90000"/>
            </a:schemeClr>
          </a:solidFill>
          <a:miter lim="800000"/>
        </a:ln>
      </a:spPr>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lgn="ctr">
          <a:lnSpc>
            <a:spcPct val="90000"/>
          </a:lnSpc>
          <a:defRPr sz="1350"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_Master_16x9_2017.potx" id="{7A28C1E8-A61C-9B40-B943-B302F13DEC23}" vid="{4E663530-34B4-AD4E-A196-727CEE029BFD}"/>
    </a:ext>
  </a:extLst>
</a:theme>
</file>

<file path=ppt/theme/theme2.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11496</TotalTime>
  <Words>779</Words>
  <Application>Microsoft Macintosh PowerPoint</Application>
  <PresentationFormat>Custom</PresentationFormat>
  <Paragraphs>187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Helvetica Neue Light</vt:lpstr>
      <vt:lpstr>Mangal</vt:lpstr>
      <vt:lpstr>Zapf Dingbats</vt:lpstr>
      <vt:lpstr>Oracle_Master_16x9_2017</vt:lpstr>
      <vt:lpstr>Oracle Management Cloud Workshop</vt:lpstr>
      <vt:lpstr>Today’s Application and Infrastructure Topologies</vt:lpstr>
      <vt:lpstr>   There is a better way.. Unify the data, use powerful analysis</vt:lpstr>
      <vt:lpstr>IT Organizations are Drowning in Data   Age-old “Manual” Troubleshooting techniques no longer suffice</vt:lpstr>
      <vt:lpstr>What is OMC ?</vt:lpstr>
      <vt:lpstr>OMC Key Use cases</vt:lpstr>
      <vt:lpstr>PowerPoint Presentation</vt:lpstr>
      <vt:lpstr>PowerPoint Presentation</vt:lpstr>
      <vt:lpstr>PowerPoint Presentation</vt:lpstr>
      <vt:lpstr>PowerPoint Presentation</vt:lpstr>
      <vt:lpstr>PowerPoint Presentation</vt:lpstr>
      <vt:lpstr>PowerPoint Presentation</vt:lpstr>
    </vt:vector>
  </TitlesOfParts>
  <Manager/>
  <Company>Oracle Corporation</Company>
  <LinksUpToDate>false</LinksUpToDate>
  <SharedDoc>false</SharedDoc>
  <HyperlinkBase/>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
  <dc:creator>Jason Feinsmith</dc:creator>
  <cp:keywords/>
  <dc:description/>
  <cp:lastModifiedBy>Microsoft Office User</cp:lastModifiedBy>
  <cp:revision>756</cp:revision>
  <cp:lastPrinted>2017-12-08T07:19:05Z</cp:lastPrinted>
  <dcterms:created xsi:type="dcterms:W3CDTF">2017-09-17T05:00:30Z</dcterms:created>
  <dcterms:modified xsi:type="dcterms:W3CDTF">2019-04-12T14:53:54Z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4753136</vt:lpwstr>
  </property>
  <property fmtid="{D5CDD505-2E9C-101B-9397-08002B2CF9AE}" pid="3" name="NXPowerLiteSettings">
    <vt:lpwstr>F98007B004F000</vt:lpwstr>
  </property>
  <property fmtid="{D5CDD505-2E9C-101B-9397-08002B2CF9AE}" pid="4" name="NXPowerLiteVersion">
    <vt:lpwstr>D6.2.10</vt:lpwstr>
  </property>
</Properties>
</file>