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4782" r:id="rId2"/>
    <p:sldId id="377" r:id="rId3"/>
    <p:sldId id="4767" r:id="rId4"/>
    <p:sldId id="4785" r:id="rId5"/>
    <p:sldId id="386" r:id="rId6"/>
    <p:sldId id="4729" r:id="rId7"/>
    <p:sldId id="4773" r:id="rId8"/>
    <p:sldId id="4770" r:id="rId9"/>
    <p:sldId id="4788" r:id="rId10"/>
    <p:sldId id="4789" r:id="rId11"/>
    <p:sldId id="4790" r:id="rId12"/>
    <p:sldId id="4772" r:id="rId13"/>
  </p:sldIdLst>
  <p:sldSz cx="12192000" cy="6858000"/>
  <p:notesSz cx="6858000" cy="9144000"/>
  <p:defaultTextStyle>
    <a:defPPr>
      <a:defRPr lang="fa-IR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1000"/>
    <a:srgbClr val="514642"/>
    <a:srgbClr val="4C413D"/>
    <a:srgbClr val="00A44A"/>
    <a:srgbClr val="B889DB"/>
    <a:srgbClr val="EAE8E9"/>
    <a:srgbClr val="18F4CF"/>
    <a:srgbClr val="07DBD6"/>
    <a:srgbClr val="D6295A"/>
    <a:srgbClr val="FDFD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985" autoAdjust="0"/>
    <p:restoredTop sz="79006" autoAdjust="0"/>
  </p:normalViewPr>
  <p:slideViewPr>
    <p:cSldViewPr>
      <p:cViewPr varScale="1">
        <p:scale>
          <a:sx n="68" d="100"/>
          <a:sy n="68" d="100"/>
        </p:scale>
        <p:origin x="893" y="62"/>
      </p:cViewPr>
      <p:guideLst>
        <p:guide orient="horz" pos="2160"/>
        <p:guide pos="384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10" d="100"/>
          <a:sy n="110" d="100"/>
        </p:scale>
        <p:origin x="1027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068960" y="35496"/>
            <a:ext cx="3259832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r>
              <a:rPr lang="fa-IR" sz="1400" dirty="0">
                <a:cs typeface="B Yekan" panose="00000400000000000000" pitchFamily="2" charset="-78"/>
              </a:rPr>
              <a:t>دوره</a:t>
            </a:r>
            <a:r>
              <a:rPr lang="en-US" sz="1400" dirty="0">
                <a:cs typeface="B Yekan" panose="00000400000000000000" pitchFamily="2" charset="-78"/>
              </a:rPr>
              <a:t>Performance &amp; Tuning </a:t>
            </a:r>
            <a:endParaRPr lang="fa-IR" sz="1400" dirty="0">
              <a:cs typeface="B Yekan" panose="00000400000000000000" pitchFamily="2" charset="-78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76672" y="35496"/>
            <a:ext cx="2424708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r>
              <a:rPr lang="fa-IR" sz="1400" dirty="0">
                <a:cs typeface="B Yekan" panose="00000400000000000000" pitchFamily="2" charset="-78"/>
              </a:rPr>
              <a:t> جلسه اول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573016" y="8649716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www.NikAmooz.com</a:t>
            </a:r>
            <a:endParaRPr lang="fa-I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76672" y="8649717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B360BCEB-63BF-4978-AC0A-2D8374CBA9A2}" type="slidenum">
              <a:rPr lang="fa-IR" sz="1400" smtClean="0">
                <a:cs typeface="B Yekan" panose="00000400000000000000" pitchFamily="2" charset="-78"/>
              </a:rPr>
              <a:pPr/>
              <a:t>‹#›</a:t>
            </a:fld>
            <a:endParaRPr lang="fa-IR" dirty="0"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597682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12F181-8197-4DBA-A21A-9728632EA5EB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586913-E005-4DED-ABE8-28EA80E1A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785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586913-E005-4DED-ABE8-28EA80E1A1F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3883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586913-E005-4DED-ABE8-28EA80E1A1F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6814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586913-E005-4DED-ABE8-28EA80E1A1F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2973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586913-E005-4DED-ABE8-28EA80E1A1F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408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8237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EFA7-9756-4609-9716-CF4C089523B7}" type="datetimeFigureOut">
              <a:rPr lang="fa-IR" smtClean="0"/>
              <a:t>15/04/1443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2367B-856B-4A93-9CB6-59BFE6CB1E10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716394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EFA7-9756-4609-9716-CF4C089523B7}" type="datetimeFigureOut">
              <a:rPr lang="fa-IR" smtClean="0"/>
              <a:t>15/04/1443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2367B-856B-4A93-9CB6-59BFE6CB1E10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603031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EFA7-9756-4609-9716-CF4C089523B7}" type="datetimeFigureOut">
              <a:rPr lang="fa-IR" smtClean="0"/>
              <a:t>15/04/1443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2367B-856B-4A93-9CB6-59BFE6CB1E10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521557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EFA7-9756-4609-9716-CF4C089523B7}" type="datetimeFigureOut">
              <a:rPr lang="fa-IR" smtClean="0"/>
              <a:t>15/04/1443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2367B-856B-4A93-9CB6-59BFE6CB1E10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640269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EFA7-9756-4609-9716-CF4C089523B7}" type="datetimeFigureOut">
              <a:rPr lang="fa-IR" smtClean="0"/>
              <a:t>15/04/1443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2367B-856B-4A93-9CB6-59BFE6CB1E10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041064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EFA7-9756-4609-9716-CF4C089523B7}" type="datetimeFigureOut">
              <a:rPr lang="fa-IR" smtClean="0"/>
              <a:t>15/04/1443</a:t>
            </a:fld>
            <a:endParaRPr lang="fa-I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2367B-856B-4A93-9CB6-59BFE6CB1E10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679519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EFA7-9756-4609-9716-CF4C089523B7}" type="datetimeFigureOut">
              <a:rPr lang="fa-IR" smtClean="0"/>
              <a:t>15/04/1443</a:t>
            </a:fld>
            <a:endParaRPr lang="fa-I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2367B-856B-4A93-9CB6-59BFE6CB1E10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963845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0D4C54C-6B03-424B-B314-B4883B9433F1}"/>
              </a:ext>
            </a:extLst>
          </p:cNvPr>
          <p:cNvSpPr/>
          <p:nvPr userDrawn="1"/>
        </p:nvSpPr>
        <p:spPr>
          <a:xfrm>
            <a:off x="2227" y="653589"/>
            <a:ext cx="1845301" cy="11111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sz="18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963565-AF43-4B93-87F8-DCCC860C2CA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68" y="7341"/>
            <a:ext cx="864096" cy="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887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EFA7-9756-4609-9716-CF4C089523B7}" type="datetimeFigureOut">
              <a:rPr lang="fa-IR" smtClean="0"/>
              <a:t>15/04/1443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2367B-856B-4A93-9CB6-59BFE6CB1E10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862452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a-I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EFA7-9756-4609-9716-CF4C089523B7}" type="datetimeFigureOut">
              <a:rPr lang="fa-IR" smtClean="0"/>
              <a:t>15/04/1443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2367B-856B-4A93-9CB6-59BFE6CB1E10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358998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DEFA7-9756-4609-9716-CF4C089523B7}" type="datetimeFigureOut">
              <a:rPr lang="fa-IR" smtClean="0"/>
              <a:t>15/04/1443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2367B-856B-4A93-9CB6-59BFE6CB1E10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848103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a-IR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3184361-0733-41FC-BB0E-0D43E870A6B0}"/>
              </a:ext>
            </a:extLst>
          </p:cNvPr>
          <p:cNvSpPr txBox="1"/>
          <p:nvPr/>
        </p:nvSpPr>
        <p:spPr>
          <a:xfrm>
            <a:off x="1271464" y="692696"/>
            <a:ext cx="9649072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400" dirty="0">
                <a:latin typeface="IRAmir" panose="02000503000000020002" pitchFamily="2" charset="-78"/>
                <a:cs typeface="IRAmir" panose="02000503000000020002" pitchFamily="2" charset="-78"/>
              </a:rPr>
              <a:t>دوره آموزشی </a:t>
            </a:r>
          </a:p>
          <a:p>
            <a:pPr algn="ctr"/>
            <a:r>
              <a:rPr lang="fa-IR" sz="3200" dirty="0">
                <a:solidFill>
                  <a:srgbClr val="0070C0"/>
                </a:solidFill>
                <a:latin typeface="IRANSans Black" panose="020B0506030804020204" pitchFamily="34" charset="-78"/>
                <a:cs typeface="IRANSans Black" panose="020B0506030804020204" pitchFamily="34" charset="-78"/>
              </a:rPr>
              <a:t>آشنایی با مبانی پردازش و ابزارهای نوین</a:t>
            </a:r>
          </a:p>
          <a:p>
            <a:pPr algn="ctr"/>
            <a:r>
              <a:rPr lang="fa-IR" sz="3200" dirty="0">
                <a:solidFill>
                  <a:srgbClr val="0070C0"/>
                </a:solidFill>
                <a:latin typeface="IRANSans Black" panose="020B0506030804020204" pitchFamily="34" charset="-78"/>
                <a:cs typeface="IRANSans Black" panose="020B0506030804020204" pitchFamily="34" charset="-78"/>
              </a:rPr>
              <a:t> </a:t>
            </a:r>
          </a:p>
          <a:p>
            <a:pPr algn="ctr"/>
            <a:r>
              <a:rPr lang="fa-IR" sz="9600" dirty="0">
                <a:solidFill>
                  <a:schemeClr val="accent3">
                    <a:lumMod val="50000"/>
                  </a:schemeClr>
                </a:solidFill>
                <a:latin typeface="IRAmir" panose="02000503000000020002" pitchFamily="2" charset="-78"/>
                <a:cs typeface="IRAmir" panose="02000503000000020002" pitchFamily="2" charset="-78"/>
              </a:rPr>
              <a:t>کلان‌داده</a:t>
            </a:r>
          </a:p>
          <a:p>
            <a:pPr algn="ctr"/>
            <a:endParaRPr lang="fa-IR" dirty="0">
              <a:latin typeface="IRANSans Black" panose="020B0506030804020204" pitchFamily="34" charset="-78"/>
              <a:cs typeface="IRANSans Black" panose="020B0506030804020204" pitchFamily="34" charset="-78"/>
            </a:endParaRPr>
          </a:p>
          <a:p>
            <a:pPr algn="ctr"/>
            <a:r>
              <a:rPr lang="fa-IR" sz="2800" dirty="0">
                <a:solidFill>
                  <a:schemeClr val="accent3">
                    <a:lumMod val="50000"/>
                  </a:schemeClr>
                </a:solidFill>
                <a:latin typeface="IRANSans Black" panose="020B0506030804020204" pitchFamily="34" charset="-78"/>
                <a:cs typeface="IRANSans Black" panose="020B0506030804020204" pitchFamily="34" charset="-78"/>
              </a:rPr>
              <a:t> بخش زیرساخت و معماری</a:t>
            </a:r>
          </a:p>
          <a:p>
            <a:pPr algn="ctr"/>
            <a:endParaRPr lang="fa-IR" sz="2800" dirty="0">
              <a:solidFill>
                <a:schemeClr val="accent3">
                  <a:lumMod val="50000"/>
                </a:schemeClr>
              </a:solidFill>
              <a:latin typeface="IRANSans Black" panose="020B0506030804020204" pitchFamily="34" charset="-78"/>
              <a:cs typeface="IRANSans Black" panose="020B0506030804020204" pitchFamily="34" charset="-78"/>
            </a:endParaRPr>
          </a:p>
          <a:p>
            <a:pPr algn="ctr"/>
            <a:r>
              <a:rPr lang="fa-IR" sz="2400" dirty="0">
                <a:solidFill>
                  <a:srgbClr val="0070C0"/>
                </a:solidFill>
                <a:latin typeface="IRANSans Black" panose="020B0506030804020204" pitchFamily="34" charset="-78"/>
                <a:cs typeface="IRANSans Black" panose="020B0506030804020204" pitchFamily="34" charset="-78"/>
              </a:rPr>
              <a:t>مدرس : مجتبی بنائی</a:t>
            </a:r>
            <a:endParaRPr lang="en-US" sz="2400" dirty="0">
              <a:solidFill>
                <a:srgbClr val="0070C0"/>
              </a:solidFill>
              <a:latin typeface="IRANSans Black" panose="020B0506030804020204" pitchFamily="34" charset="-78"/>
              <a:cs typeface="IRANSans Black" panose="020B0506030804020204" pitchFamily="34" charset="-7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C687F1-779B-4B69-A79C-2FA9653D4BAA}"/>
              </a:ext>
            </a:extLst>
          </p:cNvPr>
          <p:cNvSpPr txBox="1"/>
          <p:nvPr/>
        </p:nvSpPr>
        <p:spPr>
          <a:xfrm>
            <a:off x="1010775" y="5041094"/>
            <a:ext cx="17171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4000" dirty="0">
                <a:solidFill>
                  <a:schemeClr val="bg1">
                    <a:lumMod val="65000"/>
                  </a:schemeClr>
                </a:solidFill>
                <a:latin typeface="IRANSans Black" panose="020B0506030804020204" pitchFamily="34" charset="-78"/>
                <a:cs typeface="B Arabic Style" panose="00000400000000000000" pitchFamily="2" charset="-78"/>
              </a:rPr>
              <a:t>جلسه اول </a:t>
            </a:r>
            <a:endParaRPr lang="en-US" sz="4000" dirty="0">
              <a:solidFill>
                <a:schemeClr val="bg1">
                  <a:lumMod val="65000"/>
                </a:schemeClr>
              </a:solidFill>
              <a:latin typeface="IRANSans Black" panose="020B0506030804020204" pitchFamily="34" charset="-78"/>
              <a:cs typeface="B Arabic Style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069330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half" idx="4294967295"/>
          </p:nvPr>
        </p:nvSpPr>
        <p:spPr>
          <a:xfrm>
            <a:off x="1127448" y="332656"/>
            <a:ext cx="11593288" cy="80486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a-IR" sz="4800" b="1" dirty="0">
                <a:solidFill>
                  <a:srgbClr val="7030A0"/>
                </a:solidFill>
                <a:cs typeface="B Titr" pitchFamily="2" charset="-78"/>
              </a:rPr>
              <a:t>مهندس داده / تحلیلگر داده / دانشمند داده </a:t>
            </a:r>
            <a:endParaRPr lang="en-US" sz="4800" b="1" dirty="0">
              <a:solidFill>
                <a:srgbClr val="7030A0"/>
              </a:solidFill>
              <a:cs typeface="B Titr" pitchFamily="2" charset="-78"/>
            </a:endParaRPr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87488" y="1268760"/>
            <a:ext cx="8955857" cy="5037764"/>
          </a:xfrm>
        </p:spPr>
      </p:pic>
    </p:spTree>
    <p:extLst>
      <p:ext uri="{BB962C8B-B14F-4D97-AF65-F5344CB8AC3E}">
        <p14:creationId xmlns:p14="http://schemas.microsoft.com/office/powerpoint/2010/main" val="778399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half" idx="4294967295"/>
          </p:nvPr>
        </p:nvSpPr>
        <p:spPr>
          <a:xfrm rot="16200000">
            <a:off x="-1710480" y="3180783"/>
            <a:ext cx="6624736" cy="80486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a-IR" sz="3600" b="1" dirty="0">
                <a:solidFill>
                  <a:srgbClr val="7030A0"/>
                </a:solidFill>
                <a:cs typeface="B Titr" pitchFamily="2" charset="-78"/>
              </a:rPr>
              <a:t>مهندس داده /  دانشمند داده </a:t>
            </a:r>
            <a:endParaRPr lang="en-US" sz="3600" b="1" dirty="0">
              <a:solidFill>
                <a:srgbClr val="7030A0"/>
              </a:solidFill>
              <a:cs typeface="B Titr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776" y="260648"/>
            <a:ext cx="9297033" cy="5976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00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10972800" cy="1143000"/>
          </a:xfrm>
        </p:spPr>
        <p:txBody>
          <a:bodyPr/>
          <a:lstStyle/>
          <a:p>
            <a:pPr algn="r"/>
            <a:r>
              <a:rPr lang="fa-IR" sz="6600" b="1" dirty="0">
                <a:solidFill>
                  <a:srgbClr val="7030A0"/>
                </a:solidFill>
                <a:latin typeface="+mn-lt"/>
                <a:ea typeface="+mn-ea"/>
                <a:cs typeface="B Titr" pitchFamily="2" charset="-78"/>
              </a:rPr>
              <a:t>ابزارهای یک مهندس داده</a:t>
            </a:r>
            <a:endParaRPr lang="en-US" sz="6600" b="1" dirty="0">
              <a:solidFill>
                <a:srgbClr val="7030A0"/>
              </a:solidFill>
              <a:latin typeface="+mn-lt"/>
              <a:ea typeface="+mn-ea"/>
              <a:cs typeface="B Titr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10972800" cy="4525963"/>
          </a:xfrm>
        </p:spPr>
        <p:txBody>
          <a:bodyPr>
            <a:normAutofit fontScale="77500" lnSpcReduction="20000"/>
          </a:bodyPr>
          <a:lstStyle/>
          <a:p>
            <a:r>
              <a:rPr lang="fa-IR" b="1" dirty="0">
                <a:solidFill>
                  <a:srgbClr val="7030A0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خط فرمان لینوکس/ویندوز</a:t>
            </a:r>
          </a:p>
          <a:p>
            <a:r>
              <a:rPr lang="en-US" b="1" dirty="0">
                <a:solidFill>
                  <a:srgbClr val="7030A0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SQL</a:t>
            </a:r>
          </a:p>
          <a:p>
            <a:r>
              <a:rPr lang="fa-IR" b="1" dirty="0">
                <a:solidFill>
                  <a:srgbClr val="7030A0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ابزارهای کار با دیتابیس‌ها  </a:t>
            </a:r>
            <a:r>
              <a:rPr lang="fa-IR" b="1" dirty="0">
                <a:solidFill>
                  <a:srgbClr val="7030A0"/>
                </a:solidFill>
                <a:latin typeface="IRANSans(FaNum)" panose="02040503050201020203" pitchFamily="18" charset="-78"/>
                <a:cs typeface="IRANSans(FaNum)" panose="02040503050201020203" pitchFamily="18" charset="-78"/>
                <a:sym typeface="Wingdings" panose="05000000000000000000" pitchFamily="2" charset="2"/>
              </a:rPr>
              <a:t>  </a:t>
            </a:r>
            <a:r>
              <a:rPr lang="en-US" b="1" dirty="0" err="1">
                <a:solidFill>
                  <a:srgbClr val="7030A0"/>
                </a:solidFill>
                <a:latin typeface="IRANSans(FaNum)" panose="02040503050201020203" pitchFamily="18" charset="-78"/>
                <a:cs typeface="IRANSans(FaNum)" panose="02040503050201020203" pitchFamily="18" charset="-78"/>
                <a:sym typeface="Wingdings" panose="05000000000000000000" pitchFamily="2" charset="2"/>
              </a:rPr>
              <a:t>Dbeaver,Hue</a:t>
            </a:r>
            <a:endParaRPr lang="en-US" b="1" dirty="0">
              <a:solidFill>
                <a:srgbClr val="7030A0"/>
              </a:solidFill>
              <a:latin typeface="IRANSans(FaNum)" panose="02040503050201020203" pitchFamily="18" charset="-78"/>
              <a:cs typeface="IRANSans(FaNum)" panose="02040503050201020203" pitchFamily="18" charset="-78"/>
              <a:sym typeface="Wingdings" panose="05000000000000000000" pitchFamily="2" charset="2"/>
            </a:endParaRPr>
          </a:p>
          <a:p>
            <a:r>
              <a:rPr lang="en-US" b="1" dirty="0">
                <a:solidFill>
                  <a:srgbClr val="7030A0"/>
                </a:solidFill>
                <a:latin typeface="IRANSans(FaNum)" panose="02040503050201020203" pitchFamily="18" charset="-78"/>
                <a:cs typeface="IRANSans(FaNum)" panose="02040503050201020203" pitchFamily="18" charset="-78"/>
                <a:sym typeface="Wingdings" panose="05000000000000000000" pitchFamily="2" charset="2"/>
              </a:rPr>
              <a:t>Git </a:t>
            </a:r>
            <a:r>
              <a:rPr lang="fa-IR" b="1" dirty="0">
                <a:solidFill>
                  <a:srgbClr val="7030A0"/>
                </a:solidFill>
                <a:latin typeface="IRANSans(FaNum)" panose="02040503050201020203" pitchFamily="18" charset="-78"/>
                <a:cs typeface="IRANSans(FaNum)" panose="02040503050201020203" pitchFamily="18" charset="-78"/>
                <a:sym typeface="Wingdings" panose="05000000000000000000" pitchFamily="2" charset="2"/>
              </a:rPr>
              <a:t> (کدها / خطوط پردازش/</a:t>
            </a:r>
            <a:r>
              <a:rPr lang="en-US" b="1" dirty="0">
                <a:solidFill>
                  <a:srgbClr val="7030A0"/>
                </a:solidFill>
                <a:latin typeface="IRANSans(FaNum)" panose="02040503050201020203" pitchFamily="18" charset="-78"/>
                <a:cs typeface="IRANSans(FaNum)" panose="02040503050201020203" pitchFamily="18" charset="-78"/>
                <a:sym typeface="Wingdings" panose="05000000000000000000" pitchFamily="2" charset="2"/>
              </a:rPr>
              <a:t>SQL</a:t>
            </a:r>
            <a:r>
              <a:rPr lang="fa-IR" b="1" dirty="0">
                <a:solidFill>
                  <a:srgbClr val="7030A0"/>
                </a:solidFill>
                <a:latin typeface="IRANSans(FaNum)" panose="02040503050201020203" pitchFamily="18" charset="-78"/>
                <a:cs typeface="IRANSans(FaNum)" panose="02040503050201020203" pitchFamily="18" charset="-78"/>
                <a:sym typeface="Wingdings" panose="05000000000000000000" pitchFamily="2" charset="2"/>
              </a:rPr>
              <a:t>)</a:t>
            </a:r>
            <a:endParaRPr lang="en-US" b="1" dirty="0">
              <a:solidFill>
                <a:srgbClr val="7030A0"/>
              </a:solidFill>
              <a:latin typeface="IRANSans(FaNum)" panose="02040503050201020203" pitchFamily="18" charset="-78"/>
              <a:cs typeface="IRANSans(FaNum)" panose="02040503050201020203" pitchFamily="18" charset="-78"/>
              <a:sym typeface="Wingdings" panose="05000000000000000000" pitchFamily="2" charset="2"/>
            </a:endParaRPr>
          </a:p>
          <a:p>
            <a:r>
              <a:rPr lang="fa-IR" b="1" dirty="0">
                <a:solidFill>
                  <a:srgbClr val="7030A0"/>
                </a:solidFill>
                <a:latin typeface="IRANSans(FaNum)" panose="02040503050201020203" pitchFamily="18" charset="-78"/>
                <a:cs typeface="IRANSans(FaNum)" panose="02040503050201020203" pitchFamily="18" charset="-78"/>
                <a:sym typeface="Wingdings" panose="05000000000000000000" pitchFamily="2" charset="2"/>
              </a:rPr>
              <a:t>ابزارهای مانیتور و پایش (گرافانا/کیبانا)</a:t>
            </a:r>
          </a:p>
          <a:p>
            <a:r>
              <a:rPr lang="en-US" b="1" dirty="0">
                <a:solidFill>
                  <a:srgbClr val="7030A0"/>
                </a:solidFill>
                <a:latin typeface="IRANSans(FaNum)" panose="02040503050201020203" pitchFamily="18" charset="-78"/>
                <a:cs typeface="IRANSans(FaNum)" panose="02040503050201020203" pitchFamily="18" charset="-78"/>
                <a:sym typeface="Wingdings" panose="05000000000000000000" pitchFamily="2" charset="2"/>
              </a:rPr>
              <a:t>Data Flow/Work Flow</a:t>
            </a:r>
            <a:endParaRPr lang="fa-IR" b="1" dirty="0">
              <a:solidFill>
                <a:srgbClr val="7030A0"/>
              </a:solidFill>
              <a:latin typeface="IRANSans(FaNum)" panose="02040503050201020203" pitchFamily="18" charset="-78"/>
              <a:cs typeface="IRANSans(FaNum)" panose="02040503050201020203" pitchFamily="18" charset="-78"/>
              <a:sym typeface="Wingdings" panose="05000000000000000000" pitchFamily="2" charset="2"/>
            </a:endParaRPr>
          </a:p>
          <a:p>
            <a:r>
              <a:rPr lang="fa-IR" b="1" dirty="0">
                <a:solidFill>
                  <a:srgbClr val="7030A0"/>
                </a:solidFill>
                <a:latin typeface="IRANSans(FaNum)" panose="02040503050201020203" pitchFamily="18" charset="-78"/>
                <a:cs typeface="IRANSans(FaNum)" panose="02040503050201020203" pitchFamily="18" charset="-78"/>
                <a:sym typeface="Wingdings" panose="05000000000000000000" pitchFamily="2" charset="2"/>
              </a:rPr>
              <a:t>مستندسازی، دیتاکاتالوگ</a:t>
            </a:r>
            <a:endParaRPr lang="en-US" b="1" dirty="0">
              <a:solidFill>
                <a:srgbClr val="7030A0"/>
              </a:solidFill>
              <a:latin typeface="IRANSans(FaNum)" panose="02040503050201020203" pitchFamily="18" charset="-78"/>
              <a:cs typeface="IRANSans(FaNum)" panose="02040503050201020203" pitchFamily="18" charset="-78"/>
              <a:sym typeface="Wingdings" panose="05000000000000000000" pitchFamily="2" charset="2"/>
            </a:endParaRPr>
          </a:p>
          <a:p>
            <a:r>
              <a:rPr lang="en-US" b="1" dirty="0">
                <a:solidFill>
                  <a:srgbClr val="7030A0"/>
                </a:solidFill>
                <a:latin typeface="IRANSans(FaNum)" panose="02040503050201020203" pitchFamily="18" charset="-78"/>
                <a:cs typeface="IRANSans(FaNum)" panose="02040503050201020203" pitchFamily="18" charset="-78"/>
                <a:sym typeface="Wingdings" panose="05000000000000000000" pitchFamily="2" charset="2"/>
              </a:rPr>
              <a:t>CDC Tools</a:t>
            </a:r>
          </a:p>
          <a:p>
            <a:r>
              <a:rPr lang="en-US" b="1" dirty="0">
                <a:solidFill>
                  <a:srgbClr val="7030A0"/>
                </a:solidFill>
                <a:latin typeface="IRANSans(FaNum)" panose="02040503050201020203" pitchFamily="18" charset="-78"/>
                <a:cs typeface="IRANSans(FaNum)" panose="02040503050201020203" pitchFamily="18" charset="-78"/>
                <a:sym typeface="Wingdings" panose="05000000000000000000" pitchFamily="2" charset="2"/>
              </a:rPr>
              <a:t>Data Versioning</a:t>
            </a:r>
          </a:p>
          <a:p>
            <a:r>
              <a:rPr lang="en-US" b="1" dirty="0">
                <a:solidFill>
                  <a:srgbClr val="7030A0"/>
                </a:solidFill>
                <a:latin typeface="IRANSans(FaNum)" panose="02040503050201020203" pitchFamily="18" charset="-78"/>
                <a:cs typeface="IRANSans(FaNum)" panose="02040503050201020203" pitchFamily="18" charset="-78"/>
                <a:sym typeface="Wingdings" panose="05000000000000000000" pitchFamily="2" charset="2"/>
              </a:rPr>
              <a:t>Visualization</a:t>
            </a:r>
          </a:p>
          <a:p>
            <a:r>
              <a:rPr lang="en-US" b="1" dirty="0">
                <a:solidFill>
                  <a:srgbClr val="7030A0"/>
                </a:solidFill>
                <a:latin typeface="IRANSans(FaNum)" panose="02040503050201020203" pitchFamily="18" charset="-78"/>
                <a:cs typeface="IRANSans(FaNum)" panose="02040503050201020203" pitchFamily="18" charset="-78"/>
                <a:sym typeface="Wingdings" panose="05000000000000000000" pitchFamily="2" charset="2"/>
              </a:rPr>
              <a:t>….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148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52" y="1779066"/>
            <a:ext cx="3581043" cy="3597139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5" name="TextBox 4"/>
          <p:cNvSpPr txBox="1"/>
          <p:nvPr/>
        </p:nvSpPr>
        <p:spPr>
          <a:xfrm>
            <a:off x="1055440" y="1484783"/>
            <a:ext cx="10565207" cy="419730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fa-IR" sz="2600" b="1" dirty="0">
                <a:latin typeface="IRANSans(FaNum)" panose="02040503050201020203" pitchFamily="18" charset="-78"/>
                <a:cs typeface="IRANSans(FaNum)" panose="02040503050201020203" pitchFamily="18" charset="-78"/>
              </a:rPr>
              <a:t>1. مدیر بخش دیتای شرکت صباتامین </a:t>
            </a:r>
            <a:r>
              <a:rPr lang="fa-IR" sz="2000" b="1" dirty="0">
                <a:latin typeface="IRANSans(FaNum)" panose="02040503050201020203" pitchFamily="18" charset="-78"/>
                <a:cs typeface="IRANSans(FaNum)" panose="02040503050201020203" pitchFamily="18" charset="-78"/>
              </a:rPr>
              <a:t>(بازوی سرمایه گذاری شستا)</a:t>
            </a:r>
            <a:r>
              <a:rPr lang="fa-IR" sz="2600" b="1" dirty="0">
                <a:latin typeface="IRANSans(FaNum)" panose="02040503050201020203" pitchFamily="18" charset="-78"/>
                <a:cs typeface="IRANSans(FaNum)" panose="02040503050201020203" pitchFamily="18" charset="-78"/>
              </a:rPr>
              <a:t> </a:t>
            </a: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fa-IR" sz="2600" b="1" dirty="0">
                <a:latin typeface="IRANSans(FaNum)" panose="02040503050201020203" pitchFamily="18" charset="-78"/>
                <a:cs typeface="IRANSans(FaNum)" panose="02040503050201020203" pitchFamily="18" charset="-78"/>
              </a:rPr>
              <a:t>۲. موسس و سردبیر وب سایت مهندسی داده </a:t>
            </a:r>
            <a:r>
              <a:rPr lang="fa-IR" sz="2600" b="1" dirty="0">
                <a:solidFill>
                  <a:srgbClr val="7030A0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(</a:t>
            </a:r>
            <a:r>
              <a:rPr lang="en-US" sz="2600" b="1" dirty="0">
                <a:solidFill>
                  <a:srgbClr val="7030A0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BigData.ir</a:t>
            </a:r>
            <a:r>
              <a:rPr lang="fa-IR" sz="2600" b="1" dirty="0">
                <a:solidFill>
                  <a:srgbClr val="7030A0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)</a:t>
            </a:r>
            <a:endParaRPr lang="en-US" sz="2600" b="1" dirty="0">
              <a:solidFill>
                <a:srgbClr val="7030A0"/>
              </a:solidFill>
              <a:latin typeface="IRANSans(FaNum)" panose="02040503050201020203" pitchFamily="18" charset="-78"/>
              <a:cs typeface="IRANSans(FaNum)" panose="02040503050201020203" pitchFamily="18" charset="-78"/>
            </a:endParaRP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fa-IR" sz="2600" b="1" dirty="0">
                <a:latin typeface="IRANSans(FaNum)" panose="02040503050201020203" pitchFamily="18" charset="-78"/>
                <a:cs typeface="IRANSans(FaNum)" panose="02040503050201020203" pitchFamily="18" charset="-78"/>
              </a:rPr>
              <a:t>۳. دانشجوی دکترای نرم افزار دانشگاه تهران</a:t>
            </a:r>
            <a:endParaRPr lang="en-US" sz="2600" b="1" dirty="0">
              <a:latin typeface="IRANSans(FaNum)" panose="02040503050201020203" pitchFamily="18" charset="-78"/>
              <a:cs typeface="IRANSans(FaNum)" panose="02040503050201020203" pitchFamily="18" charset="-78"/>
            </a:endParaRP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fa-IR" sz="2400" b="1" dirty="0">
                <a:latin typeface="IRANSans(FaNum)" panose="02040503050201020203" pitchFamily="18" charset="-78"/>
                <a:cs typeface="IRANSans(FaNum)" panose="02040503050201020203" pitchFamily="18" charset="-78"/>
              </a:rPr>
              <a:t> (گروه تحقیقاتی پایگاه داده دانشگاه)</a:t>
            </a: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fa-IR" sz="2600" b="1" dirty="0">
                <a:latin typeface="IRANSans(FaNum)" panose="02040503050201020203" pitchFamily="18" charset="-78"/>
                <a:cs typeface="IRANSans(FaNum)" panose="02040503050201020203" pitchFamily="18" charset="-78"/>
              </a:rPr>
              <a:t>۴. مشاوره و تدریس اصول طراحی سامانه‌های مقیاس پذیر</a:t>
            </a: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fa-IR" sz="2600" b="1" dirty="0">
                <a:latin typeface="IRANSans(FaNum)" panose="02040503050201020203" pitchFamily="18" charset="-78"/>
                <a:cs typeface="IRANSans(FaNum)" panose="02040503050201020203" pitchFamily="18" charset="-78"/>
              </a:rPr>
              <a:t>۵. مدرس دوره‌های مهندسی داده موسسه نیک‌آموز </a:t>
            </a: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fa-IR" sz="2600" b="1" dirty="0">
                <a:latin typeface="IRANSans(FaNum)" panose="02040503050201020203" pitchFamily="18" charset="-78"/>
                <a:cs typeface="IRANSans(FaNum)" panose="02040503050201020203" pitchFamily="18" charset="-78"/>
              </a:rPr>
              <a:t>6. و...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628423" y="455753"/>
            <a:ext cx="3363421" cy="86177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a-IR" sz="5000" b="1" dirty="0">
                <a:solidFill>
                  <a:srgbClr val="7030A0"/>
                </a:solidFill>
                <a:latin typeface="IRANSans(FaNum)" panose="020B0506030804020204" pitchFamily="34" charset="-78"/>
                <a:cs typeface="IRANSans(FaNum)" panose="020B0506030804020204" pitchFamily="34" charset="-78"/>
              </a:rPr>
              <a:t>مجتبی بنائی</a:t>
            </a:r>
          </a:p>
        </p:txBody>
      </p:sp>
    </p:spTree>
    <p:extLst>
      <p:ext uri="{BB962C8B-B14F-4D97-AF65-F5344CB8AC3E}">
        <p14:creationId xmlns:p14="http://schemas.microsoft.com/office/powerpoint/2010/main" val="873555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68" y="2492896"/>
            <a:ext cx="5124261" cy="34436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10972800" cy="1143000"/>
          </a:xfrm>
        </p:spPr>
        <p:txBody>
          <a:bodyPr/>
          <a:lstStyle/>
          <a:p>
            <a:r>
              <a:rPr lang="fa-IR" sz="6000" b="1" dirty="0">
                <a:solidFill>
                  <a:srgbClr val="7030A0"/>
                </a:solidFill>
                <a:latin typeface="+mn-lt"/>
                <a:ea typeface="+mn-ea"/>
                <a:cs typeface="B Titr" pitchFamily="2" charset="-78"/>
              </a:rPr>
              <a:t>پیش‌نیازها</a:t>
            </a:r>
            <a:endParaRPr lang="en-US" sz="6000" b="1" dirty="0">
              <a:solidFill>
                <a:srgbClr val="7030A0"/>
              </a:solidFill>
              <a:latin typeface="+mn-lt"/>
              <a:ea typeface="+mn-ea"/>
              <a:cs typeface="B Titr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73547" y="1395012"/>
            <a:ext cx="10972800" cy="4525963"/>
          </a:xfrm>
        </p:spPr>
        <p:txBody>
          <a:bodyPr>
            <a:normAutofit fontScale="92500" lnSpcReduction="10000"/>
          </a:bodyPr>
          <a:lstStyle/>
          <a:p>
            <a:r>
              <a:rPr lang="fa-IR" sz="3600" b="1" dirty="0">
                <a:solidFill>
                  <a:srgbClr val="7030A0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مناسب برای همه علاقه‌مندان</a:t>
            </a:r>
          </a:p>
          <a:p>
            <a:pPr lvl="1"/>
            <a:r>
              <a:rPr lang="fa-IR" b="1" dirty="0">
                <a:solidFill>
                  <a:schemeClr val="accent3">
                    <a:lumMod val="50000"/>
                  </a:schemeClr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آشنایی با بانک‌های اطلاعاتی رابطه‌ای ضروری است.</a:t>
            </a:r>
          </a:p>
          <a:p>
            <a:pPr lvl="1"/>
            <a:r>
              <a:rPr lang="fa-IR" b="1" dirty="0">
                <a:solidFill>
                  <a:schemeClr val="accent3">
                    <a:lumMod val="50000"/>
                  </a:schemeClr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آشنایی با زبان پایتون‌/‌مفاهیم کلان داده مزیت محسوب می شود.  </a:t>
            </a:r>
          </a:p>
          <a:p>
            <a:r>
              <a:rPr lang="fa-IR" sz="3600" b="1" dirty="0">
                <a:solidFill>
                  <a:srgbClr val="7030A0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توضیح همه ابزار مورد استفاده </a:t>
            </a:r>
          </a:p>
          <a:p>
            <a:pPr lvl="1"/>
            <a:r>
              <a:rPr lang="fa-IR" b="1" dirty="0">
                <a:solidFill>
                  <a:schemeClr val="accent3">
                    <a:lumMod val="50000"/>
                  </a:schemeClr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داکر</a:t>
            </a:r>
          </a:p>
          <a:p>
            <a:pPr lvl="1"/>
            <a:r>
              <a:rPr lang="fa-IR" b="1" dirty="0">
                <a:solidFill>
                  <a:schemeClr val="accent3">
                    <a:lumMod val="50000"/>
                  </a:schemeClr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دستورات خط فرمان</a:t>
            </a:r>
          </a:p>
          <a:p>
            <a:pPr lvl="1"/>
            <a:r>
              <a:rPr lang="fa-IR" b="1" dirty="0">
                <a:solidFill>
                  <a:schemeClr val="accent3">
                    <a:lumMod val="50000"/>
                  </a:schemeClr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زبان پایتون(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Airflow</a:t>
            </a:r>
            <a:r>
              <a:rPr lang="fa-IR" b="1" dirty="0">
                <a:solidFill>
                  <a:schemeClr val="accent3">
                    <a:lumMod val="50000"/>
                  </a:schemeClr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)</a:t>
            </a:r>
            <a:endParaRPr lang="en-US" b="1" dirty="0">
              <a:solidFill>
                <a:schemeClr val="accent3">
                  <a:lumMod val="50000"/>
                </a:schemeClr>
              </a:solidFill>
              <a:latin typeface="IRANSans(FaNum)" panose="02040503050201020203" pitchFamily="18" charset="-78"/>
              <a:cs typeface="IRANSans(FaNum)" panose="02040503050201020203" pitchFamily="18" charset="-78"/>
            </a:endParaRPr>
          </a:p>
          <a:p>
            <a:pPr lvl="1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SQL</a:t>
            </a:r>
            <a:r>
              <a:rPr lang="fa-IR" b="1" dirty="0">
                <a:solidFill>
                  <a:schemeClr val="accent3">
                    <a:lumMod val="50000"/>
                  </a:schemeClr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 (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Hive-Hue</a:t>
            </a:r>
            <a:r>
              <a:rPr lang="fa-IR" b="1" dirty="0">
                <a:solidFill>
                  <a:schemeClr val="accent3">
                    <a:lumMod val="50000"/>
                  </a:schemeClr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)</a:t>
            </a:r>
          </a:p>
          <a:p>
            <a:pPr lvl="1"/>
            <a:r>
              <a:rPr lang="fa-IR" b="1" dirty="0">
                <a:solidFill>
                  <a:schemeClr val="accent3">
                    <a:lumMod val="50000"/>
                  </a:schemeClr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ابزار ...</a:t>
            </a:r>
          </a:p>
          <a:p>
            <a:pPr lvl="1"/>
            <a:endParaRPr lang="en-US" b="1" dirty="0">
              <a:solidFill>
                <a:schemeClr val="accent3">
                  <a:lumMod val="50000"/>
                </a:schemeClr>
              </a:solidFill>
              <a:latin typeface="IRANSans(FaNum)" panose="02040503050201020203" pitchFamily="18" charset="-78"/>
              <a:cs typeface="IRANSans(FaNum)" panose="02040503050201020203" pitchFamily="18" charset="-78"/>
            </a:endParaRPr>
          </a:p>
          <a:p>
            <a:pPr lvl="1"/>
            <a:endParaRPr lang="fa-IR" dirty="0"/>
          </a:p>
          <a:p>
            <a:pPr lvl="1"/>
            <a:endParaRPr lang="fa-I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417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10972800" cy="1143000"/>
          </a:xfrm>
        </p:spPr>
        <p:txBody>
          <a:bodyPr/>
          <a:lstStyle/>
          <a:p>
            <a:pPr algn="r"/>
            <a:r>
              <a:rPr lang="fa-IR" sz="6000" b="1" dirty="0">
                <a:solidFill>
                  <a:srgbClr val="7030A0"/>
                </a:solidFill>
                <a:latin typeface="+mn-lt"/>
                <a:ea typeface="+mn-ea"/>
                <a:cs typeface="B Titr" pitchFamily="2" charset="-78"/>
              </a:rPr>
              <a:t>آنچه خواهیم آموخت</a:t>
            </a:r>
            <a:endParaRPr lang="en-US" sz="6000" b="1" dirty="0">
              <a:solidFill>
                <a:srgbClr val="7030A0"/>
              </a:solidFill>
              <a:latin typeface="+mn-lt"/>
              <a:ea typeface="+mn-ea"/>
              <a:cs typeface="B Titr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95400" y="1700808"/>
            <a:ext cx="10972800" cy="4525963"/>
          </a:xfrm>
        </p:spPr>
        <p:txBody>
          <a:bodyPr>
            <a:normAutofit/>
          </a:bodyPr>
          <a:lstStyle/>
          <a:p>
            <a:r>
              <a:rPr lang="fa-IR" sz="3600" b="1" dirty="0">
                <a:solidFill>
                  <a:srgbClr val="7030A0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آشنایی با داکر / خط فرمان لینوکس</a:t>
            </a:r>
          </a:p>
          <a:p>
            <a:r>
              <a:rPr lang="fa-IR" sz="3600" b="1" dirty="0">
                <a:solidFill>
                  <a:srgbClr val="7030A0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مفاهیم پایه کلان داده و کار عملی با هدوپ / هایو</a:t>
            </a:r>
            <a:endParaRPr lang="fa-IR" dirty="0"/>
          </a:p>
          <a:p>
            <a:r>
              <a:rPr lang="fa-IR" sz="3600" b="1" dirty="0">
                <a:solidFill>
                  <a:srgbClr val="7030A0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آشنایی با </a:t>
            </a:r>
            <a:r>
              <a:rPr lang="en-US" sz="3600" b="1" dirty="0" err="1">
                <a:solidFill>
                  <a:srgbClr val="7030A0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AirFlow</a:t>
            </a:r>
            <a:endParaRPr lang="en-US" sz="3600" b="1" dirty="0">
              <a:solidFill>
                <a:srgbClr val="7030A0"/>
              </a:solidFill>
              <a:latin typeface="IRANSans(FaNum)" panose="02040503050201020203" pitchFamily="18" charset="-78"/>
              <a:cs typeface="IRANSans(FaNum)" panose="02040503050201020203" pitchFamily="18" charset="-78"/>
            </a:endParaRPr>
          </a:p>
          <a:p>
            <a:r>
              <a:rPr lang="fa-IR" sz="3600" b="1" dirty="0">
                <a:solidFill>
                  <a:srgbClr val="7030A0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کار عملی با کافکا / اسپارک استریمینگ</a:t>
            </a:r>
          </a:p>
          <a:p>
            <a:r>
              <a:rPr lang="fa-IR" sz="3600" b="1" dirty="0">
                <a:solidFill>
                  <a:srgbClr val="7030A0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دیتابیس های تحلیلی کلیک هوس </a:t>
            </a:r>
          </a:p>
        </p:txBody>
      </p:sp>
    </p:spTree>
    <p:extLst>
      <p:ext uri="{BB962C8B-B14F-4D97-AF65-F5344CB8AC3E}">
        <p14:creationId xmlns:p14="http://schemas.microsoft.com/office/powerpoint/2010/main" val="3077364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458916" y="1484784"/>
            <a:ext cx="5161991" cy="132343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fa-IR" sz="8000" b="1" dirty="0">
                <a:solidFill>
                  <a:srgbClr val="7030A0"/>
                </a:solidFill>
                <a:cs typeface="B Titr" pitchFamily="2" charset="-78"/>
              </a:rPr>
              <a:t>مهندسی</a:t>
            </a:r>
            <a:r>
              <a:rPr lang="fa-IR" sz="8000" b="1" dirty="0">
                <a:solidFill>
                  <a:srgbClr val="7030A0"/>
                </a:solidFill>
                <a:latin typeface="IRANSans(FaNum)" panose="020B0506030804020204" pitchFamily="34" charset="-78"/>
                <a:cs typeface="IRANSans(FaNum)" panose="020B0506030804020204" pitchFamily="34" charset="-78"/>
              </a:rPr>
              <a:t> </a:t>
            </a:r>
            <a:r>
              <a:rPr lang="fa-IR" sz="8000" b="1" dirty="0">
                <a:solidFill>
                  <a:srgbClr val="7030A0"/>
                </a:solidFill>
                <a:cs typeface="B Titr" pitchFamily="2" charset="-78"/>
              </a:rPr>
              <a:t>داده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711624" y="3645024"/>
            <a:ext cx="71962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4000" b="1" dirty="0">
                <a:solidFill>
                  <a:schemeClr val="accent1">
                    <a:lumMod val="50000"/>
                  </a:schemeClr>
                </a:solidFill>
                <a:latin typeface="IRANSans(FaNum)" panose="020B0506030804020204" pitchFamily="34" charset="-78"/>
                <a:cs typeface="IRANSans(FaNum)" panose="020B0506030804020204" pitchFamily="34" charset="-78"/>
              </a:rPr>
              <a:t>تعریف </a:t>
            </a:r>
            <a:r>
              <a:rPr lang="fa-IR" sz="4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fa-IR" sz="4000" b="1" dirty="0">
                <a:solidFill>
                  <a:schemeClr val="accent1">
                    <a:lumMod val="50000"/>
                  </a:schemeClr>
                </a:solidFill>
                <a:latin typeface="IRANSans(FaNum)" panose="020B0506030804020204" pitchFamily="34" charset="-78"/>
                <a:cs typeface="IRANSans(FaNum)" panose="020B0506030804020204" pitchFamily="34" charset="-78"/>
              </a:rPr>
              <a:t>/ جایگاه / مهارتها /</a:t>
            </a:r>
            <a:r>
              <a:rPr lang="fa-IR" sz="4000" dirty="0">
                <a:solidFill>
                  <a:schemeClr val="accent1">
                    <a:lumMod val="50000"/>
                  </a:schemeClr>
                </a:solidFill>
              </a:rPr>
              <a:t>  </a:t>
            </a:r>
            <a:r>
              <a:rPr lang="fa-IR" sz="4000" b="1" dirty="0">
                <a:solidFill>
                  <a:schemeClr val="accent1">
                    <a:lumMod val="50000"/>
                  </a:schemeClr>
                </a:solidFill>
                <a:latin typeface="IRANSans(FaNum)" panose="020B0506030804020204" pitchFamily="34" charset="-78"/>
                <a:cs typeface="IRANSans(FaNum)" panose="020B0506030804020204" pitchFamily="34" charset="-78"/>
              </a:rPr>
              <a:t>ابزارکار</a:t>
            </a:r>
            <a:endParaRPr lang="en-US" sz="4000" b="1" dirty="0">
              <a:solidFill>
                <a:schemeClr val="accent1">
                  <a:lumMod val="50000"/>
                </a:schemeClr>
              </a:solidFill>
              <a:latin typeface="IRANSans(FaNum)" panose="020B0506030804020204" pitchFamily="34" charset="-78"/>
              <a:cs typeface="IRANSans(FaNum)" panose="020B050603080402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221213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943872" y="492204"/>
            <a:ext cx="6615914" cy="110799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a-IR" sz="6600" b="1" dirty="0">
                <a:solidFill>
                  <a:srgbClr val="7030A0"/>
                </a:solidFill>
                <a:cs typeface="B Titr" pitchFamily="2" charset="-78"/>
              </a:rPr>
              <a:t>مهندسی</a:t>
            </a:r>
            <a:r>
              <a:rPr lang="fa-IR" sz="5000" b="1" dirty="0">
                <a:solidFill>
                  <a:srgbClr val="7030A0"/>
                </a:solidFill>
                <a:latin typeface="IRANSans(FaNum)" panose="020B0506030804020204" pitchFamily="34" charset="-78"/>
                <a:cs typeface="IRANSans(FaNum)" panose="020B0506030804020204" pitchFamily="34" charset="-78"/>
              </a:rPr>
              <a:t> </a:t>
            </a:r>
            <a:r>
              <a:rPr lang="fa-IR" sz="6600" b="1" dirty="0">
                <a:solidFill>
                  <a:srgbClr val="7030A0"/>
                </a:solidFill>
                <a:cs typeface="B Titr" pitchFamily="2" charset="-78"/>
              </a:rPr>
              <a:t>داده</a:t>
            </a:r>
            <a:r>
              <a:rPr lang="fa-IR" sz="5000" b="1" dirty="0">
                <a:solidFill>
                  <a:srgbClr val="7030A0"/>
                </a:solidFill>
                <a:latin typeface="IRANSans(FaNum)" panose="020B0506030804020204" pitchFamily="34" charset="-78"/>
                <a:cs typeface="IRANSans(FaNum)" panose="020B0506030804020204" pitchFamily="34" charset="-78"/>
              </a:rPr>
              <a:t> </a:t>
            </a:r>
            <a:r>
              <a:rPr lang="fa-IR" sz="6600" b="1" dirty="0">
                <a:solidFill>
                  <a:srgbClr val="7030A0"/>
                </a:solidFill>
                <a:cs typeface="B Titr" pitchFamily="2" charset="-78"/>
              </a:rPr>
              <a:t>چیست؟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10972800" cy="4781550"/>
          </a:xfrm>
        </p:spPr>
        <p:txBody>
          <a:bodyPr>
            <a:noAutofit/>
          </a:bodyPr>
          <a:lstStyle/>
          <a:p>
            <a:r>
              <a:rPr lang="fa-IR" b="1" dirty="0">
                <a:solidFill>
                  <a:srgbClr val="7030A0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مهندسی سامانه‌های مقیاس‌پذیر پردازش داده . </a:t>
            </a:r>
            <a:r>
              <a:rPr lang="fa-IR" sz="2000" b="1" dirty="0">
                <a:solidFill>
                  <a:srgbClr val="7030A0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(موسسه استاندارد آمریکا)</a:t>
            </a:r>
            <a:endParaRPr lang="fa-IR" b="1" dirty="0">
              <a:solidFill>
                <a:srgbClr val="7030A0"/>
              </a:solidFill>
              <a:latin typeface="IRANSans(FaNum)" panose="02040503050201020203" pitchFamily="18" charset="-78"/>
              <a:cs typeface="IRANSans(FaNum)" panose="02040503050201020203" pitchFamily="18" charset="-78"/>
            </a:endParaRPr>
          </a:p>
          <a:p>
            <a:r>
              <a:rPr lang="fa-IR" b="1" dirty="0">
                <a:solidFill>
                  <a:srgbClr val="7030A0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مهندسی زیرساختهای پردازش داده</a:t>
            </a:r>
          </a:p>
          <a:p>
            <a:pPr lvl="1"/>
            <a:r>
              <a:rPr lang="fa-IR" b="1" dirty="0">
                <a:solidFill>
                  <a:schemeClr val="accent3">
                    <a:lumMod val="50000"/>
                  </a:schemeClr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مهندسی</a:t>
            </a:r>
            <a:r>
              <a:rPr lang="fa-IR" b="1" dirty="0">
                <a:solidFill>
                  <a:srgbClr val="7030A0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 : </a:t>
            </a:r>
            <a:r>
              <a:rPr lang="fa-IR" b="1" dirty="0">
                <a:solidFill>
                  <a:schemeClr val="bg2">
                    <a:lumMod val="10000"/>
                  </a:schemeClr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انتخاب بهترین فناوری و ابزار</a:t>
            </a:r>
          </a:p>
          <a:p>
            <a:pPr lvl="1"/>
            <a:r>
              <a:rPr lang="fa-IR" b="1" dirty="0">
                <a:solidFill>
                  <a:schemeClr val="accent3">
                    <a:lumMod val="50000"/>
                  </a:schemeClr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زیرساختها</a:t>
            </a:r>
            <a:r>
              <a:rPr lang="fa-IR" b="1" dirty="0">
                <a:solidFill>
                  <a:srgbClr val="7030A0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 : </a:t>
            </a:r>
          </a:p>
          <a:p>
            <a:pPr lvl="2"/>
            <a:r>
              <a:rPr lang="fa-IR" b="1" dirty="0">
                <a:solidFill>
                  <a:schemeClr val="bg2">
                    <a:lumMod val="10000"/>
                  </a:schemeClr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دیتابیس‌ها</a:t>
            </a:r>
            <a:r>
              <a:rPr lang="fa-IR" b="1" dirty="0">
                <a:solidFill>
                  <a:srgbClr val="7030A0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 </a:t>
            </a:r>
            <a:endParaRPr lang="fa-IR" b="1" dirty="0">
              <a:solidFill>
                <a:schemeClr val="bg2">
                  <a:lumMod val="10000"/>
                </a:schemeClr>
              </a:solidFill>
              <a:latin typeface="IRANSans(FaNum)" panose="02040503050201020203" pitchFamily="18" charset="-78"/>
              <a:cs typeface="IRANSans(FaNum)" panose="02040503050201020203" pitchFamily="18" charset="-78"/>
            </a:endParaRPr>
          </a:p>
          <a:p>
            <a:pPr lvl="2"/>
            <a:r>
              <a:rPr lang="fa-IR" b="1" dirty="0">
                <a:solidFill>
                  <a:schemeClr val="bg2">
                    <a:lumMod val="10000"/>
                  </a:schemeClr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اکوسیستم بیگ‌دیتا </a:t>
            </a:r>
          </a:p>
          <a:p>
            <a:pPr lvl="2"/>
            <a:r>
              <a:rPr lang="fa-IR" b="1" dirty="0">
                <a:solidFill>
                  <a:schemeClr val="bg2">
                    <a:lumMod val="10000"/>
                  </a:schemeClr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صفهای توزیع شده </a:t>
            </a:r>
          </a:p>
          <a:p>
            <a:pPr lvl="2"/>
            <a:r>
              <a:rPr lang="fa-IR" b="1" dirty="0">
                <a:solidFill>
                  <a:schemeClr val="bg2">
                    <a:lumMod val="10000"/>
                  </a:schemeClr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ابزار</a:t>
            </a:r>
          </a:p>
          <a:p>
            <a:pPr lvl="1"/>
            <a:r>
              <a:rPr lang="fa-IR" b="1" dirty="0">
                <a:solidFill>
                  <a:schemeClr val="accent3">
                    <a:lumMod val="50000"/>
                  </a:schemeClr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پردازش</a:t>
            </a:r>
            <a:r>
              <a:rPr lang="fa-IR" b="1" dirty="0">
                <a:solidFill>
                  <a:srgbClr val="7030A0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 </a:t>
            </a:r>
            <a:r>
              <a:rPr lang="fa-IR" b="1" dirty="0">
                <a:solidFill>
                  <a:schemeClr val="accent3">
                    <a:lumMod val="50000"/>
                  </a:schemeClr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داده</a:t>
            </a:r>
            <a:r>
              <a:rPr lang="fa-IR" b="1" dirty="0">
                <a:solidFill>
                  <a:srgbClr val="7030A0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 </a:t>
            </a:r>
            <a:endParaRPr lang="en-US" b="1" dirty="0">
              <a:solidFill>
                <a:srgbClr val="7030A0"/>
              </a:solidFill>
              <a:latin typeface="IRANSans(FaNum)" panose="02040503050201020203" pitchFamily="18" charset="-78"/>
              <a:cs typeface="IRANSans(FaNum)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89773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667513" y="1340768"/>
            <a:ext cx="10513168" cy="4717500"/>
          </a:xfrm>
          <a:prstGeom prst="rect">
            <a:avLst/>
          </a:prstGeom>
        </p:spPr>
        <p:txBody>
          <a:bodyPr vert="horz" lIns="91440" tIns="45720" rIns="91440" bIns="45720" rtlCol="1">
            <a:no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a-IR" sz="2800" b="1" dirty="0">
                <a:solidFill>
                  <a:srgbClr val="7030A0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بانک‌های اطلاعاتی رابطه‌ای و غیررابطه‌ای</a:t>
            </a:r>
          </a:p>
          <a:p>
            <a:r>
              <a:rPr lang="fa-IR" sz="2800" b="1" dirty="0">
                <a:solidFill>
                  <a:srgbClr val="7030A0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سیستم‌های توزیع شده </a:t>
            </a:r>
          </a:p>
          <a:p>
            <a:r>
              <a:rPr lang="fa-IR" sz="2800" b="1" dirty="0">
                <a:solidFill>
                  <a:srgbClr val="7030A0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چارچوب‌های پردازش کلان‌داده </a:t>
            </a:r>
            <a:r>
              <a:rPr lang="fa-IR" sz="2000" b="1" dirty="0">
                <a:solidFill>
                  <a:srgbClr val="7030A0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(آفلاین/جریانی)</a:t>
            </a:r>
          </a:p>
          <a:p>
            <a:pPr lvl="1"/>
            <a:r>
              <a:rPr lang="fa-IR" sz="2400" b="1" dirty="0">
                <a:solidFill>
                  <a:schemeClr val="bg2">
                    <a:lumMod val="10000"/>
                  </a:schemeClr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هدوپ</a:t>
            </a:r>
          </a:p>
          <a:p>
            <a:pPr lvl="1"/>
            <a:r>
              <a:rPr lang="fa-IR" sz="2400" b="1" dirty="0">
                <a:solidFill>
                  <a:schemeClr val="bg2">
                    <a:lumMod val="10000"/>
                  </a:schemeClr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اسپارک </a:t>
            </a:r>
          </a:p>
          <a:p>
            <a:pPr lvl="1"/>
            <a:r>
              <a:rPr lang="fa-IR" sz="2400" b="1" dirty="0">
                <a:solidFill>
                  <a:schemeClr val="bg2">
                    <a:lumMod val="10000"/>
                  </a:schemeClr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بیم/ فلینک/اپکس/ایگنایت / ....</a:t>
            </a:r>
          </a:p>
          <a:p>
            <a:r>
              <a:rPr lang="fa-IR" sz="2800" b="1" dirty="0">
                <a:solidFill>
                  <a:srgbClr val="7030A0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انبارش داده / دیتابیس‌های تحلیلی</a:t>
            </a:r>
          </a:p>
          <a:p>
            <a:r>
              <a:rPr lang="fa-IR" sz="2800" b="1" dirty="0">
                <a:solidFill>
                  <a:srgbClr val="7030A0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فرمت‌های ذخیره فایل‌ / سریالیزیشن / </a:t>
            </a:r>
            <a:r>
              <a:rPr lang="en-US" sz="2800" b="1" dirty="0">
                <a:solidFill>
                  <a:srgbClr val="7030A0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Object Storage</a:t>
            </a:r>
            <a:endParaRPr lang="fa-IR" sz="2800" b="1" dirty="0">
              <a:solidFill>
                <a:srgbClr val="7030A0"/>
              </a:solidFill>
              <a:latin typeface="IRANSans(FaNum)" panose="02040503050201020203" pitchFamily="18" charset="-78"/>
              <a:cs typeface="IRANSans(FaNum)" panose="02040503050201020203" pitchFamily="18" charset="-78"/>
            </a:endParaRPr>
          </a:p>
          <a:p>
            <a:r>
              <a:rPr lang="fa-IR" sz="2800" b="1" dirty="0">
                <a:solidFill>
                  <a:srgbClr val="7030A0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مفاهیم پایه </a:t>
            </a:r>
            <a:r>
              <a:rPr lang="en-US" sz="2800" b="1" dirty="0">
                <a:solidFill>
                  <a:srgbClr val="7030A0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DevOps</a:t>
            </a:r>
            <a:r>
              <a:rPr lang="fa-IR" sz="2800" b="1" dirty="0">
                <a:solidFill>
                  <a:srgbClr val="7030A0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 / مدیریت منابع</a:t>
            </a:r>
          </a:p>
          <a:p>
            <a:r>
              <a:rPr lang="fa-IR" sz="2800" b="1" dirty="0">
                <a:solidFill>
                  <a:srgbClr val="7030A0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طراحی میکروسرویسی / معماری چندلایه /  </a:t>
            </a:r>
            <a:r>
              <a:rPr lang="en-US" sz="2800" b="1" dirty="0">
                <a:solidFill>
                  <a:srgbClr val="7030A0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Gateways</a:t>
            </a:r>
            <a:endParaRPr lang="fa-IR" b="1" dirty="0">
              <a:solidFill>
                <a:srgbClr val="7030A0"/>
              </a:solidFill>
              <a:latin typeface="IRANSans(FaNum)" panose="02040503050201020203" pitchFamily="18" charset="-78"/>
              <a:cs typeface="IRANSans(FaNum)" panose="02040503050201020203" pitchFamily="18" charset="-78"/>
            </a:endParaRPr>
          </a:p>
          <a:p>
            <a:endParaRPr lang="en-US" b="1" dirty="0">
              <a:solidFill>
                <a:srgbClr val="7030A0"/>
              </a:solidFill>
              <a:latin typeface="IRANSans(FaNum)" panose="02040503050201020203" pitchFamily="18" charset="-78"/>
              <a:cs typeface="IRANSans(FaNum)" panose="02040503050201020203" pitchFamily="18" charset="-78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37697" y="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a-IR" sz="6600" b="1" dirty="0">
                <a:solidFill>
                  <a:srgbClr val="7030A0"/>
                </a:solidFill>
                <a:latin typeface="+mn-lt"/>
                <a:ea typeface="+mn-ea"/>
                <a:cs typeface="B Titr" pitchFamily="2" charset="-78"/>
              </a:rPr>
              <a:t>مهندس</a:t>
            </a:r>
            <a:r>
              <a:rPr lang="fa-IR" sz="5000" b="1" dirty="0">
                <a:solidFill>
                  <a:srgbClr val="7030A0"/>
                </a:solidFill>
                <a:latin typeface="IRANSans(FaNum)" panose="020B0506030804020204" pitchFamily="34" charset="-78"/>
                <a:ea typeface="+mn-ea"/>
                <a:cs typeface="IRANSans(FaNum)" panose="020B0506030804020204" pitchFamily="34" charset="-78"/>
              </a:rPr>
              <a:t> </a:t>
            </a:r>
            <a:r>
              <a:rPr lang="fa-IR" sz="6600" b="1" dirty="0">
                <a:solidFill>
                  <a:srgbClr val="7030A0"/>
                </a:solidFill>
                <a:latin typeface="+mn-lt"/>
                <a:ea typeface="+mn-ea"/>
                <a:cs typeface="B Titr" pitchFamily="2" charset="-78"/>
              </a:rPr>
              <a:t>داده</a:t>
            </a:r>
            <a:endParaRPr lang="en-US" sz="6600" b="1" dirty="0">
              <a:solidFill>
                <a:srgbClr val="7030A0"/>
              </a:solidFill>
              <a:latin typeface="+mn-lt"/>
              <a:ea typeface="+mn-ea"/>
              <a:cs typeface="B Titr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095102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10972800" cy="1143000"/>
          </a:xfrm>
        </p:spPr>
        <p:txBody>
          <a:bodyPr/>
          <a:lstStyle/>
          <a:p>
            <a:pPr algn="r"/>
            <a:r>
              <a:rPr lang="fa-IR" sz="6600" b="1" dirty="0">
                <a:solidFill>
                  <a:srgbClr val="7030A0"/>
                </a:solidFill>
                <a:latin typeface="+mn-lt"/>
                <a:ea typeface="+mn-ea"/>
                <a:cs typeface="B Titr" pitchFamily="2" charset="-78"/>
              </a:rPr>
              <a:t>مهارتها</a:t>
            </a:r>
            <a:r>
              <a:rPr lang="fa-IR" dirty="0"/>
              <a:t> </a:t>
            </a:r>
            <a:endParaRPr lang="en-US" dirty="0"/>
          </a:p>
        </p:txBody>
      </p:sp>
      <p:pic>
        <p:nvPicPr>
          <p:cNvPr id="1026" name="Picture 2" descr="bar chart of top 10 data engineer technologies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640" y="262917"/>
            <a:ext cx="8928992" cy="63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39416" y="1417638"/>
            <a:ext cx="1200329" cy="506487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fa-IR" sz="6600" b="1" dirty="0">
                <a:solidFill>
                  <a:srgbClr val="7030A0"/>
                </a:solidFill>
                <a:cs typeface="B Titr" pitchFamily="2" charset="-78"/>
              </a:rPr>
              <a:t>۱۰</a:t>
            </a:r>
            <a:r>
              <a:rPr lang="fa-IR" dirty="0"/>
              <a:t> </a:t>
            </a:r>
            <a:r>
              <a:rPr lang="fa-IR" sz="6600" b="1" dirty="0">
                <a:solidFill>
                  <a:srgbClr val="7030A0"/>
                </a:solidFill>
                <a:cs typeface="B Titr" pitchFamily="2" charset="-78"/>
              </a:rPr>
              <a:t>مهارت</a:t>
            </a:r>
            <a:r>
              <a:rPr lang="fa-IR" dirty="0"/>
              <a:t> </a:t>
            </a:r>
            <a:r>
              <a:rPr lang="fa-IR" sz="6600" b="1" dirty="0">
                <a:solidFill>
                  <a:srgbClr val="7030A0"/>
                </a:solidFill>
                <a:cs typeface="B Titr" pitchFamily="2" charset="-78"/>
              </a:rPr>
              <a:t>برتر</a:t>
            </a:r>
            <a:r>
              <a:rPr lang="fa-IR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814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10972800" cy="1143000"/>
          </a:xfrm>
        </p:spPr>
        <p:txBody>
          <a:bodyPr/>
          <a:lstStyle/>
          <a:p>
            <a:pPr algn="r"/>
            <a:r>
              <a:rPr lang="fa-IR" sz="6600" b="1" dirty="0">
                <a:solidFill>
                  <a:srgbClr val="7030A0"/>
                </a:solidFill>
                <a:latin typeface="+mn-lt"/>
                <a:ea typeface="+mn-ea"/>
                <a:cs typeface="B Titr" pitchFamily="2" charset="-78"/>
              </a:rPr>
              <a:t>مهارتها</a:t>
            </a:r>
            <a:r>
              <a:rPr lang="fa-IR" dirty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576" y="0"/>
            <a:ext cx="9586303" cy="68662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9416" y="1417638"/>
            <a:ext cx="1200329" cy="506487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fa-IR" sz="6600" b="1" dirty="0">
                <a:solidFill>
                  <a:srgbClr val="7030A0"/>
                </a:solidFill>
                <a:cs typeface="B Titr" pitchFamily="2" charset="-78"/>
              </a:rPr>
              <a:t>۲۰</a:t>
            </a:r>
            <a:r>
              <a:rPr lang="fa-IR" dirty="0"/>
              <a:t> </a:t>
            </a:r>
            <a:r>
              <a:rPr lang="fa-IR" sz="6600" b="1" dirty="0">
                <a:solidFill>
                  <a:srgbClr val="7030A0"/>
                </a:solidFill>
                <a:cs typeface="B Titr" pitchFamily="2" charset="-78"/>
              </a:rPr>
              <a:t>مهارت</a:t>
            </a:r>
            <a:r>
              <a:rPr lang="fa-IR" dirty="0"/>
              <a:t> </a:t>
            </a:r>
            <a:r>
              <a:rPr lang="fa-IR" sz="6600" b="1" dirty="0">
                <a:solidFill>
                  <a:srgbClr val="7030A0"/>
                </a:solidFill>
                <a:cs typeface="B Titr" pitchFamily="2" charset="-78"/>
              </a:rPr>
              <a:t>برتر</a:t>
            </a:r>
            <a:r>
              <a:rPr lang="fa-IR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831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20844</TotalTime>
  <Words>347</Words>
  <Application>Microsoft Office PowerPoint</Application>
  <PresentationFormat>Widescreen</PresentationFormat>
  <Paragraphs>80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IRAmir</vt:lpstr>
      <vt:lpstr>IRANSans Black</vt:lpstr>
      <vt:lpstr>IRANSans(FaNum)</vt:lpstr>
      <vt:lpstr>Office Theme</vt:lpstr>
      <vt:lpstr>PowerPoint Presentation</vt:lpstr>
      <vt:lpstr>PowerPoint Presentation</vt:lpstr>
      <vt:lpstr>پیش‌نیازها</vt:lpstr>
      <vt:lpstr>آنچه خواهیم آموخت</vt:lpstr>
      <vt:lpstr>PowerPoint Presentation</vt:lpstr>
      <vt:lpstr>PowerPoint Presentation</vt:lpstr>
      <vt:lpstr>PowerPoint Presentation</vt:lpstr>
      <vt:lpstr>مهارتها </vt:lpstr>
      <vt:lpstr>مهارتها </vt:lpstr>
      <vt:lpstr>PowerPoint Presentation</vt:lpstr>
      <vt:lpstr>PowerPoint Presentation</vt:lpstr>
      <vt:lpstr>ابزارهای یک مهندس داده</vt:lpstr>
    </vt:vector>
  </TitlesOfParts>
  <Company>MRT www.Win2Farsi.com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 Hafezy</dc:creator>
  <cp:lastModifiedBy>Mojtaba Banaie</cp:lastModifiedBy>
  <cp:revision>1136</cp:revision>
  <dcterms:created xsi:type="dcterms:W3CDTF">2014-06-29T17:19:13Z</dcterms:created>
  <dcterms:modified xsi:type="dcterms:W3CDTF">2021-11-20T19:35:23Z</dcterms:modified>
</cp:coreProperties>
</file>