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13" r:id="rId2"/>
    <p:sldId id="978" r:id="rId3"/>
    <p:sldId id="1004" r:id="rId4"/>
    <p:sldId id="1012" r:id="rId5"/>
    <p:sldId id="1006" r:id="rId6"/>
    <p:sldId id="1008" r:id="rId7"/>
    <p:sldId id="1007" r:id="rId8"/>
    <p:sldId id="1019" r:id="rId9"/>
    <p:sldId id="1005" r:id="rId10"/>
    <p:sldId id="1009" r:id="rId11"/>
    <p:sldId id="1010" r:id="rId12"/>
    <p:sldId id="1011" r:id="rId13"/>
    <p:sldId id="1013" r:id="rId14"/>
    <p:sldId id="1014" r:id="rId15"/>
    <p:sldId id="1015" r:id="rId16"/>
    <p:sldId id="1016" r:id="rId17"/>
    <p:sldId id="1017" r:id="rId18"/>
    <p:sldId id="1018" r:id="rId19"/>
    <p:sldId id="1024" r:id="rId20"/>
    <p:sldId id="1020" r:id="rId21"/>
    <p:sldId id="1021" r:id="rId22"/>
    <p:sldId id="1022" r:id="rId23"/>
    <p:sldId id="1023" r:id="rId24"/>
  </p:sldIdLst>
  <p:sldSz cx="12192000" cy="6858000"/>
  <p:notesSz cx="7315200" cy="96012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FDA65"/>
    <a:srgbClr val="D6295A"/>
    <a:srgbClr val="BE1000"/>
    <a:srgbClr val="FBD4B5"/>
    <a:srgbClr val="0000FF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85" autoAdjust="0"/>
    <p:restoredTop sz="87661" autoAdjust="0"/>
  </p:normalViewPr>
  <p:slideViewPr>
    <p:cSldViewPr>
      <p:cViewPr varScale="1">
        <p:scale>
          <a:sx n="75" d="100"/>
          <a:sy n="75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3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528984-1716-41DD-AAC4-C04BDD352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ADA8D-2299-4DC8-9EDC-7DBC01030E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16EC-A619-40FA-A108-D7EF256E7DD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516E4-9D71-43C8-AE81-E32502A39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9AEF5-022C-40C9-B1F6-157A388EE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050CF-ED86-4185-8DDE-363844336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E12F181-8197-4DBA-A21A-9728632EA5EB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586913-E005-4DED-ABE8-28EA80E1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82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63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30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155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1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95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38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227" y="653589"/>
            <a:ext cx="1845301" cy="1111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800"/>
          </a:p>
        </p:txBody>
      </p:sp>
      <p:pic>
        <p:nvPicPr>
          <p:cNvPr id="6" name="Picture 2" descr="نیک آموز">
            <a:extLst>
              <a:ext uri="{FF2B5EF4-FFF2-40B4-BE49-F238E27FC236}">
                <a16:creationId xmlns:a16="http://schemas.microsoft.com/office/drawing/2014/main" id="{16C00E8F-1F5B-4E7B-9169-8068C4CC95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" y="28884"/>
            <a:ext cx="2496277" cy="5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D5B12-0872-45C8-A7FD-C3A052EF3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8884"/>
            <a:ext cx="851570" cy="8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24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89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EFA7-9756-4609-9716-CF4C089523B7}" type="datetimeFigureOut">
              <a:rPr lang="fa-IR" smtClean="0"/>
              <a:t>15/04/1443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481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01B687F-3DD3-4C2C-B1CA-865153B61B1F}"/>
              </a:ext>
            </a:extLst>
          </p:cNvPr>
          <p:cNvSpPr txBox="1"/>
          <p:nvPr/>
        </p:nvSpPr>
        <p:spPr>
          <a:xfrm>
            <a:off x="6216759" y="1021969"/>
            <a:ext cx="549745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بخش دوم</a:t>
            </a:r>
            <a:endParaRPr lang="fa-IR" sz="80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04632" y="5783171"/>
            <a:ext cx="2232249" cy="55399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a-IR" sz="3600" b="1" dirty="0">
                <a:solidFill>
                  <a:schemeClr val="bg1"/>
                </a:solidFill>
                <a:latin typeface="Tahoma" pitchFamily="34" charset="0"/>
                <a:cs typeface="B Mitra" pitchFamily="2" charset="-78"/>
              </a:rPr>
              <a:t>جلسه اول</a:t>
            </a:r>
            <a:endParaRPr lang="en-US" sz="3600" b="1" dirty="0">
              <a:solidFill>
                <a:schemeClr val="bg1"/>
              </a:solidFill>
              <a:latin typeface="Tahoma" pitchFamily="34" charset="0"/>
              <a:cs typeface="B Mitra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4938" y="2676244"/>
            <a:ext cx="788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72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آشنایی با معماری هدوپ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6777">
            <a:off x="-971411" y="1065410"/>
            <a:ext cx="7388180" cy="28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77552" y="404664"/>
            <a:ext cx="8796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معماری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HDFS</a:t>
            </a:r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 – نوشتن در یک فایل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254878"/>
            <a:ext cx="8640960" cy="56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9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65753" y="404664"/>
            <a:ext cx="740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معماری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HDFS</a:t>
            </a:r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 – مکانیزم تایید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047831"/>
            <a:ext cx="8770678" cy="58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86365" y="404664"/>
            <a:ext cx="7987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نقش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Secondary Name Node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84784"/>
            <a:ext cx="6213649" cy="48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80013" y="404664"/>
            <a:ext cx="5194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تضمین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HA</a:t>
            </a:r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 در هدوپ</a:t>
            </a:r>
            <a:endParaRPr lang="en-US" sz="54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317074"/>
            <a:ext cx="10470710" cy="55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54498" y="404664"/>
            <a:ext cx="941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فرآیند پردازش داده در هدوپ -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MR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628800"/>
            <a:ext cx="9076462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0709" y="404664"/>
            <a:ext cx="5463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شمارش کلمات با 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MR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484784"/>
            <a:ext cx="11022680" cy="48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2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60640" y="404664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یک مثال ساده با پایتون</a:t>
            </a:r>
            <a:endParaRPr lang="en-US" sz="54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1424" y="1876909"/>
            <a:ext cx="722006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from 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mrjob.job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import 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MRJob</a:t>
            </a:r>
            <a:endParaRPr lang="en-US" altLang="en-US" sz="20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en-US" sz="2000" dirty="0"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class 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MRWordFrequencyCount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(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MRJob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):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   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def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mapper(self, _, line):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       yield "chars", 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len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(line)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       yield "words", 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len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(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line.split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())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       yield "lines", 1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   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def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reducer(self, key, values):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       yield key, sum(values)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if __name__ == '__main__':</a:t>
            </a:r>
          </a:p>
          <a:p>
            <a:pPr lvl="0"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    </a:t>
            </a:r>
            <a:r>
              <a:rPr lang="en-US" altLang="en-US" sz="2000" dirty="0" err="1">
                <a:latin typeface="Cascadia Code PL" panose="020B0609020000020004" pitchFamily="49" charset="0"/>
                <a:cs typeface="Cascadia Code PL" panose="020B0609020000020004" pitchFamily="49" charset="0"/>
              </a:rPr>
              <a:t>MRWordFrequencyCount.run</a:t>
            </a:r>
            <a:r>
              <a:rPr lang="en-US" altLang="en-US" sz="2000" dirty="0">
                <a:latin typeface="Cascadia Code PL" panose="020B0609020000020004" pitchFamily="49" charset="0"/>
                <a:cs typeface="Cascadia Code PL" panose="020B0609020000020004" pitchFamily="49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rot="19497197">
            <a:off x="6547050" y="3785124"/>
            <a:ext cx="53512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Bahnschrift SemiBold Condensed" panose="020B0502040204020203" pitchFamily="34" charset="0"/>
              </a:rPr>
              <a:t>python mr_word_count.py my_file.txt </a:t>
            </a:r>
          </a:p>
        </p:txBody>
      </p:sp>
    </p:spTree>
    <p:extLst>
      <p:ext uri="{BB962C8B-B14F-4D97-AF65-F5344CB8AC3E}">
        <p14:creationId xmlns:p14="http://schemas.microsoft.com/office/powerpoint/2010/main" val="375042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1784" y="273422"/>
            <a:ext cx="3458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معماری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Yarn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196752"/>
            <a:ext cx="9433048" cy="53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34195" y="332656"/>
            <a:ext cx="7746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معماری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Yarn</a:t>
            </a:r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 – ارتباط مولفه‌ها</a:t>
            </a:r>
            <a:endParaRPr lang="en-US" sz="54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93" y="1412776"/>
            <a:ext cx="10145267" cy="49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12192000" cy="56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9487" y="404664"/>
            <a:ext cx="54745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6600" b="1" dirty="0">
                <a:solidFill>
                  <a:srgbClr val="7030A0"/>
                </a:solidFill>
                <a:cs typeface="B Titr" pitchFamily="2" charset="-78"/>
              </a:rPr>
              <a:t>آنچه خواهیم دید </a:t>
            </a:r>
            <a:endParaRPr lang="en-US" sz="6600" b="1" dirty="0">
              <a:solidFill>
                <a:srgbClr val="7030A0"/>
              </a:solidFill>
              <a:cs typeface="B Titr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45113"/>
            <a:ext cx="102971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HDFS</a:t>
            </a:r>
            <a:r>
              <a:rPr lang="fa-IR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: معماری و مفاهیم پایه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HDFS</a:t>
            </a:r>
            <a:r>
              <a:rPr lang="fa-IR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: دستورات اصلی و نحوه کار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MapReduce</a:t>
            </a:r>
            <a:r>
              <a:rPr lang="fa-IR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: اجزاء‌ و مفاهیم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Yarn</a:t>
            </a:r>
            <a:r>
              <a:rPr lang="fa-IR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: معماری و مفاهیم پایه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MapReduce</a:t>
            </a:r>
            <a:r>
              <a:rPr lang="fa-IR" sz="4000" b="1" dirty="0">
                <a:solidFill>
                  <a:srgbClr val="7030A0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 : بررسی یک مثال </a:t>
            </a:r>
            <a:endParaRPr lang="en-US" sz="4000" b="1" dirty="0">
              <a:solidFill>
                <a:srgbClr val="7030A0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398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664" y="188640"/>
            <a:ext cx="8729185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مروری بر دستورات پرکاربرد </a:t>
            </a:r>
            <a:r>
              <a:rPr lang="en-US" sz="5400" b="1" dirty="0">
                <a:solidFill>
                  <a:srgbClr val="7030A0"/>
                </a:solidFill>
                <a:cs typeface="B Titr" panose="00000700000000000000" pitchFamily="2" charset="-78"/>
              </a:rPr>
              <a:t>HDFS</a:t>
            </a:r>
            <a:endParaRPr lang="fa-IR" sz="5400" b="1" dirty="0">
              <a:solidFill>
                <a:srgbClr val="7030A0"/>
              </a:solidFill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35246"/>
            <a:ext cx="10736784" cy="562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5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9573" y="188640"/>
            <a:ext cx="606127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نحوه فراخوانی و کاربرد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700808"/>
            <a:ext cx="11233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version</a:t>
            </a:r>
            <a:endParaRPr lang="fa-IR" altLang="en-US" sz="2400" b="1" dirty="0">
              <a:solidFill>
                <a:srgbClr val="002060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–</a:t>
            </a:r>
            <a:r>
              <a:rPr lang="en-US" alt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mkdir</a:t>
            </a:r>
            <a:r>
              <a:rPr lang="en-US" alt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/path/</a:t>
            </a:r>
            <a:r>
              <a:rPr lang="en-US" alt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directory_name</a:t>
            </a:r>
            <a:r>
              <a:rPr lang="en-US" alt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</a:p>
          <a:p>
            <a:pPr marL="285750" lvl="0" indent="-285750" algn="l" rtl="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–ls -Rh /path/</a:t>
            </a:r>
            <a:r>
              <a:rPr lang="en-US" alt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directory_name</a:t>
            </a:r>
            <a:r>
              <a:rPr lang="en-US" alt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-put &lt;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localsrc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&gt; &lt;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dest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&gt;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-get &lt;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src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&gt; &lt;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localdest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&gt;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-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copyFromLocal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&lt;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localsrc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&gt; &lt;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hdfs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destination&gt;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-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copyToLocal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&lt;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hdfs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 source&gt; &lt;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localdst</a:t>
            </a: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&gt;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–cat /</a:t>
            </a:r>
            <a:r>
              <a:rPr lang="en-US" sz="2400" b="1" dirty="0" err="1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path_to_file_in_hdfs</a:t>
            </a:r>
            <a:endParaRPr lang="en-US" sz="2400" b="1" dirty="0">
              <a:solidFill>
                <a:srgbClr val="002060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-mv &lt;src&gt; &lt;dest&gt;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rgbClr val="002060"/>
                </a:solidFill>
                <a:latin typeface="Cascadia Code PL" panose="020B0609020000020004" pitchFamily="49" charset="0"/>
                <a:cs typeface="Cascadia Code PL" panose="020B0609020000020004" pitchFamily="49" charset="0"/>
              </a:rPr>
              <a:t>hadoop fs -cp &lt;src&gt; &lt;dest&gt;</a:t>
            </a:r>
            <a:endParaRPr lang="en-US" sz="2400" b="1" dirty="0">
              <a:solidFill>
                <a:srgbClr val="002060"/>
              </a:solidFill>
              <a:latin typeface="Cascadia Code PL" panose="020B0609020000020004" pitchFamily="49" charset="0"/>
              <a:cs typeface="Cascadia Code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9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80" y="188640"/>
            <a:ext cx="930786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دستورات پرکاربرد </a:t>
            </a:r>
            <a:r>
              <a:rPr lang="en-US" sz="5400" b="1" dirty="0">
                <a:solidFill>
                  <a:srgbClr val="7030A0"/>
                </a:solidFill>
                <a:cs typeface="B Titr" panose="00000700000000000000" pitchFamily="2" charset="-78"/>
              </a:rPr>
              <a:t>HDFS</a:t>
            </a:r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 – بخش دوم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268760"/>
            <a:ext cx="10369152" cy="54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2980" y="188640"/>
            <a:ext cx="930786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دستورات پرکاربرد </a:t>
            </a:r>
            <a:r>
              <a:rPr lang="en-US" sz="5400" b="1" dirty="0">
                <a:solidFill>
                  <a:srgbClr val="7030A0"/>
                </a:solidFill>
                <a:cs typeface="B Titr" panose="00000700000000000000" pitchFamily="2" charset="-78"/>
              </a:rPr>
              <a:t>HDFS</a:t>
            </a:r>
            <a:r>
              <a:rPr lang="fa-IR" sz="5400" b="1" dirty="0">
                <a:solidFill>
                  <a:srgbClr val="7030A0"/>
                </a:solidFill>
                <a:cs typeface="B Titr" panose="00000700000000000000" pitchFamily="2" charset="-78"/>
              </a:rPr>
              <a:t> – بخش سوم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628800"/>
            <a:ext cx="10603761" cy="46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56308" y="404664"/>
            <a:ext cx="6317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کلاستر هدوپ در یک نگاه</a:t>
            </a:r>
            <a:endParaRPr lang="en-US" sz="54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56792"/>
            <a:ext cx="7253981" cy="43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56308" y="404664"/>
            <a:ext cx="6317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کلاستر هدوپ در یک نگاه</a:t>
            </a:r>
            <a:endParaRPr lang="en-US" sz="54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360112"/>
            <a:ext cx="9912424" cy="51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31704" y="404664"/>
            <a:ext cx="81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بلاک‌بندی فایل‌ها در هدوپ</a:t>
            </a:r>
            <a:endParaRPr lang="en-US" sz="54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293162"/>
            <a:ext cx="10185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5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31704" y="404664"/>
            <a:ext cx="81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ضریب تکرار </a:t>
            </a:r>
            <a:endParaRPr lang="en-US" sz="5400" b="1" dirty="0">
              <a:solidFill>
                <a:srgbClr val="7030A0"/>
              </a:solidFill>
              <a:cs typeface="B Titr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327994"/>
            <a:ext cx="9484072" cy="54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39616" y="404664"/>
            <a:ext cx="893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HDFS Rack Awareness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484784"/>
            <a:ext cx="9462820" cy="50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39616" y="404664"/>
            <a:ext cx="893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Name Node Meta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4" y="2420888"/>
            <a:ext cx="10776520" cy="20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8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30214" y="404664"/>
            <a:ext cx="8443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معماری </a:t>
            </a:r>
            <a:r>
              <a:rPr lang="en-US" sz="5400" b="1" dirty="0">
                <a:solidFill>
                  <a:srgbClr val="7030A0"/>
                </a:solidFill>
                <a:cs typeface="B Titr" pitchFamily="2" charset="-78"/>
              </a:rPr>
              <a:t>HDFS</a:t>
            </a:r>
            <a:r>
              <a:rPr lang="fa-IR" sz="5400" b="1" dirty="0">
                <a:solidFill>
                  <a:srgbClr val="7030A0"/>
                </a:solidFill>
                <a:cs typeface="B Titr" pitchFamily="2" charset="-78"/>
              </a:rPr>
              <a:t> – خواندن یک فایل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181964"/>
            <a:ext cx="8460400" cy="56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6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16637</TotalTime>
  <Words>324</Words>
  <Application>Microsoft Office PowerPoint</Application>
  <PresentationFormat>Widescreen</PresentationFormat>
  <Paragraphs>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Bahnschrift SemiBold Condensed</vt:lpstr>
      <vt:lpstr>Calibri</vt:lpstr>
      <vt:lpstr>Cascadia Code PL</vt:lpstr>
      <vt:lpstr>IRANSans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Pack 24 DVDs</dc:creator>
  <cp:lastModifiedBy>Mojtaba Banaie</cp:lastModifiedBy>
  <cp:revision>1283</cp:revision>
  <cp:lastPrinted>2020-12-27T06:11:40Z</cp:lastPrinted>
  <dcterms:created xsi:type="dcterms:W3CDTF">2014-06-29T17:19:13Z</dcterms:created>
  <dcterms:modified xsi:type="dcterms:W3CDTF">2021-11-20T19:42:18Z</dcterms:modified>
</cp:coreProperties>
</file>