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1"/>
  </p:notesMasterIdLst>
  <p:sldIdLst>
    <p:sldId id="413" r:id="rId2"/>
    <p:sldId id="1006" r:id="rId3"/>
    <p:sldId id="1005" r:id="rId4"/>
    <p:sldId id="1007" r:id="rId5"/>
    <p:sldId id="1008" r:id="rId6"/>
    <p:sldId id="1009" r:id="rId7"/>
    <p:sldId id="1010" r:id="rId8"/>
    <p:sldId id="1011" r:id="rId9"/>
    <p:sldId id="1012" r:id="rId10"/>
    <p:sldId id="1013" r:id="rId11"/>
    <p:sldId id="1014" r:id="rId12"/>
    <p:sldId id="1019" r:id="rId13"/>
    <p:sldId id="1020" r:id="rId14"/>
    <p:sldId id="1015" r:id="rId15"/>
    <p:sldId id="1016" r:id="rId16"/>
    <p:sldId id="1017" r:id="rId17"/>
    <p:sldId id="1018" r:id="rId18"/>
    <p:sldId id="1023" r:id="rId19"/>
    <p:sldId id="1021" r:id="rId20"/>
    <p:sldId id="1022" r:id="rId21"/>
    <p:sldId id="1024" r:id="rId22"/>
    <p:sldId id="1026" r:id="rId23"/>
    <p:sldId id="1027" r:id="rId24"/>
    <p:sldId id="1029" r:id="rId25"/>
    <p:sldId id="1028" r:id="rId26"/>
    <p:sldId id="1030" r:id="rId27"/>
    <p:sldId id="988" r:id="rId28"/>
    <p:sldId id="1032" r:id="rId29"/>
    <p:sldId id="991" r:id="rId30"/>
  </p:sldIdLst>
  <p:sldSz cx="12192000" cy="6858000"/>
  <p:notesSz cx="7315200" cy="96012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FFDA65"/>
    <a:srgbClr val="D6295A"/>
    <a:srgbClr val="BE1000"/>
    <a:srgbClr val="FBD4B5"/>
    <a:srgbClr val="0000FF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85" autoAdjust="0"/>
    <p:restoredTop sz="87661" autoAdjust="0"/>
  </p:normalViewPr>
  <p:slideViewPr>
    <p:cSldViewPr>
      <p:cViewPr varScale="1">
        <p:scale>
          <a:sx n="75" d="100"/>
          <a:sy n="75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E12F181-8197-4DBA-A21A-9728632EA5E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7586913-E005-4DED-ABE8-28EA80E1A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86913-E005-4DED-ABE8-28EA80E1A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0823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1639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030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2155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4026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4106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795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6384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227" y="653589"/>
            <a:ext cx="1845301" cy="1111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800"/>
          </a:p>
        </p:txBody>
      </p:sp>
      <p:pic>
        <p:nvPicPr>
          <p:cNvPr id="6" name="Picture 2" descr="نیک آموز">
            <a:extLst>
              <a:ext uri="{FF2B5EF4-FFF2-40B4-BE49-F238E27FC236}">
                <a16:creationId xmlns:a16="http://schemas.microsoft.com/office/drawing/2014/main" id="{16C00E8F-1F5B-4E7B-9169-8068C4CC95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0" y="28884"/>
            <a:ext cx="2496277" cy="56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FA56A9-EBB2-41B4-ADC6-7C6A2FB640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0" y="0"/>
            <a:ext cx="980728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8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6245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5899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4810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gartner.com/technology/topics/big-data.jsp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01B687F-3DD3-4C2C-B1CA-865153B61B1F}"/>
              </a:ext>
            </a:extLst>
          </p:cNvPr>
          <p:cNvSpPr txBox="1"/>
          <p:nvPr/>
        </p:nvSpPr>
        <p:spPr>
          <a:xfrm>
            <a:off x="6216759" y="1021969"/>
            <a:ext cx="5497453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جلسه اول</a:t>
            </a:r>
            <a:endParaRPr lang="fa-IR" sz="8000" b="1" dirty="0">
              <a:solidFill>
                <a:srgbClr val="7030A0"/>
              </a:solidFill>
              <a:cs typeface="B Titr" pitchFamily="2" charset="-7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04632" y="5783171"/>
            <a:ext cx="2232249" cy="55399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a-IR" sz="3600" b="1" dirty="0">
                <a:solidFill>
                  <a:schemeClr val="bg1"/>
                </a:solidFill>
                <a:latin typeface="Tahoma" pitchFamily="34" charset="0"/>
                <a:cs typeface="B Mitra" pitchFamily="2" charset="-78"/>
              </a:rPr>
              <a:t>جلسه اول</a:t>
            </a:r>
            <a:endParaRPr lang="en-US" sz="3600" b="1" dirty="0">
              <a:solidFill>
                <a:schemeClr val="bg1"/>
              </a:solidFill>
              <a:latin typeface="Tahoma" pitchFamily="34" charset="0"/>
              <a:cs typeface="B Mitra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4938" y="2676244"/>
            <a:ext cx="7884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72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آشنایی با مفاهیم کلان‌داده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26777">
            <a:off x="-971411" y="1065410"/>
            <a:ext cx="7388180" cy="2814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8355" y="5232920"/>
            <a:ext cx="505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کار عملی با هدوپ</a:t>
            </a:r>
            <a:endParaRPr lang="en-US" sz="36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37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071963"/>
            <a:ext cx="10251504" cy="5766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6669" y="296019"/>
            <a:ext cx="9365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itchFamily="2" charset="-78"/>
              </a:rPr>
              <a:t>ادبیات جدید در حوزه اندازه داده</a:t>
            </a:r>
          </a:p>
        </p:txBody>
      </p:sp>
    </p:spTree>
    <p:extLst>
      <p:ext uri="{BB962C8B-B14F-4D97-AF65-F5344CB8AC3E}">
        <p14:creationId xmlns:p14="http://schemas.microsoft.com/office/powerpoint/2010/main" val="117751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28048" y="404664"/>
            <a:ext cx="4740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itchFamily="2" charset="-78"/>
              </a:rPr>
              <a:t>تعریف کلان‌داده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855640" y="1679282"/>
            <a:ext cx="8784976" cy="3898182"/>
          </a:xfrm>
          <a:prstGeom prst="rect">
            <a:avLst/>
          </a:prstGeom>
        </p:spPr>
        <p:txBody>
          <a:bodyPr/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/>
              <a:buNone/>
            </a:pPr>
            <a:r>
              <a:rPr lang="en-US" sz="4000" dirty="0">
                <a:latin typeface="IRANSans UltraLight" panose="020B0506030804020204" pitchFamily="34" charset="-78"/>
                <a:cs typeface="IRANSans UltraLight" panose="020B0506030804020204" pitchFamily="34" charset="-78"/>
                <a:hlinkClick r:id="rId2" tooltip="Big data and BI"/>
              </a:rPr>
              <a:t>Big data</a:t>
            </a:r>
            <a:r>
              <a:rPr lang="en-US" sz="40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en-US" sz="4000" u="sng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is </a:t>
            </a:r>
            <a:r>
              <a:rPr lang="en-US" sz="4000" b="1" u="sng" dirty="0">
                <a:solidFill>
                  <a:schemeClr val="accent3">
                    <a:lumMod val="50000"/>
                  </a:schemeClr>
                </a:solidFill>
                <a:latin typeface="IRANSans UltraLight" panose="020B0506030804020204" pitchFamily="34" charset="-78"/>
                <a:cs typeface="IRANSans UltraLight" panose="020B0506030804020204" pitchFamily="34" charset="-78"/>
              </a:rPr>
              <a:t>high-volume</a:t>
            </a:r>
            <a:r>
              <a:rPr lang="en-US" sz="40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, </a:t>
            </a:r>
            <a:r>
              <a:rPr lang="en-US" sz="4000" u="sng" dirty="0">
                <a:solidFill>
                  <a:schemeClr val="accent3">
                    <a:lumMod val="50000"/>
                  </a:schemeClr>
                </a:solidFill>
                <a:latin typeface="IRANSans UltraLight" panose="020B0506030804020204" pitchFamily="34" charset="-78"/>
                <a:cs typeface="IRANSans UltraLight" panose="020B0506030804020204" pitchFamily="34" charset="-78"/>
              </a:rPr>
              <a:t>high-velocity</a:t>
            </a:r>
            <a:r>
              <a:rPr lang="en-US" sz="4000" u="sng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en-US" sz="40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and/or </a:t>
            </a:r>
            <a:r>
              <a:rPr lang="en-US" sz="4000" b="1" u="sng" dirty="0">
                <a:solidFill>
                  <a:schemeClr val="accent3">
                    <a:lumMod val="50000"/>
                  </a:schemeClr>
                </a:solidFill>
                <a:latin typeface="IRANSans UltraLight" panose="020B0506030804020204" pitchFamily="34" charset="-78"/>
                <a:cs typeface="IRANSans UltraLight" panose="020B0506030804020204" pitchFamily="34" charset="-78"/>
              </a:rPr>
              <a:t>high-variety</a:t>
            </a:r>
            <a:r>
              <a:rPr lang="en-US" sz="40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information assets that demand cost-effective, innovative forms of information processing that enable enhanced insight, decision making, and process automation</a:t>
            </a:r>
            <a:r>
              <a:rPr lang="en-US" sz="3600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.</a:t>
            </a:r>
            <a:endParaRPr lang="fa-IR" sz="3600" dirty="0">
              <a:latin typeface="IRANSans(FaNum) Black" panose="020B0506030804020204" pitchFamily="34" charset="-78"/>
              <a:cs typeface="IRANSans(FaNum) Black" panose="020B0506030804020204" pitchFamily="34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81582" y="2728272"/>
            <a:ext cx="3898182" cy="180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5421" y="404664"/>
            <a:ext cx="6143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itchFamily="2" charset="-78"/>
              </a:rPr>
              <a:t>تعریف کلان‌داده – </a:t>
            </a:r>
            <a:r>
              <a:rPr lang="en-US" sz="6000" b="1" dirty="0">
                <a:solidFill>
                  <a:srgbClr val="7030A0"/>
                </a:solidFill>
                <a:cs typeface="B Titr" pitchFamily="2" charset="-78"/>
              </a:rPr>
              <a:t>3V</a:t>
            </a:r>
            <a:endParaRPr lang="fa-IR" sz="6000" b="1" dirty="0">
              <a:solidFill>
                <a:srgbClr val="7030A0"/>
              </a:solidFill>
              <a:cs typeface="B Titr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635" y="1389542"/>
            <a:ext cx="5067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5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5737" y="332656"/>
            <a:ext cx="7536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itchFamily="2" charset="-78"/>
              </a:rPr>
              <a:t>تعریف کلان‌داده – </a:t>
            </a:r>
            <a:r>
              <a:rPr lang="en-US" sz="6000" b="1" dirty="0">
                <a:solidFill>
                  <a:srgbClr val="7030A0"/>
                </a:solidFill>
                <a:cs typeface="B Titr" pitchFamily="2" charset="-78"/>
              </a:rPr>
              <a:t>5V , 8V</a:t>
            </a:r>
            <a:endParaRPr lang="fa-IR" sz="6000" b="1" dirty="0">
              <a:solidFill>
                <a:srgbClr val="7030A0"/>
              </a:solidFill>
              <a:cs typeface="B Titr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484784"/>
            <a:ext cx="5129808" cy="5129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450" y="1114283"/>
            <a:ext cx="5801535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3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28048" y="404664"/>
            <a:ext cx="4740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itchFamily="2" charset="-78"/>
              </a:rPr>
              <a:t>تعریف کلان‌داده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330740"/>
            <a:ext cx="4359485" cy="20018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24" y="3360340"/>
            <a:ext cx="10212225" cy="32198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936" y="2128723"/>
            <a:ext cx="4824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https://bigdatawg.nist.gov/</a:t>
            </a:r>
          </a:p>
        </p:txBody>
      </p:sp>
    </p:spTree>
    <p:extLst>
      <p:ext uri="{BB962C8B-B14F-4D97-AF65-F5344CB8AC3E}">
        <p14:creationId xmlns:p14="http://schemas.microsoft.com/office/powerpoint/2010/main" val="353837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94862" y="404664"/>
            <a:ext cx="5373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itchFamily="2" charset="-78"/>
              </a:rPr>
              <a:t>کلان داده در ایران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420327"/>
            <a:ext cx="8040222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6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94862" y="404664"/>
            <a:ext cx="5373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itchFamily="2" charset="-78"/>
              </a:rPr>
              <a:t>کلان داده در ایران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297" y="1556792"/>
            <a:ext cx="8040222" cy="4534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276872"/>
            <a:ext cx="4346039" cy="35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3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94862" y="404664"/>
            <a:ext cx="5373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itchFamily="2" charset="-78"/>
              </a:rPr>
              <a:t>کلان داده در ایران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420327"/>
            <a:ext cx="8568952" cy="53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6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4893" y="404664"/>
            <a:ext cx="8773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سه چالش اصلی در کار با کلان داده</a:t>
            </a:r>
          </a:p>
        </p:txBody>
      </p:sp>
      <p:sp>
        <p:nvSpPr>
          <p:cNvPr id="4" name="Shape 183"/>
          <p:cNvSpPr txBox="1">
            <a:spLocks/>
          </p:cNvSpPr>
          <p:nvPr/>
        </p:nvSpPr>
        <p:spPr>
          <a:xfrm>
            <a:off x="7896200" y="1484784"/>
            <a:ext cx="3372249" cy="3500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fa-IR" sz="3600" b="1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ذخیره</a:t>
            </a:r>
          </a:p>
          <a:p>
            <a:pPr marL="457200" indent="-457200"/>
            <a:r>
              <a:rPr lang="fa-IR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توزیع شده </a:t>
            </a:r>
          </a:p>
          <a:p>
            <a:pPr marL="457200" indent="-457200"/>
            <a:r>
              <a:rPr lang="fa-IR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سخت افزار ارزان</a:t>
            </a:r>
          </a:p>
          <a:p>
            <a:pPr marL="457200" indent="-457200"/>
            <a:r>
              <a:rPr lang="fa-IR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عدم نیاز به بکاپ</a:t>
            </a:r>
          </a:p>
          <a:p>
            <a:pPr marL="457200" indent="-457200"/>
            <a:r>
              <a:rPr lang="fa-IR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تحمل خطا</a:t>
            </a:r>
          </a:p>
          <a:p>
            <a:pPr marL="457200" indent="-457200"/>
            <a:r>
              <a:rPr lang="fa-IR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مقیاس پذیر </a:t>
            </a:r>
          </a:p>
          <a:p>
            <a:pPr marL="457200" indent="-457200"/>
            <a:endParaRPr lang="fa-IR" dirty="0"/>
          </a:p>
          <a:p>
            <a:pPr marL="457200" indent="-457200"/>
            <a:endParaRPr lang="fa-IR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4871864" y="1556792"/>
            <a:ext cx="2736304" cy="3356778"/>
          </a:xfrm>
          <a:prstGeom prst="rect">
            <a:avLst/>
          </a:prstGeom>
        </p:spPr>
        <p:txBody>
          <a:bodyPr/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fa-IR" sz="3600" b="1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پردازش</a:t>
            </a:r>
          </a:p>
          <a:p>
            <a:r>
              <a:rPr lang="fa-IR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توزیع شده </a:t>
            </a:r>
          </a:p>
          <a:p>
            <a:r>
              <a:rPr lang="fa-IR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تحمل خطا</a:t>
            </a:r>
          </a:p>
          <a:p>
            <a:r>
              <a:rPr lang="fa-IR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مقیاس پذیر</a:t>
            </a:r>
          </a:p>
          <a:p>
            <a:endParaRPr lang="en-US" dirty="0"/>
          </a:p>
        </p:txBody>
      </p:sp>
      <p:sp>
        <p:nvSpPr>
          <p:cNvPr id="8" name="Shape 181"/>
          <p:cNvSpPr txBox="1">
            <a:spLocks/>
          </p:cNvSpPr>
          <p:nvPr/>
        </p:nvSpPr>
        <p:spPr>
          <a:xfrm>
            <a:off x="816868" y="1556792"/>
            <a:ext cx="3766964" cy="27363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fa-IR" b="1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مدیریت منابع</a:t>
            </a:r>
          </a:p>
          <a:p>
            <a:r>
              <a:rPr lang="fa-IR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اختصاص منابع</a:t>
            </a:r>
          </a:p>
          <a:p>
            <a:r>
              <a:rPr lang="fa-IR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مدیریت کلاستر</a:t>
            </a:r>
          </a:p>
          <a:p>
            <a:r>
              <a:rPr lang="fa-IR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تعادل بار</a:t>
            </a:r>
          </a:p>
          <a:p>
            <a:pPr>
              <a:spcBef>
                <a:spcPts val="0"/>
              </a:spcBef>
              <a:buFont typeface="Arial"/>
              <a:buNone/>
            </a:pPr>
            <a:endParaRPr lang="fa-IR" b="1" dirty="0">
              <a:latin typeface="IRANSans(FaNum) Black" panose="020B0506030804020204" pitchFamily="34" charset="-78"/>
              <a:cs typeface="IRANSans(FaNum) Black" panose="020B0506030804020204" pitchFamily="34" charset="-78"/>
            </a:endParaRPr>
          </a:p>
          <a:p>
            <a:pPr>
              <a:spcBef>
                <a:spcPts val="0"/>
              </a:spcBef>
              <a:buFont typeface="Arial"/>
              <a:buNone/>
            </a:pPr>
            <a:endParaRPr lang="en" dirty="0">
              <a:latin typeface="IRANSans(FaNum) Black" panose="020B0506030804020204" pitchFamily="34" charset="-78"/>
              <a:cs typeface="IRANSans(FaNum) Black" panose="020B0506030804020204" pitchFamily="34" charset="-78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5303912" y="5129594"/>
            <a:ext cx="5785775" cy="744988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هدوپ – نسخه 1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1008567" y="5946590"/>
            <a:ext cx="10081120" cy="794778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هدوپ – نسخه 2</a:t>
            </a:r>
          </a:p>
        </p:txBody>
      </p:sp>
    </p:spTree>
    <p:extLst>
      <p:ext uri="{BB962C8B-B14F-4D97-AF65-F5344CB8AC3E}">
        <p14:creationId xmlns:p14="http://schemas.microsoft.com/office/powerpoint/2010/main" val="1175840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yar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758607"/>
            <a:ext cx="972108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5876" y="404664"/>
            <a:ext cx="8462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000" b="1" dirty="0">
                <a:solidFill>
                  <a:srgbClr val="7030A0"/>
                </a:solidFill>
                <a:cs typeface="B Titr" pitchFamily="2" charset="-78"/>
              </a:rPr>
              <a:t>هدوپ : چارچوب پردازشی کلاسیک کلان داده</a:t>
            </a:r>
          </a:p>
        </p:txBody>
      </p:sp>
    </p:spTree>
    <p:extLst>
      <p:ext uri="{BB962C8B-B14F-4D97-AF65-F5344CB8AC3E}">
        <p14:creationId xmlns:p14="http://schemas.microsoft.com/office/powerpoint/2010/main" val="151926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4260" y="296019"/>
            <a:ext cx="31774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کلان داده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404015"/>
            <a:ext cx="11159437" cy="52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0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3723" y="404664"/>
            <a:ext cx="5554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itchFamily="2" charset="-78"/>
              </a:rPr>
              <a:t>تعریف رسمی هدوپ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7408" y="1916832"/>
            <a:ext cx="60486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The Apache Hadoop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software library </a:t>
            </a:r>
            <a:r>
              <a:rPr lang="en-US" sz="2800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is a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framework</a:t>
            </a:r>
            <a:r>
              <a:rPr lang="en-US" sz="2800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 that allows </a:t>
            </a:r>
            <a:endParaRPr lang="fa-IR" sz="2800" dirty="0">
              <a:latin typeface="IRANSans(FaNum) Black" panose="020B0506030804020204" pitchFamily="34" charset="-78"/>
              <a:cs typeface="IRANSans(FaNum) Black" panose="020B0506030804020204" pitchFamily="34" charset="-78"/>
            </a:endParaRPr>
          </a:p>
          <a:p>
            <a:pPr algn="l" rtl="0"/>
            <a:r>
              <a:rPr lang="en-US" sz="2800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for the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distributed processing </a:t>
            </a:r>
            <a:r>
              <a:rPr lang="en-US" sz="2800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of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large data sets </a:t>
            </a:r>
            <a:r>
              <a:rPr lang="en-US" sz="2800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across </a:t>
            </a:r>
            <a:endParaRPr lang="fa-IR" sz="2800" dirty="0">
              <a:latin typeface="IRANSans(FaNum) Black" panose="020B0506030804020204" pitchFamily="34" charset="-78"/>
              <a:cs typeface="IRANSans(FaNum) Black" panose="020B0506030804020204" pitchFamily="34" charset="-78"/>
            </a:endParaRPr>
          </a:p>
          <a:p>
            <a:pPr algn="l" rtl="0"/>
            <a:r>
              <a:rPr lang="en-US" sz="2800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clusters of computers using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simple programming models</a:t>
            </a:r>
            <a:r>
              <a:rPr lang="en-US" sz="2800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.</a:t>
            </a:r>
            <a:endParaRPr lang="fa-IR" sz="2800" dirty="0">
              <a:latin typeface="IRANSans(FaNum) Black" panose="020B0506030804020204" pitchFamily="34" charset="-78"/>
              <a:cs typeface="IRANSans(FaNum) Black" panose="020B0506030804020204" pitchFamily="34" charset="-78"/>
            </a:endParaRPr>
          </a:p>
          <a:p>
            <a:pPr algn="r"/>
            <a:r>
              <a:rPr lang="fa-IR" sz="2800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 </a:t>
            </a:r>
            <a:r>
              <a:rPr lang="fa-IR" sz="2000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- تعریف رسمی بنیاد آپاچی در صفحه رسمی این پروژه</a:t>
            </a:r>
            <a:endParaRPr lang="en-US" sz="2000" dirty="0">
              <a:latin typeface="IRANSans(FaNum) Black" panose="020B0506030804020204" pitchFamily="34" charset="-78"/>
              <a:cs typeface="IRANSans(FaNum) Black" panose="020B0506030804020204" pitchFamily="34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45" y="1700808"/>
            <a:ext cx="5381655" cy="41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30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4848" y="404664"/>
            <a:ext cx="7303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800" b="1" dirty="0">
                <a:solidFill>
                  <a:srgbClr val="7030A0"/>
                </a:solidFill>
                <a:cs typeface="B Titr" pitchFamily="2" charset="-78"/>
              </a:rPr>
              <a:t>سه چالش اصلی / سه مولفه اصلی</a:t>
            </a:r>
          </a:p>
        </p:txBody>
      </p:sp>
      <p:sp>
        <p:nvSpPr>
          <p:cNvPr id="7" name="Chevron 6"/>
          <p:cNvSpPr/>
          <p:nvPr/>
        </p:nvSpPr>
        <p:spPr>
          <a:xfrm rot="5400000">
            <a:off x="2402708" y="3089845"/>
            <a:ext cx="1171067" cy="985283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rgbClr val="FF8700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5726490" y="2976063"/>
            <a:ext cx="1171067" cy="985283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rgbClr val="FF8700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rot="5400000">
            <a:off x="9050273" y="3089845"/>
            <a:ext cx="1171067" cy="985283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rgbClr val="FF8700"/>
              </a:solidFill>
            </a:endParaRPr>
          </a:p>
        </p:txBody>
      </p:sp>
      <p:sp>
        <p:nvSpPr>
          <p:cNvPr id="10" name="Shape 183"/>
          <p:cNvSpPr txBox="1">
            <a:spLocks/>
          </p:cNvSpPr>
          <p:nvPr/>
        </p:nvSpPr>
        <p:spPr>
          <a:xfrm>
            <a:off x="8785468" y="1824967"/>
            <a:ext cx="2423100" cy="58267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fa-IR" sz="3600" b="1" dirty="0">
                <a:solidFill>
                  <a:schemeClr val="accent4">
                    <a:lumMod val="50000"/>
                  </a:schemeClr>
                </a:solidFill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      ذخیره</a:t>
            </a:r>
          </a:p>
          <a:p>
            <a:pPr marL="457200" indent="-457200"/>
            <a:endParaRPr lang="fa-IR" dirty="0"/>
          </a:p>
          <a:p>
            <a:pPr marL="457200" indent="-457200"/>
            <a:endParaRPr lang="fa-IR" dirty="0"/>
          </a:p>
        </p:txBody>
      </p:sp>
      <p:sp>
        <p:nvSpPr>
          <p:cNvPr id="11" name="Shape 183"/>
          <p:cNvSpPr txBox="1">
            <a:spLocks/>
          </p:cNvSpPr>
          <p:nvPr/>
        </p:nvSpPr>
        <p:spPr>
          <a:xfrm>
            <a:off x="5257076" y="1824967"/>
            <a:ext cx="2423100" cy="58267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fa-IR" sz="3600" b="1" dirty="0">
                <a:cs typeface="B Vahid" pitchFamily="2" charset="-78"/>
              </a:rPr>
              <a:t>      </a:t>
            </a:r>
            <a:r>
              <a:rPr lang="fa-IR" sz="3600" b="1" dirty="0">
                <a:solidFill>
                  <a:schemeClr val="accent4">
                    <a:lumMod val="50000"/>
                  </a:schemeClr>
                </a:solidFill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پردازش</a:t>
            </a:r>
          </a:p>
          <a:p>
            <a:pPr marL="457200" indent="-457200"/>
            <a:endParaRPr lang="fa-IR" dirty="0"/>
          </a:p>
          <a:p>
            <a:pPr marL="457200" indent="-457200"/>
            <a:endParaRPr lang="fa-IR" dirty="0"/>
          </a:p>
        </p:txBody>
      </p:sp>
      <p:sp>
        <p:nvSpPr>
          <p:cNvPr id="12" name="Shape 183"/>
          <p:cNvSpPr txBox="1">
            <a:spLocks/>
          </p:cNvSpPr>
          <p:nvPr/>
        </p:nvSpPr>
        <p:spPr>
          <a:xfrm>
            <a:off x="1631504" y="1767441"/>
            <a:ext cx="3359204" cy="58267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fa-IR" sz="3600" b="1" dirty="0">
                <a:cs typeface="B Vahid" pitchFamily="2" charset="-78"/>
              </a:rPr>
              <a:t>      </a:t>
            </a:r>
            <a:r>
              <a:rPr lang="fa-IR" sz="3600" b="1" dirty="0">
                <a:solidFill>
                  <a:schemeClr val="accent4">
                    <a:lumMod val="50000"/>
                  </a:schemeClr>
                </a:solidFill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مدیریت منابع</a:t>
            </a:r>
          </a:p>
          <a:p>
            <a:pPr marL="457200" indent="-457200"/>
            <a:endParaRPr lang="fa-IR" dirty="0"/>
          </a:p>
          <a:p>
            <a:pPr marL="457200" indent="-457200"/>
            <a:endParaRPr lang="fa-IR" dirty="0"/>
          </a:p>
        </p:txBody>
      </p:sp>
      <p:sp>
        <p:nvSpPr>
          <p:cNvPr id="13" name="Rounded Rectangle 12"/>
          <p:cNvSpPr/>
          <p:nvPr/>
        </p:nvSpPr>
        <p:spPr>
          <a:xfrm>
            <a:off x="1847528" y="4529764"/>
            <a:ext cx="2222782" cy="7034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YARN</a:t>
            </a:r>
            <a:endParaRPr lang="fa-IR" sz="200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57076" y="4529764"/>
            <a:ext cx="2086303" cy="7034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Map/Reduce</a:t>
            </a:r>
            <a:endParaRPr lang="fa-IR" sz="2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550699" y="4529764"/>
            <a:ext cx="2153813" cy="7034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HDFS</a:t>
            </a:r>
            <a:endParaRPr lang="fa-IR" sz="2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Left-Right Arrow 15"/>
          <p:cNvSpPr/>
          <p:nvPr/>
        </p:nvSpPr>
        <p:spPr>
          <a:xfrm>
            <a:off x="1800692" y="5594951"/>
            <a:ext cx="9099362" cy="85844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000" b="1" dirty="0">
                <a:solidFill>
                  <a:srgbClr val="002060"/>
                </a:solidFill>
                <a:latin typeface="Arial Black" panose="020B0A04020102020204" pitchFamily="34" charset="0"/>
                <a:cs typeface="B Jadid" pitchFamily="2" charset="-78"/>
              </a:rPr>
              <a:t>Hadoop</a:t>
            </a:r>
            <a:r>
              <a:rPr lang="en-US" sz="2000" b="1" dirty="0">
                <a:solidFill>
                  <a:srgbClr val="FF8700"/>
                </a:solidFill>
                <a:latin typeface="Arial Black" panose="020B0A04020102020204" pitchFamily="34" charset="0"/>
                <a:cs typeface="B Jadid" pitchFamily="2" charset="-78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Arial Black" panose="020B0A04020102020204" pitchFamily="34" charset="0"/>
                <a:cs typeface="B Jadid" pitchFamily="2" charset="-78"/>
              </a:rPr>
              <a:t>Common</a:t>
            </a:r>
            <a:r>
              <a:rPr lang="fa-IR" sz="2000" b="1" dirty="0">
                <a:solidFill>
                  <a:srgbClr val="FF8700"/>
                </a:solidFill>
                <a:latin typeface="Arial Black" panose="020B0A04020102020204" pitchFamily="34" charset="0"/>
                <a:cs typeface="B Jadid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444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08848" y="404664"/>
            <a:ext cx="3459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800" b="1" dirty="0">
                <a:solidFill>
                  <a:srgbClr val="7030A0"/>
                </a:solidFill>
                <a:cs typeface="B Titr" pitchFamily="2" charset="-78"/>
              </a:rPr>
              <a:t>تاریخچه هدوپ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767571" y="1526248"/>
            <a:ext cx="1378355" cy="754576"/>
            <a:chOff x="6721498" y="129248"/>
            <a:chExt cx="1378355" cy="754576"/>
          </a:xfrm>
        </p:grpSpPr>
        <p:sp>
          <p:nvSpPr>
            <p:cNvPr id="43" name="Rectangle 42"/>
            <p:cNvSpPr/>
            <p:nvPr/>
          </p:nvSpPr>
          <p:spPr>
            <a:xfrm>
              <a:off x="6721498" y="349224"/>
              <a:ext cx="1378355" cy="5346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TextBox 43"/>
            <p:cNvSpPr txBox="1"/>
            <p:nvPr/>
          </p:nvSpPr>
          <p:spPr>
            <a:xfrm>
              <a:off x="6721498" y="129248"/>
              <a:ext cx="1378355" cy="534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50800" rIns="14224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>
                  <a:latin typeface="Mongolian Baiti" panose="03000500000000000000" pitchFamily="66" charset="0"/>
                  <a:ea typeface="Microsoft YaHei" panose="020B0503020204020204" pitchFamily="34" charset="-122"/>
                  <a:cs typeface="Mongolian Baiti" panose="03000500000000000000" pitchFamily="66" charset="0"/>
                </a:rPr>
                <a:t>2002</a:t>
              </a:r>
              <a:r>
                <a:rPr lang="fa-IR" sz="2000" kern="1200" dirty="0"/>
                <a:t> </a:t>
              </a:r>
              <a:endParaRPr lang="en-US" sz="2000" kern="1200" dirty="0"/>
            </a:p>
          </p:txBody>
        </p:sp>
      </p:grpSp>
      <p:sp>
        <p:nvSpPr>
          <p:cNvPr id="18" name="Left Brace 17"/>
          <p:cNvSpPr/>
          <p:nvPr/>
        </p:nvSpPr>
        <p:spPr>
          <a:xfrm rot="10800000">
            <a:off x="8491900" y="1412776"/>
            <a:ext cx="275671" cy="918843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1473499" y="1468484"/>
            <a:ext cx="6904225" cy="812340"/>
            <a:chOff x="21229" y="235241"/>
            <a:chExt cx="6335349" cy="66121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21229" y="235241"/>
              <a:ext cx="6335349" cy="661218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TextBox 41"/>
            <p:cNvSpPr txBox="1"/>
            <p:nvPr/>
          </p:nvSpPr>
          <p:spPr>
            <a:xfrm>
              <a:off x="21229" y="235241"/>
              <a:ext cx="6335349" cy="6612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Nutch Web Crawler – to index 1 billion web page</a:t>
              </a:r>
              <a:r>
                <a:rPr lang="fa-IR" sz="1600" b="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ack Nerd Font Mono" panose="020B0609030202020204" pitchFamily="49" charset="0"/>
                  <a:ea typeface="Hack Nerd Font Mono" panose="020B0609030202020204" pitchFamily="49" charset="0"/>
                  <a:cs typeface="Mongolian Baiti" panose="03000500000000000000" pitchFamily="66" charset="0"/>
                </a:rPr>
                <a:t> </a:t>
              </a:r>
              <a:endParaRPr lang="en-US" sz="1600" b="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59352" y="2586853"/>
            <a:ext cx="1386574" cy="840629"/>
            <a:chOff x="6713279" y="1189853"/>
            <a:chExt cx="1386574" cy="840629"/>
          </a:xfrm>
        </p:grpSpPr>
        <p:sp>
          <p:nvSpPr>
            <p:cNvPr id="39" name="Rectangle 38"/>
            <p:cNvSpPr/>
            <p:nvPr/>
          </p:nvSpPr>
          <p:spPr>
            <a:xfrm>
              <a:off x="6751161" y="1189853"/>
              <a:ext cx="1348692" cy="5346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/>
            <p:cNvSpPr txBox="1"/>
            <p:nvPr/>
          </p:nvSpPr>
          <p:spPr>
            <a:xfrm>
              <a:off x="6713279" y="1495882"/>
              <a:ext cx="1348692" cy="534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50800" rIns="14224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>
                  <a:latin typeface="Mongolian Baiti" panose="03000500000000000000" pitchFamily="66" charset="0"/>
                  <a:ea typeface="Microsoft YaHei" panose="020B0503020204020204" pitchFamily="34" charset="-122"/>
                  <a:cs typeface="Mongolian Baiti" panose="03000500000000000000" pitchFamily="66" charset="0"/>
                </a:rPr>
                <a:t>2003</a:t>
              </a:r>
            </a:p>
          </p:txBody>
        </p:sp>
      </p:grpSp>
      <p:sp>
        <p:nvSpPr>
          <p:cNvPr id="21" name="Left Brace 20"/>
          <p:cNvSpPr/>
          <p:nvPr/>
        </p:nvSpPr>
        <p:spPr>
          <a:xfrm rot="10800000">
            <a:off x="8484115" y="2764034"/>
            <a:ext cx="185405" cy="714838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/>
          <p:cNvGrpSpPr/>
          <p:nvPr/>
        </p:nvGrpSpPr>
        <p:grpSpPr>
          <a:xfrm>
            <a:off x="1473499" y="2704589"/>
            <a:ext cx="6935450" cy="745243"/>
            <a:chOff x="0" y="1142741"/>
            <a:chExt cx="6362876" cy="568012"/>
          </a:xfrm>
        </p:grpSpPr>
        <p:sp>
          <p:nvSpPr>
            <p:cNvPr id="37" name="Rectangle 36"/>
            <p:cNvSpPr/>
            <p:nvPr/>
          </p:nvSpPr>
          <p:spPr>
            <a:xfrm>
              <a:off x="0" y="1142741"/>
              <a:ext cx="6362876" cy="56801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TextBox 37"/>
            <p:cNvSpPr txBox="1"/>
            <p:nvPr/>
          </p:nvSpPr>
          <p:spPr>
            <a:xfrm>
              <a:off x="0" y="1142741"/>
              <a:ext cx="6362876" cy="568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0" kern="1200" dirty="0"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The Google File System – Google Article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67571" y="3815776"/>
            <a:ext cx="1434715" cy="623779"/>
            <a:chOff x="6693812" y="2063893"/>
            <a:chExt cx="1434715" cy="714030"/>
          </a:xfrm>
        </p:grpSpPr>
        <p:sp>
          <p:nvSpPr>
            <p:cNvPr id="35" name="Rectangle 34"/>
            <p:cNvSpPr/>
            <p:nvPr/>
          </p:nvSpPr>
          <p:spPr>
            <a:xfrm>
              <a:off x="6693812" y="2063893"/>
              <a:ext cx="1406041" cy="5346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/>
            <p:cNvSpPr txBox="1"/>
            <p:nvPr/>
          </p:nvSpPr>
          <p:spPr>
            <a:xfrm>
              <a:off x="6722486" y="2243323"/>
              <a:ext cx="1406041" cy="534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50800" rIns="14224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>
                  <a:latin typeface="Mongolian Baiti" panose="03000500000000000000" pitchFamily="66" charset="0"/>
                  <a:ea typeface="Microsoft YaHei" panose="020B0503020204020204" pitchFamily="34" charset="-122"/>
                  <a:cs typeface="Mongolian Baiti" panose="03000500000000000000" pitchFamily="66" charset="0"/>
                </a:rPr>
                <a:t>2004</a:t>
              </a:r>
            </a:p>
          </p:txBody>
        </p:sp>
      </p:grpSp>
      <p:sp>
        <p:nvSpPr>
          <p:cNvPr id="24" name="Left Brace 23"/>
          <p:cNvSpPr/>
          <p:nvPr/>
        </p:nvSpPr>
        <p:spPr>
          <a:xfrm rot="10800000">
            <a:off x="8491900" y="3775646"/>
            <a:ext cx="234041" cy="806238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/>
          <p:cNvGrpSpPr/>
          <p:nvPr/>
        </p:nvGrpSpPr>
        <p:grpSpPr>
          <a:xfrm>
            <a:off x="1454705" y="3785106"/>
            <a:ext cx="6904225" cy="779634"/>
            <a:chOff x="38931" y="1880570"/>
            <a:chExt cx="6292720" cy="779634"/>
          </a:xfrm>
        </p:grpSpPr>
        <p:sp>
          <p:nvSpPr>
            <p:cNvPr id="33" name="Rectangle 32"/>
            <p:cNvSpPr/>
            <p:nvPr/>
          </p:nvSpPr>
          <p:spPr>
            <a:xfrm>
              <a:off x="38931" y="1880570"/>
              <a:ext cx="6292720" cy="77963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/>
            <p:cNvSpPr txBox="1"/>
            <p:nvPr/>
          </p:nvSpPr>
          <p:spPr>
            <a:xfrm>
              <a:off x="38931" y="1880570"/>
              <a:ext cx="6292720" cy="779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0" kern="1200" dirty="0"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Nutch DFS : NameNode and DataNode</a:t>
              </a:r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0" kern="1200" dirty="0"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MapReduce – Google Article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712695" y="4961516"/>
            <a:ext cx="1405237" cy="613452"/>
            <a:chOff x="6731386" y="3146762"/>
            <a:chExt cx="1405237" cy="820677"/>
          </a:xfrm>
        </p:grpSpPr>
        <p:sp>
          <p:nvSpPr>
            <p:cNvPr id="31" name="Rectangle 30"/>
            <p:cNvSpPr/>
            <p:nvPr/>
          </p:nvSpPr>
          <p:spPr>
            <a:xfrm>
              <a:off x="6731386" y="3146762"/>
              <a:ext cx="1368467" cy="5346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TextBox 31"/>
            <p:cNvSpPr txBox="1"/>
            <p:nvPr/>
          </p:nvSpPr>
          <p:spPr>
            <a:xfrm>
              <a:off x="6768156" y="3432839"/>
              <a:ext cx="1368467" cy="534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50800" rIns="142240" bIns="50800" numCol="1" spcCol="1270" anchor="ctr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>
                  <a:latin typeface="Mongolian Baiti" panose="03000500000000000000" pitchFamily="66" charset="0"/>
                  <a:ea typeface="Microsoft YaHei" panose="020B0503020204020204" pitchFamily="34" charset="-122"/>
                  <a:cs typeface="Mongolian Baiti" panose="03000500000000000000" pitchFamily="66" charset="0"/>
                </a:rPr>
                <a:t>2005</a:t>
              </a:r>
            </a:p>
          </p:txBody>
        </p:sp>
      </p:grpSp>
      <p:sp>
        <p:nvSpPr>
          <p:cNvPr id="27" name="Left Brace 26"/>
          <p:cNvSpPr/>
          <p:nvPr/>
        </p:nvSpPr>
        <p:spPr>
          <a:xfrm rot="10800000">
            <a:off x="8444733" y="4871604"/>
            <a:ext cx="273693" cy="985668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1454705" y="4993571"/>
            <a:ext cx="6941809" cy="741735"/>
            <a:chOff x="31689" y="2891175"/>
            <a:chExt cx="6337546" cy="741735"/>
          </a:xfrm>
        </p:grpSpPr>
        <p:sp>
          <p:nvSpPr>
            <p:cNvPr id="29" name="Rectangle 28"/>
            <p:cNvSpPr/>
            <p:nvPr/>
          </p:nvSpPr>
          <p:spPr>
            <a:xfrm>
              <a:off x="31689" y="2891175"/>
              <a:ext cx="6337546" cy="74173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31689" y="2891175"/>
              <a:ext cx="6337546" cy="741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0" kern="1200" dirty="0"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Nutch </a:t>
              </a:r>
              <a:r>
                <a:rPr lang="en-US" sz="1600" b="0" kern="1200" dirty="0" err="1"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Joind</a:t>
              </a:r>
              <a:r>
                <a:rPr lang="en-US" sz="1600" b="0" kern="1200" dirty="0"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 Apache Incubator</a:t>
              </a:r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0" kern="1200" dirty="0"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MapReduce in Nutch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9477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08848" y="404664"/>
            <a:ext cx="3459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800" b="1" dirty="0">
                <a:solidFill>
                  <a:srgbClr val="7030A0"/>
                </a:solidFill>
                <a:cs typeface="B Titr" pitchFamily="2" charset="-78"/>
              </a:rPr>
              <a:t>تاریخچه هدوپ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767571" y="1933888"/>
            <a:ext cx="1378355" cy="754576"/>
            <a:chOff x="6721498" y="129248"/>
            <a:chExt cx="1378355" cy="754576"/>
          </a:xfrm>
        </p:grpSpPr>
        <p:sp>
          <p:nvSpPr>
            <p:cNvPr id="43" name="Rectangle 42"/>
            <p:cNvSpPr/>
            <p:nvPr/>
          </p:nvSpPr>
          <p:spPr>
            <a:xfrm>
              <a:off x="6721498" y="349224"/>
              <a:ext cx="1378355" cy="5346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TextBox 43"/>
            <p:cNvSpPr txBox="1"/>
            <p:nvPr/>
          </p:nvSpPr>
          <p:spPr>
            <a:xfrm>
              <a:off x="6721498" y="129248"/>
              <a:ext cx="1378355" cy="534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50800" rIns="14224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>
                  <a:latin typeface="Mongolian Baiti" panose="03000500000000000000" pitchFamily="66" charset="0"/>
                  <a:ea typeface="Microsoft YaHei" panose="020B0503020204020204" pitchFamily="34" charset="-122"/>
                  <a:cs typeface="Mongolian Baiti" panose="03000500000000000000" pitchFamily="66" charset="0"/>
                </a:rPr>
                <a:t>2006</a:t>
              </a:r>
              <a:r>
                <a:rPr lang="fa-IR" sz="2000" kern="1200" dirty="0"/>
                <a:t> </a:t>
              </a:r>
              <a:endParaRPr lang="en-US" sz="2000" kern="1200" dirty="0"/>
            </a:p>
          </p:txBody>
        </p:sp>
      </p:grpSp>
      <p:sp>
        <p:nvSpPr>
          <p:cNvPr id="18" name="Left Brace 17"/>
          <p:cNvSpPr/>
          <p:nvPr/>
        </p:nvSpPr>
        <p:spPr>
          <a:xfrm rot="10800000">
            <a:off x="8268010" y="1556790"/>
            <a:ext cx="409294" cy="1357118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Group 19"/>
          <p:cNvGrpSpPr/>
          <p:nvPr/>
        </p:nvGrpSpPr>
        <p:grpSpPr>
          <a:xfrm>
            <a:off x="8796245" y="3088734"/>
            <a:ext cx="1378355" cy="774809"/>
            <a:chOff x="6721498" y="1189853"/>
            <a:chExt cx="1378355" cy="926697"/>
          </a:xfrm>
        </p:grpSpPr>
        <p:sp>
          <p:nvSpPr>
            <p:cNvPr id="39" name="Rectangle 38"/>
            <p:cNvSpPr/>
            <p:nvPr/>
          </p:nvSpPr>
          <p:spPr>
            <a:xfrm>
              <a:off x="6751161" y="1189853"/>
              <a:ext cx="1348692" cy="5346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/>
            <p:cNvSpPr txBox="1"/>
            <p:nvPr/>
          </p:nvSpPr>
          <p:spPr>
            <a:xfrm>
              <a:off x="6721498" y="1581950"/>
              <a:ext cx="1348692" cy="534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50800" rIns="14224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>
                  <a:latin typeface="Mongolian Baiti" panose="03000500000000000000" pitchFamily="66" charset="0"/>
                  <a:ea typeface="Microsoft YaHei" panose="020B0503020204020204" pitchFamily="34" charset="-122"/>
                  <a:cs typeface="Mongolian Baiti" panose="03000500000000000000" pitchFamily="66" charset="0"/>
                </a:rPr>
                <a:t>2007</a:t>
              </a:r>
            </a:p>
          </p:txBody>
        </p:sp>
      </p:grpSp>
      <p:sp>
        <p:nvSpPr>
          <p:cNvPr id="21" name="Left Brace 20"/>
          <p:cNvSpPr/>
          <p:nvPr/>
        </p:nvSpPr>
        <p:spPr>
          <a:xfrm rot="10800000">
            <a:off x="8491900" y="3261793"/>
            <a:ext cx="185405" cy="714838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8802561" y="4321561"/>
            <a:ext cx="1425224" cy="733476"/>
            <a:chOff x="6693812" y="2063893"/>
            <a:chExt cx="1425224" cy="976203"/>
          </a:xfrm>
        </p:grpSpPr>
        <p:sp>
          <p:nvSpPr>
            <p:cNvPr id="35" name="Rectangle 34"/>
            <p:cNvSpPr/>
            <p:nvPr/>
          </p:nvSpPr>
          <p:spPr>
            <a:xfrm>
              <a:off x="6693812" y="2063893"/>
              <a:ext cx="1406041" cy="5346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/>
            <p:cNvSpPr txBox="1"/>
            <p:nvPr/>
          </p:nvSpPr>
          <p:spPr>
            <a:xfrm>
              <a:off x="6712995" y="2505496"/>
              <a:ext cx="1406041" cy="534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50800" rIns="14224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>
                  <a:latin typeface="Mongolian Baiti" panose="03000500000000000000" pitchFamily="66" charset="0"/>
                  <a:ea typeface="Microsoft YaHei" panose="020B0503020204020204" pitchFamily="34" charset="-122"/>
                  <a:cs typeface="Mongolian Baiti" panose="03000500000000000000" pitchFamily="66" charset="0"/>
                </a:rPr>
                <a:t>2008</a:t>
              </a:r>
            </a:p>
          </p:txBody>
        </p:sp>
      </p:grpSp>
      <p:sp>
        <p:nvSpPr>
          <p:cNvPr id="24" name="Left Brace 23"/>
          <p:cNvSpPr/>
          <p:nvPr/>
        </p:nvSpPr>
        <p:spPr>
          <a:xfrm rot="10800000">
            <a:off x="8398865" y="4525580"/>
            <a:ext cx="281208" cy="670914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8754129" y="5573351"/>
            <a:ext cx="1405237" cy="820677"/>
            <a:chOff x="6731386" y="3146762"/>
            <a:chExt cx="1405237" cy="820677"/>
          </a:xfrm>
        </p:grpSpPr>
        <p:sp>
          <p:nvSpPr>
            <p:cNvPr id="31" name="Rectangle 30"/>
            <p:cNvSpPr/>
            <p:nvPr/>
          </p:nvSpPr>
          <p:spPr>
            <a:xfrm>
              <a:off x="6731386" y="3146762"/>
              <a:ext cx="1368467" cy="5346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TextBox 31"/>
            <p:cNvSpPr txBox="1"/>
            <p:nvPr/>
          </p:nvSpPr>
          <p:spPr>
            <a:xfrm>
              <a:off x="6768156" y="3432839"/>
              <a:ext cx="1368467" cy="534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50800" rIns="142240" bIns="50800" numCol="1" spcCol="1270" anchor="ctr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>
                  <a:latin typeface="Mongolian Baiti" panose="03000500000000000000" pitchFamily="66" charset="0"/>
                  <a:ea typeface="Microsoft YaHei" panose="020B0503020204020204" pitchFamily="34" charset="-122"/>
                  <a:cs typeface="Mongolian Baiti" panose="03000500000000000000" pitchFamily="66" charset="0"/>
                </a:rPr>
                <a:t>2009</a:t>
              </a:r>
            </a:p>
          </p:txBody>
        </p:sp>
      </p:grpSp>
      <p:sp>
        <p:nvSpPr>
          <p:cNvPr id="27" name="Left Brace 26"/>
          <p:cNvSpPr/>
          <p:nvPr/>
        </p:nvSpPr>
        <p:spPr>
          <a:xfrm rot="10800000">
            <a:off x="8383860" y="5631062"/>
            <a:ext cx="273693" cy="985668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5" name="Group 44"/>
          <p:cNvGrpSpPr/>
          <p:nvPr/>
        </p:nvGrpSpPr>
        <p:grpSpPr>
          <a:xfrm>
            <a:off x="1042072" y="980728"/>
            <a:ext cx="7187528" cy="2088231"/>
            <a:chOff x="-773" y="67007"/>
            <a:chExt cx="6633236" cy="1496093"/>
          </a:xfrm>
          <a:noFill/>
        </p:grpSpPr>
        <p:sp>
          <p:nvSpPr>
            <p:cNvPr id="58" name="Rectangle 57"/>
            <p:cNvSpPr/>
            <p:nvPr/>
          </p:nvSpPr>
          <p:spPr>
            <a:xfrm>
              <a:off x="11131" y="67007"/>
              <a:ext cx="6621332" cy="1186556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-773" y="376544"/>
              <a:ext cx="6585378" cy="11865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Hadoop Subproject Created from Nutch : NDFS+MR</a:t>
              </a:r>
            </a:p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Hadoop 0.1.0 Released</a:t>
              </a:r>
            </a:p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Doug Cutting Joined Yahoo as Hadoop team Leader</a:t>
              </a:r>
            </a:p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Hadoop sorts 1.8 TB on 188 Nodes in 48 Hours</a:t>
              </a:r>
            </a:p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Yahoo</a:t>
              </a:r>
              <a:r>
                <a:rPr lang="en-US" sz="1600" b="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 deploys 300 Machine Hadoop cluster – 600 by end of the year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28800" y="3274034"/>
            <a:ext cx="7227439" cy="922645"/>
            <a:chOff x="0" y="1352538"/>
            <a:chExt cx="6650102" cy="922645"/>
          </a:xfrm>
        </p:grpSpPr>
        <p:sp>
          <p:nvSpPr>
            <p:cNvPr id="56" name="Rectangle 55"/>
            <p:cNvSpPr/>
            <p:nvPr/>
          </p:nvSpPr>
          <p:spPr>
            <a:xfrm>
              <a:off x="0" y="1352539"/>
              <a:ext cx="6650102" cy="65711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TextBox 56"/>
            <p:cNvSpPr txBox="1"/>
            <p:nvPr/>
          </p:nvSpPr>
          <p:spPr>
            <a:xfrm>
              <a:off x="0" y="1352538"/>
              <a:ext cx="6650102" cy="922645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First release of Hadoop including </a:t>
              </a:r>
              <a:r>
                <a:rPr lang="en-US" sz="1600" dirty="0" err="1"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Hbase</a:t>
              </a:r>
              <a:endParaRPr lang="en-US" sz="1600" dirty="0"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endParaRPr>
            </a:p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Only 3 Companies listed in “Powered By Hadoop” section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063777" y="4473678"/>
            <a:ext cx="7204233" cy="7747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>
            <a:defPPr>
              <a:defRPr lang="fa-IR"/>
            </a:defPPr>
            <a:lvl2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  <a:defRPr sz="1600" b="0"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defRPr>
            </a:lvl2pPr>
          </a:lstStyle>
          <a:p>
            <a:pPr lvl="1"/>
            <a:r>
              <a:rPr lang="en-US" dirty="0"/>
              <a:t>Hadoop : Apache Top-Level Project</a:t>
            </a:r>
          </a:p>
          <a:p>
            <a:pPr lvl="1"/>
            <a:r>
              <a:rPr lang="en-US" dirty="0"/>
              <a:t>Hadoop wins </a:t>
            </a:r>
            <a:r>
              <a:rPr lang="en-US" dirty="0" err="1"/>
              <a:t>TeraByte</a:t>
            </a:r>
            <a:r>
              <a:rPr lang="en-US" dirty="0"/>
              <a:t> Sort Benchmark – 1TB / 910 node / 209 Sec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028800" y="5645825"/>
            <a:ext cx="7200799" cy="879519"/>
            <a:chOff x="0" y="2839253"/>
            <a:chExt cx="6623629" cy="879519"/>
          </a:xfrm>
        </p:grpSpPr>
        <p:sp>
          <p:nvSpPr>
            <p:cNvPr id="52" name="Rectangle 51"/>
            <p:cNvSpPr/>
            <p:nvPr/>
          </p:nvSpPr>
          <p:spPr>
            <a:xfrm>
              <a:off x="0" y="2839253"/>
              <a:ext cx="6623629" cy="87951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TextBox 52"/>
            <p:cNvSpPr txBox="1"/>
            <p:nvPr/>
          </p:nvSpPr>
          <p:spPr>
            <a:xfrm>
              <a:off x="0" y="2839253"/>
              <a:ext cx="6623629" cy="8795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Hadoop Core renamed to Hadoop Common</a:t>
              </a:r>
              <a:endPara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endParaRPr>
            </a:p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MapReduce / HDFS are Separate subproject</a:t>
              </a:r>
            </a:p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ack Nerd Font Mono" panose="020B0609030202020204" pitchFamily="49" charset="0"/>
                  <a:ea typeface="Hack Nerd Font Mono" panose="020B0609030202020204" pitchFamily="49" charset="0"/>
                  <a:cs typeface="Hack Nerd Font Mono" panose="020B0609030202020204" pitchFamily="49" charset="0"/>
                </a:rPr>
                <a:t>Google sorted 1 TB in 68Sec / Yahoo sorted in 62Sec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9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23286">
            <a:off x="5830525" y="2578023"/>
            <a:ext cx="5362454" cy="23315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71434" y="375046"/>
            <a:ext cx="6086923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anose="00000700000000000000" pitchFamily="2" charset="-78"/>
              </a:rPr>
              <a:t>نسخه های مختلف هدوپ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67408" y="1052736"/>
            <a:ext cx="7027408" cy="5511022"/>
            <a:chOff x="1487488" y="938337"/>
            <a:chExt cx="7027408" cy="5511022"/>
          </a:xfrm>
        </p:grpSpPr>
        <p:sp>
          <p:nvSpPr>
            <p:cNvPr id="5" name="Freeform 4"/>
            <p:cNvSpPr/>
            <p:nvPr/>
          </p:nvSpPr>
          <p:spPr>
            <a:xfrm>
              <a:off x="1487488" y="938337"/>
              <a:ext cx="4583411" cy="612413"/>
            </a:xfrm>
            <a:custGeom>
              <a:avLst/>
              <a:gdLst>
                <a:gd name="connsiteX0" fmla="*/ 0 w 3699399"/>
                <a:gd name="connsiteY0" fmla="*/ 47180 h 471798"/>
                <a:gd name="connsiteX1" fmla="*/ 47180 w 3699399"/>
                <a:gd name="connsiteY1" fmla="*/ 0 h 471798"/>
                <a:gd name="connsiteX2" fmla="*/ 3652219 w 3699399"/>
                <a:gd name="connsiteY2" fmla="*/ 0 h 471798"/>
                <a:gd name="connsiteX3" fmla="*/ 3699399 w 3699399"/>
                <a:gd name="connsiteY3" fmla="*/ 47180 h 471798"/>
                <a:gd name="connsiteX4" fmla="*/ 3699399 w 3699399"/>
                <a:gd name="connsiteY4" fmla="*/ 424618 h 471798"/>
                <a:gd name="connsiteX5" fmla="*/ 3652219 w 3699399"/>
                <a:gd name="connsiteY5" fmla="*/ 471798 h 471798"/>
                <a:gd name="connsiteX6" fmla="*/ 47180 w 3699399"/>
                <a:gd name="connsiteY6" fmla="*/ 471798 h 471798"/>
                <a:gd name="connsiteX7" fmla="*/ 0 w 3699399"/>
                <a:gd name="connsiteY7" fmla="*/ 424618 h 471798"/>
                <a:gd name="connsiteX8" fmla="*/ 0 w 3699399"/>
                <a:gd name="connsiteY8" fmla="*/ 47180 h 47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99399" h="471798">
                  <a:moveTo>
                    <a:pt x="0" y="47180"/>
                  </a:moveTo>
                  <a:cubicBezTo>
                    <a:pt x="0" y="21123"/>
                    <a:pt x="21123" y="0"/>
                    <a:pt x="47180" y="0"/>
                  </a:cubicBezTo>
                  <a:lnTo>
                    <a:pt x="3652219" y="0"/>
                  </a:lnTo>
                  <a:cubicBezTo>
                    <a:pt x="3678276" y="0"/>
                    <a:pt x="3699399" y="21123"/>
                    <a:pt x="3699399" y="47180"/>
                  </a:cubicBezTo>
                  <a:lnTo>
                    <a:pt x="3699399" y="424618"/>
                  </a:lnTo>
                  <a:cubicBezTo>
                    <a:pt x="3699399" y="450675"/>
                    <a:pt x="3678276" y="471798"/>
                    <a:pt x="3652219" y="471798"/>
                  </a:cubicBezTo>
                  <a:lnTo>
                    <a:pt x="47180" y="471798"/>
                  </a:lnTo>
                  <a:cubicBezTo>
                    <a:pt x="21123" y="471798"/>
                    <a:pt x="0" y="450675"/>
                    <a:pt x="0" y="424618"/>
                  </a:cubicBezTo>
                  <a:lnTo>
                    <a:pt x="0" y="4718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018" tIns="90018" rIns="626688" bIns="90018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>
                  <a:latin typeface="Myriad Pro Light" panose="020B0603030403020204" pitchFamily="34" charset="0"/>
                </a:rPr>
                <a:t>2006 – Hadoop 0.1.0 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931485" y="5836946"/>
              <a:ext cx="4583411" cy="612413"/>
            </a:xfrm>
            <a:custGeom>
              <a:avLst/>
              <a:gdLst>
                <a:gd name="connsiteX0" fmla="*/ 0 w 3699399"/>
                <a:gd name="connsiteY0" fmla="*/ 47180 h 471798"/>
                <a:gd name="connsiteX1" fmla="*/ 47180 w 3699399"/>
                <a:gd name="connsiteY1" fmla="*/ 0 h 471798"/>
                <a:gd name="connsiteX2" fmla="*/ 3652219 w 3699399"/>
                <a:gd name="connsiteY2" fmla="*/ 0 h 471798"/>
                <a:gd name="connsiteX3" fmla="*/ 3699399 w 3699399"/>
                <a:gd name="connsiteY3" fmla="*/ 47180 h 471798"/>
                <a:gd name="connsiteX4" fmla="*/ 3699399 w 3699399"/>
                <a:gd name="connsiteY4" fmla="*/ 424618 h 471798"/>
                <a:gd name="connsiteX5" fmla="*/ 3652219 w 3699399"/>
                <a:gd name="connsiteY5" fmla="*/ 471798 h 471798"/>
                <a:gd name="connsiteX6" fmla="*/ 47180 w 3699399"/>
                <a:gd name="connsiteY6" fmla="*/ 471798 h 471798"/>
                <a:gd name="connsiteX7" fmla="*/ 0 w 3699399"/>
                <a:gd name="connsiteY7" fmla="*/ 424618 h 471798"/>
                <a:gd name="connsiteX8" fmla="*/ 0 w 3699399"/>
                <a:gd name="connsiteY8" fmla="*/ 47180 h 47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99399" h="471798">
                  <a:moveTo>
                    <a:pt x="0" y="47180"/>
                  </a:moveTo>
                  <a:cubicBezTo>
                    <a:pt x="0" y="21123"/>
                    <a:pt x="21123" y="0"/>
                    <a:pt x="47180" y="0"/>
                  </a:cubicBezTo>
                  <a:lnTo>
                    <a:pt x="3652219" y="0"/>
                  </a:lnTo>
                  <a:cubicBezTo>
                    <a:pt x="3678276" y="0"/>
                    <a:pt x="3699399" y="21123"/>
                    <a:pt x="3699399" y="47180"/>
                  </a:cubicBezTo>
                  <a:lnTo>
                    <a:pt x="3699399" y="424618"/>
                  </a:lnTo>
                  <a:cubicBezTo>
                    <a:pt x="3699399" y="450675"/>
                    <a:pt x="3678276" y="471798"/>
                    <a:pt x="3652219" y="471798"/>
                  </a:cubicBezTo>
                  <a:lnTo>
                    <a:pt x="47180" y="471798"/>
                  </a:lnTo>
                  <a:cubicBezTo>
                    <a:pt x="21123" y="471798"/>
                    <a:pt x="0" y="450675"/>
                    <a:pt x="0" y="424618"/>
                  </a:cubicBezTo>
                  <a:lnTo>
                    <a:pt x="0" y="4718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018" tIns="90018" rIns="626688" bIns="90018" numCol="1" spcCol="1270" anchor="ctr" anchorCtr="0">
              <a:noAutofit/>
            </a:bodyPr>
            <a:lstStyle/>
            <a:p>
              <a:pPr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latin typeface="Myriad Pro Light" panose="020B0603030403020204" pitchFamily="34" charset="0"/>
                </a:rPr>
                <a:t>2018 – Hadoop 3.1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829755" y="1385738"/>
              <a:ext cx="6334289" cy="4603305"/>
              <a:chOff x="1829755" y="1385738"/>
              <a:chExt cx="6334289" cy="4603305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1829755" y="1635806"/>
                <a:ext cx="4583411" cy="612413"/>
              </a:xfrm>
              <a:custGeom>
                <a:avLst/>
                <a:gdLst>
                  <a:gd name="connsiteX0" fmla="*/ 0 w 3699399"/>
                  <a:gd name="connsiteY0" fmla="*/ 47180 h 471798"/>
                  <a:gd name="connsiteX1" fmla="*/ 47180 w 3699399"/>
                  <a:gd name="connsiteY1" fmla="*/ 0 h 471798"/>
                  <a:gd name="connsiteX2" fmla="*/ 3652219 w 3699399"/>
                  <a:gd name="connsiteY2" fmla="*/ 0 h 471798"/>
                  <a:gd name="connsiteX3" fmla="*/ 3699399 w 3699399"/>
                  <a:gd name="connsiteY3" fmla="*/ 47180 h 471798"/>
                  <a:gd name="connsiteX4" fmla="*/ 3699399 w 3699399"/>
                  <a:gd name="connsiteY4" fmla="*/ 424618 h 471798"/>
                  <a:gd name="connsiteX5" fmla="*/ 3652219 w 3699399"/>
                  <a:gd name="connsiteY5" fmla="*/ 471798 h 471798"/>
                  <a:gd name="connsiteX6" fmla="*/ 47180 w 3699399"/>
                  <a:gd name="connsiteY6" fmla="*/ 471798 h 471798"/>
                  <a:gd name="connsiteX7" fmla="*/ 0 w 3699399"/>
                  <a:gd name="connsiteY7" fmla="*/ 424618 h 471798"/>
                  <a:gd name="connsiteX8" fmla="*/ 0 w 3699399"/>
                  <a:gd name="connsiteY8" fmla="*/ 47180 h 471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99399" h="471798">
                    <a:moveTo>
                      <a:pt x="0" y="47180"/>
                    </a:moveTo>
                    <a:cubicBezTo>
                      <a:pt x="0" y="21123"/>
                      <a:pt x="21123" y="0"/>
                      <a:pt x="47180" y="0"/>
                    </a:cubicBezTo>
                    <a:lnTo>
                      <a:pt x="3652219" y="0"/>
                    </a:lnTo>
                    <a:cubicBezTo>
                      <a:pt x="3678276" y="0"/>
                      <a:pt x="3699399" y="21123"/>
                      <a:pt x="3699399" y="47180"/>
                    </a:cubicBezTo>
                    <a:lnTo>
                      <a:pt x="3699399" y="424618"/>
                    </a:lnTo>
                    <a:cubicBezTo>
                      <a:pt x="3699399" y="450675"/>
                      <a:pt x="3678276" y="471798"/>
                      <a:pt x="3652219" y="471798"/>
                    </a:cubicBezTo>
                    <a:lnTo>
                      <a:pt x="47180" y="471798"/>
                    </a:lnTo>
                    <a:cubicBezTo>
                      <a:pt x="21123" y="471798"/>
                      <a:pt x="0" y="450675"/>
                      <a:pt x="0" y="424618"/>
                    </a:cubicBezTo>
                    <a:lnTo>
                      <a:pt x="0" y="471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0018" tIns="90018" rIns="626688" bIns="90018" numCol="1" spcCol="1270" anchor="ctr" anchorCtr="0">
                <a:noAutofit/>
              </a:bodyPr>
              <a:lstStyle/>
              <a:p>
                <a:pPr algn="l" defTabSz="8890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Myriad Pro Light" panose="020B0603030403020204" pitchFamily="34" charset="0"/>
                  </a:rPr>
                  <a:t>2012 - </a:t>
                </a:r>
                <a:r>
                  <a:rPr lang="fa-IR" sz="2000" b="1" dirty="0">
                    <a:latin typeface="Myriad Pro Light" panose="020B0603030403020204" pitchFamily="34" charset="0"/>
                  </a:rPr>
                  <a:t> </a:t>
                </a:r>
                <a:r>
                  <a:rPr lang="en-US" sz="2000" b="1" dirty="0">
                    <a:latin typeface="Myriad Pro Light" panose="020B0603030403020204" pitchFamily="34" charset="0"/>
                  </a:rPr>
                  <a:t>Hadoop 1.0</a:t>
                </a: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2172023" y="2333278"/>
                <a:ext cx="4583411" cy="612413"/>
              </a:xfrm>
              <a:custGeom>
                <a:avLst/>
                <a:gdLst>
                  <a:gd name="connsiteX0" fmla="*/ 0 w 3699399"/>
                  <a:gd name="connsiteY0" fmla="*/ 47180 h 471798"/>
                  <a:gd name="connsiteX1" fmla="*/ 47180 w 3699399"/>
                  <a:gd name="connsiteY1" fmla="*/ 0 h 471798"/>
                  <a:gd name="connsiteX2" fmla="*/ 3652219 w 3699399"/>
                  <a:gd name="connsiteY2" fmla="*/ 0 h 471798"/>
                  <a:gd name="connsiteX3" fmla="*/ 3699399 w 3699399"/>
                  <a:gd name="connsiteY3" fmla="*/ 47180 h 471798"/>
                  <a:gd name="connsiteX4" fmla="*/ 3699399 w 3699399"/>
                  <a:gd name="connsiteY4" fmla="*/ 424618 h 471798"/>
                  <a:gd name="connsiteX5" fmla="*/ 3652219 w 3699399"/>
                  <a:gd name="connsiteY5" fmla="*/ 471798 h 471798"/>
                  <a:gd name="connsiteX6" fmla="*/ 47180 w 3699399"/>
                  <a:gd name="connsiteY6" fmla="*/ 471798 h 471798"/>
                  <a:gd name="connsiteX7" fmla="*/ 0 w 3699399"/>
                  <a:gd name="connsiteY7" fmla="*/ 424618 h 471798"/>
                  <a:gd name="connsiteX8" fmla="*/ 0 w 3699399"/>
                  <a:gd name="connsiteY8" fmla="*/ 47180 h 471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99399" h="471798">
                    <a:moveTo>
                      <a:pt x="0" y="47180"/>
                    </a:moveTo>
                    <a:cubicBezTo>
                      <a:pt x="0" y="21123"/>
                      <a:pt x="21123" y="0"/>
                      <a:pt x="47180" y="0"/>
                    </a:cubicBezTo>
                    <a:lnTo>
                      <a:pt x="3652219" y="0"/>
                    </a:lnTo>
                    <a:cubicBezTo>
                      <a:pt x="3678276" y="0"/>
                      <a:pt x="3699399" y="21123"/>
                      <a:pt x="3699399" y="47180"/>
                    </a:cubicBezTo>
                    <a:lnTo>
                      <a:pt x="3699399" y="424618"/>
                    </a:lnTo>
                    <a:cubicBezTo>
                      <a:pt x="3699399" y="450675"/>
                      <a:pt x="3678276" y="471798"/>
                      <a:pt x="3652219" y="471798"/>
                    </a:cubicBezTo>
                    <a:lnTo>
                      <a:pt x="47180" y="471798"/>
                    </a:lnTo>
                    <a:cubicBezTo>
                      <a:pt x="21123" y="471798"/>
                      <a:pt x="0" y="450675"/>
                      <a:pt x="0" y="424618"/>
                    </a:cubicBezTo>
                    <a:lnTo>
                      <a:pt x="0" y="471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0018" tIns="90018" rIns="626688" bIns="90018" numCol="1" spcCol="1270" anchor="ctr" anchorCtr="0">
                <a:noAutofit/>
              </a:bodyPr>
              <a:lstStyle/>
              <a:p>
                <a:pPr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Myriad Pro Light" panose="020B0603030403020204" pitchFamily="34" charset="0"/>
                  </a:rPr>
                  <a:t>2013 – Hadoop 2.2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514290" y="3030747"/>
                <a:ext cx="4583411" cy="612413"/>
              </a:xfrm>
              <a:custGeom>
                <a:avLst/>
                <a:gdLst>
                  <a:gd name="connsiteX0" fmla="*/ 0 w 3699399"/>
                  <a:gd name="connsiteY0" fmla="*/ 47180 h 471798"/>
                  <a:gd name="connsiteX1" fmla="*/ 47180 w 3699399"/>
                  <a:gd name="connsiteY1" fmla="*/ 0 h 471798"/>
                  <a:gd name="connsiteX2" fmla="*/ 3652219 w 3699399"/>
                  <a:gd name="connsiteY2" fmla="*/ 0 h 471798"/>
                  <a:gd name="connsiteX3" fmla="*/ 3699399 w 3699399"/>
                  <a:gd name="connsiteY3" fmla="*/ 47180 h 471798"/>
                  <a:gd name="connsiteX4" fmla="*/ 3699399 w 3699399"/>
                  <a:gd name="connsiteY4" fmla="*/ 424618 h 471798"/>
                  <a:gd name="connsiteX5" fmla="*/ 3652219 w 3699399"/>
                  <a:gd name="connsiteY5" fmla="*/ 471798 h 471798"/>
                  <a:gd name="connsiteX6" fmla="*/ 47180 w 3699399"/>
                  <a:gd name="connsiteY6" fmla="*/ 471798 h 471798"/>
                  <a:gd name="connsiteX7" fmla="*/ 0 w 3699399"/>
                  <a:gd name="connsiteY7" fmla="*/ 424618 h 471798"/>
                  <a:gd name="connsiteX8" fmla="*/ 0 w 3699399"/>
                  <a:gd name="connsiteY8" fmla="*/ 47180 h 471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99399" h="471798">
                    <a:moveTo>
                      <a:pt x="0" y="47180"/>
                    </a:moveTo>
                    <a:cubicBezTo>
                      <a:pt x="0" y="21123"/>
                      <a:pt x="21123" y="0"/>
                      <a:pt x="47180" y="0"/>
                    </a:cubicBezTo>
                    <a:lnTo>
                      <a:pt x="3652219" y="0"/>
                    </a:lnTo>
                    <a:cubicBezTo>
                      <a:pt x="3678276" y="0"/>
                      <a:pt x="3699399" y="21123"/>
                      <a:pt x="3699399" y="47180"/>
                    </a:cubicBezTo>
                    <a:lnTo>
                      <a:pt x="3699399" y="424618"/>
                    </a:lnTo>
                    <a:cubicBezTo>
                      <a:pt x="3699399" y="450675"/>
                      <a:pt x="3678276" y="471798"/>
                      <a:pt x="3652219" y="471798"/>
                    </a:cubicBezTo>
                    <a:lnTo>
                      <a:pt x="47180" y="471798"/>
                    </a:lnTo>
                    <a:cubicBezTo>
                      <a:pt x="21123" y="471798"/>
                      <a:pt x="0" y="450675"/>
                      <a:pt x="0" y="424618"/>
                    </a:cubicBezTo>
                    <a:lnTo>
                      <a:pt x="0" y="471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0018" tIns="90018" rIns="626688" bIns="90018" numCol="1" spcCol="1270" anchor="ctr" anchorCtr="0">
                <a:noAutofit/>
              </a:bodyPr>
              <a:lstStyle/>
              <a:p>
                <a:pPr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Myriad Pro Light" panose="020B0603030403020204" pitchFamily="34" charset="0"/>
                  </a:rPr>
                  <a:t>2014 – Hadoop 2.6</a:t>
                </a: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856558" y="3728218"/>
                <a:ext cx="4583411" cy="612413"/>
              </a:xfrm>
              <a:custGeom>
                <a:avLst/>
                <a:gdLst>
                  <a:gd name="connsiteX0" fmla="*/ 0 w 3699399"/>
                  <a:gd name="connsiteY0" fmla="*/ 47180 h 471798"/>
                  <a:gd name="connsiteX1" fmla="*/ 47180 w 3699399"/>
                  <a:gd name="connsiteY1" fmla="*/ 0 h 471798"/>
                  <a:gd name="connsiteX2" fmla="*/ 3652219 w 3699399"/>
                  <a:gd name="connsiteY2" fmla="*/ 0 h 471798"/>
                  <a:gd name="connsiteX3" fmla="*/ 3699399 w 3699399"/>
                  <a:gd name="connsiteY3" fmla="*/ 47180 h 471798"/>
                  <a:gd name="connsiteX4" fmla="*/ 3699399 w 3699399"/>
                  <a:gd name="connsiteY4" fmla="*/ 424618 h 471798"/>
                  <a:gd name="connsiteX5" fmla="*/ 3652219 w 3699399"/>
                  <a:gd name="connsiteY5" fmla="*/ 471798 h 471798"/>
                  <a:gd name="connsiteX6" fmla="*/ 47180 w 3699399"/>
                  <a:gd name="connsiteY6" fmla="*/ 471798 h 471798"/>
                  <a:gd name="connsiteX7" fmla="*/ 0 w 3699399"/>
                  <a:gd name="connsiteY7" fmla="*/ 424618 h 471798"/>
                  <a:gd name="connsiteX8" fmla="*/ 0 w 3699399"/>
                  <a:gd name="connsiteY8" fmla="*/ 47180 h 471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99399" h="471798">
                    <a:moveTo>
                      <a:pt x="0" y="47180"/>
                    </a:moveTo>
                    <a:cubicBezTo>
                      <a:pt x="0" y="21123"/>
                      <a:pt x="21123" y="0"/>
                      <a:pt x="47180" y="0"/>
                    </a:cubicBezTo>
                    <a:lnTo>
                      <a:pt x="3652219" y="0"/>
                    </a:lnTo>
                    <a:cubicBezTo>
                      <a:pt x="3678276" y="0"/>
                      <a:pt x="3699399" y="21123"/>
                      <a:pt x="3699399" y="47180"/>
                    </a:cubicBezTo>
                    <a:lnTo>
                      <a:pt x="3699399" y="424618"/>
                    </a:lnTo>
                    <a:cubicBezTo>
                      <a:pt x="3699399" y="450675"/>
                      <a:pt x="3678276" y="471798"/>
                      <a:pt x="3652219" y="471798"/>
                    </a:cubicBezTo>
                    <a:lnTo>
                      <a:pt x="47180" y="471798"/>
                    </a:lnTo>
                    <a:cubicBezTo>
                      <a:pt x="21123" y="471798"/>
                      <a:pt x="0" y="450675"/>
                      <a:pt x="0" y="424618"/>
                    </a:cubicBezTo>
                    <a:lnTo>
                      <a:pt x="0" y="471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0018" tIns="90018" rIns="626688" bIns="90018" numCol="1" spcCol="1270" anchor="ctr" anchorCtr="0">
                <a:noAutofit/>
              </a:bodyPr>
              <a:lstStyle/>
              <a:p>
                <a:pPr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Myriad Pro Light" panose="020B0603030403020204" pitchFamily="34" charset="0"/>
                  </a:rPr>
                  <a:t>2015 – Hadoop 2.7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5690948" y="1385738"/>
                <a:ext cx="379950" cy="398068"/>
              </a:xfrm>
              <a:custGeom>
                <a:avLst/>
                <a:gdLst>
                  <a:gd name="connsiteX0" fmla="*/ 0 w 306668"/>
                  <a:gd name="connsiteY0" fmla="*/ 168667 h 306668"/>
                  <a:gd name="connsiteX1" fmla="*/ 69000 w 306668"/>
                  <a:gd name="connsiteY1" fmla="*/ 168667 h 306668"/>
                  <a:gd name="connsiteX2" fmla="*/ 69000 w 306668"/>
                  <a:gd name="connsiteY2" fmla="*/ 0 h 306668"/>
                  <a:gd name="connsiteX3" fmla="*/ 237668 w 306668"/>
                  <a:gd name="connsiteY3" fmla="*/ 0 h 306668"/>
                  <a:gd name="connsiteX4" fmla="*/ 237668 w 306668"/>
                  <a:gd name="connsiteY4" fmla="*/ 168667 h 306668"/>
                  <a:gd name="connsiteX5" fmla="*/ 306668 w 306668"/>
                  <a:gd name="connsiteY5" fmla="*/ 168667 h 306668"/>
                  <a:gd name="connsiteX6" fmla="*/ 153334 w 306668"/>
                  <a:gd name="connsiteY6" fmla="*/ 306668 h 306668"/>
                  <a:gd name="connsiteX7" fmla="*/ 0 w 306668"/>
                  <a:gd name="connsiteY7" fmla="*/ 168667 h 306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6668" h="306668">
                    <a:moveTo>
                      <a:pt x="0" y="168667"/>
                    </a:moveTo>
                    <a:lnTo>
                      <a:pt x="69000" y="168667"/>
                    </a:lnTo>
                    <a:lnTo>
                      <a:pt x="69000" y="0"/>
                    </a:lnTo>
                    <a:lnTo>
                      <a:pt x="237668" y="0"/>
                    </a:lnTo>
                    <a:lnTo>
                      <a:pt x="237668" y="168667"/>
                    </a:lnTo>
                    <a:lnTo>
                      <a:pt x="306668" y="168667"/>
                    </a:lnTo>
                    <a:lnTo>
                      <a:pt x="153334" y="306668"/>
                    </a:lnTo>
                    <a:lnTo>
                      <a:pt x="0" y="168667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6780" tIns="17780" rIns="86780" bIns="936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6033216" y="2083209"/>
                <a:ext cx="379950" cy="398068"/>
              </a:xfrm>
              <a:custGeom>
                <a:avLst/>
                <a:gdLst>
                  <a:gd name="connsiteX0" fmla="*/ 0 w 306668"/>
                  <a:gd name="connsiteY0" fmla="*/ 168667 h 306668"/>
                  <a:gd name="connsiteX1" fmla="*/ 69000 w 306668"/>
                  <a:gd name="connsiteY1" fmla="*/ 168667 h 306668"/>
                  <a:gd name="connsiteX2" fmla="*/ 69000 w 306668"/>
                  <a:gd name="connsiteY2" fmla="*/ 0 h 306668"/>
                  <a:gd name="connsiteX3" fmla="*/ 237668 w 306668"/>
                  <a:gd name="connsiteY3" fmla="*/ 0 h 306668"/>
                  <a:gd name="connsiteX4" fmla="*/ 237668 w 306668"/>
                  <a:gd name="connsiteY4" fmla="*/ 168667 h 306668"/>
                  <a:gd name="connsiteX5" fmla="*/ 306668 w 306668"/>
                  <a:gd name="connsiteY5" fmla="*/ 168667 h 306668"/>
                  <a:gd name="connsiteX6" fmla="*/ 153334 w 306668"/>
                  <a:gd name="connsiteY6" fmla="*/ 306668 h 306668"/>
                  <a:gd name="connsiteX7" fmla="*/ 0 w 306668"/>
                  <a:gd name="connsiteY7" fmla="*/ 168667 h 306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6668" h="306668">
                    <a:moveTo>
                      <a:pt x="0" y="168667"/>
                    </a:moveTo>
                    <a:lnTo>
                      <a:pt x="69000" y="168667"/>
                    </a:lnTo>
                    <a:lnTo>
                      <a:pt x="69000" y="0"/>
                    </a:lnTo>
                    <a:lnTo>
                      <a:pt x="237668" y="0"/>
                    </a:lnTo>
                    <a:lnTo>
                      <a:pt x="237668" y="168667"/>
                    </a:lnTo>
                    <a:lnTo>
                      <a:pt x="306668" y="168667"/>
                    </a:lnTo>
                    <a:lnTo>
                      <a:pt x="153334" y="306668"/>
                    </a:lnTo>
                    <a:lnTo>
                      <a:pt x="0" y="168667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6780" tIns="17780" rIns="86780" bIns="936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6375484" y="2770472"/>
                <a:ext cx="379950" cy="398068"/>
              </a:xfrm>
              <a:custGeom>
                <a:avLst/>
                <a:gdLst>
                  <a:gd name="connsiteX0" fmla="*/ 0 w 306668"/>
                  <a:gd name="connsiteY0" fmla="*/ 168667 h 306668"/>
                  <a:gd name="connsiteX1" fmla="*/ 69000 w 306668"/>
                  <a:gd name="connsiteY1" fmla="*/ 168667 h 306668"/>
                  <a:gd name="connsiteX2" fmla="*/ 69000 w 306668"/>
                  <a:gd name="connsiteY2" fmla="*/ 0 h 306668"/>
                  <a:gd name="connsiteX3" fmla="*/ 237668 w 306668"/>
                  <a:gd name="connsiteY3" fmla="*/ 0 h 306668"/>
                  <a:gd name="connsiteX4" fmla="*/ 237668 w 306668"/>
                  <a:gd name="connsiteY4" fmla="*/ 168667 h 306668"/>
                  <a:gd name="connsiteX5" fmla="*/ 306668 w 306668"/>
                  <a:gd name="connsiteY5" fmla="*/ 168667 h 306668"/>
                  <a:gd name="connsiteX6" fmla="*/ 153334 w 306668"/>
                  <a:gd name="connsiteY6" fmla="*/ 306668 h 306668"/>
                  <a:gd name="connsiteX7" fmla="*/ 0 w 306668"/>
                  <a:gd name="connsiteY7" fmla="*/ 168667 h 306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6668" h="306668">
                    <a:moveTo>
                      <a:pt x="0" y="168667"/>
                    </a:moveTo>
                    <a:lnTo>
                      <a:pt x="69000" y="168667"/>
                    </a:lnTo>
                    <a:lnTo>
                      <a:pt x="69000" y="0"/>
                    </a:lnTo>
                    <a:lnTo>
                      <a:pt x="237668" y="0"/>
                    </a:lnTo>
                    <a:lnTo>
                      <a:pt x="237668" y="168667"/>
                    </a:lnTo>
                    <a:lnTo>
                      <a:pt x="306668" y="168667"/>
                    </a:lnTo>
                    <a:lnTo>
                      <a:pt x="153334" y="306668"/>
                    </a:lnTo>
                    <a:lnTo>
                      <a:pt x="0" y="168667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6780" tIns="17780" rIns="86780" bIns="936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6717752" y="3474747"/>
                <a:ext cx="379950" cy="398068"/>
              </a:xfrm>
              <a:custGeom>
                <a:avLst/>
                <a:gdLst>
                  <a:gd name="connsiteX0" fmla="*/ 0 w 306668"/>
                  <a:gd name="connsiteY0" fmla="*/ 168667 h 306668"/>
                  <a:gd name="connsiteX1" fmla="*/ 69000 w 306668"/>
                  <a:gd name="connsiteY1" fmla="*/ 168667 h 306668"/>
                  <a:gd name="connsiteX2" fmla="*/ 69000 w 306668"/>
                  <a:gd name="connsiteY2" fmla="*/ 0 h 306668"/>
                  <a:gd name="connsiteX3" fmla="*/ 237668 w 306668"/>
                  <a:gd name="connsiteY3" fmla="*/ 0 h 306668"/>
                  <a:gd name="connsiteX4" fmla="*/ 237668 w 306668"/>
                  <a:gd name="connsiteY4" fmla="*/ 168667 h 306668"/>
                  <a:gd name="connsiteX5" fmla="*/ 306668 w 306668"/>
                  <a:gd name="connsiteY5" fmla="*/ 168667 h 306668"/>
                  <a:gd name="connsiteX6" fmla="*/ 153334 w 306668"/>
                  <a:gd name="connsiteY6" fmla="*/ 306668 h 306668"/>
                  <a:gd name="connsiteX7" fmla="*/ 0 w 306668"/>
                  <a:gd name="connsiteY7" fmla="*/ 168667 h 306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6668" h="306668">
                    <a:moveTo>
                      <a:pt x="0" y="168667"/>
                    </a:moveTo>
                    <a:lnTo>
                      <a:pt x="69000" y="168667"/>
                    </a:lnTo>
                    <a:lnTo>
                      <a:pt x="69000" y="0"/>
                    </a:lnTo>
                    <a:lnTo>
                      <a:pt x="237668" y="0"/>
                    </a:lnTo>
                    <a:lnTo>
                      <a:pt x="237668" y="168667"/>
                    </a:lnTo>
                    <a:lnTo>
                      <a:pt x="306668" y="168667"/>
                    </a:lnTo>
                    <a:lnTo>
                      <a:pt x="153334" y="306668"/>
                    </a:lnTo>
                    <a:lnTo>
                      <a:pt x="0" y="168667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6780" tIns="17780" rIns="86780" bIns="936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3193733" y="4425688"/>
                <a:ext cx="4583411" cy="612413"/>
              </a:xfrm>
              <a:custGeom>
                <a:avLst/>
                <a:gdLst>
                  <a:gd name="connsiteX0" fmla="*/ 0 w 3699399"/>
                  <a:gd name="connsiteY0" fmla="*/ 47180 h 471798"/>
                  <a:gd name="connsiteX1" fmla="*/ 47180 w 3699399"/>
                  <a:gd name="connsiteY1" fmla="*/ 0 h 471798"/>
                  <a:gd name="connsiteX2" fmla="*/ 3652219 w 3699399"/>
                  <a:gd name="connsiteY2" fmla="*/ 0 h 471798"/>
                  <a:gd name="connsiteX3" fmla="*/ 3699399 w 3699399"/>
                  <a:gd name="connsiteY3" fmla="*/ 47180 h 471798"/>
                  <a:gd name="connsiteX4" fmla="*/ 3699399 w 3699399"/>
                  <a:gd name="connsiteY4" fmla="*/ 424618 h 471798"/>
                  <a:gd name="connsiteX5" fmla="*/ 3652219 w 3699399"/>
                  <a:gd name="connsiteY5" fmla="*/ 471798 h 471798"/>
                  <a:gd name="connsiteX6" fmla="*/ 47180 w 3699399"/>
                  <a:gd name="connsiteY6" fmla="*/ 471798 h 471798"/>
                  <a:gd name="connsiteX7" fmla="*/ 0 w 3699399"/>
                  <a:gd name="connsiteY7" fmla="*/ 424618 h 471798"/>
                  <a:gd name="connsiteX8" fmla="*/ 0 w 3699399"/>
                  <a:gd name="connsiteY8" fmla="*/ 47180 h 471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99399" h="471798">
                    <a:moveTo>
                      <a:pt x="0" y="47180"/>
                    </a:moveTo>
                    <a:cubicBezTo>
                      <a:pt x="0" y="21123"/>
                      <a:pt x="21123" y="0"/>
                      <a:pt x="47180" y="0"/>
                    </a:cubicBezTo>
                    <a:lnTo>
                      <a:pt x="3652219" y="0"/>
                    </a:lnTo>
                    <a:cubicBezTo>
                      <a:pt x="3678276" y="0"/>
                      <a:pt x="3699399" y="21123"/>
                      <a:pt x="3699399" y="47180"/>
                    </a:cubicBezTo>
                    <a:lnTo>
                      <a:pt x="3699399" y="424618"/>
                    </a:lnTo>
                    <a:cubicBezTo>
                      <a:pt x="3699399" y="450675"/>
                      <a:pt x="3678276" y="471798"/>
                      <a:pt x="3652219" y="471798"/>
                    </a:cubicBezTo>
                    <a:lnTo>
                      <a:pt x="47180" y="471798"/>
                    </a:lnTo>
                    <a:cubicBezTo>
                      <a:pt x="21123" y="471798"/>
                      <a:pt x="0" y="450675"/>
                      <a:pt x="0" y="424618"/>
                    </a:cubicBezTo>
                    <a:lnTo>
                      <a:pt x="0" y="471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0018" tIns="90018" rIns="626688" bIns="90018" numCol="1" spcCol="1270" anchor="ctr" anchorCtr="0">
                <a:noAutofit/>
              </a:bodyPr>
              <a:lstStyle/>
              <a:p>
                <a:pPr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Myriad Pro Light" panose="020B0603030403020204" pitchFamily="34" charset="0"/>
                  </a:rPr>
                  <a:t>2017 – Hadoop 2.8</a:t>
                </a: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7054926" y="4172217"/>
                <a:ext cx="379950" cy="398068"/>
              </a:xfrm>
              <a:custGeom>
                <a:avLst/>
                <a:gdLst>
                  <a:gd name="connsiteX0" fmla="*/ 0 w 306668"/>
                  <a:gd name="connsiteY0" fmla="*/ 168667 h 306668"/>
                  <a:gd name="connsiteX1" fmla="*/ 69000 w 306668"/>
                  <a:gd name="connsiteY1" fmla="*/ 168667 h 306668"/>
                  <a:gd name="connsiteX2" fmla="*/ 69000 w 306668"/>
                  <a:gd name="connsiteY2" fmla="*/ 0 h 306668"/>
                  <a:gd name="connsiteX3" fmla="*/ 237668 w 306668"/>
                  <a:gd name="connsiteY3" fmla="*/ 0 h 306668"/>
                  <a:gd name="connsiteX4" fmla="*/ 237668 w 306668"/>
                  <a:gd name="connsiteY4" fmla="*/ 168667 h 306668"/>
                  <a:gd name="connsiteX5" fmla="*/ 306668 w 306668"/>
                  <a:gd name="connsiteY5" fmla="*/ 168667 h 306668"/>
                  <a:gd name="connsiteX6" fmla="*/ 153334 w 306668"/>
                  <a:gd name="connsiteY6" fmla="*/ 306668 h 306668"/>
                  <a:gd name="connsiteX7" fmla="*/ 0 w 306668"/>
                  <a:gd name="connsiteY7" fmla="*/ 168667 h 306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6668" h="306668">
                    <a:moveTo>
                      <a:pt x="0" y="168667"/>
                    </a:moveTo>
                    <a:lnTo>
                      <a:pt x="69000" y="168667"/>
                    </a:lnTo>
                    <a:lnTo>
                      <a:pt x="69000" y="0"/>
                    </a:lnTo>
                    <a:lnTo>
                      <a:pt x="237668" y="0"/>
                    </a:lnTo>
                    <a:lnTo>
                      <a:pt x="237668" y="168667"/>
                    </a:lnTo>
                    <a:lnTo>
                      <a:pt x="306668" y="168667"/>
                    </a:lnTo>
                    <a:lnTo>
                      <a:pt x="153334" y="306668"/>
                    </a:lnTo>
                    <a:lnTo>
                      <a:pt x="0" y="168667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6780" tIns="17780" rIns="86780" bIns="936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580633" y="5123159"/>
                <a:ext cx="4583411" cy="612413"/>
              </a:xfrm>
              <a:custGeom>
                <a:avLst/>
                <a:gdLst>
                  <a:gd name="connsiteX0" fmla="*/ 0 w 3699399"/>
                  <a:gd name="connsiteY0" fmla="*/ 47180 h 471798"/>
                  <a:gd name="connsiteX1" fmla="*/ 47180 w 3699399"/>
                  <a:gd name="connsiteY1" fmla="*/ 0 h 471798"/>
                  <a:gd name="connsiteX2" fmla="*/ 3652219 w 3699399"/>
                  <a:gd name="connsiteY2" fmla="*/ 0 h 471798"/>
                  <a:gd name="connsiteX3" fmla="*/ 3699399 w 3699399"/>
                  <a:gd name="connsiteY3" fmla="*/ 47180 h 471798"/>
                  <a:gd name="connsiteX4" fmla="*/ 3699399 w 3699399"/>
                  <a:gd name="connsiteY4" fmla="*/ 424618 h 471798"/>
                  <a:gd name="connsiteX5" fmla="*/ 3652219 w 3699399"/>
                  <a:gd name="connsiteY5" fmla="*/ 471798 h 471798"/>
                  <a:gd name="connsiteX6" fmla="*/ 47180 w 3699399"/>
                  <a:gd name="connsiteY6" fmla="*/ 471798 h 471798"/>
                  <a:gd name="connsiteX7" fmla="*/ 0 w 3699399"/>
                  <a:gd name="connsiteY7" fmla="*/ 424618 h 471798"/>
                  <a:gd name="connsiteX8" fmla="*/ 0 w 3699399"/>
                  <a:gd name="connsiteY8" fmla="*/ 47180 h 471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99399" h="471798">
                    <a:moveTo>
                      <a:pt x="0" y="47180"/>
                    </a:moveTo>
                    <a:cubicBezTo>
                      <a:pt x="0" y="21123"/>
                      <a:pt x="21123" y="0"/>
                      <a:pt x="47180" y="0"/>
                    </a:cubicBezTo>
                    <a:lnTo>
                      <a:pt x="3652219" y="0"/>
                    </a:lnTo>
                    <a:cubicBezTo>
                      <a:pt x="3678276" y="0"/>
                      <a:pt x="3699399" y="21123"/>
                      <a:pt x="3699399" y="47180"/>
                    </a:cubicBezTo>
                    <a:lnTo>
                      <a:pt x="3699399" y="424618"/>
                    </a:lnTo>
                    <a:cubicBezTo>
                      <a:pt x="3699399" y="450675"/>
                      <a:pt x="3678276" y="471798"/>
                      <a:pt x="3652219" y="471798"/>
                    </a:cubicBezTo>
                    <a:lnTo>
                      <a:pt x="47180" y="471798"/>
                    </a:lnTo>
                    <a:cubicBezTo>
                      <a:pt x="21123" y="471798"/>
                      <a:pt x="0" y="450675"/>
                      <a:pt x="0" y="424618"/>
                    </a:cubicBezTo>
                    <a:lnTo>
                      <a:pt x="0" y="4718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0018" tIns="90018" rIns="626688" bIns="90018" numCol="1" spcCol="1270" anchor="ctr" anchorCtr="0">
                <a:noAutofit/>
              </a:bodyPr>
              <a:lstStyle/>
              <a:p>
                <a:pPr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Myriad Pro Light" panose="020B0603030403020204" pitchFamily="34" charset="0"/>
                  </a:rPr>
                  <a:t>2017 – Hadoop 3</a:t>
                </a: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441826" y="4869688"/>
                <a:ext cx="379950" cy="398068"/>
              </a:xfrm>
              <a:custGeom>
                <a:avLst/>
                <a:gdLst>
                  <a:gd name="connsiteX0" fmla="*/ 0 w 306668"/>
                  <a:gd name="connsiteY0" fmla="*/ 168667 h 306668"/>
                  <a:gd name="connsiteX1" fmla="*/ 69000 w 306668"/>
                  <a:gd name="connsiteY1" fmla="*/ 168667 h 306668"/>
                  <a:gd name="connsiteX2" fmla="*/ 69000 w 306668"/>
                  <a:gd name="connsiteY2" fmla="*/ 0 h 306668"/>
                  <a:gd name="connsiteX3" fmla="*/ 237668 w 306668"/>
                  <a:gd name="connsiteY3" fmla="*/ 0 h 306668"/>
                  <a:gd name="connsiteX4" fmla="*/ 237668 w 306668"/>
                  <a:gd name="connsiteY4" fmla="*/ 168667 h 306668"/>
                  <a:gd name="connsiteX5" fmla="*/ 306668 w 306668"/>
                  <a:gd name="connsiteY5" fmla="*/ 168667 h 306668"/>
                  <a:gd name="connsiteX6" fmla="*/ 153334 w 306668"/>
                  <a:gd name="connsiteY6" fmla="*/ 306668 h 306668"/>
                  <a:gd name="connsiteX7" fmla="*/ 0 w 306668"/>
                  <a:gd name="connsiteY7" fmla="*/ 168667 h 306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6668" h="306668">
                    <a:moveTo>
                      <a:pt x="0" y="168667"/>
                    </a:moveTo>
                    <a:lnTo>
                      <a:pt x="69000" y="168667"/>
                    </a:lnTo>
                    <a:lnTo>
                      <a:pt x="69000" y="0"/>
                    </a:lnTo>
                    <a:lnTo>
                      <a:pt x="237668" y="0"/>
                    </a:lnTo>
                    <a:lnTo>
                      <a:pt x="237668" y="168667"/>
                    </a:lnTo>
                    <a:lnTo>
                      <a:pt x="306668" y="168667"/>
                    </a:lnTo>
                    <a:lnTo>
                      <a:pt x="153334" y="306668"/>
                    </a:lnTo>
                    <a:lnTo>
                      <a:pt x="0" y="168667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6780" tIns="17780" rIns="86780" bIns="936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7777144" y="5590975"/>
                <a:ext cx="379950" cy="398068"/>
              </a:xfrm>
              <a:custGeom>
                <a:avLst/>
                <a:gdLst>
                  <a:gd name="connsiteX0" fmla="*/ 0 w 306668"/>
                  <a:gd name="connsiteY0" fmla="*/ 168667 h 306668"/>
                  <a:gd name="connsiteX1" fmla="*/ 69000 w 306668"/>
                  <a:gd name="connsiteY1" fmla="*/ 168667 h 306668"/>
                  <a:gd name="connsiteX2" fmla="*/ 69000 w 306668"/>
                  <a:gd name="connsiteY2" fmla="*/ 0 h 306668"/>
                  <a:gd name="connsiteX3" fmla="*/ 237668 w 306668"/>
                  <a:gd name="connsiteY3" fmla="*/ 0 h 306668"/>
                  <a:gd name="connsiteX4" fmla="*/ 237668 w 306668"/>
                  <a:gd name="connsiteY4" fmla="*/ 168667 h 306668"/>
                  <a:gd name="connsiteX5" fmla="*/ 306668 w 306668"/>
                  <a:gd name="connsiteY5" fmla="*/ 168667 h 306668"/>
                  <a:gd name="connsiteX6" fmla="*/ 153334 w 306668"/>
                  <a:gd name="connsiteY6" fmla="*/ 306668 h 306668"/>
                  <a:gd name="connsiteX7" fmla="*/ 0 w 306668"/>
                  <a:gd name="connsiteY7" fmla="*/ 168667 h 306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6668" h="306668">
                    <a:moveTo>
                      <a:pt x="0" y="168667"/>
                    </a:moveTo>
                    <a:lnTo>
                      <a:pt x="69000" y="168667"/>
                    </a:lnTo>
                    <a:lnTo>
                      <a:pt x="69000" y="0"/>
                    </a:lnTo>
                    <a:lnTo>
                      <a:pt x="237668" y="0"/>
                    </a:lnTo>
                    <a:lnTo>
                      <a:pt x="237668" y="168667"/>
                    </a:lnTo>
                    <a:lnTo>
                      <a:pt x="306668" y="168667"/>
                    </a:lnTo>
                    <a:lnTo>
                      <a:pt x="153334" y="306668"/>
                    </a:lnTo>
                    <a:lnTo>
                      <a:pt x="0" y="168667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6780" tIns="17780" rIns="86780" bIns="936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5501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9536" y="499702"/>
            <a:ext cx="990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000" b="1" dirty="0">
                <a:solidFill>
                  <a:srgbClr val="7030A0"/>
                </a:solidFill>
                <a:cs typeface="B Titr" pitchFamily="2" charset="-78"/>
              </a:rPr>
              <a:t> نام هدوپ و نماد فیل : عروسک فرزند </a:t>
            </a:r>
            <a:r>
              <a:rPr lang="en-US" sz="4000" b="1" dirty="0">
                <a:solidFill>
                  <a:srgbClr val="7030A0"/>
                </a:solidFill>
                <a:cs typeface="B Titr" pitchFamily="2" charset="-78"/>
              </a:rPr>
              <a:t>Doug Cutting </a:t>
            </a:r>
            <a:endParaRPr lang="fa-IR" sz="4000" b="1" dirty="0">
              <a:solidFill>
                <a:srgbClr val="7030A0"/>
              </a:solidFill>
              <a:cs typeface="B Titr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412776"/>
            <a:ext cx="6532549" cy="48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93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7262" y="499702"/>
            <a:ext cx="791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000" b="1" dirty="0">
                <a:solidFill>
                  <a:srgbClr val="7030A0"/>
                </a:solidFill>
                <a:cs typeface="B Titr" pitchFamily="2" charset="-78"/>
              </a:rPr>
              <a:t>چرا هدوپ ؟ چرا توزیع فایل ها و پردازش ؟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484784"/>
            <a:ext cx="6971658" cy="47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51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9469" y="476672"/>
            <a:ext cx="5025736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anose="00000700000000000000" pitchFamily="2" charset="-78"/>
              </a:rPr>
              <a:t>راز محبوبیت هدوپ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70627-1BA6-40EE-8725-97FC37E176D7}"/>
              </a:ext>
            </a:extLst>
          </p:cNvPr>
          <p:cNvSpPr/>
          <p:nvPr/>
        </p:nvSpPr>
        <p:spPr>
          <a:xfrm>
            <a:off x="911424" y="1988840"/>
            <a:ext cx="102626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a-IR" sz="28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تمرکز بر پردازش داده و نه نحوه ذخیره و اجرای آن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a-IR" sz="2800" b="1" dirty="0">
                <a:solidFill>
                  <a:schemeClr val="accent3">
                    <a:lumMod val="50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وجود خطا در یک گره امری ممکن و همیشگی است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a-IR" sz="28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سخت افزارهای معمولی هم می توانند بخشی از پردازش را انجام دهند.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a-IR" sz="2800" b="1" dirty="0">
                <a:solidFill>
                  <a:schemeClr val="accent3">
                    <a:lumMod val="50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وجود مجموعه داده های بزرگ در دنیای واقعی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a-IR" sz="28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2115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764704"/>
            <a:ext cx="9165257" cy="56498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30901" y="476672"/>
            <a:ext cx="682430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anose="00000700000000000000" pitchFamily="2" charset="-78"/>
              </a:rPr>
              <a:t>مقیاس‌پذیری افقی با هدوپ</a:t>
            </a:r>
          </a:p>
        </p:txBody>
      </p:sp>
    </p:spTree>
    <p:extLst>
      <p:ext uri="{BB962C8B-B14F-4D97-AF65-F5344CB8AC3E}">
        <p14:creationId xmlns:p14="http://schemas.microsoft.com/office/powerpoint/2010/main" val="475700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2807" y="116632"/>
            <a:ext cx="550984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anose="00000700000000000000" pitchFamily="2" charset="-78"/>
              </a:rPr>
              <a:t>منابع و مطالعات بیشتر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2"/>
            <a:ext cx="3528392" cy="4347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039962"/>
            <a:ext cx="3353149" cy="4380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031" y="1507913"/>
            <a:ext cx="3792302" cy="53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6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7958" y="296019"/>
            <a:ext cx="91037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دلیل اصلی ترافیک کلان‌شهرها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90" y="1628800"/>
            <a:ext cx="7822910" cy="45290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7453652">
            <a:off x="-1178016" y="3016164"/>
            <a:ext cx="52374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a-IR" sz="3600" dirty="0">
                <a:solidFill>
                  <a:schemeClr val="accent1">
                    <a:lumMod val="75000"/>
                  </a:schemeClr>
                </a:solidFill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منابع شهری موجود </a:t>
            </a:r>
            <a:r>
              <a:rPr lang="fa-IR" sz="3600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پاسخگوی </a:t>
            </a:r>
            <a:r>
              <a:rPr lang="fa-IR" sz="3600" dirty="0">
                <a:solidFill>
                  <a:schemeClr val="accent1">
                    <a:lumMod val="75000"/>
                  </a:schemeClr>
                </a:solidFill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حجم عظیم</a:t>
            </a:r>
            <a:r>
              <a:rPr lang="fa-IR" sz="3600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 وسایل نقلیه نیست ....</a:t>
            </a:r>
            <a:endParaRPr lang="en" sz="3600" dirty="0">
              <a:latin typeface="IRANSans(FaNum) Black" panose="020B0506030804020204" pitchFamily="34" charset="-78"/>
              <a:cs typeface="IRANSans(FaNum) Black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750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7368" y="1484784"/>
            <a:ext cx="109452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4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شبکه های اجتماعی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4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برنامه های تحت موبایل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4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حسگرها </a:t>
            </a:r>
            <a:r>
              <a:rPr lang="en-US" sz="4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/</a:t>
            </a:r>
            <a:r>
              <a:rPr lang="fa-IR" sz="4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اینترنت اشیاء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4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تصاویر</a:t>
            </a:r>
            <a:r>
              <a:rPr lang="en-US" sz="4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fa-IR" sz="4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دوربینهای نظارتی / تصاویر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4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لاگ های سرورها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4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خدمات آنلاین و وب سایتها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4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کاربردهای خاص : نجوم، هواشناسی، پزشکی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3949" y="296019"/>
            <a:ext cx="78277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انفجار داده در عصر امروز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30122">
            <a:off x="188076" y="1963486"/>
            <a:ext cx="4228930" cy="209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3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9496" y="296019"/>
            <a:ext cx="10252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بررسی موردی – یک کلیک ساده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1397601"/>
            <a:ext cx="6275260" cy="500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5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7368" y="1484784"/>
            <a:ext cx="10945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4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کاربر چه کالایی را انتخاب کرد ؟</a:t>
            </a:r>
          </a:p>
          <a:p>
            <a:pPr marL="1600200" lvl="2" indent="-685800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fa-IR" sz="32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به روزرسانی تعداد بازدید کالا، دسته، روزانه، ماهیانه و...</a:t>
            </a:r>
          </a:p>
          <a:p>
            <a:pPr marL="1600200" lvl="2" indent="-685800">
              <a:buFont typeface="Wingdings" panose="05000000000000000000" pitchFamily="2" charset="2"/>
              <a:buChar char="v"/>
            </a:pPr>
            <a:r>
              <a:rPr lang="fa-IR" sz="32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شناخت علایق کاربر در نمایش تبلیغات و سایر کالاها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4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زمان و ساعت کلیک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4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توالی کلیک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4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کالای اصلی صفحه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4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زمان ماندن در صفحه قبل از کلیک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402" y="296019"/>
            <a:ext cx="86533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داده های نهفته در یک کلیک 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693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480" y="3501009"/>
            <a:ext cx="9865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بررسی کاربر/مهمان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متون عامیانه و زبان گفتاری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پیشنهاد کلمه همزمان با تایپ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ذخیره و تحلیل جستجوهای ناموفق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تحلیل رفتار کاربر بعد از نمایش نتایج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6302" y="296019"/>
            <a:ext cx="74254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بررسی موردی – جستجو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37" y="1624724"/>
            <a:ext cx="10456262" cy="165557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1271464" y="4729221"/>
            <a:ext cx="2754798" cy="129614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3600" b="1" dirty="0">
                <a:solidFill>
                  <a:schemeClr val="accent6">
                    <a:lumMod val="50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بسیار</a:t>
            </a:r>
            <a:r>
              <a:rPr lang="fa-IR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a-IR" sz="3600" b="1" dirty="0">
                <a:solidFill>
                  <a:schemeClr val="accent6">
                    <a:lumMod val="50000"/>
                  </a:schemeClr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مهم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0314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63951" y="2060848"/>
            <a:ext cx="54662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انتخاب کالا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گذاشتن نظر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خرید کالا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کنسل کردن سفارش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جستجو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امتیازدهی محصول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......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5086" y="296019"/>
            <a:ext cx="999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یک دقیقه از یک سایت فروشگاهی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 rot="19708638">
            <a:off x="710526" y="2522512"/>
            <a:ext cx="4734999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fa-IR" sz="4800" kern="0" dirty="0">
                <a:solidFill>
                  <a:srgbClr val="3A81BA">
                    <a:lumMod val="75000"/>
                  </a:srgbClr>
                </a:solidFill>
                <a:latin typeface="IRANSans(FaNum) Black" panose="020B0506030804020204" pitchFamily="34" charset="-78"/>
                <a:cs typeface="IRANSans(FaNum) Black" panose="020B0506030804020204" pitchFamily="34" charset="-78"/>
                <a:sym typeface="Arial"/>
              </a:rPr>
              <a:t>هجوم بی امان داده </a:t>
            </a:r>
          </a:p>
          <a:p>
            <a:pPr rtl="0"/>
            <a:r>
              <a:rPr lang="fa-IR" sz="4800" kern="0" dirty="0">
                <a:solidFill>
                  <a:srgbClr val="C00000"/>
                </a:solidFill>
                <a:latin typeface="IRANSans(FaNum) Black" panose="020B0506030804020204" pitchFamily="34" charset="-78"/>
                <a:cs typeface="IRANSans(FaNum) Black" panose="020B0506030804020204" pitchFamily="34" charset="-78"/>
                <a:sym typeface="Arial"/>
              </a:rPr>
              <a:t>و عدم پاسخگویی روشهای سنتی</a:t>
            </a:r>
          </a:p>
        </p:txBody>
      </p:sp>
    </p:spTree>
    <p:extLst>
      <p:ext uri="{BB962C8B-B14F-4D97-AF65-F5344CB8AC3E}">
        <p14:creationId xmlns:p14="http://schemas.microsoft.com/office/powerpoint/2010/main" val="110021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" y="850017"/>
            <a:ext cx="12192000" cy="6618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4575" y="296019"/>
            <a:ext cx="83471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رشد داده‌های غیرساختیافته</a:t>
            </a:r>
          </a:p>
        </p:txBody>
      </p:sp>
    </p:spTree>
    <p:extLst>
      <p:ext uri="{BB962C8B-B14F-4D97-AF65-F5344CB8AC3E}">
        <p14:creationId xmlns:p14="http://schemas.microsoft.com/office/powerpoint/2010/main" val="265103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16553</TotalTime>
  <Words>633</Words>
  <Application>Microsoft Office PowerPoint</Application>
  <PresentationFormat>Widescreen</PresentationFormat>
  <Paragraphs>130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 Black</vt:lpstr>
      <vt:lpstr>Calibri</vt:lpstr>
      <vt:lpstr>Hack Nerd Font Mono</vt:lpstr>
      <vt:lpstr>IRANSans</vt:lpstr>
      <vt:lpstr>IRANSans UltraLight</vt:lpstr>
      <vt:lpstr>IRANSans(FaNum) Black</vt:lpstr>
      <vt:lpstr>Mongolian Baiti</vt:lpstr>
      <vt:lpstr>Myriad Pro Light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MRT Pack 24 DVDs</dc:creator>
  <cp:lastModifiedBy>Mojtaba Banaie</cp:lastModifiedBy>
  <cp:revision>1259</cp:revision>
  <cp:lastPrinted>2021-01-02T21:07:14Z</cp:lastPrinted>
  <dcterms:created xsi:type="dcterms:W3CDTF">2014-06-29T17:19:13Z</dcterms:created>
  <dcterms:modified xsi:type="dcterms:W3CDTF">2021-11-20T19:39:46Z</dcterms:modified>
</cp:coreProperties>
</file>