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11" r:id="rId2"/>
  </p:sldIdLst>
  <p:sldSz cx="5400675" cy="4319588"/>
  <p:notesSz cx="6797675" cy="9874250"/>
  <p:defaultTextStyle>
    <a:defPPr>
      <a:defRPr lang="en-US"/>
    </a:defPPr>
    <a:lvl1pPr marL="0" algn="l" defTabSz="530072" rtl="0" eaLnBrk="1" latinLnBrk="0" hangingPunct="1">
      <a:defRPr sz="1065" kern="1200">
        <a:solidFill>
          <a:schemeClr val="tx1"/>
        </a:solidFill>
        <a:latin typeface="+mn-lt"/>
        <a:ea typeface="+mn-ea"/>
        <a:cs typeface="+mn-cs"/>
      </a:defRPr>
    </a:lvl1pPr>
    <a:lvl2pPr marL="265036" algn="l" defTabSz="530072" rtl="0" eaLnBrk="1" latinLnBrk="0" hangingPunct="1">
      <a:defRPr sz="1065" kern="1200">
        <a:solidFill>
          <a:schemeClr val="tx1"/>
        </a:solidFill>
        <a:latin typeface="+mn-lt"/>
        <a:ea typeface="+mn-ea"/>
        <a:cs typeface="+mn-cs"/>
      </a:defRPr>
    </a:lvl2pPr>
    <a:lvl3pPr marL="530072" algn="l" defTabSz="530072" rtl="0" eaLnBrk="1" latinLnBrk="0" hangingPunct="1">
      <a:defRPr sz="1065" kern="1200">
        <a:solidFill>
          <a:schemeClr val="tx1"/>
        </a:solidFill>
        <a:latin typeface="+mn-lt"/>
        <a:ea typeface="+mn-ea"/>
        <a:cs typeface="+mn-cs"/>
      </a:defRPr>
    </a:lvl3pPr>
    <a:lvl4pPr marL="795108" algn="l" defTabSz="530072" rtl="0" eaLnBrk="1" latinLnBrk="0" hangingPunct="1">
      <a:defRPr sz="1065" kern="1200">
        <a:solidFill>
          <a:schemeClr val="tx1"/>
        </a:solidFill>
        <a:latin typeface="+mn-lt"/>
        <a:ea typeface="+mn-ea"/>
        <a:cs typeface="+mn-cs"/>
      </a:defRPr>
    </a:lvl4pPr>
    <a:lvl5pPr marL="1060144" algn="l" defTabSz="530072" rtl="0" eaLnBrk="1" latinLnBrk="0" hangingPunct="1">
      <a:defRPr sz="1065" kern="1200">
        <a:solidFill>
          <a:schemeClr val="tx1"/>
        </a:solidFill>
        <a:latin typeface="+mn-lt"/>
        <a:ea typeface="+mn-ea"/>
        <a:cs typeface="+mn-cs"/>
      </a:defRPr>
    </a:lvl5pPr>
    <a:lvl6pPr marL="1325180" algn="l" defTabSz="530072" rtl="0" eaLnBrk="1" latinLnBrk="0" hangingPunct="1">
      <a:defRPr sz="1065" kern="1200">
        <a:solidFill>
          <a:schemeClr val="tx1"/>
        </a:solidFill>
        <a:latin typeface="+mn-lt"/>
        <a:ea typeface="+mn-ea"/>
        <a:cs typeface="+mn-cs"/>
      </a:defRPr>
    </a:lvl6pPr>
    <a:lvl7pPr marL="1590215" algn="l" defTabSz="530072" rtl="0" eaLnBrk="1" latinLnBrk="0" hangingPunct="1">
      <a:defRPr sz="1065" kern="1200">
        <a:solidFill>
          <a:schemeClr val="tx1"/>
        </a:solidFill>
        <a:latin typeface="+mn-lt"/>
        <a:ea typeface="+mn-ea"/>
        <a:cs typeface="+mn-cs"/>
      </a:defRPr>
    </a:lvl7pPr>
    <a:lvl8pPr marL="1855252" algn="l" defTabSz="530072" rtl="0" eaLnBrk="1" latinLnBrk="0" hangingPunct="1">
      <a:defRPr sz="1065" kern="1200">
        <a:solidFill>
          <a:schemeClr val="tx1"/>
        </a:solidFill>
        <a:latin typeface="+mn-lt"/>
        <a:ea typeface="+mn-ea"/>
        <a:cs typeface="+mn-cs"/>
      </a:defRPr>
    </a:lvl8pPr>
    <a:lvl9pPr marL="2120288" algn="l" defTabSz="530072" rtl="0" eaLnBrk="1" latinLnBrk="0" hangingPunct="1">
      <a:defRPr sz="10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1" userDrawn="1">
          <p15:clr>
            <a:srgbClr val="A4A3A4"/>
          </p15:clr>
        </p15:guide>
        <p15:guide id="2" pos="17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E46C0A"/>
    <a:srgbClr val="FFFF00"/>
    <a:srgbClr val="FF0000"/>
    <a:srgbClr val="000000"/>
    <a:srgbClr val="D99694"/>
    <a:srgbClr val="FDEADA"/>
    <a:srgbClr val="95B3D7"/>
    <a:srgbClr val="92D05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34" autoAdjust="0"/>
    <p:restoredTop sz="94780" autoAdjust="0"/>
  </p:normalViewPr>
  <p:slideViewPr>
    <p:cSldViewPr snapToGrid="0">
      <p:cViewPr varScale="1">
        <p:scale>
          <a:sx n="272" d="100"/>
          <a:sy n="272" d="100"/>
        </p:scale>
        <p:origin x="2344" y="176"/>
      </p:cViewPr>
      <p:guideLst>
        <p:guide orient="horz" pos="1361"/>
        <p:guide pos="170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180023" cy="180023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5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AE20E5-64DE-4121-94E0-A6DC8D4BA20A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85850" y="741363"/>
            <a:ext cx="4625975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5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F3FA9A-C6F1-4B82-92C9-15B4947A4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3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30072" rtl="0" eaLnBrk="1" latinLnBrk="0" hangingPunct="1">
      <a:defRPr sz="692" kern="1200">
        <a:solidFill>
          <a:schemeClr val="tx1"/>
        </a:solidFill>
        <a:latin typeface="+mn-lt"/>
        <a:ea typeface="+mn-ea"/>
        <a:cs typeface="+mn-cs"/>
      </a:defRPr>
    </a:lvl1pPr>
    <a:lvl2pPr marL="265036" algn="l" defTabSz="530072" rtl="0" eaLnBrk="1" latinLnBrk="0" hangingPunct="1">
      <a:defRPr sz="692" kern="1200">
        <a:solidFill>
          <a:schemeClr val="tx1"/>
        </a:solidFill>
        <a:latin typeface="+mn-lt"/>
        <a:ea typeface="+mn-ea"/>
        <a:cs typeface="+mn-cs"/>
      </a:defRPr>
    </a:lvl2pPr>
    <a:lvl3pPr marL="530072" algn="l" defTabSz="530072" rtl="0" eaLnBrk="1" latinLnBrk="0" hangingPunct="1">
      <a:defRPr sz="692" kern="1200">
        <a:solidFill>
          <a:schemeClr val="tx1"/>
        </a:solidFill>
        <a:latin typeface="+mn-lt"/>
        <a:ea typeface="+mn-ea"/>
        <a:cs typeface="+mn-cs"/>
      </a:defRPr>
    </a:lvl3pPr>
    <a:lvl4pPr marL="795108" algn="l" defTabSz="530072" rtl="0" eaLnBrk="1" latinLnBrk="0" hangingPunct="1">
      <a:defRPr sz="692" kern="1200">
        <a:solidFill>
          <a:schemeClr val="tx1"/>
        </a:solidFill>
        <a:latin typeface="+mn-lt"/>
        <a:ea typeface="+mn-ea"/>
        <a:cs typeface="+mn-cs"/>
      </a:defRPr>
    </a:lvl4pPr>
    <a:lvl5pPr marL="1060144" algn="l" defTabSz="530072" rtl="0" eaLnBrk="1" latinLnBrk="0" hangingPunct="1">
      <a:defRPr sz="692" kern="1200">
        <a:solidFill>
          <a:schemeClr val="tx1"/>
        </a:solidFill>
        <a:latin typeface="+mn-lt"/>
        <a:ea typeface="+mn-ea"/>
        <a:cs typeface="+mn-cs"/>
      </a:defRPr>
    </a:lvl5pPr>
    <a:lvl6pPr marL="1325180" algn="l" defTabSz="530072" rtl="0" eaLnBrk="1" latinLnBrk="0" hangingPunct="1">
      <a:defRPr sz="692" kern="1200">
        <a:solidFill>
          <a:schemeClr val="tx1"/>
        </a:solidFill>
        <a:latin typeface="+mn-lt"/>
        <a:ea typeface="+mn-ea"/>
        <a:cs typeface="+mn-cs"/>
      </a:defRPr>
    </a:lvl6pPr>
    <a:lvl7pPr marL="1590215" algn="l" defTabSz="530072" rtl="0" eaLnBrk="1" latinLnBrk="0" hangingPunct="1">
      <a:defRPr sz="692" kern="1200">
        <a:solidFill>
          <a:schemeClr val="tx1"/>
        </a:solidFill>
        <a:latin typeface="+mn-lt"/>
        <a:ea typeface="+mn-ea"/>
        <a:cs typeface="+mn-cs"/>
      </a:defRPr>
    </a:lvl7pPr>
    <a:lvl8pPr marL="1855252" algn="l" defTabSz="530072" rtl="0" eaLnBrk="1" latinLnBrk="0" hangingPunct="1">
      <a:defRPr sz="692" kern="1200">
        <a:solidFill>
          <a:schemeClr val="tx1"/>
        </a:solidFill>
        <a:latin typeface="+mn-lt"/>
        <a:ea typeface="+mn-ea"/>
        <a:cs typeface="+mn-cs"/>
      </a:defRPr>
    </a:lvl8pPr>
    <a:lvl9pPr marL="2120288" algn="l" defTabSz="530072" rtl="0" eaLnBrk="1" latinLnBrk="0" hangingPunct="1">
      <a:defRPr sz="69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1341873"/>
            <a:ext cx="4590574" cy="9259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102" y="2447768"/>
            <a:ext cx="3780472" cy="110389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6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6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4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2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F908-8F6E-46F4-B3B2-7762C43280A6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A0196-6A34-4F14-B41B-7BA9A2543A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2859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F908-8F6E-46F4-B3B2-7762C43280A6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A0196-6A34-4F14-B41B-7BA9A2543A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157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36616" y="249976"/>
            <a:ext cx="911365" cy="532349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2527" y="249976"/>
            <a:ext cx="2644081" cy="53234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F908-8F6E-46F4-B3B2-7762C43280A6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A0196-6A34-4F14-B41B-7BA9A2543A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2137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F908-8F6E-46F4-B3B2-7762C43280A6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A0196-6A34-4F14-B41B-7BA9A2543A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58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616" y="2775736"/>
            <a:ext cx="4590574" cy="857918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616" y="1830827"/>
            <a:ext cx="4590574" cy="944910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81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62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44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2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06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688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469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250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F908-8F6E-46F4-B3B2-7762C43280A6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A0196-6A34-4F14-B41B-7BA9A2543A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0273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2527" y="1455863"/>
            <a:ext cx="1777722" cy="4117607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70260" y="1455863"/>
            <a:ext cx="1777722" cy="4117607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F908-8F6E-46F4-B3B2-7762C43280A6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A0196-6A34-4F14-B41B-7BA9A2543A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038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034" y="172985"/>
            <a:ext cx="4860608" cy="7199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035" y="966909"/>
            <a:ext cx="2386236" cy="402961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814" indent="0">
              <a:buNone/>
              <a:defRPr sz="2200" b="1"/>
            </a:lvl2pPr>
            <a:lvl3pPr marL="995627" indent="0">
              <a:buNone/>
              <a:defRPr sz="2000" b="1"/>
            </a:lvl3pPr>
            <a:lvl4pPr marL="1493441" indent="0">
              <a:buNone/>
              <a:defRPr sz="1700" b="1"/>
            </a:lvl4pPr>
            <a:lvl5pPr marL="1991254" indent="0">
              <a:buNone/>
              <a:defRPr sz="1700" b="1"/>
            </a:lvl5pPr>
            <a:lvl6pPr marL="2489068" indent="0">
              <a:buNone/>
              <a:defRPr sz="1700" b="1"/>
            </a:lvl6pPr>
            <a:lvl7pPr marL="2986881" indent="0">
              <a:buNone/>
              <a:defRPr sz="1700" b="1"/>
            </a:lvl7pPr>
            <a:lvl8pPr marL="3484696" indent="0">
              <a:buNone/>
              <a:defRPr sz="1700" b="1"/>
            </a:lvl8pPr>
            <a:lvl9pPr marL="3982509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0035" y="1369869"/>
            <a:ext cx="2386236" cy="24887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43470" y="966909"/>
            <a:ext cx="2387173" cy="402961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814" indent="0">
              <a:buNone/>
              <a:defRPr sz="2200" b="1"/>
            </a:lvl2pPr>
            <a:lvl3pPr marL="995627" indent="0">
              <a:buNone/>
              <a:defRPr sz="2000" b="1"/>
            </a:lvl3pPr>
            <a:lvl4pPr marL="1493441" indent="0">
              <a:buNone/>
              <a:defRPr sz="1700" b="1"/>
            </a:lvl4pPr>
            <a:lvl5pPr marL="1991254" indent="0">
              <a:buNone/>
              <a:defRPr sz="1700" b="1"/>
            </a:lvl5pPr>
            <a:lvl6pPr marL="2489068" indent="0">
              <a:buNone/>
              <a:defRPr sz="1700" b="1"/>
            </a:lvl6pPr>
            <a:lvl7pPr marL="2986881" indent="0">
              <a:buNone/>
              <a:defRPr sz="1700" b="1"/>
            </a:lvl7pPr>
            <a:lvl8pPr marL="3484696" indent="0">
              <a:buNone/>
              <a:defRPr sz="1700" b="1"/>
            </a:lvl8pPr>
            <a:lvl9pPr marL="3982509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43470" y="1369869"/>
            <a:ext cx="2387173" cy="24887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F908-8F6E-46F4-B3B2-7762C43280A6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A0196-6A34-4F14-B41B-7BA9A2543A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479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F908-8F6E-46F4-B3B2-7762C43280A6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A0196-6A34-4F14-B41B-7BA9A2543A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401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F908-8F6E-46F4-B3B2-7762C43280A6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A0196-6A34-4F14-B41B-7BA9A2543A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055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035" y="171983"/>
            <a:ext cx="1776785" cy="731931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1515" y="171985"/>
            <a:ext cx="3019128" cy="3686649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0035" y="903914"/>
            <a:ext cx="1776785" cy="2954719"/>
          </a:xfrm>
        </p:spPr>
        <p:txBody>
          <a:bodyPr/>
          <a:lstStyle>
            <a:lvl1pPr marL="0" indent="0">
              <a:buNone/>
              <a:defRPr sz="1500"/>
            </a:lvl1pPr>
            <a:lvl2pPr marL="497814" indent="0">
              <a:buNone/>
              <a:defRPr sz="1300"/>
            </a:lvl2pPr>
            <a:lvl3pPr marL="995627" indent="0">
              <a:buNone/>
              <a:defRPr sz="1100"/>
            </a:lvl3pPr>
            <a:lvl4pPr marL="1493441" indent="0">
              <a:buNone/>
              <a:defRPr sz="1000"/>
            </a:lvl4pPr>
            <a:lvl5pPr marL="1991254" indent="0">
              <a:buNone/>
              <a:defRPr sz="1000"/>
            </a:lvl5pPr>
            <a:lvl6pPr marL="2489068" indent="0">
              <a:buNone/>
              <a:defRPr sz="1000"/>
            </a:lvl6pPr>
            <a:lvl7pPr marL="2986881" indent="0">
              <a:buNone/>
              <a:defRPr sz="1000"/>
            </a:lvl7pPr>
            <a:lvl8pPr marL="3484696" indent="0">
              <a:buNone/>
              <a:defRPr sz="1000"/>
            </a:lvl8pPr>
            <a:lvl9pPr marL="3982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F908-8F6E-46F4-B3B2-7762C43280A6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A0196-6A34-4F14-B41B-7BA9A2543A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8504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570" y="3023712"/>
            <a:ext cx="3240405" cy="35696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58570" y="385963"/>
            <a:ext cx="3240405" cy="2591753"/>
          </a:xfrm>
        </p:spPr>
        <p:txBody>
          <a:bodyPr/>
          <a:lstStyle>
            <a:lvl1pPr marL="0" indent="0">
              <a:buNone/>
              <a:defRPr sz="3500"/>
            </a:lvl1pPr>
            <a:lvl2pPr marL="497814" indent="0">
              <a:buNone/>
              <a:defRPr sz="3000"/>
            </a:lvl2pPr>
            <a:lvl3pPr marL="995627" indent="0">
              <a:buNone/>
              <a:defRPr sz="2600"/>
            </a:lvl3pPr>
            <a:lvl4pPr marL="1493441" indent="0">
              <a:buNone/>
              <a:defRPr sz="2200"/>
            </a:lvl4pPr>
            <a:lvl5pPr marL="1991254" indent="0">
              <a:buNone/>
              <a:defRPr sz="2200"/>
            </a:lvl5pPr>
            <a:lvl6pPr marL="2489068" indent="0">
              <a:buNone/>
              <a:defRPr sz="2200"/>
            </a:lvl6pPr>
            <a:lvl7pPr marL="2986881" indent="0">
              <a:buNone/>
              <a:defRPr sz="2200"/>
            </a:lvl7pPr>
            <a:lvl8pPr marL="3484696" indent="0">
              <a:buNone/>
              <a:defRPr sz="2200"/>
            </a:lvl8pPr>
            <a:lvl9pPr marL="3982509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8570" y="3380678"/>
            <a:ext cx="3240405" cy="506951"/>
          </a:xfrm>
        </p:spPr>
        <p:txBody>
          <a:bodyPr/>
          <a:lstStyle>
            <a:lvl1pPr marL="0" indent="0">
              <a:buNone/>
              <a:defRPr sz="1500"/>
            </a:lvl1pPr>
            <a:lvl2pPr marL="497814" indent="0">
              <a:buNone/>
              <a:defRPr sz="1300"/>
            </a:lvl2pPr>
            <a:lvl3pPr marL="995627" indent="0">
              <a:buNone/>
              <a:defRPr sz="1100"/>
            </a:lvl3pPr>
            <a:lvl4pPr marL="1493441" indent="0">
              <a:buNone/>
              <a:defRPr sz="1000"/>
            </a:lvl4pPr>
            <a:lvl5pPr marL="1991254" indent="0">
              <a:buNone/>
              <a:defRPr sz="1000"/>
            </a:lvl5pPr>
            <a:lvl6pPr marL="2489068" indent="0">
              <a:buNone/>
              <a:defRPr sz="1000"/>
            </a:lvl6pPr>
            <a:lvl7pPr marL="2986881" indent="0">
              <a:buNone/>
              <a:defRPr sz="1000"/>
            </a:lvl7pPr>
            <a:lvl8pPr marL="3484696" indent="0">
              <a:buNone/>
              <a:defRPr sz="1000"/>
            </a:lvl8pPr>
            <a:lvl9pPr marL="3982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F908-8F6E-46F4-B3B2-7762C43280A6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A0196-6A34-4F14-B41B-7BA9A2543A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6169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0034" y="172985"/>
            <a:ext cx="4860608" cy="719931"/>
          </a:xfrm>
          <a:prstGeom prst="rect">
            <a:avLst/>
          </a:prstGeom>
        </p:spPr>
        <p:txBody>
          <a:bodyPr vert="horz" lIns="99562" tIns="49782" rIns="99562" bIns="49782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034" y="1007904"/>
            <a:ext cx="4860608" cy="2850729"/>
          </a:xfrm>
          <a:prstGeom prst="rect">
            <a:avLst/>
          </a:prstGeom>
        </p:spPr>
        <p:txBody>
          <a:bodyPr vert="horz" lIns="99562" tIns="49782" rIns="99562" bIns="4978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0034" y="4003619"/>
            <a:ext cx="1260158" cy="229978"/>
          </a:xfrm>
          <a:prstGeom prst="rect">
            <a:avLst/>
          </a:prstGeom>
        </p:spPr>
        <p:txBody>
          <a:bodyPr vert="horz" lIns="99562" tIns="49782" rIns="99562" bIns="49782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4F908-8F6E-46F4-B3B2-7762C43280A6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45231" y="4003619"/>
            <a:ext cx="1710214" cy="229978"/>
          </a:xfrm>
          <a:prstGeom prst="rect">
            <a:avLst/>
          </a:prstGeom>
        </p:spPr>
        <p:txBody>
          <a:bodyPr vert="horz" lIns="99562" tIns="49782" rIns="99562" bIns="49782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0484" y="4003619"/>
            <a:ext cx="1260158" cy="229978"/>
          </a:xfrm>
          <a:prstGeom prst="rect">
            <a:avLst/>
          </a:prstGeom>
        </p:spPr>
        <p:txBody>
          <a:bodyPr vert="horz" lIns="99562" tIns="49782" rIns="99562" bIns="49782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A0196-6A34-4F14-B41B-7BA9A2543A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272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627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361" indent="-373361" algn="l" defTabSz="995627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8947" indent="-311134" algn="l" defTabSz="995627" rtl="0" eaLnBrk="1" latinLnBrk="0" hangingPunct="1">
        <a:spcBef>
          <a:spcPct val="20000"/>
        </a:spcBef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534" indent="-248907" algn="l" defTabSz="995627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348" indent="-248907" algn="l" defTabSz="995627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161" indent="-248907" algn="l" defTabSz="995627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7975" indent="-248907" algn="l" defTabSz="995627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788" indent="-248907" algn="l" defTabSz="995627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602" indent="-248907" algn="l" defTabSz="995627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1415" indent="-248907" algn="l" defTabSz="995627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62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814" algn="l" defTabSz="99562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627" algn="l" defTabSz="99562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441" algn="l" defTabSz="99562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254" algn="l" defTabSz="99562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068" algn="l" defTabSz="99562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6881" algn="l" defTabSz="99562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696" algn="l" defTabSz="99562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509" algn="l" defTabSz="99562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41572" y="37264"/>
            <a:ext cx="22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Fira Sans" panose="020B0503050000020004" pitchFamily="34" charset="0"/>
                <a:cs typeface="Arial" pitchFamily="34" charset="0"/>
              </a:rPr>
              <a:t>Long-residence time: the motif is saturated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810052" y="1447000"/>
            <a:ext cx="1463040" cy="482007"/>
            <a:chOff x="2087881" y="1976238"/>
            <a:chExt cx="1463040" cy="482007"/>
          </a:xfrm>
        </p:grpSpPr>
        <p:pic>
          <p:nvPicPr>
            <p:cNvPr id="4" name="Picture 584" descr="DNA_Blau"/>
            <p:cNvPicPr>
              <a:picLocks noChangeAspect="1" noChangeArrowheads="1"/>
            </p:cNvPicPr>
            <p:nvPr/>
          </p:nvPicPr>
          <p:blipFill>
            <a:blip r:embed="rId2" cstate="print"/>
            <a:srcRect l="26747"/>
            <a:stretch>
              <a:fillRect/>
            </a:stretch>
          </p:blipFill>
          <p:spPr bwMode="auto">
            <a:xfrm>
              <a:off x="2087881" y="1976238"/>
              <a:ext cx="1463040" cy="482007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7"/>
            <p:cNvSpPr/>
            <p:nvPr/>
          </p:nvSpPr>
          <p:spPr>
            <a:xfrm>
              <a:off x="2461260" y="2125980"/>
              <a:ext cx="579120" cy="1371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  <a:latin typeface="Fira Sans" panose="020B0503050000020004" pitchFamily="34" charset="0"/>
                  <a:cs typeface="Arial" pitchFamily="34" charset="0"/>
                </a:rPr>
                <a:t>Motif X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096051" y="1447000"/>
            <a:ext cx="1463040" cy="482007"/>
            <a:chOff x="2087881" y="1976238"/>
            <a:chExt cx="1463040" cy="482007"/>
          </a:xfrm>
        </p:grpSpPr>
        <p:pic>
          <p:nvPicPr>
            <p:cNvPr id="15" name="Picture 584" descr="DNA_Blau"/>
            <p:cNvPicPr>
              <a:picLocks noChangeAspect="1" noChangeArrowheads="1"/>
            </p:cNvPicPr>
            <p:nvPr/>
          </p:nvPicPr>
          <p:blipFill>
            <a:blip r:embed="rId2" cstate="print"/>
            <a:srcRect l="26747"/>
            <a:stretch>
              <a:fillRect/>
            </a:stretch>
          </p:blipFill>
          <p:spPr bwMode="auto">
            <a:xfrm>
              <a:off x="2087881" y="1976238"/>
              <a:ext cx="1463040" cy="482007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</p:pic>
        <p:sp>
          <p:nvSpPr>
            <p:cNvPr id="16" name="Rectangle 15"/>
            <p:cNvSpPr/>
            <p:nvPr/>
          </p:nvSpPr>
          <p:spPr>
            <a:xfrm>
              <a:off x="2461260" y="2125980"/>
              <a:ext cx="579120" cy="1371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  <a:latin typeface="Fira Sans" panose="020B0503050000020004" pitchFamily="34" charset="0"/>
                  <a:cs typeface="Arial" pitchFamily="34" charset="0"/>
                </a:rPr>
                <a:t>Motif X</a:t>
              </a:r>
            </a:p>
          </p:txBody>
        </p:sp>
      </p:grpSp>
      <p:sp>
        <p:nvSpPr>
          <p:cNvPr id="17" name="Oval 16"/>
          <p:cNvSpPr/>
          <p:nvPr/>
        </p:nvSpPr>
        <p:spPr>
          <a:xfrm>
            <a:off x="1785966" y="1258982"/>
            <a:ext cx="464821" cy="24384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  <a:latin typeface="Fira Sans" panose="020B0503050000020004" pitchFamily="34" charset="0"/>
                <a:cs typeface="Arial" pitchFamily="34" charset="0"/>
              </a:rPr>
              <a:t>X</a:t>
            </a:r>
            <a:r>
              <a:rPr lang="en-GB" sz="800" baseline="-25000" dirty="0">
                <a:solidFill>
                  <a:schemeClr val="tx1"/>
                </a:solidFill>
                <a:latin typeface="Fira Sans" panose="020B0503050000020004" pitchFamily="34" charset="0"/>
                <a:cs typeface="Arial" pitchFamily="34" charset="0"/>
              </a:rPr>
              <a:t>a</a:t>
            </a:r>
          </a:p>
        </p:txBody>
      </p:sp>
      <p:sp>
        <p:nvSpPr>
          <p:cNvPr id="18" name="Oval 17"/>
          <p:cNvSpPr/>
          <p:nvPr/>
        </p:nvSpPr>
        <p:spPr>
          <a:xfrm>
            <a:off x="1697061" y="936016"/>
            <a:ext cx="464821" cy="24384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  <a:latin typeface="Fira Sans" panose="020B0503050000020004" pitchFamily="34" charset="0"/>
                <a:cs typeface="Arial" pitchFamily="34" charset="0"/>
              </a:rPr>
              <a:t>X</a:t>
            </a:r>
            <a:r>
              <a:rPr lang="en-GB" sz="800" baseline="-25000" dirty="0">
                <a:solidFill>
                  <a:schemeClr val="tx1"/>
                </a:solidFill>
                <a:latin typeface="Fira Sans" panose="020B0503050000020004" pitchFamily="34" charset="0"/>
                <a:cs typeface="Arial" pitchFamily="34" charset="0"/>
              </a:rPr>
              <a:t>b</a:t>
            </a:r>
          </a:p>
        </p:txBody>
      </p:sp>
      <p:sp>
        <p:nvSpPr>
          <p:cNvPr id="21" name="Oval 20"/>
          <p:cNvSpPr/>
          <p:nvPr/>
        </p:nvSpPr>
        <p:spPr>
          <a:xfrm>
            <a:off x="4110934" y="1261286"/>
            <a:ext cx="464821" cy="24384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  <a:latin typeface="Fira Sans" panose="020B0503050000020004" pitchFamily="34" charset="0"/>
                <a:cs typeface="Arial" pitchFamily="34" charset="0"/>
              </a:rPr>
              <a:t>X</a:t>
            </a:r>
            <a:r>
              <a:rPr lang="en-GB" sz="800" baseline="-25000" dirty="0">
                <a:solidFill>
                  <a:schemeClr val="tx1"/>
                </a:solidFill>
                <a:latin typeface="Fira Sans" panose="020B0503050000020004" pitchFamily="34" charset="0"/>
                <a:cs typeface="Arial" pitchFamily="34" charset="0"/>
              </a:rPr>
              <a:t>a</a:t>
            </a:r>
          </a:p>
        </p:txBody>
      </p:sp>
      <p:sp>
        <p:nvSpPr>
          <p:cNvPr id="22" name="Oval 21"/>
          <p:cNvSpPr/>
          <p:nvPr/>
        </p:nvSpPr>
        <p:spPr>
          <a:xfrm>
            <a:off x="3827573" y="840189"/>
            <a:ext cx="464821" cy="24384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  <a:latin typeface="Fira Sans" panose="020B0503050000020004" pitchFamily="34" charset="0"/>
                <a:cs typeface="Arial" pitchFamily="34" charset="0"/>
              </a:rPr>
              <a:t>X</a:t>
            </a:r>
            <a:r>
              <a:rPr lang="en-GB" sz="800" baseline="-25000" dirty="0">
                <a:solidFill>
                  <a:schemeClr val="tx1"/>
                </a:solidFill>
                <a:latin typeface="Fira Sans" panose="020B0503050000020004" pitchFamily="34" charset="0"/>
                <a:cs typeface="Arial" pitchFamily="34" charset="0"/>
              </a:rPr>
              <a:t>b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12251" y="287553"/>
            <a:ext cx="6096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Fira Sans" panose="020B0503050000020004" pitchFamily="34" charset="0"/>
                <a:cs typeface="Arial" pitchFamily="34" charset="0"/>
              </a:rPr>
              <a:t>Cell #1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501333" y="287553"/>
            <a:ext cx="6096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Fira Sans" panose="020B0503050000020004" pitchFamily="34" charset="0"/>
                <a:cs typeface="Arial" pitchFamily="34" charset="0"/>
              </a:rPr>
              <a:t>Cell #2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491684" y="2225628"/>
            <a:ext cx="26593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Fira Sans" panose="020B0503050000020004" pitchFamily="34" charset="0"/>
                <a:cs typeface="Arial" pitchFamily="34" charset="0"/>
              </a:rPr>
              <a:t>Short-residence time: the motif is never saturated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760163" y="3772654"/>
            <a:ext cx="1463040" cy="482007"/>
            <a:chOff x="2087881" y="1976238"/>
            <a:chExt cx="1463040" cy="482007"/>
          </a:xfrm>
        </p:grpSpPr>
        <p:pic>
          <p:nvPicPr>
            <p:cNvPr id="30" name="Picture 584" descr="DNA_Blau"/>
            <p:cNvPicPr>
              <a:picLocks noChangeAspect="1" noChangeArrowheads="1"/>
            </p:cNvPicPr>
            <p:nvPr/>
          </p:nvPicPr>
          <p:blipFill>
            <a:blip r:embed="rId2" cstate="print"/>
            <a:srcRect l="26747"/>
            <a:stretch>
              <a:fillRect/>
            </a:stretch>
          </p:blipFill>
          <p:spPr bwMode="auto">
            <a:xfrm>
              <a:off x="2087881" y="1976238"/>
              <a:ext cx="1463040" cy="482007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</p:pic>
        <p:sp>
          <p:nvSpPr>
            <p:cNvPr id="31" name="Rectangle 30"/>
            <p:cNvSpPr/>
            <p:nvPr/>
          </p:nvSpPr>
          <p:spPr>
            <a:xfrm>
              <a:off x="2461260" y="2125980"/>
              <a:ext cx="579120" cy="1371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  <a:latin typeface="Fira Sans" panose="020B0503050000020004" pitchFamily="34" charset="0"/>
                  <a:cs typeface="Arial" pitchFamily="34" charset="0"/>
                </a:rPr>
                <a:t>Motif X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291083" y="3772654"/>
            <a:ext cx="1463040" cy="482007"/>
            <a:chOff x="2087881" y="1976238"/>
            <a:chExt cx="1463040" cy="482007"/>
          </a:xfrm>
        </p:grpSpPr>
        <p:pic>
          <p:nvPicPr>
            <p:cNvPr id="33" name="Picture 584" descr="DNA_Blau"/>
            <p:cNvPicPr>
              <a:picLocks noChangeAspect="1" noChangeArrowheads="1"/>
            </p:cNvPicPr>
            <p:nvPr/>
          </p:nvPicPr>
          <p:blipFill>
            <a:blip r:embed="rId2" cstate="print"/>
            <a:srcRect l="26747"/>
            <a:stretch>
              <a:fillRect/>
            </a:stretch>
          </p:blipFill>
          <p:spPr bwMode="auto">
            <a:xfrm>
              <a:off x="2087881" y="1976238"/>
              <a:ext cx="1463040" cy="482007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</p:pic>
        <p:sp>
          <p:nvSpPr>
            <p:cNvPr id="34" name="Rectangle 33"/>
            <p:cNvSpPr/>
            <p:nvPr/>
          </p:nvSpPr>
          <p:spPr>
            <a:xfrm>
              <a:off x="2461260" y="2125980"/>
              <a:ext cx="579120" cy="1371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  <a:latin typeface="Fira Sans" panose="020B0503050000020004" pitchFamily="34" charset="0"/>
                  <a:cs typeface="Arial" pitchFamily="34" charset="0"/>
                </a:rPr>
                <a:t>Motif X</a:t>
              </a:r>
            </a:p>
          </p:txBody>
        </p:sp>
      </p:grpSp>
      <p:sp>
        <p:nvSpPr>
          <p:cNvPr id="35" name="Oval 34"/>
          <p:cNvSpPr/>
          <p:nvPr/>
        </p:nvSpPr>
        <p:spPr>
          <a:xfrm>
            <a:off x="810053" y="3213735"/>
            <a:ext cx="464821" cy="24384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  <a:latin typeface="Fira Sans" panose="020B0503050000020004" pitchFamily="34" charset="0"/>
                <a:cs typeface="Arial" pitchFamily="34" charset="0"/>
              </a:rPr>
              <a:t>X</a:t>
            </a:r>
            <a:r>
              <a:rPr lang="en-GB" sz="800" baseline="-25000" dirty="0">
                <a:solidFill>
                  <a:schemeClr val="tx1"/>
                </a:solidFill>
                <a:latin typeface="Fira Sans" panose="020B0503050000020004" pitchFamily="34" charset="0"/>
                <a:cs typeface="Arial" pitchFamily="34" charset="0"/>
              </a:rPr>
              <a:t>a</a:t>
            </a:r>
          </a:p>
        </p:txBody>
      </p:sp>
      <p:sp>
        <p:nvSpPr>
          <p:cNvPr id="36" name="Oval 35"/>
          <p:cNvSpPr/>
          <p:nvPr/>
        </p:nvSpPr>
        <p:spPr>
          <a:xfrm>
            <a:off x="1712664" y="3213735"/>
            <a:ext cx="464821" cy="24384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  <a:latin typeface="Fira Sans" panose="020B0503050000020004" pitchFamily="34" charset="0"/>
                <a:cs typeface="Arial" pitchFamily="34" charset="0"/>
              </a:rPr>
              <a:t>X</a:t>
            </a:r>
            <a:r>
              <a:rPr lang="en-GB" sz="800" baseline="-25000" dirty="0">
                <a:solidFill>
                  <a:schemeClr val="tx1"/>
                </a:solidFill>
                <a:latin typeface="Fira Sans" panose="020B0503050000020004" pitchFamily="34" charset="0"/>
                <a:cs typeface="Arial" pitchFamily="34" charset="0"/>
              </a:rPr>
              <a:t>b</a:t>
            </a:r>
          </a:p>
        </p:txBody>
      </p:sp>
      <p:sp>
        <p:nvSpPr>
          <p:cNvPr id="39" name="Oval 38"/>
          <p:cNvSpPr/>
          <p:nvPr/>
        </p:nvSpPr>
        <p:spPr>
          <a:xfrm>
            <a:off x="3291084" y="3251727"/>
            <a:ext cx="464821" cy="24384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  <a:latin typeface="Fira Sans" panose="020B0503050000020004" pitchFamily="34" charset="0"/>
                <a:cs typeface="Arial" pitchFamily="34" charset="0"/>
              </a:rPr>
              <a:t>X</a:t>
            </a:r>
            <a:r>
              <a:rPr lang="en-GB" sz="800" baseline="-25000" dirty="0">
                <a:solidFill>
                  <a:schemeClr val="tx1"/>
                </a:solidFill>
                <a:latin typeface="Fira Sans" panose="020B0503050000020004" pitchFamily="34" charset="0"/>
                <a:cs typeface="Arial" pitchFamily="34" charset="0"/>
              </a:rPr>
              <a:t>a</a:t>
            </a:r>
          </a:p>
        </p:txBody>
      </p:sp>
      <p:sp>
        <p:nvSpPr>
          <p:cNvPr id="40" name="Oval 39"/>
          <p:cNvSpPr/>
          <p:nvPr/>
        </p:nvSpPr>
        <p:spPr>
          <a:xfrm>
            <a:off x="4201312" y="3251727"/>
            <a:ext cx="464821" cy="24384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  <a:latin typeface="Fira Sans" panose="020B0503050000020004" pitchFamily="34" charset="0"/>
                <a:cs typeface="Arial" pitchFamily="34" charset="0"/>
              </a:rPr>
              <a:t>X</a:t>
            </a:r>
            <a:r>
              <a:rPr lang="en-GB" sz="800" baseline="-25000" dirty="0">
                <a:solidFill>
                  <a:schemeClr val="tx1"/>
                </a:solidFill>
                <a:latin typeface="Fira Sans" panose="020B0503050000020004" pitchFamily="34" charset="0"/>
                <a:cs typeface="Arial" pitchFamily="34" charset="0"/>
              </a:rPr>
              <a:t>b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262362" y="2628446"/>
            <a:ext cx="6096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Fira Sans" panose="020B0503050000020004" pitchFamily="34" charset="0"/>
                <a:cs typeface="Arial" pitchFamily="34" charset="0"/>
              </a:rPr>
              <a:t>Cell #1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734465" y="2628446"/>
            <a:ext cx="6096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Fira Sans" panose="020B0503050000020004" pitchFamily="34" charset="0"/>
                <a:cs typeface="Arial" pitchFamily="34" charset="0"/>
              </a:rPr>
              <a:t>Cell #2</a:t>
            </a:r>
          </a:p>
        </p:txBody>
      </p:sp>
      <p:sp>
        <p:nvSpPr>
          <p:cNvPr id="38" name="Oval 37"/>
          <p:cNvSpPr/>
          <p:nvPr/>
        </p:nvSpPr>
        <p:spPr>
          <a:xfrm>
            <a:off x="648043" y="706875"/>
            <a:ext cx="464821" cy="24384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  <a:latin typeface="Fira Sans" panose="020B0503050000020004" pitchFamily="34" charset="0"/>
                <a:cs typeface="Arial" pitchFamily="34" charset="0"/>
              </a:rPr>
              <a:t>X</a:t>
            </a:r>
            <a:r>
              <a:rPr lang="en-GB" sz="800" baseline="-25000" dirty="0">
                <a:solidFill>
                  <a:schemeClr val="tx1"/>
                </a:solidFill>
                <a:latin typeface="Fira Sans" panose="020B0503050000020004" pitchFamily="34" charset="0"/>
                <a:cs typeface="Arial" pitchFamily="34" charset="0"/>
              </a:rPr>
              <a:t>a</a:t>
            </a:r>
          </a:p>
        </p:txBody>
      </p:sp>
      <p:sp>
        <p:nvSpPr>
          <p:cNvPr id="41" name="Oval 40"/>
          <p:cNvSpPr/>
          <p:nvPr/>
        </p:nvSpPr>
        <p:spPr>
          <a:xfrm>
            <a:off x="770871" y="1208122"/>
            <a:ext cx="464821" cy="24384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  <a:latin typeface="Fira Sans" panose="020B0503050000020004" pitchFamily="34" charset="0"/>
                <a:cs typeface="Arial" pitchFamily="34" charset="0"/>
              </a:rPr>
              <a:t>X</a:t>
            </a:r>
            <a:r>
              <a:rPr lang="en-GB" sz="800" baseline="-25000" dirty="0">
                <a:solidFill>
                  <a:schemeClr val="tx1"/>
                </a:solidFill>
                <a:latin typeface="Fira Sans" panose="020B0503050000020004" pitchFamily="34" charset="0"/>
                <a:cs typeface="Arial" pitchFamily="34" charset="0"/>
              </a:rPr>
              <a:t>a</a:t>
            </a:r>
          </a:p>
        </p:txBody>
      </p:sp>
      <p:sp>
        <p:nvSpPr>
          <p:cNvPr id="42" name="Oval 41"/>
          <p:cNvSpPr/>
          <p:nvPr/>
        </p:nvSpPr>
        <p:spPr>
          <a:xfrm>
            <a:off x="1112864" y="828795"/>
            <a:ext cx="464821" cy="24384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  <a:latin typeface="Fira Sans" panose="020B0503050000020004" pitchFamily="34" charset="0"/>
                <a:cs typeface="Arial" pitchFamily="34" charset="0"/>
              </a:rPr>
              <a:t>X</a:t>
            </a:r>
            <a:r>
              <a:rPr lang="en-GB" sz="800" baseline="-25000" dirty="0">
                <a:solidFill>
                  <a:schemeClr val="tx1"/>
                </a:solidFill>
                <a:latin typeface="Fira Sans" panose="020B0503050000020004" pitchFamily="34" charset="0"/>
                <a:cs typeface="Arial" pitchFamily="34" charset="0"/>
              </a:rPr>
              <a:t>a</a:t>
            </a:r>
          </a:p>
        </p:txBody>
      </p:sp>
      <p:sp>
        <p:nvSpPr>
          <p:cNvPr id="49" name="Oval 48"/>
          <p:cNvSpPr/>
          <p:nvPr/>
        </p:nvSpPr>
        <p:spPr>
          <a:xfrm>
            <a:off x="1494412" y="647385"/>
            <a:ext cx="464821" cy="24384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  <a:latin typeface="Fira Sans" panose="020B0503050000020004" pitchFamily="34" charset="0"/>
                <a:cs typeface="Arial" pitchFamily="34" charset="0"/>
              </a:rPr>
              <a:t>X</a:t>
            </a:r>
            <a:r>
              <a:rPr lang="en-GB" sz="800" baseline="-25000" dirty="0">
                <a:solidFill>
                  <a:schemeClr val="tx1"/>
                </a:solidFill>
                <a:latin typeface="Fira Sans" panose="020B0503050000020004" pitchFamily="34" charset="0"/>
                <a:cs typeface="Arial" pitchFamily="34" charset="0"/>
              </a:rPr>
              <a:t>a</a:t>
            </a:r>
          </a:p>
        </p:txBody>
      </p:sp>
      <p:sp>
        <p:nvSpPr>
          <p:cNvPr id="50" name="Oval 49"/>
          <p:cNvSpPr/>
          <p:nvPr/>
        </p:nvSpPr>
        <p:spPr>
          <a:xfrm>
            <a:off x="383333" y="1015142"/>
            <a:ext cx="464821" cy="24384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  <a:latin typeface="Fira Sans" panose="020B0503050000020004" pitchFamily="34" charset="0"/>
                <a:cs typeface="Arial" pitchFamily="34" charset="0"/>
              </a:rPr>
              <a:t>X</a:t>
            </a:r>
            <a:r>
              <a:rPr lang="en-GB" sz="800" baseline="-25000" dirty="0">
                <a:solidFill>
                  <a:schemeClr val="tx1"/>
                </a:solidFill>
                <a:latin typeface="Fira Sans" panose="020B0503050000020004" pitchFamily="34" charset="0"/>
                <a:cs typeface="Arial" pitchFamily="34" charset="0"/>
              </a:rPr>
              <a:t>b</a:t>
            </a:r>
          </a:p>
        </p:txBody>
      </p:sp>
      <p:sp>
        <p:nvSpPr>
          <p:cNvPr id="53" name="Oval 52"/>
          <p:cNvSpPr/>
          <p:nvPr/>
        </p:nvSpPr>
        <p:spPr>
          <a:xfrm>
            <a:off x="3165692" y="928396"/>
            <a:ext cx="464821" cy="24384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  <a:latin typeface="Fira Sans" panose="020B0503050000020004" pitchFamily="34" charset="0"/>
                <a:cs typeface="Arial" pitchFamily="34" charset="0"/>
              </a:rPr>
              <a:t>X</a:t>
            </a:r>
            <a:r>
              <a:rPr lang="en-GB" sz="800" baseline="-25000" dirty="0">
                <a:solidFill>
                  <a:schemeClr val="tx1"/>
                </a:solidFill>
                <a:latin typeface="Fira Sans" panose="020B0503050000020004" pitchFamily="34" charset="0"/>
                <a:cs typeface="Arial" pitchFamily="34" charset="0"/>
              </a:rPr>
              <a:t>a</a:t>
            </a:r>
          </a:p>
        </p:txBody>
      </p:sp>
      <p:sp>
        <p:nvSpPr>
          <p:cNvPr id="54" name="Oval 53"/>
          <p:cNvSpPr/>
          <p:nvPr/>
        </p:nvSpPr>
        <p:spPr>
          <a:xfrm>
            <a:off x="3723980" y="571018"/>
            <a:ext cx="464821" cy="24384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  <a:latin typeface="Fira Sans" panose="020B0503050000020004" pitchFamily="34" charset="0"/>
                <a:cs typeface="Arial" pitchFamily="34" charset="0"/>
              </a:rPr>
              <a:t>X</a:t>
            </a:r>
            <a:r>
              <a:rPr lang="en-GB" sz="800" baseline="-25000" dirty="0">
                <a:solidFill>
                  <a:schemeClr val="tx1"/>
                </a:solidFill>
                <a:latin typeface="Fira Sans" panose="020B0503050000020004" pitchFamily="34" charset="0"/>
                <a:cs typeface="Arial" pitchFamily="34" charset="0"/>
              </a:rPr>
              <a:t>b</a:t>
            </a:r>
          </a:p>
        </p:txBody>
      </p:sp>
      <p:sp>
        <p:nvSpPr>
          <p:cNvPr id="55" name="Oval 54"/>
          <p:cNvSpPr/>
          <p:nvPr/>
        </p:nvSpPr>
        <p:spPr>
          <a:xfrm>
            <a:off x="4444794" y="849982"/>
            <a:ext cx="464821" cy="24384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  <a:latin typeface="Fira Sans" panose="020B0503050000020004" pitchFamily="34" charset="0"/>
                <a:cs typeface="Arial" pitchFamily="34" charset="0"/>
              </a:rPr>
              <a:t>X</a:t>
            </a:r>
            <a:r>
              <a:rPr lang="en-GB" sz="800" baseline="-25000" dirty="0">
                <a:solidFill>
                  <a:schemeClr val="tx1"/>
                </a:solidFill>
                <a:latin typeface="Fira Sans" panose="020B0503050000020004" pitchFamily="34" charset="0"/>
                <a:cs typeface="Arial" pitchFamily="34" charset="0"/>
              </a:rPr>
              <a:t>b</a:t>
            </a:r>
          </a:p>
        </p:txBody>
      </p:sp>
      <p:sp>
        <p:nvSpPr>
          <p:cNvPr id="56" name="Oval 55"/>
          <p:cNvSpPr/>
          <p:nvPr/>
        </p:nvSpPr>
        <p:spPr>
          <a:xfrm>
            <a:off x="3233211" y="647385"/>
            <a:ext cx="464821" cy="24384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  <a:latin typeface="Fira Sans" panose="020B0503050000020004" pitchFamily="34" charset="0"/>
                <a:cs typeface="Arial" pitchFamily="34" charset="0"/>
              </a:rPr>
              <a:t>X</a:t>
            </a:r>
            <a:r>
              <a:rPr lang="en-GB" sz="800" baseline="-25000" dirty="0">
                <a:solidFill>
                  <a:schemeClr val="tx1"/>
                </a:solidFill>
                <a:latin typeface="Fira Sans" panose="020B0503050000020004" pitchFamily="34" charset="0"/>
                <a:cs typeface="Arial" pitchFamily="34" charset="0"/>
              </a:rPr>
              <a:t>b</a:t>
            </a:r>
          </a:p>
        </p:txBody>
      </p:sp>
      <p:sp>
        <p:nvSpPr>
          <p:cNvPr id="57" name="Oval 56"/>
          <p:cNvSpPr/>
          <p:nvPr/>
        </p:nvSpPr>
        <p:spPr>
          <a:xfrm>
            <a:off x="3004610" y="1282297"/>
            <a:ext cx="464821" cy="24384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  <a:latin typeface="Fira Sans" panose="020B0503050000020004" pitchFamily="34" charset="0"/>
                <a:cs typeface="Arial" pitchFamily="34" charset="0"/>
              </a:rPr>
              <a:t>X</a:t>
            </a:r>
            <a:r>
              <a:rPr lang="en-GB" sz="800" baseline="-25000" dirty="0">
                <a:solidFill>
                  <a:schemeClr val="tx1"/>
                </a:solidFill>
                <a:latin typeface="Fira Sans" panose="020B0503050000020004" pitchFamily="34" charset="0"/>
                <a:cs typeface="Arial" pitchFamily="34" charset="0"/>
              </a:rPr>
              <a:t>b</a:t>
            </a:r>
          </a:p>
        </p:txBody>
      </p:sp>
      <p:sp>
        <p:nvSpPr>
          <p:cNvPr id="58" name="Oval 57"/>
          <p:cNvSpPr/>
          <p:nvPr/>
        </p:nvSpPr>
        <p:spPr>
          <a:xfrm>
            <a:off x="4212383" y="606142"/>
            <a:ext cx="464821" cy="24384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  <a:latin typeface="Fira Sans" panose="020B0503050000020004" pitchFamily="34" charset="0"/>
                <a:cs typeface="Arial" pitchFamily="34" charset="0"/>
              </a:rPr>
              <a:t>X</a:t>
            </a:r>
            <a:r>
              <a:rPr lang="en-GB" sz="800" baseline="-25000" dirty="0">
                <a:solidFill>
                  <a:schemeClr val="tx1"/>
                </a:solidFill>
                <a:latin typeface="Fira Sans" panose="020B0503050000020004" pitchFamily="34" charset="0"/>
                <a:cs typeface="Arial" pitchFamily="34" charset="0"/>
              </a:rPr>
              <a:t>b</a:t>
            </a:r>
          </a:p>
        </p:txBody>
      </p:sp>
      <p:sp>
        <p:nvSpPr>
          <p:cNvPr id="65" name="Oval 64"/>
          <p:cNvSpPr/>
          <p:nvPr/>
        </p:nvSpPr>
        <p:spPr>
          <a:xfrm>
            <a:off x="688131" y="3580402"/>
            <a:ext cx="464821" cy="24384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  <a:latin typeface="Fira Sans" panose="020B0503050000020004" pitchFamily="34" charset="0"/>
                <a:cs typeface="Arial" pitchFamily="34" charset="0"/>
              </a:rPr>
              <a:t>X</a:t>
            </a:r>
            <a:r>
              <a:rPr lang="en-GB" sz="800" baseline="-25000" dirty="0">
                <a:solidFill>
                  <a:schemeClr val="tx1"/>
                </a:solidFill>
                <a:latin typeface="Fira Sans" panose="020B0503050000020004" pitchFamily="34" charset="0"/>
                <a:cs typeface="Arial" pitchFamily="34" charset="0"/>
              </a:rPr>
              <a:t>a</a:t>
            </a:r>
          </a:p>
        </p:txBody>
      </p:sp>
      <p:sp>
        <p:nvSpPr>
          <p:cNvPr id="66" name="Oval 65"/>
          <p:cNvSpPr/>
          <p:nvPr/>
        </p:nvSpPr>
        <p:spPr>
          <a:xfrm>
            <a:off x="1105792" y="2969895"/>
            <a:ext cx="464821" cy="24384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  <a:latin typeface="Fira Sans" panose="020B0503050000020004" pitchFamily="34" charset="0"/>
                <a:cs typeface="Arial" pitchFamily="34" charset="0"/>
              </a:rPr>
              <a:t>X</a:t>
            </a:r>
            <a:r>
              <a:rPr lang="en-GB" sz="800" baseline="-25000" dirty="0">
                <a:solidFill>
                  <a:schemeClr val="tx1"/>
                </a:solidFill>
                <a:latin typeface="Fira Sans" panose="020B0503050000020004" pitchFamily="34" charset="0"/>
                <a:cs typeface="Arial" pitchFamily="34" charset="0"/>
              </a:rPr>
              <a:t>a</a:t>
            </a:r>
          </a:p>
        </p:txBody>
      </p:sp>
      <p:sp>
        <p:nvSpPr>
          <p:cNvPr id="67" name="Oval 66"/>
          <p:cNvSpPr/>
          <p:nvPr/>
        </p:nvSpPr>
        <p:spPr>
          <a:xfrm>
            <a:off x="2042506" y="3032885"/>
            <a:ext cx="464821" cy="24384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  <a:latin typeface="Fira Sans" panose="020B0503050000020004" pitchFamily="34" charset="0"/>
                <a:cs typeface="Arial" pitchFamily="34" charset="0"/>
              </a:rPr>
              <a:t>X</a:t>
            </a:r>
            <a:r>
              <a:rPr lang="en-GB" sz="800" baseline="-25000" dirty="0">
                <a:solidFill>
                  <a:schemeClr val="tx1"/>
                </a:solidFill>
                <a:latin typeface="Fira Sans" panose="020B0503050000020004" pitchFamily="34" charset="0"/>
                <a:cs typeface="Arial" pitchFamily="34" charset="0"/>
              </a:rPr>
              <a:t>a</a:t>
            </a:r>
          </a:p>
        </p:txBody>
      </p:sp>
      <p:sp>
        <p:nvSpPr>
          <p:cNvPr id="68" name="Oval 67"/>
          <p:cNvSpPr/>
          <p:nvPr/>
        </p:nvSpPr>
        <p:spPr>
          <a:xfrm>
            <a:off x="1808272" y="3564201"/>
            <a:ext cx="464821" cy="24384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  <a:latin typeface="Fira Sans" panose="020B0503050000020004" pitchFamily="34" charset="0"/>
                <a:cs typeface="Arial" pitchFamily="34" charset="0"/>
              </a:rPr>
              <a:t>X</a:t>
            </a:r>
            <a:r>
              <a:rPr lang="en-GB" sz="800" baseline="-25000" dirty="0">
                <a:solidFill>
                  <a:schemeClr val="tx1"/>
                </a:solidFill>
                <a:latin typeface="Fira Sans" panose="020B0503050000020004" pitchFamily="34" charset="0"/>
                <a:cs typeface="Arial" pitchFamily="34" charset="0"/>
              </a:rPr>
              <a:t>b</a:t>
            </a:r>
          </a:p>
        </p:txBody>
      </p:sp>
      <p:sp>
        <p:nvSpPr>
          <p:cNvPr id="69" name="Oval 68"/>
          <p:cNvSpPr/>
          <p:nvPr/>
        </p:nvSpPr>
        <p:spPr>
          <a:xfrm>
            <a:off x="312230" y="3306136"/>
            <a:ext cx="464821" cy="24384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  <a:latin typeface="Fira Sans" panose="020B0503050000020004" pitchFamily="34" charset="0"/>
                <a:cs typeface="Arial" pitchFamily="34" charset="0"/>
              </a:rPr>
              <a:t>X</a:t>
            </a:r>
            <a:r>
              <a:rPr lang="en-GB" sz="800" baseline="-25000" dirty="0">
                <a:solidFill>
                  <a:schemeClr val="tx1"/>
                </a:solidFill>
                <a:latin typeface="Fira Sans" panose="020B0503050000020004" pitchFamily="34" charset="0"/>
                <a:cs typeface="Arial" pitchFamily="34" charset="0"/>
              </a:rPr>
              <a:t>a</a:t>
            </a:r>
          </a:p>
        </p:txBody>
      </p:sp>
      <p:sp>
        <p:nvSpPr>
          <p:cNvPr id="70" name="Oval 69"/>
          <p:cNvSpPr/>
          <p:nvPr/>
        </p:nvSpPr>
        <p:spPr>
          <a:xfrm>
            <a:off x="1585305" y="2911872"/>
            <a:ext cx="464821" cy="24384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  <a:latin typeface="Fira Sans" panose="020B0503050000020004" pitchFamily="34" charset="0"/>
                <a:cs typeface="Arial" pitchFamily="34" charset="0"/>
              </a:rPr>
              <a:t>X</a:t>
            </a:r>
            <a:r>
              <a:rPr lang="en-GB" sz="800" baseline="-25000" dirty="0">
                <a:solidFill>
                  <a:schemeClr val="tx1"/>
                </a:solidFill>
                <a:latin typeface="Fira Sans" panose="020B0503050000020004" pitchFamily="34" charset="0"/>
                <a:cs typeface="Arial" pitchFamily="34" charset="0"/>
              </a:rPr>
              <a:t>a</a:t>
            </a:r>
          </a:p>
        </p:txBody>
      </p:sp>
      <p:sp>
        <p:nvSpPr>
          <p:cNvPr id="71" name="Oval 70"/>
          <p:cNvSpPr/>
          <p:nvPr/>
        </p:nvSpPr>
        <p:spPr>
          <a:xfrm>
            <a:off x="449923" y="2996320"/>
            <a:ext cx="464821" cy="24384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  <a:latin typeface="Fira Sans" panose="020B0503050000020004" pitchFamily="34" charset="0"/>
                <a:cs typeface="Arial" pitchFamily="34" charset="0"/>
              </a:rPr>
              <a:t>X</a:t>
            </a:r>
            <a:r>
              <a:rPr lang="en-GB" sz="800" baseline="-25000" dirty="0">
                <a:solidFill>
                  <a:schemeClr val="tx1"/>
                </a:solidFill>
                <a:latin typeface="Fira Sans" panose="020B0503050000020004" pitchFamily="34" charset="0"/>
                <a:cs typeface="Arial" pitchFamily="34" charset="0"/>
              </a:rPr>
              <a:t>b</a:t>
            </a:r>
          </a:p>
        </p:txBody>
      </p:sp>
      <p:sp>
        <p:nvSpPr>
          <p:cNvPr id="72" name="Oval 71"/>
          <p:cNvSpPr/>
          <p:nvPr/>
        </p:nvSpPr>
        <p:spPr>
          <a:xfrm>
            <a:off x="1043956" y="505842"/>
            <a:ext cx="464821" cy="24384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  <a:latin typeface="Fira Sans" panose="020B0503050000020004" pitchFamily="34" charset="0"/>
                <a:cs typeface="Arial" pitchFamily="34" charset="0"/>
              </a:rPr>
              <a:t>X</a:t>
            </a:r>
            <a:r>
              <a:rPr lang="en-GB" sz="800" baseline="-25000" dirty="0">
                <a:solidFill>
                  <a:schemeClr val="tx1"/>
                </a:solidFill>
                <a:latin typeface="Fira Sans" panose="020B0503050000020004" pitchFamily="34" charset="0"/>
                <a:cs typeface="Arial" pitchFamily="34" charset="0"/>
              </a:rPr>
              <a:t>b</a:t>
            </a:r>
          </a:p>
        </p:txBody>
      </p:sp>
      <p:sp>
        <p:nvSpPr>
          <p:cNvPr id="73" name="Oval 72"/>
          <p:cNvSpPr/>
          <p:nvPr/>
        </p:nvSpPr>
        <p:spPr>
          <a:xfrm>
            <a:off x="3234844" y="3581417"/>
            <a:ext cx="464821" cy="24384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  <a:latin typeface="Fira Sans" panose="020B0503050000020004" pitchFamily="34" charset="0"/>
                <a:cs typeface="Arial" pitchFamily="34" charset="0"/>
              </a:rPr>
              <a:t>X</a:t>
            </a:r>
            <a:r>
              <a:rPr lang="en-GB" sz="800" baseline="-25000" dirty="0">
                <a:solidFill>
                  <a:schemeClr val="tx1"/>
                </a:solidFill>
                <a:latin typeface="Fira Sans" panose="020B0503050000020004" pitchFamily="34" charset="0"/>
                <a:cs typeface="Arial" pitchFamily="34" charset="0"/>
              </a:rPr>
              <a:t>a</a:t>
            </a:r>
          </a:p>
        </p:txBody>
      </p:sp>
      <p:sp>
        <p:nvSpPr>
          <p:cNvPr id="74" name="Oval 73"/>
          <p:cNvSpPr/>
          <p:nvPr/>
        </p:nvSpPr>
        <p:spPr>
          <a:xfrm>
            <a:off x="4666133" y="3033792"/>
            <a:ext cx="464821" cy="24384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  <a:latin typeface="Fira Sans" panose="020B0503050000020004" pitchFamily="34" charset="0"/>
                <a:cs typeface="Arial" pitchFamily="34" charset="0"/>
              </a:rPr>
              <a:t>X</a:t>
            </a:r>
            <a:r>
              <a:rPr lang="en-GB" sz="800" baseline="-25000" dirty="0">
                <a:solidFill>
                  <a:schemeClr val="tx1"/>
                </a:solidFill>
                <a:latin typeface="Fira Sans" panose="020B0503050000020004" pitchFamily="34" charset="0"/>
                <a:cs typeface="Arial" pitchFamily="34" charset="0"/>
              </a:rPr>
              <a:t>a</a:t>
            </a:r>
          </a:p>
        </p:txBody>
      </p:sp>
      <p:sp>
        <p:nvSpPr>
          <p:cNvPr id="75" name="Oval 74"/>
          <p:cNvSpPr/>
          <p:nvPr/>
        </p:nvSpPr>
        <p:spPr>
          <a:xfrm>
            <a:off x="4391810" y="3583285"/>
            <a:ext cx="464821" cy="24384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  <a:latin typeface="Fira Sans" panose="020B0503050000020004" pitchFamily="34" charset="0"/>
                <a:cs typeface="Arial" pitchFamily="34" charset="0"/>
              </a:rPr>
              <a:t>X</a:t>
            </a:r>
            <a:r>
              <a:rPr lang="en-GB" sz="800" baseline="-25000" dirty="0">
                <a:solidFill>
                  <a:schemeClr val="tx1"/>
                </a:solidFill>
                <a:latin typeface="Fira Sans" panose="020B0503050000020004" pitchFamily="34" charset="0"/>
                <a:cs typeface="Arial" pitchFamily="34" charset="0"/>
              </a:rPr>
              <a:t>b</a:t>
            </a:r>
          </a:p>
        </p:txBody>
      </p:sp>
      <p:sp>
        <p:nvSpPr>
          <p:cNvPr id="76" name="Oval 75"/>
          <p:cNvSpPr/>
          <p:nvPr/>
        </p:nvSpPr>
        <p:spPr>
          <a:xfrm>
            <a:off x="4689714" y="3366988"/>
            <a:ext cx="464821" cy="24384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  <a:latin typeface="Fira Sans" panose="020B0503050000020004" pitchFamily="34" charset="0"/>
                <a:cs typeface="Arial" pitchFamily="34" charset="0"/>
              </a:rPr>
              <a:t>X</a:t>
            </a:r>
            <a:r>
              <a:rPr lang="en-GB" sz="800" baseline="-25000" dirty="0">
                <a:solidFill>
                  <a:schemeClr val="tx1"/>
                </a:solidFill>
                <a:latin typeface="Fira Sans" panose="020B0503050000020004" pitchFamily="34" charset="0"/>
                <a:cs typeface="Arial" pitchFamily="34" charset="0"/>
              </a:rPr>
              <a:t>b</a:t>
            </a:r>
          </a:p>
        </p:txBody>
      </p:sp>
      <p:sp>
        <p:nvSpPr>
          <p:cNvPr id="77" name="Oval 76"/>
          <p:cNvSpPr/>
          <p:nvPr/>
        </p:nvSpPr>
        <p:spPr>
          <a:xfrm>
            <a:off x="3606951" y="3007887"/>
            <a:ext cx="464821" cy="24384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  <a:latin typeface="Fira Sans" panose="020B0503050000020004" pitchFamily="34" charset="0"/>
                <a:cs typeface="Arial" pitchFamily="34" charset="0"/>
              </a:rPr>
              <a:t>X</a:t>
            </a:r>
            <a:r>
              <a:rPr lang="en-GB" sz="800" baseline="-25000" dirty="0">
                <a:solidFill>
                  <a:schemeClr val="tx1"/>
                </a:solidFill>
                <a:latin typeface="Fira Sans" panose="020B0503050000020004" pitchFamily="34" charset="0"/>
                <a:cs typeface="Arial" pitchFamily="34" charset="0"/>
              </a:rPr>
              <a:t>b</a:t>
            </a:r>
          </a:p>
        </p:txBody>
      </p:sp>
      <p:sp>
        <p:nvSpPr>
          <p:cNvPr id="78" name="Oval 77"/>
          <p:cNvSpPr/>
          <p:nvPr/>
        </p:nvSpPr>
        <p:spPr>
          <a:xfrm>
            <a:off x="4123444" y="2978422"/>
            <a:ext cx="464821" cy="24384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  <a:latin typeface="Fira Sans" panose="020B0503050000020004" pitchFamily="34" charset="0"/>
                <a:cs typeface="Arial" pitchFamily="34" charset="0"/>
              </a:rPr>
              <a:t>X</a:t>
            </a:r>
            <a:r>
              <a:rPr lang="en-GB" sz="800" baseline="-25000" dirty="0">
                <a:solidFill>
                  <a:schemeClr val="tx1"/>
                </a:solidFill>
                <a:latin typeface="Fira Sans" panose="020B0503050000020004" pitchFamily="34" charset="0"/>
                <a:cs typeface="Arial" pitchFamily="34" charset="0"/>
              </a:rPr>
              <a:t>b</a:t>
            </a:r>
          </a:p>
        </p:txBody>
      </p:sp>
      <p:sp>
        <p:nvSpPr>
          <p:cNvPr id="79" name="Oval 78"/>
          <p:cNvSpPr/>
          <p:nvPr/>
        </p:nvSpPr>
        <p:spPr>
          <a:xfrm>
            <a:off x="3096052" y="3007887"/>
            <a:ext cx="464821" cy="24384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  <a:latin typeface="Fira Sans" panose="020B0503050000020004" pitchFamily="34" charset="0"/>
                <a:cs typeface="Arial" pitchFamily="34" charset="0"/>
              </a:rPr>
              <a:t>X</a:t>
            </a:r>
            <a:r>
              <a:rPr lang="en-GB" sz="800" baseline="-25000" dirty="0">
                <a:solidFill>
                  <a:schemeClr val="tx1"/>
                </a:solidFill>
                <a:latin typeface="Fira Sans" panose="020B0503050000020004" pitchFamily="34" charset="0"/>
                <a:cs typeface="Arial" pitchFamily="34" charset="0"/>
              </a:rPr>
              <a:t>b</a:t>
            </a:r>
          </a:p>
        </p:txBody>
      </p:sp>
      <p:sp>
        <p:nvSpPr>
          <p:cNvPr id="80" name="Oval 79"/>
          <p:cNvSpPr/>
          <p:nvPr/>
        </p:nvSpPr>
        <p:spPr>
          <a:xfrm>
            <a:off x="2863641" y="3394653"/>
            <a:ext cx="464821" cy="24384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  <a:latin typeface="Fira Sans" panose="020B0503050000020004" pitchFamily="34" charset="0"/>
                <a:cs typeface="Arial" pitchFamily="34" charset="0"/>
              </a:rPr>
              <a:t>X</a:t>
            </a:r>
            <a:r>
              <a:rPr lang="en-GB" sz="800" baseline="-25000" dirty="0">
                <a:solidFill>
                  <a:schemeClr val="tx1"/>
                </a:solidFill>
                <a:latin typeface="Fira Sans" panose="020B0503050000020004" pitchFamily="34" charset="0"/>
                <a:cs typeface="Arial" pitchFamily="34" charset="0"/>
              </a:rPr>
              <a:t>b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B658223-AC0D-3487-4938-47EBCC01F617}"/>
              </a:ext>
            </a:extLst>
          </p:cNvPr>
          <p:cNvCxnSpPr>
            <a:cxnSpLocks/>
          </p:cNvCxnSpPr>
          <p:nvPr/>
        </p:nvCxnSpPr>
        <p:spPr>
          <a:xfrm>
            <a:off x="1309406" y="1100666"/>
            <a:ext cx="67081" cy="464159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1271EB7-F4FA-14CE-8704-14375539735A}"/>
              </a:ext>
            </a:extLst>
          </p:cNvPr>
          <p:cNvCxnSpPr>
            <a:cxnSpLocks/>
          </p:cNvCxnSpPr>
          <p:nvPr/>
        </p:nvCxnSpPr>
        <p:spPr>
          <a:xfrm flipH="1">
            <a:off x="1487139" y="1177178"/>
            <a:ext cx="282163" cy="38437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D33E4E1-02FA-A91B-5704-2516157158CA}"/>
              </a:ext>
            </a:extLst>
          </p:cNvPr>
          <p:cNvCxnSpPr>
            <a:cxnSpLocks/>
          </p:cNvCxnSpPr>
          <p:nvPr/>
        </p:nvCxnSpPr>
        <p:spPr>
          <a:xfrm>
            <a:off x="3477763" y="1194121"/>
            <a:ext cx="220269" cy="36253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F5D8FCE-3CD1-B2AD-044A-30338399F629}"/>
              </a:ext>
            </a:extLst>
          </p:cNvPr>
          <p:cNvCxnSpPr>
            <a:cxnSpLocks/>
          </p:cNvCxnSpPr>
          <p:nvPr/>
        </p:nvCxnSpPr>
        <p:spPr>
          <a:xfrm flipH="1">
            <a:off x="3803423" y="1116451"/>
            <a:ext cx="174103" cy="448374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F157DE0-0B86-7BCA-2135-9D3A98644676}"/>
              </a:ext>
            </a:extLst>
          </p:cNvPr>
          <p:cNvCxnSpPr>
            <a:cxnSpLocks/>
          </p:cNvCxnSpPr>
          <p:nvPr/>
        </p:nvCxnSpPr>
        <p:spPr>
          <a:xfrm flipH="1">
            <a:off x="1469906" y="3452341"/>
            <a:ext cx="273594" cy="43243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AEBFE2E-5583-6FBD-57BC-1640583AEECF}"/>
              </a:ext>
            </a:extLst>
          </p:cNvPr>
          <p:cNvCxnSpPr>
            <a:cxnSpLocks/>
          </p:cNvCxnSpPr>
          <p:nvPr/>
        </p:nvCxnSpPr>
        <p:spPr>
          <a:xfrm>
            <a:off x="1181076" y="3481960"/>
            <a:ext cx="112492" cy="391359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503DCC5-EE41-2298-B521-79A7EA1AC642}"/>
              </a:ext>
            </a:extLst>
          </p:cNvPr>
          <p:cNvCxnSpPr>
            <a:cxnSpLocks/>
          </p:cNvCxnSpPr>
          <p:nvPr/>
        </p:nvCxnSpPr>
        <p:spPr>
          <a:xfrm>
            <a:off x="3698032" y="3509894"/>
            <a:ext cx="252905" cy="374884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6E14656-6FD7-7BCA-2E0C-F2FBC7E82852}"/>
              </a:ext>
            </a:extLst>
          </p:cNvPr>
          <p:cNvCxnSpPr>
            <a:cxnSpLocks/>
          </p:cNvCxnSpPr>
          <p:nvPr/>
        </p:nvCxnSpPr>
        <p:spPr>
          <a:xfrm flipH="1">
            <a:off x="4000373" y="3509894"/>
            <a:ext cx="259728" cy="378676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841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1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17692</TotalTime>
  <Words>70</Words>
  <Application>Microsoft Macintosh PowerPoint</Application>
  <PresentationFormat>Custom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Fira Sans</vt:lpstr>
      <vt:lpstr>Office Theme</vt:lpstr>
      <vt:lpstr>PowerPoint Presentation</vt:lpstr>
    </vt:vector>
  </TitlesOfParts>
  <Company>University of Manchester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</dc:creator>
  <cp:lastModifiedBy>Xi Chen</cp:lastModifiedBy>
  <cp:revision>734</cp:revision>
  <cp:lastPrinted>2012-09-25T15:07:22Z</cp:lastPrinted>
  <dcterms:created xsi:type="dcterms:W3CDTF">2012-07-01T14:50:55Z</dcterms:created>
  <dcterms:modified xsi:type="dcterms:W3CDTF">2022-09-29T12:39:55Z</dcterms:modified>
</cp:coreProperties>
</file>