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9" r:id="rId4"/>
    <p:sldId id="257" r:id="rId5"/>
    <p:sldId id="266" r:id="rId6"/>
    <p:sldId id="267" r:id="rId7"/>
    <p:sldId id="258" r:id="rId8"/>
    <p:sldId id="265" r:id="rId9"/>
    <p:sldId id="259" r:id="rId10"/>
    <p:sldId id="270" r:id="rId11"/>
    <p:sldId id="260" r:id="rId12"/>
    <p:sldId id="26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E83E2A8-47F4-28E1-02B8-52C11199C04B}" name="Danny Brickman" initials="DB" userId="S::dbrickman@dev-10.com::89a343c6-7267-4cce-8115-5f64537b605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C7F6E-0CC6-99D9-7F25-46D796A7FEA8}" v="85" dt="2022-01-20T22:00:19.944"/>
    <p1510:client id="{1F3F102F-6DDB-48D8-87DC-4B7C61EC9B80}" v="5039" dt="2022-01-20T21:52:34.836"/>
    <p1510:client id="{29B27CF6-94B3-9606-3071-681956836272}" v="11" dt="2022-01-20T16:55:02.923"/>
    <p1510:client id="{6DCD22B6-AE98-01BB-21FE-1C189FE829D6}" v="207" dt="2022-01-20T20:19:26.717"/>
    <p1510:client id="{ACB93535-CF07-2089-3A2A-D9922C315728}" v="2604" dt="2022-01-20T21:53:32.4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HIUYwN-5rM" TargetMode="External"/><Relationship Id="rId2" Type="http://schemas.openxmlformats.org/officeDocument/2006/relationships/hyperlink" Target="https://www.youtube.com/watch?v=PPeaRc-r1O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grad.com/blog/naive-bayes-explained/#Advantages_and_Disadvantages_of_Naive_Bayes" TargetMode="External"/><Relationship Id="rId7" Type="http://schemas.openxmlformats.org/officeDocument/2006/relationships/hyperlink" Target="https://www.analyticsvidhya.com/blog/2017/09/naive-bayes-explained/?#?&amp;utm_source=coding-window-blog&amp;source=coding-window-blog" TargetMode="External"/><Relationship Id="rId2" Type="http://schemas.openxmlformats.org/officeDocument/2006/relationships/hyperlink" Target="https://scikit-learn.org/stable/modules/naive_bay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O2L2Uv9pdDA" TargetMode="External"/><Relationship Id="rId5" Type="http://schemas.openxmlformats.org/officeDocument/2006/relationships/hyperlink" Target="https://www.springboard.com/blog/data-analytics/naive-bayes-classification/" TargetMode="External"/><Relationship Id="rId4" Type="http://schemas.openxmlformats.org/officeDocument/2006/relationships/hyperlink" Target="https://www.javatpoint.com/machine-learning-naive-bayes-classifie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naive-bayes-for-mixed-typed-data-in-scikit-learn-fb6843e241f0" TargetMode="External"/><Relationship Id="rId2" Type="http://schemas.openxmlformats.org/officeDocument/2006/relationships/hyperlink" Target="https://stackoverflow.com/questions/14254203/mixing-categorial-and-continuous-data-in-naive-bayes-classifier-using-scikit-le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Naive Bayes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Sargis Abrahamyan, Justin Bartell, Raymond Sepulveda, Daniel Brickman</a:t>
            </a:r>
            <a:endParaRPr lang="en-US"/>
          </a:p>
        </p:txBody>
      </p:sp>
      <p:pic>
        <p:nvPicPr>
          <p:cNvPr id="4" name="Picture 4" descr="Shape, arrow&#10;&#10;Description automatically generated">
            <a:extLst>
              <a:ext uri="{FF2B5EF4-FFF2-40B4-BE49-F238E27FC236}">
                <a16:creationId xmlns:a16="http://schemas.microsoft.com/office/drawing/2014/main" id="{52424D3C-6878-40B5-82B1-9A7ED87C6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60" y="298527"/>
            <a:ext cx="3590925" cy="2019300"/>
          </a:xfrm>
          <a:prstGeom prst="rect">
            <a:avLst/>
          </a:prstGeom>
        </p:spPr>
      </p:pic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5AC705B4-B965-45BD-B767-C98B553AE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246" y="396350"/>
            <a:ext cx="3557936" cy="192494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140C586-9524-4869-94D3-1A83F6925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" y="4590453"/>
            <a:ext cx="3590925" cy="2020493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1042D98A-158D-4EBA-9DB3-4C4C995B5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6184" y="4428948"/>
            <a:ext cx="3590925" cy="174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32D8-7CE8-4F22-94D2-8F7AF39B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Processing / Tuning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F8656-DE4C-421F-A586-C91F5513B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945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Make sure α is set to something (Multinomial, Complement, or Categorical)</a:t>
            </a:r>
          </a:p>
          <a:p>
            <a:pPr lvl="1"/>
            <a:r>
              <a:rPr lang="en-US">
                <a:ea typeface="+mn-lt"/>
                <a:cs typeface="+mn-lt"/>
              </a:rPr>
              <a:t>Helps with 'zero-frequency' problem by preventing a 0 probability for elements not seen during training</a:t>
            </a:r>
          </a:p>
          <a:p>
            <a:pPr lvl="1"/>
            <a:r>
              <a:rPr lang="en-US">
                <a:ea typeface="+mn-lt"/>
                <a:cs typeface="+mn-lt"/>
              </a:rPr>
              <a:t>Larger </a:t>
            </a:r>
            <a:r>
              <a:rPr lang="en-US">
                <a:cs typeface="Calibri"/>
              </a:rPr>
              <a:t>α value will lead to unknowns having a greater impact on final probability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α defaults to 1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1350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E6B3-8C06-4BEB-A604-58F2C8C5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Appendix I: Examples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3C2FF-1B72-4D2B-A518-C426C3921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  <a:hlinkClick r:id="rId2"/>
              </a:rPr>
              <a:t>Gaussian </a:t>
            </a:r>
            <a:r>
              <a:rPr lang="en-US">
                <a:hlinkClick r:id="rId2"/>
              </a:rPr>
              <a:t>Naive Bayes Classifier Algorithm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  <a:hlinkClick r:id="rId3"/>
              </a:rPr>
              <a:t>Multinomial Naive Bayes Classifier Algorithm</a:t>
            </a:r>
          </a:p>
          <a:p>
            <a:pPr marL="514350" indent="-514350">
              <a:buAutoNum type="arabicPeriod"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40036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6F21-62D4-425D-8559-7475413F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Appendix II: Sources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C20FE-EA51-4B16-8C9F-12E31C703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  <a:hlinkClick r:id="rId2"/>
              </a:rPr>
              <a:t>Naive Bayes scikit-learn Module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  <a:hlinkClick r:id="rId3"/>
              </a:rPr>
              <a:t>Naive Bayes Advantages, Disadvantages, and Applications in 2022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  <a:hlinkClick r:id="rId4"/>
              </a:rPr>
              <a:t>Javapoint - Naive Bayes Classifier Algorithm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  <a:hlinkClick r:id="rId5"/>
              </a:rPr>
              <a:t>Naive Bayes Classification Using Scikit-learn In Python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  <a:hlinkClick r:id="rId6"/>
              </a:rPr>
              <a:t>Naive Bayes - Clearly Explained Video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  <a:hlinkClick r:id="rId7"/>
              </a:rPr>
              <a:t>Learn Naive Bayes - Codes in Python and R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24846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DCAD-640C-45F7-A5C8-AC9F7350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Appendix III: Methods for Handling Categorical and Numerical Data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34C0B-1B16-49F9-9339-28445507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  <a:hlinkClick r:id="rId2"/>
              </a:rPr>
              <a:t>https://stackoverflow.com/questions/14254203/mixing-categorial-and-continuous-data-in-naive-bayes-classifier-using-scikit-lea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  <a:hlinkClick r:id="rId3"/>
              </a:rPr>
              <a:t>https://medium.com/analytics-vidhya/naive-bayes-for-mixed-typed-data-in-scikit-learn-fb6843e241f0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If you decide to go down this route, look at the .</a:t>
            </a:r>
            <a:r>
              <a:rPr lang="en-US" err="1">
                <a:cs typeface="Calibri"/>
              </a:rPr>
              <a:t>class_prior</a:t>
            </a:r>
            <a:r>
              <a:rPr lang="en-US">
                <a:cs typeface="Calibri"/>
              </a:rPr>
              <a:t>_ attribute</a:t>
            </a:r>
          </a:p>
        </p:txBody>
      </p:sp>
    </p:spTree>
    <p:extLst>
      <p:ext uri="{BB962C8B-B14F-4D97-AF65-F5344CB8AC3E}">
        <p14:creationId xmlns:p14="http://schemas.microsoft.com/office/powerpoint/2010/main" val="212786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D022-17F2-4027-A796-92946D02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5 Types of Naïve Bayes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55643-F017-4B20-AA28-48B7D2049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b="1">
                <a:cs typeface="Calibri" panose="020F0502020204030204"/>
              </a:rPr>
              <a:t>Gaussian</a:t>
            </a:r>
            <a:r>
              <a:rPr lang="en-US">
                <a:cs typeface="Calibri" panose="020F0502020204030204"/>
              </a:rPr>
              <a:t>: for continuous, normal variables</a:t>
            </a:r>
          </a:p>
          <a:p>
            <a:pPr marL="514350" indent="-514350">
              <a:buAutoNum type="arabicPeriod"/>
            </a:pPr>
            <a:r>
              <a:rPr lang="en-US" b="1">
                <a:cs typeface="Calibri" panose="020F0502020204030204"/>
              </a:rPr>
              <a:t>Multinomial</a:t>
            </a:r>
            <a:r>
              <a:rPr lang="en-US">
                <a:cs typeface="Calibri" panose="020F0502020204030204"/>
              </a:rPr>
              <a:t>: for discrete variables (counts)</a:t>
            </a:r>
          </a:p>
          <a:p>
            <a:pPr marL="514350" indent="-514350">
              <a:buAutoNum type="arabicPeriod"/>
            </a:pPr>
            <a:r>
              <a:rPr lang="en-US" b="1">
                <a:cs typeface="Calibri" panose="020F0502020204030204"/>
              </a:rPr>
              <a:t>Complement</a:t>
            </a:r>
            <a:r>
              <a:rPr lang="en-US">
                <a:cs typeface="Calibri" panose="020F0502020204030204"/>
              </a:rPr>
              <a:t>: for discrete variables (counts) -- better with imbalanced sets</a:t>
            </a:r>
          </a:p>
          <a:p>
            <a:pPr marL="514350" indent="-514350">
              <a:buAutoNum type="arabicPeriod"/>
            </a:pPr>
            <a:r>
              <a:rPr lang="en-US" b="1">
                <a:cs typeface="Calibri" panose="020F0502020204030204"/>
              </a:rPr>
              <a:t>Bernoulli</a:t>
            </a:r>
            <a:r>
              <a:rPr lang="en-US">
                <a:cs typeface="Calibri" panose="020F0502020204030204"/>
              </a:rPr>
              <a:t>: for binary variables</a:t>
            </a:r>
          </a:p>
          <a:p>
            <a:pPr marL="514350" indent="-514350">
              <a:buAutoNum type="arabicPeriod"/>
            </a:pPr>
            <a:r>
              <a:rPr lang="en-US" b="1">
                <a:cs typeface="Calibri" panose="020F0502020204030204"/>
              </a:rPr>
              <a:t>Categorical</a:t>
            </a:r>
            <a:r>
              <a:rPr lang="en-US">
                <a:cs typeface="Calibri" panose="020F0502020204030204"/>
              </a:rPr>
              <a:t>: for categorical variables (requires encoding to numeric)</a:t>
            </a:r>
          </a:p>
          <a:p>
            <a:pPr marL="514350" indent="-514350">
              <a:buAutoNum type="arabicPeriod"/>
            </a:pPr>
            <a:endParaRPr lang="en-US">
              <a:cs typeface="Calibri" panose="020F0502020204030204"/>
            </a:endParaRPr>
          </a:p>
        </p:txBody>
      </p:sp>
      <p:pic>
        <p:nvPicPr>
          <p:cNvPr id="4" name="Picture 4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9F9BC46A-6B08-4AAE-A342-644293E04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175" y="271263"/>
            <a:ext cx="3152775" cy="191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1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4406-508A-449E-B659-D658D25D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Equations </a:t>
            </a:r>
            <a:endParaRPr lang="en-US"/>
          </a:p>
        </p:txBody>
      </p:sp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882EB73C-2E54-4C44-889C-513EC9C8D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02" y="2301591"/>
            <a:ext cx="4555273" cy="2806805"/>
          </a:xfrm>
          <a:prstGeom prst="rect">
            <a:avLst/>
          </a:prstGeom>
        </p:spPr>
      </p:pic>
      <p:pic>
        <p:nvPicPr>
          <p:cNvPr id="7" name="Picture 4" descr="Text&#10;&#10;Description automatically generated">
            <a:extLst>
              <a:ext uri="{FF2B5EF4-FFF2-40B4-BE49-F238E27FC236}">
                <a16:creationId xmlns:a16="http://schemas.microsoft.com/office/drawing/2014/main" id="{0815C1B3-27F0-422A-97D9-DDF29B78A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647" y="2948927"/>
            <a:ext cx="6616362" cy="1666096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E779C63B-F450-4584-B453-FB4AD27C1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23566" y="421288"/>
            <a:ext cx="3331427" cy="2002573"/>
          </a:xfrm>
        </p:spPr>
      </p:pic>
    </p:spTree>
    <p:extLst>
      <p:ext uri="{BB962C8B-B14F-4D97-AF65-F5344CB8AC3E}">
        <p14:creationId xmlns:p14="http://schemas.microsoft.com/office/powerpoint/2010/main" val="88868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055B-C7EE-4F4E-A3C9-BFA95F05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Math ☺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F32A-BA9F-4F35-8CD4-FC7C963DB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EDD4D540-5323-4091-B451-9D11028C4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36" y="1895501"/>
            <a:ext cx="4555273" cy="2806805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796C124-90DF-4E44-A55F-B9DCC6E9C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091309"/>
              </p:ext>
            </p:extLst>
          </p:nvPr>
        </p:nvGraphicFramePr>
        <p:xfrm>
          <a:off x="6778826" y="852474"/>
          <a:ext cx="4107549" cy="2499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183">
                  <a:extLst>
                    <a:ext uri="{9D8B030D-6E8A-4147-A177-3AD203B41FA5}">
                      <a16:colId xmlns:a16="http://schemas.microsoft.com/office/drawing/2014/main" val="2164392944"/>
                    </a:ext>
                  </a:extLst>
                </a:gridCol>
                <a:gridCol w="1369183">
                  <a:extLst>
                    <a:ext uri="{9D8B030D-6E8A-4147-A177-3AD203B41FA5}">
                      <a16:colId xmlns:a16="http://schemas.microsoft.com/office/drawing/2014/main" val="1832371880"/>
                    </a:ext>
                  </a:extLst>
                </a:gridCol>
                <a:gridCol w="1369183">
                  <a:extLst>
                    <a:ext uri="{9D8B030D-6E8A-4147-A177-3AD203B41FA5}">
                      <a16:colId xmlns:a16="http://schemas.microsoft.com/office/drawing/2014/main" val="3074835577"/>
                    </a:ext>
                  </a:extLst>
                </a:gridCol>
              </a:tblGrid>
              <a:tr h="830176">
                <a:tc>
                  <a:txBody>
                    <a:bodyPr/>
                    <a:lstStyle/>
                    <a:p>
                      <a:r>
                        <a:rPr lang="en-US"/>
                        <a:t>Cars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828911"/>
                  </a:ext>
                </a:extLst>
              </a:tr>
              <a:tr h="8394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 Seats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203930"/>
                  </a:ext>
                </a:extLst>
              </a:tr>
              <a:tr h="830176">
                <a:tc>
                  <a:txBody>
                    <a:bodyPr/>
                    <a:lstStyle/>
                    <a:p>
                      <a:r>
                        <a:rPr lang="en-US"/>
                        <a:t>4 Seats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7229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D72088C-FD87-4917-A1E1-8F6BF179DAF6}"/>
              </a:ext>
            </a:extLst>
          </p:cNvPr>
          <p:cNvSpPr txBox="1"/>
          <p:nvPr/>
        </p:nvSpPr>
        <p:spPr>
          <a:xfrm>
            <a:off x="6294863" y="3572108"/>
            <a:ext cx="550312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P(4 Seats | Red)</a:t>
            </a:r>
            <a:r>
              <a:rPr lang="en-US">
                <a:cs typeface="Calibri"/>
              </a:rPr>
              <a:t> = P(Red | 4 Seats) * P(4 Seats) / P(Red)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P(Red) = (15+30) / 100 = 0.45</a:t>
            </a:r>
          </a:p>
          <a:p>
            <a:r>
              <a:rPr lang="en-US">
                <a:cs typeface="Calibri"/>
              </a:rPr>
              <a:t>P(4 Seats) = (30+35) / 100 = 0.65</a:t>
            </a:r>
          </a:p>
          <a:p>
            <a:r>
              <a:rPr lang="en-US">
                <a:cs typeface="Calibri"/>
              </a:rPr>
              <a:t>P(Red | 4 Seats) = 30 / (30+35) = 6/13</a:t>
            </a:r>
          </a:p>
          <a:p>
            <a:endParaRPr lang="en-US">
              <a:cs typeface="Calibri"/>
            </a:endParaRPr>
          </a:p>
          <a:p>
            <a:r>
              <a:rPr lang="en-US" b="1">
                <a:cs typeface="Calibri"/>
              </a:rPr>
              <a:t>=((6/13)*0.65) / 0.45 = 2/3</a:t>
            </a:r>
          </a:p>
          <a:p>
            <a:endParaRPr lang="en-US">
              <a:cs typeface="Calibri"/>
            </a:endParaRPr>
          </a:p>
          <a:p>
            <a:r>
              <a:rPr lang="en-US" b="1">
                <a:cs typeface="Calibri"/>
              </a:rPr>
              <a:t>P(4 Seats | Red) = 30/45=2/3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25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06DA306-18DB-4FA9-A0B3-D67E4D3AC2A3}"/>
              </a:ext>
            </a:extLst>
          </p:cNvPr>
          <p:cNvSpPr txBox="1"/>
          <p:nvPr/>
        </p:nvSpPr>
        <p:spPr>
          <a:xfrm>
            <a:off x="3451514" y="1364673"/>
            <a:ext cx="204181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Amount of rows with outcome y divided by number of rows (same as P(A) before)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0F31A-EF98-49F8-B92F-5524FF86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Math (but now with more columns) ☺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2CCC39E-E1BD-4B36-978A-3DD94030E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688" y="2959115"/>
            <a:ext cx="5883755" cy="148050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3F8B1E-C342-41BE-877F-7799C01D7ED3}"/>
              </a:ext>
            </a:extLst>
          </p:cNvPr>
          <p:cNvSpPr txBox="1"/>
          <p:nvPr/>
        </p:nvSpPr>
        <p:spPr>
          <a:xfrm>
            <a:off x="608784" y="197895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Probability of the outcome/class being "y" given the other columns.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5E19FC-E96D-4639-AFFA-21BCC89775B0}"/>
              </a:ext>
            </a:extLst>
          </p:cNvPr>
          <p:cNvSpPr txBox="1"/>
          <p:nvPr/>
        </p:nvSpPr>
        <p:spPr>
          <a:xfrm>
            <a:off x="7244195" y="2265218"/>
            <a:ext cx="274319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The probability of a specific column/attribute given the outcome/class is y (</a:t>
            </a:r>
            <a:r>
              <a:rPr lang="en-US">
                <a:highlight>
                  <a:srgbClr val="FFFF00"/>
                </a:highlight>
              </a:rPr>
              <a:t>calculating this probability differs based on the type of Naïve Bayes</a:t>
            </a:r>
            <a:r>
              <a:rPr lang="en-US"/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046CCF-B4EE-40C2-8924-52AC5885CA33}"/>
              </a:ext>
            </a:extLst>
          </p:cNvPr>
          <p:cNvCxnSpPr/>
          <p:nvPr/>
        </p:nvCxnSpPr>
        <p:spPr>
          <a:xfrm>
            <a:off x="1893743" y="2950152"/>
            <a:ext cx="187036" cy="611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E40FA6-60AB-4446-9EA9-1AD7966EFB75}"/>
              </a:ext>
            </a:extLst>
          </p:cNvPr>
          <p:cNvCxnSpPr/>
          <p:nvPr/>
        </p:nvCxnSpPr>
        <p:spPr>
          <a:xfrm flipH="1">
            <a:off x="3946813" y="2807277"/>
            <a:ext cx="72737" cy="47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E44084-60D6-40CC-BC25-356A1EB3A459}"/>
              </a:ext>
            </a:extLst>
          </p:cNvPr>
          <p:cNvCxnSpPr/>
          <p:nvPr/>
        </p:nvCxnSpPr>
        <p:spPr>
          <a:xfrm flipH="1">
            <a:off x="6115915" y="2880880"/>
            <a:ext cx="1155123" cy="464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EEEF964-FAFA-491E-AFE5-03B74167A98B}"/>
              </a:ext>
            </a:extLst>
          </p:cNvPr>
          <p:cNvGrpSpPr/>
          <p:nvPr/>
        </p:nvGrpSpPr>
        <p:grpSpPr>
          <a:xfrm>
            <a:off x="4682836" y="1747662"/>
            <a:ext cx="5938955" cy="2294658"/>
            <a:chOff x="4682836" y="1747662"/>
            <a:chExt cx="5938955" cy="229465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E8C7F23-B7F5-4861-9F24-1DEFAD965119}"/>
                </a:ext>
              </a:extLst>
            </p:cNvPr>
            <p:cNvCxnSpPr/>
            <p:nvPr/>
          </p:nvCxnSpPr>
          <p:spPr>
            <a:xfrm flipH="1">
              <a:off x="4682836" y="1776846"/>
              <a:ext cx="2176895" cy="153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772EB33-D622-4DA0-A22A-D65EE094B65B}"/>
                </a:ext>
              </a:extLst>
            </p:cNvPr>
            <p:cNvCxnSpPr/>
            <p:nvPr/>
          </p:nvCxnSpPr>
          <p:spPr>
            <a:xfrm flipV="1">
              <a:off x="6864060" y="1755196"/>
              <a:ext cx="3740726" cy="17319"/>
            </a:xfrm>
            <a:prstGeom prst="straightConnector1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46B9E83-7DEA-4500-82B6-667D3AF72C58}"/>
                </a:ext>
              </a:extLst>
            </p:cNvPr>
            <p:cNvCxnSpPr/>
            <p:nvPr/>
          </p:nvCxnSpPr>
          <p:spPr>
            <a:xfrm flipH="1">
              <a:off x="10578495" y="1747662"/>
              <a:ext cx="43296" cy="2294658"/>
            </a:xfrm>
            <a:prstGeom prst="straightConnector1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3214405-1335-4636-9BC8-3EFF2A2A19B6}"/>
              </a:ext>
            </a:extLst>
          </p:cNvPr>
          <p:cNvSpPr txBox="1"/>
          <p:nvPr/>
        </p:nvSpPr>
        <p:spPr>
          <a:xfrm>
            <a:off x="9231457" y="4087957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Because we are assuming that all variables are independent, multiply all the probabilities together</a:t>
            </a:r>
            <a:endParaRPr lang="en-US"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59727B-B39D-404D-979D-41D20C4D082A}"/>
              </a:ext>
            </a:extLst>
          </p:cNvPr>
          <p:cNvSpPr txBox="1"/>
          <p:nvPr/>
        </p:nvSpPr>
        <p:spPr>
          <a:xfrm>
            <a:off x="3356263" y="5088082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This term is usually ignored because it will be the same for every possible outcome/class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20D8FF-84CD-4B32-89EA-B366D7EFA4AF}"/>
              </a:ext>
            </a:extLst>
          </p:cNvPr>
          <p:cNvCxnSpPr/>
          <p:nvPr/>
        </p:nvCxnSpPr>
        <p:spPr>
          <a:xfrm flipH="1" flipV="1">
            <a:off x="4860347" y="4176279"/>
            <a:ext cx="3465" cy="964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235EB1D-E4D4-4082-B4F6-A590A9D74B42}"/>
              </a:ext>
            </a:extLst>
          </p:cNvPr>
          <p:cNvSpPr txBox="1"/>
          <p:nvPr/>
        </p:nvSpPr>
        <p:spPr>
          <a:xfrm>
            <a:off x="238991" y="4274128"/>
            <a:ext cx="274319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When used for predicting, it will compute this probability for every possible outcome/class. It will predict whichever outcome/class has the highest probability</a:t>
            </a:r>
            <a:endParaRPr lang="en-US">
              <a:cs typeface="Calibri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8BEBC4-ACA3-40FA-9919-654E4F7D1761}"/>
              </a:ext>
            </a:extLst>
          </p:cNvPr>
          <p:cNvCxnSpPr/>
          <p:nvPr/>
        </p:nvCxnSpPr>
        <p:spPr>
          <a:xfrm flipH="1" flipV="1">
            <a:off x="1790699" y="3938153"/>
            <a:ext cx="12124" cy="47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7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CF13D82-76EE-4A33-8592-EDFB21AEC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754106"/>
              </p:ext>
            </p:extLst>
          </p:nvPr>
        </p:nvGraphicFramePr>
        <p:xfrm>
          <a:off x="8167861" y="2053001"/>
          <a:ext cx="3429381" cy="115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127">
                  <a:extLst>
                    <a:ext uri="{9D8B030D-6E8A-4147-A177-3AD203B41FA5}">
                      <a16:colId xmlns:a16="http://schemas.microsoft.com/office/drawing/2014/main" val="2164392944"/>
                    </a:ext>
                  </a:extLst>
                </a:gridCol>
                <a:gridCol w="1143127">
                  <a:extLst>
                    <a:ext uri="{9D8B030D-6E8A-4147-A177-3AD203B41FA5}">
                      <a16:colId xmlns:a16="http://schemas.microsoft.com/office/drawing/2014/main" val="1832371880"/>
                    </a:ext>
                  </a:extLst>
                </a:gridCol>
                <a:gridCol w="1143127">
                  <a:extLst>
                    <a:ext uri="{9D8B030D-6E8A-4147-A177-3AD203B41FA5}">
                      <a16:colId xmlns:a16="http://schemas.microsoft.com/office/drawing/2014/main" val="3074835577"/>
                    </a:ext>
                  </a:extLst>
                </a:gridCol>
              </a:tblGrid>
              <a:tr h="384559">
                <a:tc>
                  <a:txBody>
                    <a:bodyPr/>
                    <a:lstStyle/>
                    <a:p>
                      <a:r>
                        <a:rPr lang="en-US"/>
                        <a:t>Cars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4Cylinder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6Cylinder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828911"/>
                  </a:ext>
                </a:extLst>
              </a:tr>
              <a:tr h="39056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 Seats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203930"/>
                  </a:ext>
                </a:extLst>
              </a:tr>
              <a:tr h="384559">
                <a:tc>
                  <a:txBody>
                    <a:bodyPr/>
                    <a:lstStyle/>
                    <a:p>
                      <a:r>
                        <a:rPr lang="en-US"/>
                        <a:t>4 Seats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72297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52F118-D2CC-4AF9-B5A6-5DBA3A737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41810"/>
              </p:ext>
            </p:extLst>
          </p:nvPr>
        </p:nvGraphicFramePr>
        <p:xfrm>
          <a:off x="8705473" y="486095"/>
          <a:ext cx="3298371" cy="143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457">
                  <a:extLst>
                    <a:ext uri="{9D8B030D-6E8A-4147-A177-3AD203B41FA5}">
                      <a16:colId xmlns:a16="http://schemas.microsoft.com/office/drawing/2014/main" val="2164392944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1832371880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3074835577"/>
                    </a:ext>
                  </a:extLst>
                </a:gridCol>
              </a:tblGrid>
              <a:tr h="480184">
                <a:tc>
                  <a:txBody>
                    <a:bodyPr/>
                    <a:lstStyle/>
                    <a:p>
                      <a:r>
                        <a:rPr lang="en-US"/>
                        <a:t>Cars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828911"/>
                  </a:ext>
                </a:extLst>
              </a:tr>
              <a:tr h="4801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4Cylinder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203930"/>
                  </a:ext>
                </a:extLst>
              </a:tr>
              <a:tr h="4749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6Cylinder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722970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B3224ABD-B73F-4693-8233-3A14A9974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66340"/>
              </p:ext>
            </p:extLst>
          </p:nvPr>
        </p:nvGraphicFramePr>
        <p:xfrm>
          <a:off x="5464097" y="464634"/>
          <a:ext cx="3018888" cy="122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96">
                  <a:extLst>
                    <a:ext uri="{9D8B030D-6E8A-4147-A177-3AD203B41FA5}">
                      <a16:colId xmlns:a16="http://schemas.microsoft.com/office/drawing/2014/main" val="2164392944"/>
                    </a:ext>
                  </a:extLst>
                </a:gridCol>
                <a:gridCol w="1006296">
                  <a:extLst>
                    <a:ext uri="{9D8B030D-6E8A-4147-A177-3AD203B41FA5}">
                      <a16:colId xmlns:a16="http://schemas.microsoft.com/office/drawing/2014/main" val="1832371880"/>
                    </a:ext>
                  </a:extLst>
                </a:gridCol>
                <a:gridCol w="1006296">
                  <a:extLst>
                    <a:ext uri="{9D8B030D-6E8A-4147-A177-3AD203B41FA5}">
                      <a16:colId xmlns:a16="http://schemas.microsoft.com/office/drawing/2014/main" val="3074835577"/>
                    </a:ext>
                  </a:extLst>
                </a:gridCol>
              </a:tblGrid>
              <a:tr h="408878">
                <a:tc>
                  <a:txBody>
                    <a:bodyPr/>
                    <a:lstStyle/>
                    <a:p>
                      <a:r>
                        <a:rPr lang="en-US"/>
                        <a:t>Cars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828911"/>
                  </a:ext>
                </a:extLst>
              </a:tr>
              <a:tr h="4096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 Seats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203930"/>
                  </a:ext>
                </a:extLst>
              </a:tr>
              <a:tr h="403811">
                <a:tc>
                  <a:txBody>
                    <a:bodyPr/>
                    <a:lstStyle/>
                    <a:p>
                      <a:r>
                        <a:rPr lang="en-US"/>
                        <a:t>4 Seats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72297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860C17F-597D-4447-B22C-B1137135A6B1}"/>
              </a:ext>
            </a:extLst>
          </p:cNvPr>
          <p:cNvSpPr txBox="1"/>
          <p:nvPr/>
        </p:nvSpPr>
        <p:spPr>
          <a:xfrm>
            <a:off x="515700" y="3552636"/>
            <a:ext cx="725191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P(4 Seats | Red, 6Cylinder)</a:t>
            </a:r>
          </a:p>
          <a:p>
            <a:r>
              <a:rPr lang="en-US">
                <a:cs typeface="Calibri"/>
              </a:rPr>
              <a:t>=P(4 Seats) * P(Red| 4 Seats) * P(6Cylinder | 4 Seats) / P(Red, 6Cylinder)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P(4 Seats) = 3/5</a:t>
            </a:r>
          </a:p>
          <a:p>
            <a:r>
              <a:rPr lang="en-US">
                <a:cs typeface="Calibri"/>
              </a:rPr>
              <a:t>P(Red | 4 Seats) = 1/2</a:t>
            </a:r>
          </a:p>
          <a:p>
            <a:r>
              <a:rPr lang="en-US">
                <a:cs typeface="Calibri"/>
              </a:rPr>
              <a:t>P(6Cylinder | 4 Seats) = 5/6</a:t>
            </a:r>
          </a:p>
          <a:p>
            <a:r>
              <a:rPr lang="en-US">
                <a:cs typeface="Calibri"/>
              </a:rPr>
              <a:t>P(Red, 6Cyliner) = 4/10=2/5</a:t>
            </a:r>
          </a:p>
          <a:p>
            <a:endParaRPr lang="en-US">
              <a:cs typeface="Calibri"/>
            </a:endParaRPr>
          </a:p>
          <a:p>
            <a:r>
              <a:rPr lang="en-US" b="1">
                <a:cs typeface="Calibri"/>
              </a:rPr>
              <a:t>=(3/5 * 1/2 * 5/6) / 0.4 = (36/175) / 0.4 =5/8=0.625</a:t>
            </a:r>
          </a:p>
        </p:txBody>
      </p:sp>
      <p:pic>
        <p:nvPicPr>
          <p:cNvPr id="16" name="Picture 4" descr="Text&#10;&#10;Description automatically generated">
            <a:extLst>
              <a:ext uri="{FF2B5EF4-FFF2-40B4-BE49-F238E27FC236}">
                <a16:creationId xmlns:a16="http://schemas.microsoft.com/office/drawing/2014/main" id="{B74F3F09-944B-4CD5-A9D2-053570737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2616" y="4185086"/>
            <a:ext cx="5254287" cy="1323196"/>
          </a:xfr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795E8D4-BF13-4F69-AF82-DB59D23FC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230295"/>
              </p:ext>
            </p:extLst>
          </p:nvPr>
        </p:nvGraphicFramePr>
        <p:xfrm>
          <a:off x="464633" y="362415"/>
          <a:ext cx="446998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495">
                  <a:extLst>
                    <a:ext uri="{9D8B030D-6E8A-4147-A177-3AD203B41FA5}">
                      <a16:colId xmlns:a16="http://schemas.microsoft.com/office/drawing/2014/main" val="1312687874"/>
                    </a:ext>
                  </a:extLst>
                </a:gridCol>
                <a:gridCol w="1117495">
                  <a:extLst>
                    <a:ext uri="{9D8B030D-6E8A-4147-A177-3AD203B41FA5}">
                      <a16:colId xmlns:a16="http://schemas.microsoft.com/office/drawing/2014/main" val="104434350"/>
                    </a:ext>
                  </a:extLst>
                </a:gridCol>
                <a:gridCol w="1117495">
                  <a:extLst>
                    <a:ext uri="{9D8B030D-6E8A-4147-A177-3AD203B41FA5}">
                      <a16:colId xmlns:a16="http://schemas.microsoft.com/office/drawing/2014/main" val="3468855823"/>
                    </a:ext>
                  </a:extLst>
                </a:gridCol>
                <a:gridCol w="1117495">
                  <a:extLst>
                    <a:ext uri="{9D8B030D-6E8A-4147-A177-3AD203B41FA5}">
                      <a16:colId xmlns:a16="http://schemas.microsoft.com/office/drawing/2014/main" val="2686278381"/>
                    </a:ext>
                  </a:extLst>
                </a:gridCol>
              </a:tblGrid>
              <a:tr h="282491">
                <a:tc>
                  <a:txBody>
                    <a:bodyPr/>
                    <a:lstStyle/>
                    <a:p>
                      <a:r>
                        <a:rPr lang="en-US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Cylinders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977413"/>
                  </a:ext>
                </a:extLst>
              </a:tr>
              <a:tr h="282491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706892"/>
                  </a:ext>
                </a:extLst>
              </a:tr>
              <a:tr h="27543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44023"/>
                  </a:ext>
                </a:extLst>
              </a:tr>
              <a:tr h="282491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76444"/>
                  </a:ext>
                </a:extLst>
              </a:tr>
              <a:tr h="282491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225700"/>
                  </a:ext>
                </a:extLst>
              </a:tr>
              <a:tr h="282491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243202"/>
                  </a:ext>
                </a:extLst>
              </a:tr>
              <a:tr h="28249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148636"/>
                  </a:ext>
                </a:extLst>
              </a:tr>
              <a:tr h="282491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205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56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2851-99EC-4FCB-B53B-36FE7143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       </a:t>
            </a:r>
            <a:r>
              <a:rPr lang="en-US" u="sng">
                <a:cs typeface="Calibri Light"/>
              </a:rPr>
              <a:t>Advantages</a:t>
            </a:r>
            <a:r>
              <a:rPr lang="en-US">
                <a:cs typeface="Calibri Light"/>
              </a:rPr>
              <a:t>                  </a:t>
            </a:r>
            <a:r>
              <a:rPr lang="en-US" u="sng">
                <a:cs typeface="Calibri Light"/>
              </a:rPr>
              <a:t>Disadvantages</a:t>
            </a:r>
            <a:endParaRPr lang="en-US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242F0-01FF-4B7C-8D73-D19225F3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425" y="1686456"/>
            <a:ext cx="4642625" cy="425155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Assumes that all predictors are independent. Logistic regression does not require this assumption to be met</a:t>
            </a:r>
          </a:p>
          <a:p>
            <a:pPr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Faces the ‘zero-frequency problem’ </a:t>
            </a:r>
          </a:p>
          <a:p>
            <a:pPr lvl="1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Assigns zero probability to a categorical variable whose category in the test data set wasn’t available in the training dataset. </a:t>
            </a:r>
          </a:p>
          <a:p>
            <a:pPr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Its estimations can be wrong in some cases, so you shouldn’t take its probability outputs very seriously. </a:t>
            </a:r>
            <a:endParaRPr lang="en-US" sz="160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600">
                <a:cs typeface="Calibri"/>
              </a:rPr>
              <a:t>When N -&gt; ∞, Logistic Regression outperforms Naïve Bayes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2C7B64-2A57-4E56-B3D4-C5C01D23DDF7}"/>
              </a:ext>
            </a:extLst>
          </p:cNvPr>
          <p:cNvSpPr txBox="1">
            <a:spLocks/>
          </p:cNvSpPr>
          <p:nvPr/>
        </p:nvSpPr>
        <p:spPr>
          <a:xfrm>
            <a:off x="1380893" y="1801464"/>
            <a:ext cx="4642625" cy="42584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sz="1600">
                <a:ea typeface="+mn-lt"/>
                <a:cs typeface="+mn-lt"/>
              </a:rPr>
              <a:t>Works quickly and can save a lot of time</a:t>
            </a:r>
            <a:endParaRPr lang="en-US" sz="1600">
              <a:cs typeface="Calibri"/>
            </a:endParaRPr>
          </a:p>
          <a:p>
            <a:pPr marL="457200" indent="-457200"/>
            <a:r>
              <a:rPr lang="en-US" sz="1600">
                <a:ea typeface="+mn-lt"/>
                <a:cs typeface="+mn-lt"/>
              </a:rPr>
              <a:t>Does not require as much training data</a:t>
            </a:r>
          </a:p>
          <a:p>
            <a:pPr marL="457200" indent="-457200"/>
            <a:r>
              <a:rPr lang="en-US" sz="1600">
                <a:ea typeface="+mn-lt"/>
                <a:cs typeface="+mn-lt"/>
              </a:rPr>
              <a:t>Suitable for solving multi-class prediction problems</a:t>
            </a:r>
            <a:endParaRPr lang="en-US" sz="1600">
              <a:cs typeface="Calibri" panose="020F0502020204030204"/>
            </a:endParaRPr>
          </a:p>
          <a:p>
            <a:pPr marL="457200" indent="-457200"/>
            <a:r>
              <a:rPr lang="en-US" sz="1600">
                <a:ea typeface="+mn-lt"/>
                <a:cs typeface="+mn-lt"/>
              </a:rPr>
              <a:t>Highly scalable with the number of predictors and data points</a:t>
            </a:r>
          </a:p>
          <a:p>
            <a:pPr marL="457200" indent="-457200"/>
            <a:r>
              <a:rPr lang="en-US" sz="1600">
                <a:ea typeface="+mn-lt"/>
                <a:cs typeface="+mn-lt"/>
              </a:rPr>
              <a:t>Not sensitive to irrelevant features</a:t>
            </a:r>
          </a:p>
          <a:p>
            <a:pPr marL="457200" indent="-457200"/>
            <a:r>
              <a:rPr lang="en-US" sz="1600">
                <a:ea typeface="+mn-lt"/>
                <a:cs typeface="+mn-lt"/>
              </a:rPr>
              <a:t>IF data is independent, then it performs better than other models and requires less training </a:t>
            </a:r>
          </a:p>
          <a:p>
            <a:pPr marL="457200" indent="-457200"/>
            <a:r>
              <a:rPr lang="en-US" sz="1600">
                <a:ea typeface="+mn-lt"/>
                <a:cs typeface="+mn-lt"/>
              </a:rPr>
              <a:t>Better suited for categorical input variables than numerical variables compared to logistic regression.</a:t>
            </a:r>
            <a:endParaRPr lang="en-US" sz="1600">
              <a:cs typeface="Calibri"/>
            </a:endParaRPr>
          </a:p>
          <a:p>
            <a:pPr marL="457200" indent="-457200"/>
            <a:endParaRPr lang="en-US" sz="1600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414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2851-99EC-4FCB-B53B-36FE7143E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66" y="355832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       Naïve Bayes vs. Logistic Regression</a:t>
            </a:r>
            <a:endParaRPr lang="en-US" u="sng"/>
          </a:p>
        </p:txBody>
      </p:sp>
      <p:pic>
        <p:nvPicPr>
          <p:cNvPr id="4" name="Picture 6" descr="Chart&#10;&#10;Description automatically generated">
            <a:extLst>
              <a:ext uri="{FF2B5EF4-FFF2-40B4-BE49-F238E27FC236}">
                <a16:creationId xmlns:a16="http://schemas.microsoft.com/office/drawing/2014/main" id="{DC7DB35A-893B-4DE4-80D5-71E020122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191" y="1583527"/>
            <a:ext cx="3228311" cy="2862245"/>
          </a:xfrm>
          <a:prstGeom prst="rect">
            <a:avLst/>
          </a:prstGeom>
        </p:spPr>
      </p:pic>
      <p:pic>
        <p:nvPicPr>
          <p:cNvPr id="8" name="Picture 7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8AC77F04-4D3E-4709-866E-9C8BAA6C5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334" y="1686694"/>
            <a:ext cx="3230712" cy="27623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145A20-3642-43F3-A23D-C9B27AAF9BE8}"/>
              </a:ext>
            </a:extLst>
          </p:cNvPr>
          <p:cNvSpPr txBox="1"/>
          <p:nvPr/>
        </p:nvSpPr>
        <p:spPr>
          <a:xfrm>
            <a:off x="2508539" y="4922200"/>
            <a:ext cx="49962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- Naïve Bayes           </a:t>
            </a:r>
            <a:r>
              <a:rPr lang="en-US">
                <a:cs typeface="Calibri" panose="020F0502020204030204"/>
              </a:rPr>
              <a:t>                   -- Logistic Regression</a:t>
            </a:r>
          </a:p>
          <a:p>
            <a:r>
              <a:rPr lang="en-US">
                <a:cs typeface="Calibri" panose="020F0502020204030204"/>
              </a:rPr>
              <a:t>m = # of training examples      error = error rate</a:t>
            </a:r>
          </a:p>
        </p:txBody>
      </p:sp>
      <p:pic>
        <p:nvPicPr>
          <p:cNvPr id="11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25321B5B-9C41-4B4E-BEF0-5F9FBB4A3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93" y="1581150"/>
            <a:ext cx="31527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0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32D8-7CE8-4F22-94D2-8F7AF39B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Processing / Tuning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F8656-DE4C-421F-A586-C91F5513B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945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Remove nulls</a:t>
            </a:r>
          </a:p>
          <a:p>
            <a:r>
              <a:rPr lang="en-US">
                <a:cs typeface="Calibri"/>
              </a:rPr>
              <a:t>Check/Decide to work with outliers</a:t>
            </a:r>
          </a:p>
          <a:p>
            <a:r>
              <a:rPr lang="en-US">
                <a:cs typeface="Calibri"/>
              </a:rPr>
              <a:t>No need to normalize data, unless you need the class probabilities</a:t>
            </a:r>
          </a:p>
          <a:p>
            <a:r>
              <a:rPr lang="en-US">
                <a:ea typeface="+mn-lt"/>
                <a:cs typeface="+mn-lt"/>
              </a:rPr>
              <a:t>Categorical vs Numerical</a:t>
            </a:r>
          </a:p>
          <a:p>
            <a:pPr lvl="1"/>
            <a:r>
              <a:rPr lang="en-US">
                <a:ea typeface="+mn-lt"/>
                <a:cs typeface="+mn-lt"/>
              </a:rPr>
              <a:t>Need to convert </a:t>
            </a:r>
            <a:r>
              <a:rPr lang="en-US" sz="2800">
                <a:ea typeface="+mn-lt"/>
                <a:cs typeface="+mn-lt"/>
              </a:rPr>
              <a:t>to a single data type </a:t>
            </a:r>
          </a:p>
          <a:p>
            <a:pPr lvl="2"/>
            <a:r>
              <a:rPr lang="en-US" sz="2800">
                <a:ea typeface="+mn-lt"/>
                <a:cs typeface="+mn-lt"/>
              </a:rPr>
              <a:t>Categorical -&gt; Numeric: Dummy variables</a:t>
            </a:r>
          </a:p>
          <a:p>
            <a:pPr lvl="2"/>
            <a:r>
              <a:rPr lang="en-US" sz="2800">
                <a:ea typeface="+mn-lt"/>
                <a:cs typeface="+mn-lt"/>
              </a:rPr>
              <a:t>Numeric -&gt; Categorical: Grouping</a:t>
            </a:r>
          </a:p>
          <a:p>
            <a:pPr lvl="1"/>
            <a:r>
              <a:rPr lang="en-US" sz="2800">
                <a:ea typeface="+mn-lt"/>
                <a:cs typeface="+mn-lt"/>
              </a:rPr>
              <a:t>or separate datatypes and conduct bayes analyses separately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3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Naive Bayes</vt:lpstr>
      <vt:lpstr>5 Types of Naïve Bayes</vt:lpstr>
      <vt:lpstr>Equations </vt:lpstr>
      <vt:lpstr>Math ☺</vt:lpstr>
      <vt:lpstr>Math (but now with more columns) ☺</vt:lpstr>
      <vt:lpstr>PowerPoint Presentation</vt:lpstr>
      <vt:lpstr>       Advantages                  Disadvantages</vt:lpstr>
      <vt:lpstr>       Naïve Bayes vs. Logistic Regression</vt:lpstr>
      <vt:lpstr>Processing / Tuning</vt:lpstr>
      <vt:lpstr>Processing / Tuning</vt:lpstr>
      <vt:lpstr>Appendix I: Examples</vt:lpstr>
      <vt:lpstr>Appendix II: Sources</vt:lpstr>
      <vt:lpstr>Appendix III: Methods for Handling Categorical and Numerical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2022-01-20T15:28:32Z</dcterms:created>
  <dcterms:modified xsi:type="dcterms:W3CDTF">2022-01-21T03:41:42Z</dcterms:modified>
</cp:coreProperties>
</file>