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16562595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16562595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16562595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16562595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165625956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165625956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165625956_1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165625956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2165625956_1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2165625956_1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165625956_1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2165625956_1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2165625956_1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2165625956_1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0.png"/><Relationship Id="rId13" Type="http://schemas.openxmlformats.org/officeDocument/2006/relationships/image" Target="../media/image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5" Type="http://schemas.openxmlformats.org/officeDocument/2006/relationships/image" Target="../media/image10.png"/><Relationship Id="rId14" Type="http://schemas.openxmlformats.org/officeDocument/2006/relationships/image" Target="../media/image5.png"/><Relationship Id="rId17" Type="http://schemas.openxmlformats.org/officeDocument/2006/relationships/image" Target="../media/image3.png"/><Relationship Id="rId16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18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7.png"/><Relationship Id="rId13" Type="http://schemas.openxmlformats.org/officeDocument/2006/relationships/image" Target="../media/image20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5" Type="http://schemas.openxmlformats.org/officeDocument/2006/relationships/image" Target="../media/image3.png"/><Relationship Id="rId14" Type="http://schemas.openxmlformats.org/officeDocument/2006/relationships/image" Target="../media/image27.png"/><Relationship Id="rId17" Type="http://schemas.openxmlformats.org/officeDocument/2006/relationships/image" Target="../media/image1.png"/><Relationship Id="rId16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13" Type="http://schemas.openxmlformats.org/officeDocument/2006/relationships/image" Target="../media/image29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9" Type="http://schemas.openxmlformats.org/officeDocument/2006/relationships/image" Target="../media/image11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Relationship Id="rId7" Type="http://schemas.openxmlformats.org/officeDocument/2006/relationships/image" Target="../media/image6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7.png"/><Relationship Id="rId13" Type="http://schemas.openxmlformats.org/officeDocument/2006/relationships/image" Target="../media/image18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5" Type="http://schemas.openxmlformats.org/officeDocument/2006/relationships/image" Target="../media/image47.png"/><Relationship Id="rId14" Type="http://schemas.openxmlformats.org/officeDocument/2006/relationships/image" Target="../media/image48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7.png"/><Relationship Id="rId10" Type="http://schemas.openxmlformats.org/officeDocument/2006/relationships/image" Target="../media/image60.png"/><Relationship Id="rId13" Type="http://schemas.openxmlformats.org/officeDocument/2006/relationships/image" Target="../media/image29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1.png"/><Relationship Id="rId4" Type="http://schemas.openxmlformats.org/officeDocument/2006/relationships/image" Target="../media/image20.png"/><Relationship Id="rId9" Type="http://schemas.openxmlformats.org/officeDocument/2006/relationships/image" Target="../media/image58.png"/><Relationship Id="rId15" Type="http://schemas.openxmlformats.org/officeDocument/2006/relationships/image" Target="../media/image54.png"/><Relationship Id="rId14" Type="http://schemas.openxmlformats.org/officeDocument/2006/relationships/image" Target="../media/image62.png"/><Relationship Id="rId17" Type="http://schemas.openxmlformats.org/officeDocument/2006/relationships/image" Target="../media/image64.png"/><Relationship Id="rId16" Type="http://schemas.openxmlformats.org/officeDocument/2006/relationships/image" Target="../media/image66.png"/><Relationship Id="rId5" Type="http://schemas.openxmlformats.org/officeDocument/2006/relationships/image" Target="../media/image49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6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33825" y="194250"/>
            <a:ext cx="4755000" cy="4755000"/>
          </a:xfrm>
          <a:prstGeom prst="donut">
            <a:avLst>
              <a:gd fmla="val 14103" name="adj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398025" y="71267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11125" y="971550"/>
            <a:ext cx="3200400" cy="3200400"/>
          </a:xfrm>
          <a:prstGeom prst="donut">
            <a:avLst>
              <a:gd fmla="val 21158" name="adj"/>
            </a:avLst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lin ang="5400012" scaled="0"/>
          </a:gra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679775" y="1840200"/>
            <a:ext cx="1463100" cy="1463100"/>
          </a:xfrm>
          <a:prstGeom prst="hexagon">
            <a:avLst>
              <a:gd fmla="val 28852" name="adj"/>
              <a:gd fmla="val 115470" name="vf"/>
            </a:avLst>
          </a:prstGeom>
          <a:gradFill>
            <a:gsLst>
              <a:gs pos="0">
                <a:srgbClr val="DBD4EB"/>
              </a:gs>
              <a:gs pos="100000">
                <a:srgbClr val="9080BB"/>
              </a:gs>
            </a:gsLst>
            <a:lin ang="5400012" scaled="0"/>
          </a:gra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636125" y="43403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Resilience Hubs</a:t>
            </a:r>
            <a:endParaRPr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35600" y="3646575"/>
            <a:ext cx="1973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Regional </a:t>
            </a:r>
            <a:endParaRPr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Networks</a:t>
            </a:r>
            <a:endParaRPr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424625" y="2332500"/>
            <a:ext cx="1973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Global</a:t>
            </a:r>
            <a:endParaRPr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Coordination</a:t>
            </a:r>
            <a:endParaRPr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294350" y="1753025"/>
            <a:ext cx="414000" cy="28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911600" y="129582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169725" y="1986500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169725" y="2746750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855225" y="346292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398025" y="397267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108425" y="408982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2608925" y="364657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276825" y="3067800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151725" y="2343150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76825" y="1618500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608925" y="103092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222575" y="57372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927075" y="34597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662550" y="390000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4215288" y="1207125"/>
            <a:ext cx="414000" cy="28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3130013" y="1753025"/>
            <a:ext cx="414000" cy="28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130013" y="3007688"/>
            <a:ext cx="414000" cy="28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294338" y="3067788"/>
            <a:ext cx="414000" cy="28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3"/>
          <p:cNvCxnSpPr>
            <a:stCxn id="77" idx="0"/>
            <a:endCxn id="76" idx="1"/>
          </p:cNvCxnSpPr>
          <p:nvPr/>
        </p:nvCxnSpPr>
        <p:spPr>
          <a:xfrm flipH="1" rot="10800000">
            <a:off x="3337013" y="1351925"/>
            <a:ext cx="878400" cy="401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61" idx="0"/>
            <a:endCxn id="76" idx="3"/>
          </p:cNvCxnSpPr>
          <p:nvPr/>
        </p:nvCxnSpPr>
        <p:spPr>
          <a:xfrm rot="10800000">
            <a:off x="4629250" y="1351925"/>
            <a:ext cx="872100" cy="401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79" idx="0"/>
            <a:endCxn id="61" idx="2"/>
          </p:cNvCxnSpPr>
          <p:nvPr/>
        </p:nvCxnSpPr>
        <p:spPr>
          <a:xfrm rot="10800000">
            <a:off x="5501338" y="2042688"/>
            <a:ext cx="0" cy="1025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78" idx="0"/>
            <a:endCxn id="77" idx="2"/>
          </p:cNvCxnSpPr>
          <p:nvPr/>
        </p:nvCxnSpPr>
        <p:spPr>
          <a:xfrm rot="10800000">
            <a:off x="3337013" y="2042888"/>
            <a:ext cx="0" cy="964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endCxn id="79" idx="1"/>
          </p:cNvCxnSpPr>
          <p:nvPr/>
        </p:nvCxnSpPr>
        <p:spPr>
          <a:xfrm>
            <a:off x="4924438" y="2951088"/>
            <a:ext cx="369900" cy="261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endCxn id="77" idx="3"/>
          </p:cNvCxnSpPr>
          <p:nvPr/>
        </p:nvCxnSpPr>
        <p:spPr>
          <a:xfrm rot="10800000">
            <a:off x="3544013" y="1897925"/>
            <a:ext cx="402300" cy="242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55" idx="5"/>
            <a:endCxn id="62" idx="1"/>
          </p:cNvCxnSpPr>
          <p:nvPr/>
        </p:nvCxnSpPr>
        <p:spPr>
          <a:xfrm>
            <a:off x="5788270" y="1102920"/>
            <a:ext cx="190200" cy="259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stCxn id="62" idx="5"/>
            <a:endCxn id="63" idx="0"/>
          </p:cNvCxnSpPr>
          <p:nvPr/>
        </p:nvCxnSpPr>
        <p:spPr>
          <a:xfrm>
            <a:off x="6301845" y="1686070"/>
            <a:ext cx="96600" cy="30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>
            <a:stCxn id="63" idx="4"/>
            <a:endCxn id="64" idx="0"/>
          </p:cNvCxnSpPr>
          <p:nvPr/>
        </p:nvCxnSpPr>
        <p:spPr>
          <a:xfrm>
            <a:off x="6398325" y="2443700"/>
            <a:ext cx="0" cy="303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64" idx="4"/>
            <a:endCxn id="65" idx="7"/>
          </p:cNvCxnSpPr>
          <p:nvPr/>
        </p:nvCxnSpPr>
        <p:spPr>
          <a:xfrm flipH="1">
            <a:off x="6245325" y="3203950"/>
            <a:ext cx="153000" cy="32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>
            <a:stCxn id="65" idx="3"/>
            <a:endCxn id="66" idx="7"/>
          </p:cNvCxnSpPr>
          <p:nvPr/>
        </p:nvCxnSpPr>
        <p:spPr>
          <a:xfrm flipH="1">
            <a:off x="5788380" y="3853170"/>
            <a:ext cx="133800" cy="186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stCxn id="79" idx="2"/>
            <a:endCxn id="66" idx="1"/>
          </p:cNvCxnSpPr>
          <p:nvPr/>
        </p:nvCxnSpPr>
        <p:spPr>
          <a:xfrm flipH="1">
            <a:off x="5465038" y="3357588"/>
            <a:ext cx="36300" cy="68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>
            <a:stCxn id="64" idx="2"/>
            <a:endCxn id="79" idx="3"/>
          </p:cNvCxnSpPr>
          <p:nvPr/>
        </p:nvCxnSpPr>
        <p:spPr>
          <a:xfrm flipH="1">
            <a:off x="5708325" y="2975350"/>
            <a:ext cx="461400" cy="237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stCxn id="68" idx="5"/>
            <a:endCxn id="67" idx="1"/>
          </p:cNvCxnSpPr>
          <p:nvPr/>
        </p:nvCxnSpPr>
        <p:spPr>
          <a:xfrm>
            <a:off x="2999170" y="4036820"/>
            <a:ext cx="176100" cy="120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69" idx="4"/>
            <a:endCxn id="68" idx="1"/>
          </p:cNvCxnSpPr>
          <p:nvPr/>
        </p:nvCxnSpPr>
        <p:spPr>
          <a:xfrm>
            <a:off x="2505425" y="3525000"/>
            <a:ext cx="170400" cy="188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70" idx="4"/>
            <a:endCxn id="69" idx="0"/>
          </p:cNvCxnSpPr>
          <p:nvPr/>
        </p:nvCxnSpPr>
        <p:spPr>
          <a:xfrm>
            <a:off x="2380325" y="2800350"/>
            <a:ext cx="125100" cy="267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71" idx="4"/>
            <a:endCxn id="70" idx="0"/>
          </p:cNvCxnSpPr>
          <p:nvPr/>
        </p:nvCxnSpPr>
        <p:spPr>
          <a:xfrm flipH="1">
            <a:off x="2380325" y="2075700"/>
            <a:ext cx="125100" cy="267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72" idx="3"/>
          </p:cNvCxnSpPr>
          <p:nvPr/>
        </p:nvCxnSpPr>
        <p:spPr>
          <a:xfrm flipH="1">
            <a:off x="2619180" y="1421170"/>
            <a:ext cx="56700" cy="242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>
            <a:stCxn id="73" idx="3"/>
            <a:endCxn id="72" idx="7"/>
          </p:cNvCxnSpPr>
          <p:nvPr/>
        </p:nvCxnSpPr>
        <p:spPr>
          <a:xfrm flipH="1">
            <a:off x="2999130" y="963970"/>
            <a:ext cx="290400" cy="133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stCxn id="74" idx="2"/>
            <a:endCxn id="73" idx="7"/>
          </p:cNvCxnSpPr>
          <p:nvPr/>
        </p:nvCxnSpPr>
        <p:spPr>
          <a:xfrm flipH="1">
            <a:off x="3612675" y="574575"/>
            <a:ext cx="314400" cy="6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75" idx="2"/>
            <a:endCxn id="74" idx="6"/>
          </p:cNvCxnSpPr>
          <p:nvPr/>
        </p:nvCxnSpPr>
        <p:spPr>
          <a:xfrm rot="10800000">
            <a:off x="4384150" y="574500"/>
            <a:ext cx="278400" cy="44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>
            <a:stCxn id="55" idx="1"/>
          </p:cNvCxnSpPr>
          <p:nvPr/>
        </p:nvCxnSpPr>
        <p:spPr>
          <a:xfrm rot="10800000">
            <a:off x="5121480" y="678530"/>
            <a:ext cx="343500" cy="101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>
            <a:stCxn id="76" idx="0"/>
            <a:endCxn id="75" idx="3"/>
          </p:cNvCxnSpPr>
          <p:nvPr/>
        </p:nvCxnSpPr>
        <p:spPr>
          <a:xfrm flipH="1" rot="10800000">
            <a:off x="4422288" y="780225"/>
            <a:ext cx="307200" cy="426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61" idx="3"/>
            <a:endCxn id="62" idx="3"/>
          </p:cNvCxnSpPr>
          <p:nvPr/>
        </p:nvCxnSpPr>
        <p:spPr>
          <a:xfrm flipH="1" rot="10800000">
            <a:off x="5708350" y="1686125"/>
            <a:ext cx="270300" cy="211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71" idx="6"/>
            <a:endCxn id="77" idx="1"/>
          </p:cNvCxnSpPr>
          <p:nvPr/>
        </p:nvCxnSpPr>
        <p:spPr>
          <a:xfrm>
            <a:off x="2734025" y="1847100"/>
            <a:ext cx="396000" cy="50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67" idx="0"/>
            <a:endCxn id="78" idx="2"/>
          </p:cNvCxnSpPr>
          <p:nvPr/>
        </p:nvCxnSpPr>
        <p:spPr>
          <a:xfrm rot="10800000">
            <a:off x="3337025" y="3297525"/>
            <a:ext cx="0" cy="792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>
            <a:stCxn id="78" idx="1"/>
            <a:endCxn id="69" idx="6"/>
          </p:cNvCxnSpPr>
          <p:nvPr/>
        </p:nvCxnSpPr>
        <p:spPr>
          <a:xfrm flipH="1">
            <a:off x="2734013" y="3152588"/>
            <a:ext cx="396000" cy="143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/>
          <p:nvPr/>
        </p:nvSpPr>
        <p:spPr>
          <a:xfrm rot="3546486">
            <a:off x="4412658" y="3480255"/>
            <a:ext cx="1189669" cy="32613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Resource Sharing</a:t>
            </a:r>
            <a:endParaRPr sz="7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8" name="Google Shape;108;p13"/>
          <p:cNvSpPr/>
          <p:nvPr/>
        </p:nvSpPr>
        <p:spPr>
          <a:xfrm rot="-3725123">
            <a:off x="3275143" y="3482536"/>
            <a:ext cx="1184863" cy="32597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Knowledge</a:t>
            </a:r>
            <a:r>
              <a:rPr lang="en" sz="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Exchange</a:t>
            </a:r>
            <a:endParaRPr sz="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" name="Google Shape;109;p13"/>
          <p:cNvSpPr/>
          <p:nvPr/>
        </p:nvSpPr>
        <p:spPr>
          <a:xfrm rot="3546486">
            <a:off x="3305058" y="1361368"/>
            <a:ext cx="1189669" cy="32613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Policy Feedback</a:t>
            </a:r>
            <a:endParaRPr sz="7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0" name="Google Shape;110;p13"/>
          <p:cNvSpPr/>
          <p:nvPr/>
        </p:nvSpPr>
        <p:spPr>
          <a:xfrm rot="-3048187">
            <a:off x="4432009" y="1426842"/>
            <a:ext cx="1189581" cy="32601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Capacity Building</a:t>
            </a:r>
            <a:endParaRPr sz="7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125" y="13306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350" y="44357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625" y="45029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4250" y="4602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0875" y="375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1600" y="39726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8800" y="33033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91125" y="35842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11600" y="9715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17500" y="20538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94925" y="24809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17500" y="28610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09113" y="2785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837525" y="41037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946675" y="7429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398325" y="1677725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2238950" y="249850"/>
            <a:ext cx="4572000" cy="4572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3470850" y="3071125"/>
            <a:ext cx="3261494" cy="1482177"/>
          </a:xfrm>
          <a:custGeom>
            <a:rect b="b" l="l" r="r" t="t"/>
            <a:pathLst>
              <a:path extrusionOk="0" h="67082" w="114168">
                <a:moveTo>
                  <a:pt x="0" y="67082"/>
                </a:moveTo>
                <a:cubicBezTo>
                  <a:pt x="998" y="65320"/>
                  <a:pt x="3641" y="59741"/>
                  <a:pt x="5990" y="56511"/>
                </a:cubicBezTo>
                <a:cubicBezTo>
                  <a:pt x="8339" y="53281"/>
                  <a:pt x="11040" y="50051"/>
                  <a:pt x="14094" y="47702"/>
                </a:cubicBezTo>
                <a:cubicBezTo>
                  <a:pt x="17148" y="45353"/>
                  <a:pt x="20672" y="43533"/>
                  <a:pt x="24313" y="42417"/>
                </a:cubicBezTo>
                <a:cubicBezTo>
                  <a:pt x="27954" y="41301"/>
                  <a:pt x="32300" y="40948"/>
                  <a:pt x="35941" y="41007"/>
                </a:cubicBezTo>
                <a:cubicBezTo>
                  <a:pt x="39582" y="41066"/>
                  <a:pt x="43282" y="42534"/>
                  <a:pt x="46160" y="42769"/>
                </a:cubicBezTo>
                <a:cubicBezTo>
                  <a:pt x="49038" y="43004"/>
                  <a:pt x="50507" y="42887"/>
                  <a:pt x="53208" y="42417"/>
                </a:cubicBezTo>
                <a:cubicBezTo>
                  <a:pt x="55910" y="41947"/>
                  <a:pt x="59491" y="41888"/>
                  <a:pt x="62369" y="39950"/>
                </a:cubicBezTo>
                <a:cubicBezTo>
                  <a:pt x="65247" y="38012"/>
                  <a:pt x="68360" y="33783"/>
                  <a:pt x="70474" y="30788"/>
                </a:cubicBezTo>
                <a:cubicBezTo>
                  <a:pt x="72588" y="27793"/>
                  <a:pt x="73938" y="24974"/>
                  <a:pt x="75054" y="21979"/>
                </a:cubicBezTo>
                <a:cubicBezTo>
                  <a:pt x="76170" y="18984"/>
                  <a:pt x="76112" y="15577"/>
                  <a:pt x="77169" y="12817"/>
                </a:cubicBezTo>
                <a:cubicBezTo>
                  <a:pt x="78226" y="10057"/>
                  <a:pt x="79165" y="7415"/>
                  <a:pt x="81397" y="5418"/>
                </a:cubicBezTo>
                <a:cubicBezTo>
                  <a:pt x="83629" y="3421"/>
                  <a:pt x="87035" y="1718"/>
                  <a:pt x="90559" y="837"/>
                </a:cubicBezTo>
                <a:cubicBezTo>
                  <a:pt x="94083" y="-44"/>
                  <a:pt x="98604" y="-44"/>
                  <a:pt x="102539" y="132"/>
                </a:cubicBezTo>
                <a:cubicBezTo>
                  <a:pt x="106474" y="308"/>
                  <a:pt x="112230" y="1600"/>
                  <a:pt x="114168" y="1894"/>
                </a:cubicBezTo>
              </a:path>
            </a:pathLst>
          </a:custGeom>
          <a:noFill/>
          <a:ln cap="flat" cmpd="sng" w="2286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13" y="511713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700" y="24574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400" y="15500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1200" y="1558546"/>
            <a:ext cx="271975" cy="27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3825" y="3356200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2400" y="19556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5150" y="26198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9550" y="299306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9088" y="22426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82350" y="37724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813" y="490025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475" y="970650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950" y="783700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76225" y="1471225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0175" y="26785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2350" y="2755883"/>
            <a:ext cx="271975" cy="27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9638" y="1022283"/>
            <a:ext cx="271975" cy="27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250" y="1891183"/>
            <a:ext cx="271975" cy="27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5800" y="2242650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0788" y="1055650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30175" y="2248937"/>
            <a:ext cx="683650" cy="6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050" y="34788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850" y="3364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475" y="20523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32350" y="12514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07538" y="21485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29050" y="1962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99125" y="245896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24325" y="26199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18150" y="2999263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/>
          <p:nvPr/>
        </p:nvSpPr>
        <p:spPr>
          <a:xfrm>
            <a:off x="3726300" y="43380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Resilience Hub</a:t>
            </a:r>
            <a:endParaRPr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Structure</a:t>
            </a:r>
            <a:endParaRPr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1275" y="3071125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/>
          <p:nvPr/>
        </p:nvSpPr>
        <p:spPr>
          <a:xfrm>
            <a:off x="4180200" y="2202106"/>
            <a:ext cx="777300" cy="777300"/>
          </a:xfrm>
          <a:prstGeom prst="ellipse">
            <a:avLst/>
          </a:prstGeom>
          <a:solidFill>
            <a:srgbClr val="6700FF">
              <a:alpha val="16460"/>
            </a:srgbClr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6906800" y="1125950"/>
            <a:ext cx="1691400" cy="2505300"/>
          </a:xfrm>
          <a:prstGeom prst="roundRect">
            <a:avLst>
              <a:gd fmla="val 554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Medium"/>
                <a:ea typeface="Poppins Medium"/>
                <a:cs typeface="Poppins Medium"/>
                <a:sym typeface="Poppins Medium"/>
              </a:rPr>
              <a:t>Legend</a:t>
            </a:r>
            <a:endParaRPr sz="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610647" y="1248350"/>
            <a:ext cx="903500" cy="3030675"/>
          </a:xfrm>
          <a:custGeom>
            <a:rect b="b" l="l" r="r" t="t"/>
            <a:pathLst>
              <a:path extrusionOk="0" h="121227" w="36140">
                <a:moveTo>
                  <a:pt x="36140" y="121227"/>
                </a:moveTo>
                <a:cubicBezTo>
                  <a:pt x="33879" y="119351"/>
                  <a:pt x="27000" y="115215"/>
                  <a:pt x="22574" y="109971"/>
                </a:cubicBezTo>
                <a:cubicBezTo>
                  <a:pt x="18148" y="104728"/>
                  <a:pt x="12904" y="96357"/>
                  <a:pt x="9585" y="89766"/>
                </a:cubicBezTo>
                <a:cubicBezTo>
                  <a:pt x="6266" y="83175"/>
                  <a:pt x="4246" y="76825"/>
                  <a:pt x="2658" y="70427"/>
                </a:cubicBezTo>
                <a:cubicBezTo>
                  <a:pt x="1071" y="64029"/>
                  <a:pt x="-180" y="58304"/>
                  <a:pt x="60" y="51377"/>
                </a:cubicBezTo>
                <a:cubicBezTo>
                  <a:pt x="301" y="44450"/>
                  <a:pt x="2273" y="35310"/>
                  <a:pt x="4101" y="28864"/>
                </a:cubicBezTo>
                <a:cubicBezTo>
                  <a:pt x="5929" y="22418"/>
                  <a:pt x="8383" y="17511"/>
                  <a:pt x="11029" y="12700"/>
                </a:cubicBezTo>
                <a:cubicBezTo>
                  <a:pt x="13675" y="7889"/>
                  <a:pt x="18485" y="2117"/>
                  <a:pt x="19976" y="0"/>
                </a:cubicBezTo>
              </a:path>
            </a:pathLst>
          </a:custGeom>
          <a:noFill/>
          <a:ln cap="flat" cmpd="sng" w="76200">
            <a:solidFill>
              <a:srgbClr val="6AA84F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68" name="Google Shape;16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96500" y="1581638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20875" y="2406600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5900" y="3231550"/>
            <a:ext cx="271975" cy="2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0850" y="3874625"/>
            <a:ext cx="271975" cy="2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7155300" y="1339625"/>
            <a:ext cx="13788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Natural boundaries and terrain 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Residential communities 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Natural forest areas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Agricultural zones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Water resource management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Administrative rotation system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Community members and groups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Mobile resources/services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Community institutions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Renewable energy infrastructure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Wind power generation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Waste management system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Natural waterway and boundary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Wildlife corridor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847575" y="2768200"/>
            <a:ext cx="823525" cy="1379150"/>
          </a:xfrm>
          <a:custGeom>
            <a:rect b="b" l="l" r="r" t="t"/>
            <a:pathLst>
              <a:path extrusionOk="0" h="55166" w="32941">
                <a:moveTo>
                  <a:pt x="32941" y="55166"/>
                </a:moveTo>
                <a:cubicBezTo>
                  <a:pt x="31221" y="54505"/>
                  <a:pt x="25003" y="52388"/>
                  <a:pt x="22622" y="51197"/>
                </a:cubicBezTo>
                <a:cubicBezTo>
                  <a:pt x="20241" y="50006"/>
                  <a:pt x="19678" y="49147"/>
                  <a:pt x="18653" y="48022"/>
                </a:cubicBezTo>
                <a:cubicBezTo>
                  <a:pt x="17628" y="46898"/>
                  <a:pt x="16900" y="45839"/>
                  <a:pt x="16470" y="44450"/>
                </a:cubicBezTo>
                <a:cubicBezTo>
                  <a:pt x="16040" y="43061"/>
                  <a:pt x="16173" y="41176"/>
                  <a:pt x="16074" y="39688"/>
                </a:cubicBezTo>
                <a:cubicBezTo>
                  <a:pt x="15975" y="38200"/>
                  <a:pt x="16041" y="36744"/>
                  <a:pt x="15875" y="35520"/>
                </a:cubicBezTo>
                <a:cubicBezTo>
                  <a:pt x="15710" y="34296"/>
                  <a:pt x="15610" y="33403"/>
                  <a:pt x="15081" y="32345"/>
                </a:cubicBezTo>
                <a:cubicBezTo>
                  <a:pt x="14552" y="31287"/>
                  <a:pt x="13659" y="30129"/>
                  <a:pt x="12700" y="29170"/>
                </a:cubicBezTo>
                <a:cubicBezTo>
                  <a:pt x="11741" y="28211"/>
                  <a:pt x="10385" y="27385"/>
                  <a:pt x="9327" y="26591"/>
                </a:cubicBezTo>
                <a:cubicBezTo>
                  <a:pt x="8269" y="25797"/>
                  <a:pt x="7144" y="25169"/>
                  <a:pt x="6350" y="24408"/>
                </a:cubicBezTo>
                <a:cubicBezTo>
                  <a:pt x="5556" y="23647"/>
                  <a:pt x="5159" y="23383"/>
                  <a:pt x="4564" y="22027"/>
                </a:cubicBezTo>
                <a:cubicBezTo>
                  <a:pt x="3969" y="20671"/>
                  <a:pt x="3109" y="18323"/>
                  <a:pt x="2778" y="16272"/>
                </a:cubicBezTo>
                <a:cubicBezTo>
                  <a:pt x="2447" y="14222"/>
                  <a:pt x="2745" y="11642"/>
                  <a:pt x="2580" y="9724"/>
                </a:cubicBezTo>
                <a:cubicBezTo>
                  <a:pt x="2415" y="7806"/>
                  <a:pt x="2216" y="6384"/>
                  <a:pt x="1786" y="4763"/>
                </a:cubicBezTo>
                <a:cubicBezTo>
                  <a:pt x="1356" y="3142"/>
                  <a:pt x="298" y="794"/>
                  <a:pt x="0" y="0"/>
                </a:cubicBezTo>
              </a:path>
            </a:pathLst>
          </a:cu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74" name="Google Shape;1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100" y="1343988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95100" y="1506250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95096" y="1663700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5096" y="1821150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5100" y="1978600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096" y="2619063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5108" y="2301208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5100" y="2458663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95100" y="2141950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5088" y="2939895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5106" y="2777431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995100" y="3102384"/>
            <a:ext cx="109728" cy="109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4"/>
          <p:cNvCxnSpPr/>
          <p:nvPr/>
        </p:nvCxnSpPr>
        <p:spPr>
          <a:xfrm>
            <a:off x="6975563" y="3323988"/>
            <a:ext cx="1488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4"/>
          <p:cNvCxnSpPr/>
          <p:nvPr/>
        </p:nvCxnSpPr>
        <p:spPr>
          <a:xfrm>
            <a:off x="6975563" y="3479463"/>
            <a:ext cx="1488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4"/>
          <p:cNvCxnSpPr>
            <a:stCxn id="189" idx="7"/>
            <a:endCxn id="190" idx="2"/>
          </p:cNvCxnSpPr>
          <p:nvPr/>
        </p:nvCxnSpPr>
        <p:spPr>
          <a:xfrm flipH="1" rot="10800000">
            <a:off x="3779695" y="1647005"/>
            <a:ext cx="977400" cy="470100"/>
          </a:xfrm>
          <a:prstGeom prst="straightConnector1">
            <a:avLst/>
          </a:prstGeom>
          <a:noFill/>
          <a:ln cap="rnd" cmpd="sng" w="38100">
            <a:solidFill>
              <a:srgbClr val="B7B7B7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91" name="Google Shape;19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61725" y="1580588"/>
            <a:ext cx="2286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4"/>
          <p:cNvCxnSpPr>
            <a:stCxn id="189" idx="4"/>
            <a:endCxn id="193" idx="1"/>
          </p:cNvCxnSpPr>
          <p:nvPr/>
        </p:nvCxnSpPr>
        <p:spPr>
          <a:xfrm>
            <a:off x="3618050" y="2507350"/>
            <a:ext cx="295500" cy="924000"/>
          </a:xfrm>
          <a:prstGeom prst="straightConnector1">
            <a:avLst/>
          </a:prstGeom>
          <a:noFill/>
          <a:ln cap="rnd" cmpd="sng" w="38100">
            <a:solidFill>
              <a:srgbClr val="B7B7B7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94" name="Google Shape;194;p14"/>
          <p:cNvCxnSpPr>
            <a:stCxn id="195" idx="1"/>
            <a:endCxn id="190" idx="5"/>
          </p:cNvCxnSpPr>
          <p:nvPr/>
        </p:nvCxnSpPr>
        <p:spPr>
          <a:xfrm rot="10800000">
            <a:off x="5147105" y="1808680"/>
            <a:ext cx="487800" cy="683700"/>
          </a:xfrm>
          <a:prstGeom prst="straightConnector1">
            <a:avLst/>
          </a:prstGeom>
          <a:noFill/>
          <a:ln cap="rnd" cmpd="sng" w="38100">
            <a:solidFill>
              <a:srgbClr val="B7B7B7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96" name="Google Shape;196;p14"/>
          <p:cNvCxnSpPr>
            <a:stCxn id="193" idx="6"/>
            <a:endCxn id="195" idx="3"/>
          </p:cNvCxnSpPr>
          <p:nvPr/>
        </p:nvCxnSpPr>
        <p:spPr>
          <a:xfrm flipH="1" rot="10800000">
            <a:off x="4303850" y="2815800"/>
            <a:ext cx="1331100" cy="777300"/>
          </a:xfrm>
          <a:prstGeom prst="straightConnector1">
            <a:avLst/>
          </a:prstGeom>
          <a:noFill/>
          <a:ln cap="rnd" cmpd="sng" w="38100">
            <a:solidFill>
              <a:srgbClr val="B7B7B7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9" name="Google Shape;189;p14"/>
          <p:cNvSpPr/>
          <p:nvPr/>
        </p:nvSpPr>
        <p:spPr>
          <a:xfrm>
            <a:off x="3389450" y="2050150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4757000" y="141852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5567950" y="2425425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3846650" y="3364500"/>
            <a:ext cx="457200" cy="457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14100" y="28406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60938" y="34788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03750" y="21644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67475" y="15106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82250" y="2539725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/>
          <p:nvPr/>
        </p:nvSpPr>
        <p:spPr>
          <a:xfrm>
            <a:off x="2011800" y="253150"/>
            <a:ext cx="2743200" cy="2743200"/>
          </a:xfrm>
          <a:prstGeom prst="ellipse">
            <a:avLst/>
          </a:prstGeom>
          <a:solidFill>
            <a:srgbClr val="6AA84F">
              <a:alpha val="50000"/>
            </a:srgbClr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4069200" y="253150"/>
            <a:ext cx="2743200" cy="2743200"/>
          </a:xfrm>
          <a:prstGeom prst="ellipse">
            <a:avLst/>
          </a:prstGeom>
          <a:solidFill>
            <a:srgbClr val="FFE599">
              <a:alpha val="50000"/>
            </a:srgbClr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3038150" y="2251650"/>
            <a:ext cx="2743200" cy="2743200"/>
          </a:xfrm>
          <a:prstGeom prst="ellipse">
            <a:avLst/>
          </a:prstGeom>
          <a:solidFill>
            <a:srgbClr val="6FA8DC">
              <a:alpha val="50000"/>
            </a:srgbClr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3564050" y="452707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WATER</a:t>
            </a:r>
            <a:endParaRPr sz="18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4595100" y="3991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ENERGY</a:t>
            </a:r>
            <a:endParaRPr sz="18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2537700" y="3991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BIOMASS</a:t>
            </a:r>
            <a:endParaRPr sz="18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2888500" y="36399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Watershed Management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4305275" y="36399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Water 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Recovery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5121000" y="10009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Renewable 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Energy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140950" y="1878450"/>
            <a:ext cx="1651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Smart 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Distribution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1935600" y="11824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Regenerative Agriculture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2037250" y="1925550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Material 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Recovery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350" y="24207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150" y="181896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450" y="8395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8550" y="32800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1750" y="32800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0050" y="13825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95450" y="41322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3150" y="18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88500" y="24599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26838" y="135898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12881" y="839531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558763" y="2362425"/>
            <a:ext cx="1691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Regenerative Cycles</a:t>
            </a:r>
            <a:endParaRPr sz="15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30" name="Google Shape;230;p15"/>
          <p:cNvGrpSpPr/>
          <p:nvPr/>
        </p:nvGrpSpPr>
        <p:grpSpPr>
          <a:xfrm>
            <a:off x="3261594" y="1340383"/>
            <a:ext cx="2285723" cy="2286199"/>
            <a:chOff x="2727607" y="2189758"/>
            <a:chExt cx="2285723" cy="2286199"/>
          </a:xfrm>
        </p:grpSpPr>
        <p:sp>
          <p:nvSpPr>
            <p:cNvPr id="231" name="Google Shape;231;p15"/>
            <p:cNvSpPr/>
            <p:nvPr/>
          </p:nvSpPr>
          <p:spPr>
            <a:xfrm rot="1800521">
              <a:off x="3033526" y="2496927"/>
              <a:ext cx="1672961" cy="1672661"/>
            </a:xfrm>
            <a:prstGeom prst="blockArc">
              <a:avLst>
                <a:gd fmla="val 14414370" name="adj1"/>
                <a:gd fmla="val 694" name="adj2"/>
                <a:gd fmla="val 9562" name="adj3"/>
              </a:avLst>
            </a:prstGeom>
            <a:solidFill>
              <a:srgbClr val="B7B7B7"/>
            </a:solidFill>
            <a:ln>
              <a:noFill/>
            </a:ln>
            <a:effectLst>
              <a:outerShdw blurRad="71438" rotWithShape="0" algn="bl" dir="5400000" dist="952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flipH="1" rot="-1800521">
              <a:off x="3034450" y="2496927"/>
              <a:ext cx="1672961" cy="1672661"/>
            </a:xfrm>
            <a:prstGeom prst="blockArc">
              <a:avLst>
                <a:gd fmla="val 14348563" name="adj1"/>
                <a:gd fmla="val 21472873" name="adj2"/>
                <a:gd fmla="val 9381" name="adj3"/>
              </a:avLst>
            </a:prstGeom>
            <a:solidFill>
              <a:srgbClr val="CCCCCC"/>
            </a:solidFill>
            <a:ln>
              <a:noFill/>
            </a:ln>
            <a:effectLst>
              <a:outerShdw blurRad="71438" rotWithShape="0" algn="bl" dir="5400000" dist="952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8093538">
              <a:off x="3756329" y="2459756"/>
              <a:ext cx="225709" cy="225709"/>
            </a:xfrm>
            <a:prstGeom prst="rtTriangl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flipH="1" rot="-8999396">
              <a:off x="3033996" y="2496033"/>
              <a:ext cx="1672291" cy="1672251"/>
            </a:xfrm>
            <a:prstGeom prst="blockArc">
              <a:avLst>
                <a:gd fmla="val 14316164" name="adj1"/>
                <a:gd fmla="val 21502663" name="adj2"/>
                <a:gd fmla="val 9415" name="adj3"/>
              </a:avLst>
            </a:prstGeom>
            <a:solidFill>
              <a:srgbClr val="999999"/>
            </a:solidFill>
            <a:ln>
              <a:noFill/>
            </a:ln>
            <a:effectLst>
              <a:outerShdw blurRad="71438" rotWithShape="0" algn="bl" dir="5400000" dist="952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1028895">
              <a:off x="4442048" y="3592848"/>
              <a:ext cx="194339" cy="194339"/>
            </a:xfrm>
            <a:prstGeom prst="rtTriangl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6366123">
              <a:off x="3092752" y="3591375"/>
              <a:ext cx="226069" cy="226274"/>
            </a:xfrm>
            <a:prstGeom prst="rtTriangl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/>
          <p:nvPr/>
        </p:nvSpPr>
        <p:spPr>
          <a:xfrm>
            <a:off x="2556700" y="3120200"/>
            <a:ext cx="4311300" cy="1524000"/>
          </a:xfrm>
          <a:prstGeom prst="trapezoid">
            <a:avLst>
              <a:gd fmla="val 41057" name="adj"/>
            </a:avLst>
          </a:prstGeom>
          <a:solidFill>
            <a:srgbClr val="2E8B57">
              <a:alpha val="50000"/>
            </a:srgbClr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3188575" y="1806750"/>
            <a:ext cx="3043800" cy="1298400"/>
          </a:xfrm>
          <a:prstGeom prst="trapezoid">
            <a:avLst>
              <a:gd fmla="val 41057" name="adj"/>
            </a:avLst>
          </a:prstGeom>
          <a:solidFill>
            <a:srgbClr val="74956C">
              <a:alpha val="50000"/>
            </a:srgbClr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3726475" y="616475"/>
            <a:ext cx="1965300" cy="1175100"/>
          </a:xfrm>
          <a:prstGeom prst="trapezoid">
            <a:avLst>
              <a:gd fmla="val 41057" name="adj"/>
            </a:avLst>
          </a:prstGeom>
          <a:solidFill>
            <a:srgbClr val="556B2F">
              <a:alpha val="50000"/>
            </a:srgbClr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3618850" y="3414350"/>
            <a:ext cx="2187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Basic Necessities - Universal Access Model</a:t>
            </a:r>
            <a:endParaRPr sz="1200">
              <a:solidFill>
                <a:srgbClr val="43434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3568675" y="2039225"/>
            <a:ext cx="22809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Common Pool Resources - Stewardship Protocols</a:t>
            </a:r>
            <a:endParaRPr sz="1100">
              <a:solidFill>
                <a:srgbClr val="43434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3571900" y="968950"/>
            <a:ext cx="22809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Enhancement Goods - </a:t>
            </a:r>
            <a:endParaRPr sz="800">
              <a:solidFill>
                <a:srgbClr val="43434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Contribution Credit System</a:t>
            </a:r>
            <a:endParaRPr sz="800">
              <a:solidFill>
                <a:srgbClr val="43434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4036050" y="1258975"/>
            <a:ext cx="1677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017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Poppins"/>
              <a:buChar char="●"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Creative and cultural goods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9017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Poppins"/>
              <a:buChar char="●"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Innovation rewards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9017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Poppins"/>
              <a:buChar char="●"/>
            </a:pPr>
            <a:r>
              <a:rPr lang="en" sz="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Time-limited credits</a:t>
            </a:r>
            <a:endParaRPr sz="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3774000" y="2441475"/>
            <a:ext cx="213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652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Poppins"/>
              <a:buChar char="●"/>
            </a:pPr>
            <a:r>
              <a:rPr lang="en" sz="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Collectively managed resources</a:t>
            </a:r>
            <a:endParaRPr sz="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9652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Poppins"/>
              <a:buChar char="●"/>
            </a:pPr>
            <a:r>
              <a:rPr lang="en" sz="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Sustainable stewardship</a:t>
            </a:r>
            <a:endParaRPr sz="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9652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Poppins"/>
              <a:buChar char="●"/>
            </a:pPr>
            <a:r>
              <a:rPr lang="en" sz="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Regenerative practices</a:t>
            </a:r>
            <a:endParaRPr sz="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3641575" y="3834800"/>
            <a:ext cx="213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652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Poppins"/>
              <a:buChar char="●"/>
            </a:pPr>
            <a:r>
              <a:rPr lang="en" sz="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Universal access to essential needs</a:t>
            </a:r>
            <a:endParaRPr sz="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9652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Poppins"/>
              <a:buChar char="●"/>
            </a:pPr>
            <a:r>
              <a:rPr lang="en" sz="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 means testing or barriers</a:t>
            </a:r>
            <a:endParaRPr sz="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96520" lvl="0" marL="9144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Poppins"/>
              <a:buChar char="●"/>
            </a:pPr>
            <a:r>
              <a:rPr lang="en" sz="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Locally produced when possible</a:t>
            </a:r>
            <a:endParaRPr sz="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0" name="Google Shape;2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975" y="42924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600" y="34143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950" y="38348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3775" y="38655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6825" y="42924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03500" y="3362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40075" y="27755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13350" y="2732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15931" y="274626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18850" y="27755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54500" y="15101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94825" y="6925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245325" y="1510175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3F2FD"/>
            </a:gs>
            <a:gs pos="100000">
              <a:srgbClr val="E8F5E9"/>
            </a:gs>
          </a:gsLst>
          <a:lin ang="5400012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 amt="61000"/>
          </a:blip>
          <a:srcRect b="47973" l="0" r="0" t="0"/>
          <a:stretch/>
        </p:blipFill>
        <p:spPr>
          <a:xfrm>
            <a:off x="4668600" y="0"/>
            <a:ext cx="4412250" cy="22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/>
          <p:nvPr/>
        </p:nvSpPr>
        <p:spPr>
          <a:xfrm>
            <a:off x="6871950" y="131725"/>
            <a:ext cx="2103000" cy="2103000"/>
          </a:xfrm>
          <a:prstGeom prst="ellipse">
            <a:avLst/>
          </a:prstGeom>
          <a:solidFill>
            <a:srgbClr val="CFE2F3">
              <a:alpha val="75000"/>
            </a:srgbClr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4882801" y="448375"/>
            <a:ext cx="1828800" cy="1828800"/>
          </a:xfrm>
          <a:prstGeom prst="ellipse">
            <a:avLst/>
          </a:prstGeom>
          <a:solidFill>
            <a:srgbClr val="CFE2F3">
              <a:alpha val="75000"/>
            </a:srgbClr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7"/>
          <p:cNvGrpSpPr/>
          <p:nvPr/>
        </p:nvGrpSpPr>
        <p:grpSpPr>
          <a:xfrm>
            <a:off x="2286000" y="2295575"/>
            <a:ext cx="2286000" cy="2847950"/>
            <a:chOff x="0" y="2295575"/>
            <a:chExt cx="2286000" cy="2847950"/>
          </a:xfrm>
        </p:grpSpPr>
        <p:grpSp>
          <p:nvGrpSpPr>
            <p:cNvPr id="271" name="Google Shape;271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72" name="Google Shape;272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A6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A6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17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Phase 2: </a:t>
              </a:r>
              <a:endParaRPr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Regional Scaling</a:t>
              </a:r>
              <a:endParaRPr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75" name="Google Shape;275;p17"/>
            <p:cNvSpPr txBox="1"/>
            <p:nvPr/>
          </p:nvSpPr>
          <p:spPr>
            <a:xfrm>
              <a:off x="216300" y="37445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Spreading successful practices through regional networks while maintaining effectiveness</a:t>
              </a: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76" name="Google Shape;276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77" name="Google Shape;277;p17"/>
          <p:cNvGrpSpPr/>
          <p:nvPr/>
        </p:nvGrpSpPr>
        <p:grpSpPr>
          <a:xfrm>
            <a:off x="0" y="2295575"/>
            <a:ext cx="2286000" cy="2847950"/>
            <a:chOff x="0" y="2295575"/>
            <a:chExt cx="2286000" cy="2847950"/>
          </a:xfrm>
        </p:grpSpPr>
        <p:grpSp>
          <p:nvGrpSpPr>
            <p:cNvPr id="278" name="Google Shape;278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79" name="Google Shape;279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2E8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2E8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" name="Google Shape;281;p17"/>
            <p:cNvSpPr txBox="1"/>
            <p:nvPr/>
          </p:nvSpPr>
          <p:spPr>
            <a:xfrm>
              <a:off x="216307" y="2441550"/>
              <a:ext cx="1617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786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Year 0 - 5</a:t>
              </a:r>
              <a:endParaRPr>
                <a:solidFill>
                  <a:srgbClr val="1B786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82" name="Google Shape;282;p17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Phase 1: </a:t>
              </a:r>
              <a:endParaRPr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Pilot Communities</a:t>
              </a:r>
              <a:endParaRPr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83" name="Google Shape;283;p17"/>
            <p:cNvSpPr txBox="1"/>
            <p:nvPr/>
          </p:nvSpPr>
          <p:spPr>
            <a:xfrm>
              <a:off x="216300" y="37445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Establishing pilot communities as learning laboratories, developing key technologies and social practices</a:t>
              </a: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84" name="Google Shape;284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85" name="Google Shape;285;p17"/>
          <p:cNvGrpSpPr/>
          <p:nvPr/>
        </p:nvGrpSpPr>
        <p:grpSpPr>
          <a:xfrm>
            <a:off x="4572000" y="2295575"/>
            <a:ext cx="4572000" cy="2847950"/>
            <a:chOff x="0" y="2295575"/>
            <a:chExt cx="2286000" cy="2847950"/>
          </a:xfrm>
        </p:grpSpPr>
        <p:grpSp>
          <p:nvGrpSpPr>
            <p:cNvPr id="286" name="Google Shape;286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87" name="Google Shape;287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15E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17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Phase 3: </a:t>
              </a:r>
              <a:endParaRPr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Global Integration</a:t>
              </a:r>
              <a:endParaRPr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216300" y="37445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Creating coherent protocols for global interaction while preserving local diversity</a:t>
              </a: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91" name="Google Shape;291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92" name="Google Shape;292;p17"/>
          <p:cNvSpPr txBox="1"/>
          <p:nvPr/>
        </p:nvSpPr>
        <p:spPr>
          <a:xfrm>
            <a:off x="2620057" y="2441550"/>
            <a:ext cx="1617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Year 5 - 10</a:t>
            </a:r>
            <a:endParaRPr>
              <a:solidFill>
                <a:srgbClr val="1B786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5032107" y="2441550"/>
            <a:ext cx="1617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Year 10 - 20</a:t>
            </a:r>
            <a:endParaRPr>
              <a:solidFill>
                <a:srgbClr val="1B786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94" name="Google Shape;294;p17"/>
          <p:cNvGrpSpPr/>
          <p:nvPr/>
        </p:nvGrpSpPr>
        <p:grpSpPr>
          <a:xfrm>
            <a:off x="823200" y="1655000"/>
            <a:ext cx="457200" cy="457200"/>
            <a:chOff x="823200" y="1655000"/>
            <a:chExt cx="457200" cy="457200"/>
          </a:xfrm>
        </p:grpSpPr>
        <p:sp>
          <p:nvSpPr>
            <p:cNvPr id="295" name="Google Shape;295;p17"/>
            <p:cNvSpPr/>
            <p:nvPr/>
          </p:nvSpPr>
          <p:spPr>
            <a:xfrm>
              <a:off x="823200" y="165500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6" name="Google Shape;29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7500" y="176928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" name="Google Shape;297;p17"/>
          <p:cNvGrpSpPr/>
          <p:nvPr/>
        </p:nvGrpSpPr>
        <p:grpSpPr>
          <a:xfrm>
            <a:off x="218225" y="550875"/>
            <a:ext cx="457200" cy="457200"/>
            <a:chOff x="218225" y="550875"/>
            <a:chExt cx="457200" cy="457200"/>
          </a:xfrm>
        </p:grpSpPr>
        <p:sp>
          <p:nvSpPr>
            <p:cNvPr id="298" name="Google Shape;298;p17"/>
            <p:cNvSpPr/>
            <p:nvPr/>
          </p:nvSpPr>
          <p:spPr>
            <a:xfrm>
              <a:off x="218225" y="550875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9" name="Google Shape;29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525" y="665163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17"/>
          <p:cNvGrpSpPr/>
          <p:nvPr/>
        </p:nvGrpSpPr>
        <p:grpSpPr>
          <a:xfrm>
            <a:off x="1280400" y="845150"/>
            <a:ext cx="457200" cy="457200"/>
            <a:chOff x="1280400" y="845150"/>
            <a:chExt cx="457200" cy="457200"/>
          </a:xfrm>
        </p:grpSpPr>
        <p:sp>
          <p:nvSpPr>
            <p:cNvPr id="301" name="Google Shape;301;p17"/>
            <p:cNvSpPr/>
            <p:nvPr/>
          </p:nvSpPr>
          <p:spPr>
            <a:xfrm>
              <a:off x="1280400" y="84515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2" name="Google Shape;30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4700" y="9594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17"/>
          <p:cNvGrpSpPr/>
          <p:nvPr/>
        </p:nvGrpSpPr>
        <p:grpSpPr>
          <a:xfrm>
            <a:off x="2488750" y="1472025"/>
            <a:ext cx="457200" cy="457200"/>
            <a:chOff x="823200" y="1655000"/>
            <a:chExt cx="457200" cy="457200"/>
          </a:xfrm>
        </p:grpSpPr>
        <p:sp>
          <p:nvSpPr>
            <p:cNvPr id="304" name="Google Shape;304;p17"/>
            <p:cNvSpPr/>
            <p:nvPr/>
          </p:nvSpPr>
          <p:spPr>
            <a:xfrm>
              <a:off x="823200" y="165500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5" name="Google Shape;30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7500" y="176928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6" name="Google Shape;306;p17"/>
          <p:cNvCxnSpPr>
            <a:stCxn id="307" idx="6"/>
            <a:endCxn id="308" idx="2"/>
          </p:cNvCxnSpPr>
          <p:nvPr/>
        </p:nvCxnSpPr>
        <p:spPr>
          <a:xfrm>
            <a:off x="3230200" y="534525"/>
            <a:ext cx="406800" cy="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09" name="Google Shape;309;p17"/>
          <p:cNvCxnSpPr>
            <a:stCxn id="307" idx="4"/>
            <a:endCxn id="310" idx="1"/>
          </p:cNvCxnSpPr>
          <p:nvPr/>
        </p:nvCxnSpPr>
        <p:spPr>
          <a:xfrm>
            <a:off x="3001600" y="763125"/>
            <a:ext cx="346200" cy="2172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11" name="Google Shape;311;p17"/>
          <p:cNvCxnSpPr>
            <a:stCxn id="310" idx="7"/>
            <a:endCxn id="308" idx="4"/>
          </p:cNvCxnSpPr>
          <p:nvPr/>
        </p:nvCxnSpPr>
        <p:spPr>
          <a:xfrm flipH="1" rot="10800000">
            <a:off x="3670995" y="762980"/>
            <a:ext cx="194700" cy="2172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12" name="Google Shape;312;p17"/>
          <p:cNvCxnSpPr>
            <a:stCxn id="310" idx="6"/>
            <a:endCxn id="313" idx="2"/>
          </p:cNvCxnSpPr>
          <p:nvPr/>
        </p:nvCxnSpPr>
        <p:spPr>
          <a:xfrm>
            <a:off x="3737950" y="1141825"/>
            <a:ext cx="300600" cy="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314" name="Google Shape;314;p17"/>
          <p:cNvGrpSpPr/>
          <p:nvPr/>
        </p:nvGrpSpPr>
        <p:grpSpPr>
          <a:xfrm>
            <a:off x="3280750" y="913225"/>
            <a:ext cx="457200" cy="457200"/>
            <a:chOff x="218225" y="550875"/>
            <a:chExt cx="457200" cy="457200"/>
          </a:xfrm>
        </p:grpSpPr>
        <p:sp>
          <p:nvSpPr>
            <p:cNvPr id="310" name="Google Shape;310;p17"/>
            <p:cNvSpPr/>
            <p:nvPr/>
          </p:nvSpPr>
          <p:spPr>
            <a:xfrm>
              <a:off x="218225" y="550875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5" name="Google Shape;31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525" y="665163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17"/>
          <p:cNvGrpSpPr/>
          <p:nvPr/>
        </p:nvGrpSpPr>
        <p:grpSpPr>
          <a:xfrm>
            <a:off x="3737950" y="1729675"/>
            <a:ext cx="457200" cy="457200"/>
            <a:chOff x="823200" y="1655000"/>
            <a:chExt cx="457200" cy="457200"/>
          </a:xfrm>
        </p:grpSpPr>
        <p:sp>
          <p:nvSpPr>
            <p:cNvPr id="317" name="Google Shape;317;p17"/>
            <p:cNvSpPr/>
            <p:nvPr/>
          </p:nvSpPr>
          <p:spPr>
            <a:xfrm>
              <a:off x="823200" y="165500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8" name="Google Shape;31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7500" y="176928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17"/>
          <p:cNvGrpSpPr/>
          <p:nvPr/>
        </p:nvGrpSpPr>
        <p:grpSpPr>
          <a:xfrm>
            <a:off x="4038550" y="913225"/>
            <a:ext cx="457200" cy="457200"/>
            <a:chOff x="1280400" y="845150"/>
            <a:chExt cx="457200" cy="457200"/>
          </a:xfrm>
        </p:grpSpPr>
        <p:sp>
          <p:nvSpPr>
            <p:cNvPr id="313" name="Google Shape;313;p17"/>
            <p:cNvSpPr/>
            <p:nvPr/>
          </p:nvSpPr>
          <p:spPr>
            <a:xfrm>
              <a:off x="1280400" y="84515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0" name="Google Shape;32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4700" y="9594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" name="Google Shape;321;p17"/>
          <p:cNvGrpSpPr/>
          <p:nvPr/>
        </p:nvGrpSpPr>
        <p:grpSpPr>
          <a:xfrm>
            <a:off x="2773000" y="305925"/>
            <a:ext cx="457200" cy="457200"/>
            <a:chOff x="218225" y="550875"/>
            <a:chExt cx="457200" cy="457200"/>
          </a:xfrm>
        </p:grpSpPr>
        <p:sp>
          <p:nvSpPr>
            <p:cNvPr id="307" name="Google Shape;307;p17"/>
            <p:cNvSpPr/>
            <p:nvPr/>
          </p:nvSpPr>
          <p:spPr>
            <a:xfrm>
              <a:off x="218225" y="550875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2" name="Google Shape;32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525" y="665163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17"/>
          <p:cNvGrpSpPr/>
          <p:nvPr/>
        </p:nvGrpSpPr>
        <p:grpSpPr>
          <a:xfrm>
            <a:off x="3637125" y="305925"/>
            <a:ext cx="457200" cy="457200"/>
            <a:chOff x="1280400" y="845150"/>
            <a:chExt cx="457200" cy="457200"/>
          </a:xfrm>
        </p:grpSpPr>
        <p:sp>
          <p:nvSpPr>
            <p:cNvPr id="308" name="Google Shape;308;p17"/>
            <p:cNvSpPr/>
            <p:nvPr/>
          </p:nvSpPr>
          <p:spPr>
            <a:xfrm>
              <a:off x="1280400" y="84515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4" name="Google Shape;32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4700" y="9594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5" name="Google Shape;325;p17"/>
          <p:cNvCxnSpPr>
            <a:stCxn id="326" idx="6"/>
            <a:endCxn id="327" idx="2"/>
          </p:cNvCxnSpPr>
          <p:nvPr/>
        </p:nvCxnSpPr>
        <p:spPr>
          <a:xfrm flipH="1" rot="10800000">
            <a:off x="7793650" y="482325"/>
            <a:ext cx="261300" cy="522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28" name="Google Shape;328;p17"/>
          <p:cNvCxnSpPr>
            <a:stCxn id="326" idx="4"/>
            <a:endCxn id="329" idx="1"/>
          </p:cNvCxnSpPr>
          <p:nvPr/>
        </p:nvCxnSpPr>
        <p:spPr>
          <a:xfrm>
            <a:off x="7565050" y="763125"/>
            <a:ext cx="145500" cy="2094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0" name="Google Shape;330;p17"/>
          <p:cNvCxnSpPr>
            <a:stCxn id="329" idx="7"/>
            <a:endCxn id="327" idx="4"/>
          </p:cNvCxnSpPr>
          <p:nvPr/>
        </p:nvCxnSpPr>
        <p:spPr>
          <a:xfrm flipH="1" rot="10800000">
            <a:off x="8033745" y="710918"/>
            <a:ext cx="249900" cy="2616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1" name="Google Shape;331;p17"/>
          <p:cNvCxnSpPr>
            <a:stCxn id="329" idx="6"/>
            <a:endCxn id="332" idx="2"/>
          </p:cNvCxnSpPr>
          <p:nvPr/>
        </p:nvCxnSpPr>
        <p:spPr>
          <a:xfrm>
            <a:off x="8100700" y="1134163"/>
            <a:ext cx="349200" cy="1698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333" name="Google Shape;333;p17"/>
          <p:cNvGrpSpPr/>
          <p:nvPr/>
        </p:nvGrpSpPr>
        <p:grpSpPr>
          <a:xfrm>
            <a:off x="8450025" y="1075300"/>
            <a:ext cx="457200" cy="457200"/>
            <a:chOff x="1280400" y="845150"/>
            <a:chExt cx="457200" cy="457200"/>
          </a:xfrm>
        </p:grpSpPr>
        <p:sp>
          <p:nvSpPr>
            <p:cNvPr id="332" name="Google Shape;332;p17"/>
            <p:cNvSpPr/>
            <p:nvPr/>
          </p:nvSpPr>
          <p:spPr>
            <a:xfrm>
              <a:off x="1280400" y="84515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4" name="Google Shape;33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4700" y="9594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Google Shape;335;p17"/>
          <p:cNvGrpSpPr/>
          <p:nvPr/>
        </p:nvGrpSpPr>
        <p:grpSpPr>
          <a:xfrm>
            <a:off x="8055075" y="253575"/>
            <a:ext cx="457200" cy="457200"/>
            <a:chOff x="1280400" y="845150"/>
            <a:chExt cx="457200" cy="457200"/>
          </a:xfrm>
        </p:grpSpPr>
        <p:sp>
          <p:nvSpPr>
            <p:cNvPr id="327" name="Google Shape;327;p17"/>
            <p:cNvSpPr/>
            <p:nvPr/>
          </p:nvSpPr>
          <p:spPr>
            <a:xfrm>
              <a:off x="1280400" y="84515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6" name="Google Shape;33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4700" y="9594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7" name="Google Shape;337;p17"/>
          <p:cNvCxnSpPr>
            <a:stCxn id="338" idx="6"/>
            <a:endCxn id="339" idx="2"/>
          </p:cNvCxnSpPr>
          <p:nvPr/>
        </p:nvCxnSpPr>
        <p:spPr>
          <a:xfrm flipH="1" rot="10800000">
            <a:off x="5400038" y="1073725"/>
            <a:ext cx="321000" cy="1095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40" name="Google Shape;340;p17"/>
          <p:cNvCxnSpPr>
            <a:stCxn id="338" idx="4"/>
            <a:endCxn id="341" idx="1"/>
          </p:cNvCxnSpPr>
          <p:nvPr/>
        </p:nvCxnSpPr>
        <p:spPr>
          <a:xfrm>
            <a:off x="5171438" y="1411825"/>
            <a:ext cx="167400" cy="3324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42" name="Google Shape;342;p17"/>
          <p:cNvCxnSpPr>
            <a:stCxn id="341" idx="7"/>
            <a:endCxn id="339" idx="4"/>
          </p:cNvCxnSpPr>
          <p:nvPr/>
        </p:nvCxnSpPr>
        <p:spPr>
          <a:xfrm flipH="1" rot="10800000">
            <a:off x="5662157" y="1302443"/>
            <a:ext cx="287700" cy="4419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43" name="Google Shape;343;p17"/>
          <p:cNvCxnSpPr>
            <a:stCxn id="341" idx="6"/>
            <a:endCxn id="344" idx="2"/>
          </p:cNvCxnSpPr>
          <p:nvPr/>
        </p:nvCxnSpPr>
        <p:spPr>
          <a:xfrm flipH="1" rot="10800000">
            <a:off x="5729113" y="1761088"/>
            <a:ext cx="398700" cy="1449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345" name="Google Shape;345;p17"/>
          <p:cNvGrpSpPr/>
          <p:nvPr/>
        </p:nvGrpSpPr>
        <p:grpSpPr>
          <a:xfrm>
            <a:off x="5271913" y="1677388"/>
            <a:ext cx="457200" cy="457200"/>
            <a:chOff x="218225" y="550875"/>
            <a:chExt cx="457200" cy="457200"/>
          </a:xfrm>
        </p:grpSpPr>
        <p:sp>
          <p:nvSpPr>
            <p:cNvPr id="341" name="Google Shape;341;p17"/>
            <p:cNvSpPr/>
            <p:nvPr/>
          </p:nvSpPr>
          <p:spPr>
            <a:xfrm>
              <a:off x="218225" y="550875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6" name="Google Shape;34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525" y="665163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17"/>
          <p:cNvGrpSpPr/>
          <p:nvPr/>
        </p:nvGrpSpPr>
        <p:grpSpPr>
          <a:xfrm>
            <a:off x="6127850" y="1532500"/>
            <a:ext cx="457200" cy="457200"/>
            <a:chOff x="1280400" y="845150"/>
            <a:chExt cx="457200" cy="457200"/>
          </a:xfrm>
        </p:grpSpPr>
        <p:sp>
          <p:nvSpPr>
            <p:cNvPr id="344" name="Google Shape;344;p17"/>
            <p:cNvSpPr/>
            <p:nvPr/>
          </p:nvSpPr>
          <p:spPr>
            <a:xfrm>
              <a:off x="1280400" y="84515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8" name="Google Shape;34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4700" y="9594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17"/>
          <p:cNvGrpSpPr/>
          <p:nvPr/>
        </p:nvGrpSpPr>
        <p:grpSpPr>
          <a:xfrm>
            <a:off x="4942838" y="954625"/>
            <a:ext cx="457200" cy="457200"/>
            <a:chOff x="218225" y="550875"/>
            <a:chExt cx="457200" cy="457200"/>
          </a:xfrm>
        </p:grpSpPr>
        <p:sp>
          <p:nvSpPr>
            <p:cNvPr id="338" name="Google Shape;338;p17"/>
            <p:cNvSpPr/>
            <p:nvPr/>
          </p:nvSpPr>
          <p:spPr>
            <a:xfrm>
              <a:off x="218225" y="550875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0" name="Google Shape;35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525" y="665163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17"/>
          <p:cNvGrpSpPr/>
          <p:nvPr/>
        </p:nvGrpSpPr>
        <p:grpSpPr>
          <a:xfrm>
            <a:off x="5721125" y="845150"/>
            <a:ext cx="457200" cy="457200"/>
            <a:chOff x="1280400" y="845150"/>
            <a:chExt cx="457200" cy="457200"/>
          </a:xfrm>
        </p:grpSpPr>
        <p:sp>
          <p:nvSpPr>
            <p:cNvPr id="339" name="Google Shape;339;p17"/>
            <p:cNvSpPr/>
            <p:nvPr/>
          </p:nvSpPr>
          <p:spPr>
            <a:xfrm>
              <a:off x="1280400" y="84515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2" name="Google Shape;35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4700" y="9594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3" name="Google Shape;353;p17"/>
          <p:cNvCxnSpPr>
            <a:stCxn id="329" idx="4"/>
            <a:endCxn id="354" idx="1"/>
          </p:cNvCxnSpPr>
          <p:nvPr/>
        </p:nvCxnSpPr>
        <p:spPr>
          <a:xfrm>
            <a:off x="7872100" y="1362763"/>
            <a:ext cx="228600" cy="3897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55" name="Google Shape;355;p17"/>
          <p:cNvCxnSpPr>
            <a:stCxn id="356" idx="7"/>
            <a:endCxn id="326" idx="3"/>
          </p:cNvCxnSpPr>
          <p:nvPr/>
        </p:nvCxnSpPr>
        <p:spPr>
          <a:xfrm flipH="1" rot="10800000">
            <a:off x="7299957" y="696230"/>
            <a:ext cx="103500" cy="276300"/>
          </a:xfrm>
          <a:prstGeom prst="straightConnector1">
            <a:avLst/>
          </a:prstGeom>
          <a:noFill/>
          <a:ln cap="rnd" cmpd="sng" w="38100">
            <a:solidFill>
              <a:srgbClr val="999999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357" name="Google Shape;357;p17"/>
          <p:cNvGrpSpPr/>
          <p:nvPr/>
        </p:nvGrpSpPr>
        <p:grpSpPr>
          <a:xfrm>
            <a:off x="6909713" y="905575"/>
            <a:ext cx="457200" cy="457200"/>
            <a:chOff x="823200" y="1655000"/>
            <a:chExt cx="457200" cy="457200"/>
          </a:xfrm>
        </p:grpSpPr>
        <p:sp>
          <p:nvSpPr>
            <p:cNvPr id="356" name="Google Shape;356;p17"/>
            <p:cNvSpPr/>
            <p:nvPr/>
          </p:nvSpPr>
          <p:spPr>
            <a:xfrm>
              <a:off x="823200" y="165500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8" name="Google Shape;35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7500" y="176928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" name="Google Shape;359;p17"/>
          <p:cNvGrpSpPr/>
          <p:nvPr/>
        </p:nvGrpSpPr>
        <p:grpSpPr>
          <a:xfrm>
            <a:off x="7643500" y="905563"/>
            <a:ext cx="457200" cy="457200"/>
            <a:chOff x="218225" y="550875"/>
            <a:chExt cx="457200" cy="457200"/>
          </a:xfrm>
        </p:grpSpPr>
        <p:sp>
          <p:nvSpPr>
            <p:cNvPr id="329" name="Google Shape;329;p17"/>
            <p:cNvSpPr/>
            <p:nvPr/>
          </p:nvSpPr>
          <p:spPr>
            <a:xfrm>
              <a:off x="218225" y="550875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0" name="Google Shape;36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525" y="665163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17"/>
          <p:cNvGrpSpPr/>
          <p:nvPr/>
        </p:nvGrpSpPr>
        <p:grpSpPr>
          <a:xfrm>
            <a:off x="8033750" y="1685438"/>
            <a:ext cx="457200" cy="457200"/>
            <a:chOff x="823200" y="1655000"/>
            <a:chExt cx="457200" cy="457200"/>
          </a:xfrm>
        </p:grpSpPr>
        <p:sp>
          <p:nvSpPr>
            <p:cNvPr id="354" name="Google Shape;354;p17"/>
            <p:cNvSpPr/>
            <p:nvPr/>
          </p:nvSpPr>
          <p:spPr>
            <a:xfrm>
              <a:off x="823200" y="1655000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2" name="Google Shape;3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7500" y="176928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17"/>
          <p:cNvGrpSpPr/>
          <p:nvPr/>
        </p:nvGrpSpPr>
        <p:grpSpPr>
          <a:xfrm>
            <a:off x="7336450" y="305925"/>
            <a:ext cx="457200" cy="457200"/>
            <a:chOff x="218225" y="550875"/>
            <a:chExt cx="457200" cy="457200"/>
          </a:xfrm>
        </p:grpSpPr>
        <p:sp>
          <p:nvSpPr>
            <p:cNvPr id="326" name="Google Shape;326;p17"/>
            <p:cNvSpPr/>
            <p:nvPr/>
          </p:nvSpPr>
          <p:spPr>
            <a:xfrm>
              <a:off x="218225" y="550875"/>
              <a:ext cx="457200" cy="457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4" name="Google Shape;36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525" y="665163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8"/>
          <p:cNvGrpSpPr/>
          <p:nvPr/>
        </p:nvGrpSpPr>
        <p:grpSpPr>
          <a:xfrm>
            <a:off x="3224188" y="2055475"/>
            <a:ext cx="1097400" cy="1097400"/>
            <a:chOff x="3389450" y="2050150"/>
            <a:chExt cx="1097400" cy="1097400"/>
          </a:xfrm>
        </p:grpSpPr>
        <p:sp>
          <p:nvSpPr>
            <p:cNvPr id="370" name="Google Shape;370;p18"/>
            <p:cNvSpPr/>
            <p:nvPr/>
          </p:nvSpPr>
          <p:spPr>
            <a:xfrm>
              <a:off x="3389450" y="2050150"/>
              <a:ext cx="1097400" cy="1097400"/>
            </a:xfrm>
            <a:prstGeom prst="ellipse">
              <a:avLst/>
            </a:prstGeom>
            <a:solidFill>
              <a:srgbClr val="A5D6A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71" name="Google Shape;371;p18"/>
            <p:cNvSpPr txBox="1"/>
            <p:nvPr/>
          </p:nvSpPr>
          <p:spPr>
            <a:xfrm>
              <a:off x="3441338" y="2416500"/>
              <a:ext cx="10251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Resources</a:t>
              </a:r>
              <a:endParaRPr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372" name="Google Shape;372;p18"/>
          <p:cNvGrpSpPr/>
          <p:nvPr/>
        </p:nvGrpSpPr>
        <p:grpSpPr>
          <a:xfrm>
            <a:off x="4677188" y="1786813"/>
            <a:ext cx="1025100" cy="914400"/>
            <a:chOff x="3334100" y="2050150"/>
            <a:chExt cx="1025100" cy="914400"/>
          </a:xfrm>
        </p:grpSpPr>
        <p:sp>
          <p:nvSpPr>
            <p:cNvPr id="373" name="Google Shape;373;p18"/>
            <p:cNvSpPr/>
            <p:nvPr/>
          </p:nvSpPr>
          <p:spPr>
            <a:xfrm>
              <a:off x="3389450" y="2050150"/>
              <a:ext cx="914400" cy="914400"/>
            </a:xfrm>
            <a:prstGeom prst="ellipse">
              <a:avLst/>
            </a:prstGeom>
            <a:solidFill>
              <a:srgbClr val="81C784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74" name="Google Shape;374;p18"/>
            <p:cNvSpPr txBox="1"/>
            <p:nvPr/>
          </p:nvSpPr>
          <p:spPr>
            <a:xfrm>
              <a:off x="3334100" y="2352100"/>
              <a:ext cx="10251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Environmental Health</a:t>
              </a:r>
              <a:endParaRPr sz="9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5379225" y="2964325"/>
            <a:ext cx="1025100" cy="914400"/>
            <a:chOff x="3334100" y="2050150"/>
            <a:chExt cx="1025100" cy="914400"/>
          </a:xfrm>
        </p:grpSpPr>
        <p:sp>
          <p:nvSpPr>
            <p:cNvPr id="376" name="Google Shape;376;p18"/>
            <p:cNvSpPr/>
            <p:nvPr/>
          </p:nvSpPr>
          <p:spPr>
            <a:xfrm>
              <a:off x="3389450" y="2050150"/>
              <a:ext cx="914400" cy="914400"/>
            </a:xfrm>
            <a:prstGeom prst="ellipse">
              <a:avLst/>
            </a:prstGeom>
            <a:solidFill>
              <a:srgbClr val="90CAF9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77" name="Google Shape;377;p18"/>
            <p:cNvSpPr txBox="1"/>
            <p:nvPr/>
          </p:nvSpPr>
          <p:spPr>
            <a:xfrm>
              <a:off x="3334100" y="2352100"/>
              <a:ext cx="10251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Population</a:t>
              </a:r>
              <a:endParaRPr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378" name="Google Shape;378;p18"/>
          <p:cNvGrpSpPr/>
          <p:nvPr/>
        </p:nvGrpSpPr>
        <p:grpSpPr>
          <a:xfrm>
            <a:off x="1780975" y="1341763"/>
            <a:ext cx="1025100" cy="914400"/>
            <a:chOff x="3334100" y="2050150"/>
            <a:chExt cx="1025100" cy="914400"/>
          </a:xfrm>
        </p:grpSpPr>
        <p:sp>
          <p:nvSpPr>
            <p:cNvPr id="379" name="Google Shape;379;p18"/>
            <p:cNvSpPr/>
            <p:nvPr/>
          </p:nvSpPr>
          <p:spPr>
            <a:xfrm>
              <a:off x="3389450" y="2050150"/>
              <a:ext cx="914400" cy="914400"/>
            </a:xfrm>
            <a:prstGeom prst="ellipse">
              <a:avLst/>
            </a:prstGeom>
            <a:solidFill>
              <a:srgbClr val="CE93D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3334100" y="2352100"/>
              <a:ext cx="10251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Happiness</a:t>
              </a:r>
              <a:endParaRPr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381" name="Google Shape;381;p18"/>
          <p:cNvGrpSpPr/>
          <p:nvPr/>
        </p:nvGrpSpPr>
        <p:grpSpPr>
          <a:xfrm>
            <a:off x="1780975" y="3216775"/>
            <a:ext cx="1025100" cy="914400"/>
            <a:chOff x="3334100" y="2050150"/>
            <a:chExt cx="1025100" cy="914400"/>
          </a:xfrm>
        </p:grpSpPr>
        <p:sp>
          <p:nvSpPr>
            <p:cNvPr id="382" name="Google Shape;382;p18"/>
            <p:cNvSpPr/>
            <p:nvPr/>
          </p:nvSpPr>
          <p:spPr>
            <a:xfrm>
              <a:off x="3389450" y="2050150"/>
              <a:ext cx="914400" cy="914400"/>
            </a:xfrm>
            <a:prstGeom prst="ellipse">
              <a:avLst/>
            </a:prstGeom>
            <a:solidFill>
              <a:srgbClr val="FFB74D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83" name="Google Shape;383;p18"/>
            <p:cNvSpPr txBox="1"/>
            <p:nvPr/>
          </p:nvSpPr>
          <p:spPr>
            <a:xfrm>
              <a:off x="3334100" y="2352100"/>
              <a:ext cx="10251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Social</a:t>
              </a:r>
              <a:endParaRPr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Cohesion</a:t>
              </a:r>
              <a:endParaRPr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3209725" y="368450"/>
            <a:ext cx="1025100" cy="914400"/>
            <a:chOff x="3334100" y="2050150"/>
            <a:chExt cx="1025100" cy="914400"/>
          </a:xfrm>
        </p:grpSpPr>
        <p:sp>
          <p:nvSpPr>
            <p:cNvPr id="385" name="Google Shape;385;p18"/>
            <p:cNvSpPr/>
            <p:nvPr/>
          </p:nvSpPr>
          <p:spPr>
            <a:xfrm>
              <a:off x="3389450" y="2050150"/>
              <a:ext cx="914400" cy="914400"/>
            </a:xfrm>
            <a:prstGeom prst="ellipse">
              <a:avLst/>
            </a:prstGeom>
            <a:solidFill>
              <a:srgbClr val="80CBC4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3334100" y="2352100"/>
              <a:ext cx="10251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Sustainability</a:t>
              </a:r>
              <a:endParaRPr sz="9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cxnSp>
        <p:nvCxnSpPr>
          <p:cNvPr id="387" name="Google Shape;387;p18"/>
          <p:cNvCxnSpPr>
            <a:stCxn id="370" idx="0"/>
            <a:endCxn id="373" idx="1"/>
          </p:cNvCxnSpPr>
          <p:nvPr/>
        </p:nvCxnSpPr>
        <p:spPr>
          <a:xfrm rot="-5400000">
            <a:off x="4252288" y="1441375"/>
            <a:ext cx="134700" cy="1093500"/>
          </a:xfrm>
          <a:prstGeom prst="curvedConnector3">
            <a:avLst>
              <a:gd fmla="val 376234" name="adj1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8" name="Google Shape;388;p18"/>
          <p:cNvCxnSpPr>
            <a:stCxn id="373" idx="7"/>
            <a:endCxn id="376" idx="7"/>
          </p:cNvCxnSpPr>
          <p:nvPr/>
        </p:nvCxnSpPr>
        <p:spPr>
          <a:xfrm flipH="1" rot="-5400000">
            <a:off x="5275277" y="2158473"/>
            <a:ext cx="1177500" cy="702000"/>
          </a:xfrm>
          <a:prstGeom prst="curvedConnector3">
            <a:avLst>
              <a:gd fmla="val 5542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18"/>
          <p:cNvCxnSpPr>
            <a:stCxn id="376" idx="3"/>
            <a:endCxn id="370" idx="4"/>
          </p:cNvCxnSpPr>
          <p:nvPr/>
        </p:nvCxnSpPr>
        <p:spPr>
          <a:xfrm flipH="1" rot="5400000">
            <a:off x="4374786" y="2551114"/>
            <a:ext cx="591900" cy="1795500"/>
          </a:xfrm>
          <a:prstGeom prst="curvedConnector3">
            <a:avLst>
              <a:gd fmla="val -38311" name="adj1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18"/>
          <p:cNvCxnSpPr>
            <a:stCxn id="370" idx="1"/>
          </p:cNvCxnSpPr>
          <p:nvPr/>
        </p:nvCxnSpPr>
        <p:spPr>
          <a:xfrm flipH="1" rot="5400000">
            <a:off x="2862148" y="1693436"/>
            <a:ext cx="421200" cy="624300"/>
          </a:xfrm>
          <a:prstGeom prst="curvedConnector2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18"/>
          <p:cNvCxnSpPr>
            <a:stCxn id="379" idx="0"/>
          </p:cNvCxnSpPr>
          <p:nvPr/>
        </p:nvCxnSpPr>
        <p:spPr>
          <a:xfrm rot="-5400000">
            <a:off x="2521225" y="596863"/>
            <a:ext cx="517200" cy="972600"/>
          </a:xfrm>
          <a:prstGeom prst="curvedConnector2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18"/>
          <p:cNvCxnSpPr>
            <a:endCxn id="373" idx="0"/>
          </p:cNvCxnSpPr>
          <p:nvPr/>
        </p:nvCxnSpPr>
        <p:spPr>
          <a:xfrm>
            <a:off x="4183838" y="820513"/>
            <a:ext cx="1005900" cy="966300"/>
          </a:xfrm>
          <a:prstGeom prst="curvedConnector2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18"/>
          <p:cNvCxnSpPr>
            <a:stCxn id="382" idx="1"/>
            <a:endCxn id="379" idx="3"/>
          </p:cNvCxnSpPr>
          <p:nvPr/>
        </p:nvCxnSpPr>
        <p:spPr>
          <a:xfrm rot="-5400000">
            <a:off x="1356286" y="2736136"/>
            <a:ext cx="12285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18"/>
          <p:cNvCxnSpPr>
            <a:stCxn id="379" idx="5"/>
            <a:endCxn id="376" idx="4"/>
          </p:cNvCxnSpPr>
          <p:nvPr/>
        </p:nvCxnSpPr>
        <p:spPr>
          <a:xfrm flipH="1" rot="-5400000">
            <a:off x="3376114" y="1362952"/>
            <a:ext cx="1756500" cy="3275100"/>
          </a:xfrm>
          <a:prstGeom prst="curvedConnector3">
            <a:avLst>
              <a:gd fmla="val 113555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18"/>
          <p:cNvCxnSpPr>
            <a:stCxn id="385" idx="1"/>
            <a:endCxn id="383" idx="1"/>
          </p:cNvCxnSpPr>
          <p:nvPr/>
        </p:nvCxnSpPr>
        <p:spPr>
          <a:xfrm rot="5400000">
            <a:off x="1004236" y="1279211"/>
            <a:ext cx="3171600" cy="1617900"/>
          </a:xfrm>
          <a:prstGeom prst="curvedConnector4">
            <a:avLst>
              <a:gd fmla="val 5154" name="adj1"/>
              <a:gd fmla="val 114725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18"/>
          <p:cNvCxnSpPr>
            <a:stCxn id="379" idx="4"/>
            <a:endCxn id="382" idx="0"/>
          </p:cNvCxnSpPr>
          <p:nvPr/>
        </p:nvCxnSpPr>
        <p:spPr>
          <a:xfrm flipH="1" rot="-5400000">
            <a:off x="1813525" y="2736163"/>
            <a:ext cx="960600" cy="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7" name="Google Shape;397;p18"/>
          <p:cNvGrpSpPr/>
          <p:nvPr/>
        </p:nvGrpSpPr>
        <p:grpSpPr>
          <a:xfrm rot="-198475">
            <a:off x="4292777" y="1490693"/>
            <a:ext cx="28649" cy="120776"/>
            <a:chOff x="5539825" y="1021850"/>
            <a:chExt cx="28650" cy="69300"/>
          </a:xfrm>
        </p:grpSpPr>
        <p:cxnSp>
          <p:nvCxnSpPr>
            <p:cNvPr id="398" name="Google Shape;398;p18"/>
            <p:cNvCxnSpPr/>
            <p:nvPr/>
          </p:nvCxnSpPr>
          <p:spPr>
            <a:xfrm>
              <a:off x="5539825" y="1021850"/>
              <a:ext cx="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8"/>
            <p:cNvCxnSpPr/>
            <p:nvPr/>
          </p:nvCxnSpPr>
          <p:spPr>
            <a:xfrm>
              <a:off x="5568475" y="1021850"/>
              <a:ext cx="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0" name="Google Shape;400;p18"/>
          <p:cNvGrpSpPr/>
          <p:nvPr/>
        </p:nvGrpSpPr>
        <p:grpSpPr>
          <a:xfrm rot="2951320">
            <a:off x="3311022" y="1989195"/>
            <a:ext cx="28651" cy="120776"/>
            <a:chOff x="5539825" y="1021850"/>
            <a:chExt cx="28650" cy="69300"/>
          </a:xfrm>
        </p:grpSpPr>
        <p:cxnSp>
          <p:nvCxnSpPr>
            <p:cNvPr id="401" name="Google Shape;401;p18"/>
            <p:cNvCxnSpPr/>
            <p:nvPr/>
          </p:nvCxnSpPr>
          <p:spPr>
            <a:xfrm>
              <a:off x="5539825" y="1021850"/>
              <a:ext cx="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8"/>
            <p:cNvCxnSpPr/>
            <p:nvPr/>
          </p:nvCxnSpPr>
          <p:spPr>
            <a:xfrm>
              <a:off x="5568475" y="1021850"/>
              <a:ext cx="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3" name="Google Shape;403;p18"/>
          <p:cNvGrpSpPr/>
          <p:nvPr/>
        </p:nvGrpSpPr>
        <p:grpSpPr>
          <a:xfrm rot="2287001">
            <a:off x="4760972" y="982196"/>
            <a:ext cx="28652" cy="120780"/>
            <a:chOff x="5539825" y="1021850"/>
            <a:chExt cx="28650" cy="69300"/>
          </a:xfrm>
        </p:grpSpPr>
        <p:cxnSp>
          <p:nvCxnSpPr>
            <p:cNvPr id="404" name="Google Shape;404;p18"/>
            <p:cNvCxnSpPr/>
            <p:nvPr/>
          </p:nvCxnSpPr>
          <p:spPr>
            <a:xfrm>
              <a:off x="5539825" y="1021850"/>
              <a:ext cx="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5568475" y="1021850"/>
              <a:ext cx="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" name="Google Shape;406;p18"/>
          <p:cNvSpPr/>
          <p:nvPr/>
        </p:nvSpPr>
        <p:spPr>
          <a:xfrm>
            <a:off x="5568475" y="563125"/>
            <a:ext cx="1416300" cy="960600"/>
          </a:xfrm>
          <a:prstGeom prst="roundRect">
            <a:avLst>
              <a:gd fmla="val 554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Medium"/>
                <a:ea typeface="Poppins Medium"/>
                <a:cs typeface="Poppins Medium"/>
                <a:sym typeface="Poppins Medium"/>
              </a:rPr>
              <a:t>Legend</a:t>
            </a:r>
            <a:endParaRPr sz="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07" name="Google Shape;407;p18"/>
          <p:cNvSpPr txBox="1"/>
          <p:nvPr/>
        </p:nvSpPr>
        <p:spPr>
          <a:xfrm>
            <a:off x="5816975" y="776800"/>
            <a:ext cx="109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</a:t>
            </a:r>
            <a:r>
              <a:rPr lang="en" sz="700">
                <a:solidFill>
                  <a:srgbClr val="434343"/>
                </a:solidFill>
              </a:rPr>
              <a:t>Positive impact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</a:t>
            </a:r>
            <a:r>
              <a:rPr lang="en" sz="700">
                <a:solidFill>
                  <a:srgbClr val="434343"/>
                </a:solidFill>
              </a:rPr>
              <a:t>Negative impact</a:t>
            </a:r>
            <a:r>
              <a:rPr lang="en" sz="700">
                <a:solidFill>
                  <a:srgbClr val="434343"/>
                </a:solidFill>
              </a:rPr>
              <a:t> 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</a:t>
            </a:r>
            <a:r>
              <a:rPr lang="en" sz="700">
                <a:solidFill>
                  <a:srgbClr val="434343"/>
                </a:solidFill>
              </a:rPr>
              <a:t>Complex interaction</a:t>
            </a:r>
            <a:endParaRPr sz="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- </a:t>
            </a:r>
            <a:r>
              <a:rPr lang="en" sz="700">
                <a:solidFill>
                  <a:srgbClr val="434343"/>
                </a:solidFill>
              </a:rPr>
              <a:t>Time delay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408" name="Google Shape;408;p18"/>
          <p:cNvCxnSpPr/>
          <p:nvPr/>
        </p:nvCxnSpPr>
        <p:spPr>
          <a:xfrm>
            <a:off x="5598850" y="839950"/>
            <a:ext cx="1929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18"/>
          <p:cNvCxnSpPr/>
          <p:nvPr/>
        </p:nvCxnSpPr>
        <p:spPr>
          <a:xfrm>
            <a:off x="5598850" y="1002225"/>
            <a:ext cx="1929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18"/>
          <p:cNvCxnSpPr/>
          <p:nvPr/>
        </p:nvCxnSpPr>
        <p:spPr>
          <a:xfrm>
            <a:off x="5598850" y="1159575"/>
            <a:ext cx="1929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1" name="Google Shape;411;p18"/>
          <p:cNvGrpSpPr/>
          <p:nvPr/>
        </p:nvGrpSpPr>
        <p:grpSpPr>
          <a:xfrm>
            <a:off x="5680965" y="1257470"/>
            <a:ext cx="28650" cy="120776"/>
            <a:chOff x="5539825" y="1021850"/>
            <a:chExt cx="28650" cy="69300"/>
          </a:xfrm>
        </p:grpSpPr>
        <p:cxnSp>
          <p:nvCxnSpPr>
            <p:cNvPr id="412" name="Google Shape;412;p18"/>
            <p:cNvCxnSpPr/>
            <p:nvPr/>
          </p:nvCxnSpPr>
          <p:spPr>
            <a:xfrm>
              <a:off x="5539825" y="1021850"/>
              <a:ext cx="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>
              <a:off x="5568475" y="1021850"/>
              <a:ext cx="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/>
          <p:nvPr/>
        </p:nvSpPr>
        <p:spPr>
          <a:xfrm>
            <a:off x="2189178" y="3640275"/>
            <a:ext cx="4572000" cy="914400"/>
          </a:xfrm>
          <a:prstGeom prst="rect">
            <a:avLst/>
          </a:prstGeom>
          <a:solidFill>
            <a:srgbClr val="3A9BA5"/>
          </a:solidFill>
          <a:ln cap="flat" cmpd="sng" w="9525">
            <a:solidFill>
              <a:srgbClr val="3A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2189175" y="2223075"/>
            <a:ext cx="4572000" cy="914400"/>
          </a:xfrm>
          <a:prstGeom prst="rect">
            <a:avLst/>
          </a:prstGeom>
          <a:solidFill>
            <a:srgbClr val="83C5BE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9"/>
          <p:cNvSpPr/>
          <p:nvPr/>
        </p:nvSpPr>
        <p:spPr>
          <a:xfrm>
            <a:off x="2189175" y="805875"/>
            <a:ext cx="4572000" cy="914400"/>
          </a:xfrm>
          <a:prstGeom prst="rect">
            <a:avLst/>
          </a:prstGeom>
          <a:solidFill>
            <a:srgbClr val="EDF6F9"/>
          </a:solidFill>
          <a:ln cap="flat" cmpd="sng" w="9525">
            <a:solidFill>
              <a:srgbClr val="EDF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/>
          <p:cNvSpPr txBox="1"/>
          <p:nvPr/>
        </p:nvSpPr>
        <p:spPr>
          <a:xfrm>
            <a:off x="2189175" y="361200"/>
            <a:ext cx="4608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CSM Technology Stack: Enabling Infrastructure</a:t>
            </a:r>
            <a:endParaRPr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422" name="Google Shape;422;p19"/>
          <p:cNvCxnSpPr/>
          <p:nvPr/>
        </p:nvCxnSpPr>
        <p:spPr>
          <a:xfrm>
            <a:off x="3493300" y="812600"/>
            <a:ext cx="0" cy="3738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19"/>
          <p:cNvCxnSpPr/>
          <p:nvPr/>
        </p:nvCxnSpPr>
        <p:spPr>
          <a:xfrm>
            <a:off x="5432825" y="812000"/>
            <a:ext cx="0" cy="3739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24" name="Google Shape;424;p19"/>
          <p:cNvSpPr/>
          <p:nvPr/>
        </p:nvSpPr>
        <p:spPr>
          <a:xfrm>
            <a:off x="2639300" y="164867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DF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9"/>
          <p:cNvSpPr/>
          <p:nvPr/>
        </p:nvSpPr>
        <p:spPr>
          <a:xfrm>
            <a:off x="6173950" y="164867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DF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4406613" y="164867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DF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/>
          <p:nvPr/>
        </p:nvSpPr>
        <p:spPr>
          <a:xfrm>
            <a:off x="2639300" y="215412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9"/>
          <p:cNvSpPr/>
          <p:nvPr/>
        </p:nvSpPr>
        <p:spPr>
          <a:xfrm>
            <a:off x="4406625" y="215412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9"/>
          <p:cNvSpPr/>
          <p:nvPr/>
        </p:nvSpPr>
        <p:spPr>
          <a:xfrm>
            <a:off x="2639300" y="30687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9"/>
          <p:cNvSpPr/>
          <p:nvPr/>
        </p:nvSpPr>
        <p:spPr>
          <a:xfrm>
            <a:off x="4406625" y="30687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9"/>
          <p:cNvSpPr/>
          <p:nvPr/>
        </p:nvSpPr>
        <p:spPr>
          <a:xfrm>
            <a:off x="6173950" y="215412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"/>
          <p:cNvSpPr/>
          <p:nvPr/>
        </p:nvSpPr>
        <p:spPr>
          <a:xfrm>
            <a:off x="6173950" y="30687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2639300" y="35698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A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/>
          <p:nvPr/>
        </p:nvSpPr>
        <p:spPr>
          <a:xfrm>
            <a:off x="4406625" y="35698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A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"/>
          <p:cNvSpPr/>
          <p:nvPr/>
        </p:nvSpPr>
        <p:spPr>
          <a:xfrm>
            <a:off x="6173950" y="35698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A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5364275" y="164867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DF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3424750" y="164867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EDF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"/>
          <p:cNvSpPr/>
          <p:nvPr/>
        </p:nvSpPr>
        <p:spPr>
          <a:xfrm>
            <a:off x="3424750" y="215412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"/>
          <p:cNvSpPr/>
          <p:nvPr/>
        </p:nvSpPr>
        <p:spPr>
          <a:xfrm>
            <a:off x="5364275" y="2154125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9"/>
          <p:cNvSpPr/>
          <p:nvPr/>
        </p:nvSpPr>
        <p:spPr>
          <a:xfrm>
            <a:off x="3424750" y="30687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9"/>
          <p:cNvSpPr/>
          <p:nvPr/>
        </p:nvSpPr>
        <p:spPr>
          <a:xfrm>
            <a:off x="5364275" y="30687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3C5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9"/>
          <p:cNvSpPr/>
          <p:nvPr/>
        </p:nvSpPr>
        <p:spPr>
          <a:xfrm>
            <a:off x="3424750" y="35698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A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9"/>
          <p:cNvSpPr/>
          <p:nvPr/>
        </p:nvSpPr>
        <p:spPr>
          <a:xfrm>
            <a:off x="5364275" y="3569800"/>
            <a:ext cx="1371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A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4" name="Google Shape;444;p19"/>
          <p:cNvCxnSpPr/>
          <p:nvPr/>
        </p:nvCxnSpPr>
        <p:spPr>
          <a:xfrm>
            <a:off x="2707850" y="1742175"/>
            <a:ext cx="0" cy="459000"/>
          </a:xfrm>
          <a:prstGeom prst="straightConnector1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5" name="Google Shape;445;p19"/>
          <p:cNvCxnSpPr/>
          <p:nvPr/>
        </p:nvCxnSpPr>
        <p:spPr>
          <a:xfrm>
            <a:off x="4475175" y="1742175"/>
            <a:ext cx="0" cy="459000"/>
          </a:xfrm>
          <a:prstGeom prst="straightConnector1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6" name="Google Shape;446;p19"/>
          <p:cNvCxnSpPr/>
          <p:nvPr/>
        </p:nvCxnSpPr>
        <p:spPr>
          <a:xfrm>
            <a:off x="6242500" y="1742175"/>
            <a:ext cx="0" cy="459000"/>
          </a:xfrm>
          <a:prstGeom prst="straightConnector1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7" name="Google Shape;447;p19"/>
          <p:cNvCxnSpPr/>
          <p:nvPr/>
        </p:nvCxnSpPr>
        <p:spPr>
          <a:xfrm>
            <a:off x="2707850" y="3159375"/>
            <a:ext cx="0" cy="459000"/>
          </a:xfrm>
          <a:prstGeom prst="straightConnector1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8" name="Google Shape;448;p19"/>
          <p:cNvCxnSpPr/>
          <p:nvPr/>
        </p:nvCxnSpPr>
        <p:spPr>
          <a:xfrm>
            <a:off x="4475175" y="3159375"/>
            <a:ext cx="0" cy="459000"/>
          </a:xfrm>
          <a:prstGeom prst="straightConnector1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9" name="Google Shape;449;p19"/>
          <p:cNvCxnSpPr/>
          <p:nvPr/>
        </p:nvCxnSpPr>
        <p:spPr>
          <a:xfrm>
            <a:off x="6242500" y="3159375"/>
            <a:ext cx="0" cy="459000"/>
          </a:xfrm>
          <a:prstGeom prst="straightConnector1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0" name="Google Shape;450;p19"/>
          <p:cNvSpPr txBox="1"/>
          <p:nvPr/>
        </p:nvSpPr>
        <p:spPr>
          <a:xfrm>
            <a:off x="2171025" y="820775"/>
            <a:ext cx="46083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Community Interface Layer</a:t>
            </a:r>
            <a:endParaRPr sz="9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2152875" y="3714250"/>
            <a:ext cx="46083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Physical Infrastructure Layer</a:t>
            </a:r>
            <a:endParaRPr sz="900">
              <a:solidFill>
                <a:srgbClr val="9999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>
            <a:off x="2189175" y="2272013"/>
            <a:ext cx="46083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Processing Layer</a:t>
            </a:r>
            <a:endParaRPr sz="9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3" name="Google Shape;453;p19"/>
          <p:cNvSpPr txBox="1"/>
          <p:nvPr/>
        </p:nvSpPr>
        <p:spPr>
          <a:xfrm>
            <a:off x="3900613" y="1384675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Resource Management Dashboards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4" name="Google Shape;454;p19"/>
          <p:cNvSpPr txBox="1"/>
          <p:nvPr/>
        </p:nvSpPr>
        <p:spPr>
          <a:xfrm>
            <a:off x="2153225" y="1067713"/>
            <a:ext cx="13773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Digital Democracy Platforms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5" name="Google Shape;455;p19"/>
          <p:cNvSpPr txBox="1"/>
          <p:nvPr/>
        </p:nvSpPr>
        <p:spPr>
          <a:xfrm>
            <a:off x="5433351" y="1074275"/>
            <a:ext cx="135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Knowledge Sharing Systems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6" name="Google Shape;456;p19"/>
          <p:cNvSpPr txBox="1"/>
          <p:nvPr/>
        </p:nvSpPr>
        <p:spPr>
          <a:xfrm>
            <a:off x="2163400" y="1435250"/>
            <a:ext cx="14241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Decision Support Tools/Agents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7" name="Google Shape;457;p19"/>
          <p:cNvSpPr txBox="1"/>
          <p:nvPr/>
        </p:nvSpPr>
        <p:spPr>
          <a:xfrm>
            <a:off x="5449451" y="1487450"/>
            <a:ext cx="135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Community Planning Tools/Agents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8" name="Google Shape;458;p19"/>
          <p:cNvSpPr txBox="1"/>
          <p:nvPr/>
        </p:nvSpPr>
        <p:spPr>
          <a:xfrm>
            <a:off x="2224025" y="2860638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Distributed Ledger Systems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9" name="Google Shape;459;p19"/>
          <p:cNvSpPr txBox="1"/>
          <p:nvPr/>
        </p:nvSpPr>
        <p:spPr>
          <a:xfrm>
            <a:off x="3900625" y="2816925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 Optimization Engine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0" name="Google Shape;460;p19"/>
          <p:cNvSpPr txBox="1"/>
          <p:nvPr/>
        </p:nvSpPr>
        <p:spPr>
          <a:xfrm>
            <a:off x="2082428" y="2485525"/>
            <a:ext cx="1518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Resource Tracking Database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1" name="Google Shape;461;p19"/>
          <p:cNvSpPr txBox="1"/>
          <p:nvPr/>
        </p:nvSpPr>
        <p:spPr>
          <a:xfrm>
            <a:off x="5493350" y="2842225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Predictive Analytics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2" name="Google Shape;462;p19"/>
          <p:cNvSpPr txBox="1"/>
          <p:nvPr/>
        </p:nvSpPr>
        <p:spPr>
          <a:xfrm>
            <a:off x="5543625" y="2485525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Consensus Mechanisms</a:t>
            </a:r>
            <a:endParaRPr sz="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3" name="Google Shape;463;p19"/>
          <p:cNvSpPr txBox="1"/>
          <p:nvPr/>
        </p:nvSpPr>
        <p:spPr>
          <a:xfrm>
            <a:off x="2203301" y="4322650"/>
            <a:ext cx="129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Renewable Energy Systems</a:t>
            </a:r>
            <a:endParaRPr sz="600">
              <a:solidFill>
                <a:srgbClr val="9999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2224013" y="3946213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Digital Fabrication Labs</a:t>
            </a:r>
            <a:endParaRPr sz="600">
              <a:solidFill>
                <a:srgbClr val="9999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5" name="Google Shape;465;p19"/>
          <p:cNvSpPr txBox="1"/>
          <p:nvPr/>
        </p:nvSpPr>
        <p:spPr>
          <a:xfrm>
            <a:off x="3875475" y="4277625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Environmental Monitoring</a:t>
            </a:r>
            <a:endParaRPr sz="600">
              <a:solidFill>
                <a:srgbClr val="9999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6" name="Google Shape;466;p19"/>
          <p:cNvSpPr txBox="1"/>
          <p:nvPr/>
        </p:nvSpPr>
        <p:spPr>
          <a:xfrm>
            <a:off x="5493350" y="4322675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Communication Networks</a:t>
            </a:r>
            <a:endParaRPr sz="600">
              <a:solidFill>
                <a:srgbClr val="9999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7" name="Google Shape;467;p19"/>
          <p:cNvSpPr txBox="1"/>
          <p:nvPr/>
        </p:nvSpPr>
        <p:spPr>
          <a:xfrm>
            <a:off x="5543625" y="3946238"/>
            <a:ext cx="123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Smart Grid Infrastructure</a:t>
            </a:r>
            <a:endParaRPr sz="600">
              <a:solidFill>
                <a:srgbClr val="9999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68" name="Google Shape;4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025" y="11057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900" y="8588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900" y="123511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7575" y="12351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4000" y="8827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3000" y="4128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60863" y="258831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0850" y="37341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79013" y="40709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34000" y="37309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20156" y="41196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52300" y="22964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39050" y="2645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43200" y="22801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43200" y="26640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/>
          <p:nvPr/>
        </p:nvSpPr>
        <p:spPr>
          <a:xfrm>
            <a:off x="957400" y="1472538"/>
            <a:ext cx="6889500" cy="457200"/>
          </a:xfrm>
          <a:prstGeom prst="rect">
            <a:avLst/>
          </a:prstGeom>
          <a:gradFill>
            <a:gsLst>
              <a:gs pos="0">
                <a:srgbClr val="E3F2FD"/>
              </a:gs>
              <a:gs pos="100000">
                <a:srgbClr val="BBDEF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957400" y="1916075"/>
            <a:ext cx="6889500" cy="688800"/>
          </a:xfrm>
          <a:prstGeom prst="rect">
            <a:avLst/>
          </a:prstGeom>
          <a:gradFill>
            <a:gsLst>
              <a:gs pos="0">
                <a:srgbClr val="E8F5E9"/>
              </a:gs>
              <a:gs pos="100000">
                <a:srgbClr val="C8E6C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957400" y="2604875"/>
            <a:ext cx="6889500" cy="914400"/>
          </a:xfrm>
          <a:prstGeom prst="rect">
            <a:avLst/>
          </a:prstGeom>
          <a:gradFill>
            <a:gsLst>
              <a:gs pos="0">
                <a:srgbClr val="F3E5F5"/>
              </a:gs>
              <a:gs pos="100000">
                <a:srgbClr val="E1BEE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957400" y="3519275"/>
            <a:ext cx="6889500" cy="594300"/>
          </a:xfrm>
          <a:prstGeom prst="rect">
            <a:avLst/>
          </a:prstGeom>
          <a:gradFill>
            <a:gsLst>
              <a:gs pos="0">
                <a:srgbClr val="FFF3E0"/>
              </a:gs>
              <a:gs pos="100000">
                <a:srgbClr val="FFE0B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0"/>
          <p:cNvSpPr txBox="1"/>
          <p:nvPr/>
        </p:nvSpPr>
        <p:spPr>
          <a:xfrm>
            <a:off x="957400" y="1503538"/>
            <a:ext cx="193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GLOBAL COORDINATION</a:t>
            </a:r>
            <a:endParaRPr sz="12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2" name="Google Shape;492;p20"/>
          <p:cNvSpPr txBox="1"/>
          <p:nvPr/>
        </p:nvSpPr>
        <p:spPr>
          <a:xfrm>
            <a:off x="957400" y="2073263"/>
            <a:ext cx="193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REGIONAL </a:t>
            </a:r>
            <a:endParaRPr sz="12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NETWORKS</a:t>
            </a:r>
            <a:endParaRPr sz="12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3" name="Google Shape;493;p20"/>
          <p:cNvSpPr txBox="1"/>
          <p:nvPr/>
        </p:nvSpPr>
        <p:spPr>
          <a:xfrm>
            <a:off x="957400" y="2874863"/>
            <a:ext cx="193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RESILIENCE </a:t>
            </a:r>
            <a:endParaRPr sz="12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HUBS</a:t>
            </a:r>
            <a:endParaRPr sz="12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4" name="Google Shape;494;p20"/>
          <p:cNvSpPr txBox="1"/>
          <p:nvPr/>
        </p:nvSpPr>
        <p:spPr>
          <a:xfrm>
            <a:off x="957400" y="3629213"/>
            <a:ext cx="193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INDIVIDUAL/</a:t>
            </a:r>
            <a:endParaRPr sz="12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LOCAL</a:t>
            </a:r>
            <a:endParaRPr sz="12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495" name="Google Shape;495;p20"/>
          <p:cNvGrpSpPr/>
          <p:nvPr/>
        </p:nvGrpSpPr>
        <p:grpSpPr>
          <a:xfrm>
            <a:off x="2459075" y="4234950"/>
            <a:ext cx="5431450" cy="457200"/>
            <a:chOff x="1766850" y="4194400"/>
            <a:chExt cx="5431450" cy="457200"/>
          </a:xfrm>
        </p:grpSpPr>
        <p:sp>
          <p:nvSpPr>
            <p:cNvPr id="496" name="Google Shape;496;p20"/>
            <p:cNvSpPr/>
            <p:nvPr/>
          </p:nvSpPr>
          <p:spPr>
            <a:xfrm>
              <a:off x="1766850" y="4194400"/>
              <a:ext cx="4616700" cy="457200"/>
            </a:xfrm>
            <a:prstGeom prst="roundRect">
              <a:avLst>
                <a:gd fmla="val 554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Poppins Medium"/>
                  <a:ea typeface="Poppins Medium"/>
                  <a:cs typeface="Poppins Medium"/>
                  <a:sym typeface="Poppins Medium"/>
                </a:rPr>
                <a:t>Legend</a:t>
              </a:r>
              <a:endParaRPr sz="8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497" name="Google Shape;497;p20"/>
            <p:cNvSpPr txBox="1"/>
            <p:nvPr/>
          </p:nvSpPr>
          <p:spPr>
            <a:xfrm>
              <a:off x="2046100" y="4408075"/>
              <a:ext cx="51522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</a:rPr>
                <a:t>- </a:t>
              </a:r>
              <a:r>
                <a:rPr lang="en" sz="700">
                  <a:solidFill>
                    <a:srgbClr val="434343"/>
                  </a:solidFill>
                </a:rPr>
                <a:t>Resource Allocation           </a:t>
              </a:r>
              <a:r>
                <a:rPr lang="en" sz="700">
                  <a:solidFill>
                    <a:srgbClr val="434343"/>
                  </a:solidFill>
                </a:rPr>
                <a:t>- </a:t>
              </a:r>
              <a:r>
                <a:rPr lang="en" sz="700">
                  <a:solidFill>
                    <a:srgbClr val="434343"/>
                  </a:solidFill>
                </a:rPr>
                <a:t>Infrastructure Projects</a:t>
              </a:r>
              <a:r>
                <a:rPr lang="en" sz="700">
                  <a:solidFill>
                    <a:srgbClr val="434343"/>
                  </a:solidFill>
                </a:rPr>
                <a:t>           </a:t>
              </a:r>
              <a:r>
                <a:rPr lang="en" sz="700">
                  <a:solidFill>
                    <a:srgbClr val="434343"/>
                  </a:solidFill>
                </a:rPr>
                <a:t>- </a:t>
              </a:r>
              <a:r>
                <a:rPr lang="en" sz="700">
                  <a:solidFill>
                    <a:srgbClr val="434343"/>
                  </a:solidFill>
                </a:rPr>
                <a:t>Policy Changes</a:t>
              </a:r>
              <a:r>
                <a:rPr lang="en" sz="700">
                  <a:solidFill>
                    <a:srgbClr val="434343"/>
                  </a:solidFill>
                </a:rPr>
                <a:t>           </a:t>
              </a:r>
              <a:r>
                <a:rPr lang="en" sz="700">
                  <a:solidFill>
                    <a:srgbClr val="434343"/>
                  </a:solidFill>
                </a:rPr>
                <a:t>- </a:t>
              </a:r>
              <a:r>
                <a:rPr lang="en" sz="700">
                  <a:solidFill>
                    <a:srgbClr val="434343"/>
                  </a:solidFill>
                </a:rPr>
                <a:t>Emergency Response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1835050" y="4383575"/>
              <a:ext cx="183000" cy="183000"/>
            </a:xfrm>
            <a:prstGeom prst="ellipse">
              <a:avLst/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960375" y="4383575"/>
              <a:ext cx="183000" cy="18300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159550" y="4383575"/>
              <a:ext cx="183000" cy="183000"/>
            </a:xfrm>
            <a:prstGeom prst="ellipse">
              <a:avLst/>
            </a:prstGeom>
            <a:solidFill>
              <a:srgbClr val="9C2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109900" y="4383575"/>
              <a:ext cx="183000" cy="1830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0"/>
          <p:cNvSpPr/>
          <p:nvPr/>
        </p:nvSpPr>
        <p:spPr>
          <a:xfrm>
            <a:off x="8436525" y="31650"/>
            <a:ext cx="274200" cy="274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8588925" y="184050"/>
            <a:ext cx="274200" cy="274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8741325" y="336450"/>
            <a:ext cx="274200" cy="274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C27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8893725" y="488850"/>
            <a:ext cx="274200" cy="274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20"/>
          <p:cNvCxnSpPr/>
          <p:nvPr/>
        </p:nvCxnSpPr>
        <p:spPr>
          <a:xfrm flipH="1" rot="10800000">
            <a:off x="7083300" y="218450"/>
            <a:ext cx="982800" cy="12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20"/>
          <p:cNvCxnSpPr/>
          <p:nvPr/>
        </p:nvCxnSpPr>
        <p:spPr>
          <a:xfrm flipH="1" rot="10800000">
            <a:off x="7148925" y="406500"/>
            <a:ext cx="982800" cy="12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2196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20"/>
          <p:cNvCxnSpPr/>
          <p:nvPr/>
        </p:nvCxnSpPr>
        <p:spPr>
          <a:xfrm flipH="1" rot="10800000">
            <a:off x="7301325" y="558900"/>
            <a:ext cx="982800" cy="12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C27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20"/>
          <p:cNvSpPr/>
          <p:nvPr/>
        </p:nvSpPr>
        <p:spPr>
          <a:xfrm rot="-397">
            <a:off x="2223075" y="1574057"/>
            <a:ext cx="5198400" cy="4940400"/>
          </a:xfrm>
          <a:prstGeom prst="arc">
            <a:avLst>
              <a:gd fmla="val 10798585" name="adj1"/>
              <a:gd fmla="val 8777" name="adj2"/>
            </a:avLst>
          </a:prstGeom>
          <a:noFill/>
          <a:ln cap="flat" cmpd="sng" w="76200">
            <a:solidFill>
              <a:srgbClr val="9C27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0"/>
          <p:cNvSpPr/>
          <p:nvPr/>
        </p:nvSpPr>
        <p:spPr>
          <a:xfrm rot="-568">
            <a:off x="3005175" y="2210496"/>
            <a:ext cx="3634200" cy="3667500"/>
          </a:xfrm>
          <a:prstGeom prst="arc">
            <a:avLst>
              <a:gd fmla="val 10798585" name="adj1"/>
              <a:gd fmla="val 15547" name="adj2"/>
            </a:avLst>
          </a:prstGeom>
          <a:noFill/>
          <a:ln cap="flat" cmpd="sng" w="76200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0"/>
          <p:cNvSpPr/>
          <p:nvPr/>
        </p:nvSpPr>
        <p:spPr>
          <a:xfrm rot="-871">
            <a:off x="3638325" y="2930504"/>
            <a:ext cx="2367900" cy="2227500"/>
          </a:xfrm>
          <a:prstGeom prst="arc">
            <a:avLst>
              <a:gd fmla="val 10798585" name="adj1"/>
              <a:gd fmla="val 15547" name="adj2"/>
            </a:avLst>
          </a:prstGeom>
          <a:noFill/>
          <a:ln cap="flat" cmpd="sng" w="762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0"/>
          <p:cNvSpPr/>
          <p:nvPr/>
        </p:nvSpPr>
        <p:spPr>
          <a:xfrm rot="-1134">
            <a:off x="4367625" y="3587211"/>
            <a:ext cx="909300" cy="914100"/>
          </a:xfrm>
          <a:prstGeom prst="arc">
            <a:avLst>
              <a:gd fmla="val 10798585" name="adj1"/>
              <a:gd fmla="val 15547" name="adj2"/>
            </a:avLst>
          </a:prstGeom>
          <a:noFill/>
          <a:ln cap="flat" cmpd="sng" w="7620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0"/>
          <p:cNvSpPr txBox="1"/>
          <p:nvPr/>
        </p:nvSpPr>
        <p:spPr>
          <a:xfrm>
            <a:off x="3853125" y="1573738"/>
            <a:ext cx="193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e.g. Climate action </a:t>
            </a:r>
            <a:endParaRPr sz="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coordination</a:t>
            </a:r>
            <a:endParaRPr sz="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4" name="Google Shape;514;p20"/>
          <p:cNvSpPr txBox="1"/>
          <p:nvPr/>
        </p:nvSpPr>
        <p:spPr>
          <a:xfrm>
            <a:off x="3853125" y="2251963"/>
            <a:ext cx="193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e.g. </a:t>
            </a: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Watershed </a:t>
            </a:r>
            <a:endParaRPr sz="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management</a:t>
            </a:r>
            <a:endParaRPr sz="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5" name="Google Shape;515;p20"/>
          <p:cNvSpPr txBox="1"/>
          <p:nvPr/>
        </p:nvSpPr>
        <p:spPr>
          <a:xfrm>
            <a:off x="3853125" y="3023488"/>
            <a:ext cx="193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e.g. </a:t>
            </a: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Local food </a:t>
            </a:r>
            <a:endParaRPr sz="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distribution</a:t>
            </a:r>
            <a:endParaRPr sz="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6" name="Google Shape;516;p20"/>
          <p:cNvSpPr txBox="1"/>
          <p:nvPr/>
        </p:nvSpPr>
        <p:spPr>
          <a:xfrm>
            <a:off x="3853125" y="3679338"/>
            <a:ext cx="193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e.g. Urgent</a:t>
            </a:r>
            <a:endParaRPr sz="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Care</a:t>
            </a:r>
            <a:endParaRPr sz="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