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4855" y="4400027"/>
            <a:ext cx="5488289" cy="360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2039122" y="1145099"/>
            <a:ext cx="2779800" cy="308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685799" y="1771649"/>
            <a:ext cx="77724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500" u="none" cap="none" strike="noStrike">
                <a:solidFill>
                  <a:srgbClr val="516F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1371600" y="3200400"/>
            <a:ext cx="64008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255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91981" y="5524118"/>
            <a:ext cx="19584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25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653967" y="5524118"/>
            <a:ext cx="21171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449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25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93500" y="5524118"/>
            <a:ext cx="4533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315221" y="247977"/>
            <a:ext cx="4513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500" u="none" cap="none" strike="noStrike">
                <a:solidFill>
                  <a:srgbClr val="516F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239170" y="2393050"/>
            <a:ext cx="4665600" cy="2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91981" y="5524118"/>
            <a:ext cx="19584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25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653967" y="5524118"/>
            <a:ext cx="21171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449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25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693500" y="5524118"/>
            <a:ext cx="4533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447472"/>
            <a:ext cx="7772400" cy="2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EE</a:t>
            </a:r>
            <a:r>
              <a:rPr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  <a:t> 25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Neural Networks</a:t>
            </a:r>
            <a:br>
              <a:rPr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2100"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i="1" lang="en" sz="21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  <a:t> Project Presentation</a:t>
            </a:r>
            <a:br>
              <a:rPr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Statoil/C-Core Iceberg Classifier Challenge (Kaggle)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371600" y="2331707"/>
            <a:ext cx="64008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chemeClr val="dk1"/>
                </a:solidFill>
              </a:rPr>
              <a:t>Deepanshu Saini</a:t>
            </a:r>
            <a:endParaRPr b="1" sz="1900"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/>
              <a:t>Raghavendra Guna Shekhar</a:t>
            </a:r>
            <a:endParaRPr b="1" i="0" sz="19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5, 2017</a:t>
            </a:r>
            <a:endParaRPr sz="1800"/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</a:t>
            </a:r>
            <a:r>
              <a:rPr lang="en" sz="1800"/>
              <a:t>Electrical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endParaRPr sz="180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523" y="4603900"/>
            <a:ext cx="1894964" cy="6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51975" y="329219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51975" y="937325"/>
            <a:ext cx="8066700" cy="21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Drifting icebergs present threats to navigation and activities in areas such as offshore of the East Coast of Canada.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Currently, many institutions and companies use aerial reconnaissance and shore-based support to monitor environmental conditions and assess risks from icebergs.</a:t>
            </a:r>
            <a:endParaRPr sz="1800"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551975" y="2857625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51975" y="3450275"/>
            <a:ext cx="7465200" cy="1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use machine learning to more accurately detect and discriminate against threatening icebergs as early as possible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will be evaluated on the </a:t>
            </a:r>
            <a:r>
              <a:rPr b="1" lang="en" sz="1800"/>
              <a:t>log loss</a:t>
            </a:r>
            <a:r>
              <a:rPr lang="en" sz="1800"/>
              <a:t> between the predicted values and the ground truth as per the ICEBERG Classifier Kaggle competition rules.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551975" y="861125"/>
            <a:ext cx="7780800" cy="30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highlight>
                  <a:srgbClr val="FFFFFF"/>
                </a:highlight>
              </a:rPr>
              <a:t>The Dataset and labels are provided by human experts and geographic knowledge on the target. All the images are 75x75 images with two bands.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highlight>
                  <a:srgbClr val="FFFFFF"/>
                </a:highlight>
              </a:rPr>
              <a:t>The data (</a:t>
            </a:r>
            <a:r>
              <a:rPr lang="en" sz="1500">
                <a:highlight>
                  <a:srgbClr val="F4F4F4"/>
                </a:highlight>
              </a:rPr>
              <a:t>train.json</a:t>
            </a:r>
            <a:r>
              <a:rPr lang="en" sz="1500">
                <a:highlight>
                  <a:srgbClr val="FFFFFF"/>
                </a:highlight>
              </a:rPr>
              <a:t>, </a:t>
            </a:r>
            <a:r>
              <a:rPr lang="en" sz="1500">
                <a:highlight>
                  <a:srgbClr val="F4F4F4"/>
                </a:highlight>
              </a:rPr>
              <a:t>test.json</a:t>
            </a:r>
            <a:r>
              <a:rPr lang="en" sz="1500">
                <a:highlight>
                  <a:srgbClr val="FFFFFF"/>
                </a:highlight>
              </a:rPr>
              <a:t>) is presented in </a:t>
            </a:r>
            <a:r>
              <a:rPr lang="en" sz="1500">
                <a:highlight>
                  <a:srgbClr val="F4F4F4"/>
                </a:highlight>
              </a:rPr>
              <a:t>json</a:t>
            </a:r>
            <a:r>
              <a:rPr lang="en" sz="1500">
                <a:highlight>
                  <a:srgbClr val="FFFFFF"/>
                </a:highlight>
              </a:rPr>
              <a:t> format. The files consist of a list of images, and for each image, you can find the following fields: </a:t>
            </a:r>
            <a:r>
              <a:rPr b="1" lang="en" sz="1500"/>
              <a:t>id</a:t>
            </a:r>
            <a:r>
              <a:rPr lang="en" sz="1500"/>
              <a:t> , </a:t>
            </a:r>
            <a:r>
              <a:rPr b="1" lang="en" sz="1500"/>
              <a:t>band_1, band_2</a:t>
            </a:r>
            <a:r>
              <a:rPr lang="en" sz="1500"/>
              <a:t>, </a:t>
            </a:r>
            <a:r>
              <a:rPr b="1" lang="en" sz="1500"/>
              <a:t>inc_angle</a:t>
            </a:r>
            <a:r>
              <a:rPr lang="en" sz="1500"/>
              <a:t>, </a:t>
            </a:r>
            <a:r>
              <a:rPr b="1" lang="en" sz="1500"/>
              <a:t>is_iceberg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Since the Sentinal satellites gives us only two bands of Data(HH &amp; HV), we append both the bands to generate a 2-channel equivalent.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Min-Max normalisation technique is used for the transforming the values in the range of 0 to 1 and remove the unnecessary features like id and incidence angle which do not affect the output label.</a:t>
            </a:r>
            <a:endParaRPr sz="1500"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551975" y="253025"/>
            <a:ext cx="50394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Collection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551975" y="4021275"/>
            <a:ext cx="7617600" cy="1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Tools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Scikit Learn , Keras , pandas , matplot library modules have been used to build the above prediction model.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03175" y="-77475"/>
            <a:ext cx="82563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Kernel (Convolutional neural Network)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03275" y="301250"/>
            <a:ext cx="8805000" cy="5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 CNN (Convolutional Neural Network) is deep learning algorithm that we use here to predict whether the given image is Iceberg or a Ship.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General steps involved in 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Convolution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Max Pooling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Flattening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Full Connection</a:t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Design parameters selected for our model: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Convolutional kernel size= 3*3 , Pooling size= 2*2 , &amp; Strides = 2*2 for both convolutional and pooling layer.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Convolutional and Pooling layer = 3 phases , number of hidden layer of fully connected Neural network= 2.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Activation function for Convolutional and Pooling phase &amp; for Fully connected layer neurons except output neuron   = LeakyRELU(alpha=0.1)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Activation function for only output neuron of fully connected neural network = softmax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Here we use Adam’s optimization technique for finding optimized loss function.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25" y="1871363"/>
            <a:ext cx="7232346" cy="220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475" y="576875"/>
            <a:ext cx="3637303" cy="25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475775" y="253019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825" y="3163675"/>
            <a:ext cx="6554251" cy="2393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Shape 102"/>
          <p:cNvSpPr txBox="1"/>
          <p:nvPr>
            <p:ph idx="1" type="body"/>
          </p:nvPr>
        </p:nvSpPr>
        <p:spPr>
          <a:xfrm>
            <a:off x="399575" y="810900"/>
            <a:ext cx="4724700" cy="23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 we can see in the models’ accuracy graph besides, the CNN model overfitted the data as the train set accuracy is higher than that of the test set.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Also we can see in the screenshot of results below that the  </a:t>
            </a:r>
            <a:r>
              <a:rPr b="1" lang="en" sz="1300"/>
              <a:t>acc=0.9875</a:t>
            </a:r>
            <a:r>
              <a:rPr lang="en" sz="1300"/>
              <a:t> is higher than the </a:t>
            </a:r>
            <a:r>
              <a:rPr b="1" lang="en" sz="1300"/>
              <a:t>val_acc=0.8785</a:t>
            </a:r>
            <a:r>
              <a:rPr lang="en" sz="1300"/>
              <a:t>, which reflects overfitting as well.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The final accuracy score, precision score, recall and F-1 metric score of the model are also generated in the results below</a:t>
            </a:r>
            <a:endParaRPr sz="1300"/>
          </a:p>
        </p:txBody>
      </p:sp>
      <p:sp>
        <p:nvSpPr>
          <p:cNvPr id="103" name="Shape 103"/>
          <p:cNvSpPr txBox="1"/>
          <p:nvPr/>
        </p:nvSpPr>
        <p:spPr>
          <a:xfrm>
            <a:off x="1995625" y="3581400"/>
            <a:ext cx="2059500" cy="24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5772675" y="3435175"/>
            <a:ext cx="764100" cy="31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7620025" y="3435175"/>
            <a:ext cx="889800" cy="31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56575" y="394594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5925" y="1078900"/>
            <a:ext cx="81294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Generate an 3 channel RGB equivalent, by using the average of 2 bands as the 3rd channel.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Using Data Augmentation techniques to improve Regularization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Algorithm Tuning	by experimenting with the following hyperparameters: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Learning Rate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Activation Functions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Batch Size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Epochs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Training the </a:t>
            </a:r>
            <a:r>
              <a:rPr lang="en" sz="1500">
                <a:solidFill>
                  <a:srgbClr val="000000"/>
                </a:solidFill>
              </a:rPr>
              <a:t>CNN’s on GPU with modified number of neurons and layers of fully connected neural network.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Implementation of Ensemble algorithms which combines two or more algorithms for better accuracy.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