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D16140-0D22-4D77-9AF4-9DBEB2BD01E1}">
  <a:tblStyle styleId="{06D16140-0D22-4D77-9AF4-9DBEB2BD0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4855" y="4400027"/>
            <a:ext cx="5488289" cy="3603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2039122" y="1145099"/>
            <a:ext cx="2779800" cy="308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able to predict which of these stocks will be successful based on a previous week’s data, even at margins slightly above 50%, could prove to be incredibly lucrative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685799" y="1771649"/>
            <a:ext cx="7772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 u="none" cap="none" strike="noStrike">
                <a:solidFill>
                  <a:srgbClr val="516F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1371600" y="3200400"/>
            <a:ext cx="64008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255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91981" y="5524118"/>
            <a:ext cx="1958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653967" y="5524118"/>
            <a:ext cx="2117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49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93500" y="5524118"/>
            <a:ext cx="4533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315221" y="247977"/>
            <a:ext cx="4513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500" u="none" cap="none" strike="noStrike">
                <a:solidFill>
                  <a:srgbClr val="516F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239170" y="2393050"/>
            <a:ext cx="46656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91981" y="5524118"/>
            <a:ext cx="1958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653967" y="5524118"/>
            <a:ext cx="2117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49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93500" y="5524118"/>
            <a:ext cx="4533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88900" marR="0" rtl="0" algn="l">
              <a:lnSpc>
                <a:spcPct val="113333"/>
              </a:lnSpc>
              <a:spcBef>
                <a:spcPts val="0"/>
              </a:spcBef>
              <a:buNone/>
              <a:defRPr b="0" i="0" sz="1100">
                <a:solidFill>
                  <a:srgbClr val="339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8890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QbcEJgxchE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447472"/>
            <a:ext cx="77724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CMPE 257 Machine Learning</a:t>
            </a: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21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Semester Project Presentation</a:t>
            </a: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Stock Market Behavior Prediction</a:t>
            </a:r>
            <a:br>
              <a:rPr b="1"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400" u="none" cap="none" strike="noStrike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with Deep Neural Networks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371600" y="2467974"/>
            <a:ext cx="64008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</a:rPr>
              <a:t>Arun Tej Chennadi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</a:rPr>
              <a:t>Deepanshu Saini</a:t>
            </a:r>
            <a:endParaRPr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dk1"/>
                </a:solidFill>
              </a:rPr>
              <a:t>Sunil Garg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5, 2017</a:t>
            </a:r>
            <a:endParaRPr sz="1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6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25" y="4590550"/>
            <a:ext cx="2108350" cy="7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51975" y="329225"/>
            <a:ext cx="70719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Long Short Term Memory Network (LSTM)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51975" y="1014150"/>
            <a:ext cx="82413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LSTMs are a special kind of RNN designed for remembering information for long periods of time. Gated cells are used to maintain and modify memory.</a:t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In our model we use a single layer RNN with 32 LSTM cells. 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We employ a high dropout rate to ensure our network does not overfit. 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We use tf.learn.AdamOptimizer here as well to compute and minimise loss while dynamically varying the learning rate</a:t>
            </a:r>
            <a:endParaRPr sz="2000">
              <a:solidFill>
                <a:srgbClr val="616161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74" y="1858001"/>
            <a:ext cx="5183800" cy="18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39600" y="281494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 - LSTM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63" y="889600"/>
            <a:ext cx="6552877" cy="32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17600" y="4131500"/>
            <a:ext cx="81729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Root Mean Squared Error = 800, Profit = $ 210,000, Slowest Model to compute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Predicted values are accurate for the first 30%, model slowly loses accuracy after that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Need to retrain model often to maintain accuracy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Longer memory is actually a negative as data older than a few weeks is not relevant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51975" y="329225"/>
            <a:ext cx="68799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 - Funds Comparison per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51" y="937325"/>
            <a:ext cx="8921299" cy="44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51975" y="235025"/>
            <a:ext cx="6676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 - Error and Profit Comparison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249" y="937319"/>
            <a:ext cx="4460475" cy="275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9719"/>
            <a:ext cx="4202448" cy="25985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Shape 158"/>
          <p:cNvGraphicFramePr/>
          <p:nvPr/>
        </p:nvGraphicFramePr>
        <p:xfrm>
          <a:off x="551975" y="4002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{06D16140-0D22-4D77-9AF4-9DBEB2BD01E1}</a:tableStyleId>
              </a:tblPr>
              <a:tblGrid>
                <a:gridCol w="2271325"/>
                <a:gridCol w="1351100"/>
                <a:gridCol w="1415400"/>
                <a:gridCol w="1415425"/>
                <a:gridCol w="1322275"/>
              </a:tblGrid>
              <a:tr h="3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Savings Acc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LR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ANN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LSTM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Profit for $1,000,000 fund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$13,500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$152,000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$ 150,000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$ 210,000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RMS Error Rate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NA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97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615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16161"/>
                          </a:solidFill>
                        </a:rPr>
                        <a:t>800</a:t>
                      </a:r>
                      <a:endParaRPr>
                        <a:solidFill>
                          <a:srgbClr val="61616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5925" y="235025"/>
            <a:ext cx="5276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Discussion: Lessons Learned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47525" y="930425"/>
            <a:ext cx="84009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Stock Prices can be predicted to some extent using Machine Learning!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A simple approach like Linear Regression is useful for validation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Deep Learning Models can predict price trends accurately compared to actual stock value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Accuracy loss in later half of testing set is due to testing data being far away datewise from training data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90% of time is spent in data preprocessing and tuning hyperparameters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Past week data has more impact on prediction compared to months of older data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Models have to be periodically re-trained with updated data to maintain accuracy</a:t>
            </a:r>
            <a:endParaRPr sz="20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551975" y="247401"/>
            <a:ext cx="4513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Other paths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5925" y="937325"/>
            <a:ext cx="80667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Logistic Regression could have been used as a baseline approach had we needed a classifier instead of a regressor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Recent stock data was much more useful compared to older data. Simple RNN could be used instead of LSTM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Individual stocks could have been easier to predict instead of an Index which depends on its constituent stocks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632775" y="3137794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5925" y="3745900"/>
            <a:ext cx="81294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Better features like variance in recent data, constituent stock data and clubbing together similar types of constituents 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Minutely data instead of per day data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DNNs and LSTMs with more neurons and GPUs to train them</a:t>
            </a:r>
            <a:endParaRPr sz="20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2239195" y="2297625"/>
            <a:ext cx="4665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616161"/>
                </a:solidFill>
              </a:rPr>
              <a:t>Thank You!</a:t>
            </a:r>
            <a:endParaRPr sz="48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51975" y="2530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1975" y="861125"/>
            <a:ext cx="8432100" cy="25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Amount of Money in the US Stock Market US$21.3 trillion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US $170 Billion value worth of stocks are traded every day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3,058 companies trading on the NASDAQ and 2,400 on the NYSE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Stock prices and Indexes are influenced by factors like Quarterly reports, Elections, Interest rates, Oil Prices and an incalculable number of other factors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Can we predict how the markets would react to changes in these factors?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551975" y="3467225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51975" y="4059875"/>
            <a:ext cx="84321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With a fund of 1 Million dollars and 1 year of time, maximise profit while trading on the Dow Jones Index using Machine Learning techniques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</a:pPr>
            <a:r>
              <a:rPr lang="en" sz="2000">
                <a:solidFill>
                  <a:srgbClr val="616161"/>
                </a:solidFill>
              </a:rPr>
              <a:t>Compare the profits obtained using different machine learning methods with a savings account</a:t>
            </a:r>
            <a:endParaRPr sz="20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593175" y="861125"/>
            <a:ext cx="82308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The Dow Jones Industrial Average (DJIA) is a collection of </a:t>
            </a:r>
            <a:r>
              <a:rPr b="1"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publicly traded stocks and it comprises some of the largest and most successful publicly traded stocks in the United States (e.g. Microsoft, Apple)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We used 5 year historic Dow Jones data retrieved from Yahoo! Finance for training and testing our models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Data Analysis and Preprocessing</a:t>
            </a:r>
            <a:endParaRPr sz="3000">
              <a:solidFill>
                <a:srgbClr val="516F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93175" y="253019"/>
            <a:ext cx="4513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6F5A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3000">
              <a:solidFill>
                <a:srgbClr val="516F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01500" y="3209475"/>
            <a:ext cx="82308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Our dataset consists of 1250 days closing price data of the DJI 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1000 days data is used for training and 250 days for testing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We use last 5 days closing prices as our features 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We use MinMax scaling to transform Close price data to a 0 to 1 scale</a:t>
            </a:r>
            <a:endParaRPr sz="2000">
              <a:solidFill>
                <a:srgbClr val="6161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100" y="4842901"/>
            <a:ext cx="1793600" cy="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0" y="121363"/>
            <a:ext cx="8300898" cy="5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51975" y="3292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11650" y="1039023"/>
            <a:ext cx="77880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Google tensorflow v1.4.0 - Deep learning ANN and LSTM models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Scikit-learn v0.19.0 - Multi-variable Linear Regression and scaling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Matplotlib v2.0.2 - Graphs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Numpy v1.13.3 - Matrix algebra and N-d arrays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Pandas v0.20.3 - Data preprocessing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551975" y="29707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Prediction Logic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01800" y="3578823"/>
            <a:ext cx="77880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For each model input label is last 5 day closing price, output label is next day’s predicted stock price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616161"/>
                </a:solidFill>
              </a:rPr>
              <a:t>If next day predicted price is higher than last day predicted price we buy stock other wise we sell everything</a:t>
            </a:r>
            <a:endParaRPr sz="2000">
              <a:solidFill>
                <a:srgbClr val="616161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300" y="877148"/>
            <a:ext cx="608100" cy="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901" y="1605475"/>
            <a:ext cx="699800" cy="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8450" y="2404276"/>
            <a:ext cx="699800" cy="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51975" y="329225"/>
            <a:ext cx="65262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Technical Approach: Linear Regression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51975" y="990300"/>
            <a:ext cx="82413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A baseline model which assumes the relation between the output variable y and dependent variables x</a:t>
            </a:r>
            <a:r>
              <a:rPr baseline="-25000" lang="en" sz="2000">
                <a:solidFill>
                  <a:srgbClr val="616161"/>
                </a:solidFill>
              </a:rPr>
              <a:t>0</a:t>
            </a:r>
            <a:r>
              <a:rPr lang="en" sz="2000">
                <a:solidFill>
                  <a:srgbClr val="616161"/>
                </a:solidFill>
              </a:rPr>
              <a:t> to x</a:t>
            </a:r>
            <a:r>
              <a:rPr baseline="-25000" lang="en" sz="2000">
                <a:solidFill>
                  <a:srgbClr val="616161"/>
                </a:solidFill>
              </a:rPr>
              <a:t>n </a:t>
            </a:r>
            <a:r>
              <a:rPr lang="en" sz="2000">
                <a:solidFill>
                  <a:srgbClr val="616161"/>
                </a:solidFill>
              </a:rPr>
              <a:t>is linear</a:t>
            </a:r>
            <a:endParaRPr sz="2000"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We used mean squared error to fit the intercept for our model. Multivariable linear regression is an excellent model when you are working with less data.</a:t>
            </a:r>
            <a:endParaRPr sz="2000"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The computation of the intercept is instantaneous using the pseudo-inverse formula</a:t>
            </a:r>
            <a:endParaRPr sz="2000">
              <a:solidFill>
                <a:srgbClr val="616161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50" y="1814225"/>
            <a:ext cx="5420777" cy="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88" y="3299225"/>
            <a:ext cx="2484700" cy="6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512" y="4505250"/>
            <a:ext cx="2328650" cy="5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72700" y="20356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 - Linear Regression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36" y="811675"/>
            <a:ext cx="7288125" cy="36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72700" y="4509375"/>
            <a:ext cx="80415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Root Mean Squared error = 97.07, Profit earned = </a:t>
            </a:r>
            <a:r>
              <a:rPr lang="en">
                <a:solidFill>
                  <a:srgbClr val="616161"/>
                </a:solidFill>
              </a:rPr>
              <a:t>$152,000 for input fund of $1,000,000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Predicted values lag behind the actual values. Not a true prediction.</a:t>
            </a:r>
            <a:endParaRPr>
              <a:solidFill>
                <a:srgbClr val="616161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Model weights calculation is exponentially faster compared to the other models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51975" y="329225"/>
            <a:ext cx="72630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Artificial Neural Network (ANN)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51975" y="1014150"/>
            <a:ext cx="82413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ANN is a computational model based on the structure and functions of biological neural networks. </a:t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</a:rPr>
              <a:t>Our network is a 2 layer feed-forward network with backpropagation. </a:t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16161"/>
                </a:solidFill>
              </a:rPr>
              <a:t>We use tf.train.AdamOptimizer to control our learning rate. It uses moving averages of the parameters which allow it to have a larger step size. </a:t>
            </a:r>
            <a:endParaRPr sz="2000">
              <a:solidFill>
                <a:srgbClr val="61616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616161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47" y="2181225"/>
            <a:ext cx="4110900" cy="19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51975" y="176819"/>
            <a:ext cx="45135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 - ANN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08475" y="4176200"/>
            <a:ext cx="79581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Root Mean Squared Error = 615, Profit = $ 150,000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Model computation time is slower than Linear regression and faster than LSTM</a:t>
            </a:r>
            <a:endParaRPr>
              <a:solidFill>
                <a:srgbClr val="61616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Predicted values follow actual values accurately rather than lag behind</a:t>
            </a:r>
            <a:endParaRPr>
              <a:solidFill>
                <a:srgbClr val="616161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</a:pPr>
            <a:r>
              <a:rPr lang="en">
                <a:solidFill>
                  <a:srgbClr val="616161"/>
                </a:solidFill>
              </a:rPr>
              <a:t>Model loses accuracy towards the end of the testing period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130" name="Shape 130" title="trimmed ANN training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25" y="784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